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sldIdLst>
    <p:sldId id="256" r:id="rId6"/>
    <p:sldId id="264" r:id="rId7"/>
    <p:sldId id="265" r:id="rId8"/>
    <p:sldId id="266" r:id="rId9"/>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BF3833F-C39F-819B-5BC4-5A84D0547F51}" name="Chelsea Pateman" initials="CP" userId="S::chelsea.pateman@pearson.com::969dfa39-58ac-4392-982c-9e3b656e1092"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24AAE1"/>
    <a:srgbClr val="73B958"/>
    <a:srgbClr val="008938"/>
    <a:srgbClr val="000000"/>
    <a:srgbClr val="006BB4"/>
    <a:srgbClr val="4472C4"/>
    <a:srgbClr val="00457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3" d="100"/>
          <a:sy n="73" d="100"/>
        </p:scale>
        <p:origin x="322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viewProps" Target="viewProps.xml"/><Relationship Id="rId5" Type="http://schemas.openxmlformats.org/officeDocument/2006/relationships/slideMaster" Target="slideMasters/slideMaster1.xml"/><Relationship Id="rId10"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 Id="rId14" Type="http://schemas.microsoft.com/office/2018/10/relationships/authors" Target="author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rot="18738047">
            <a:off x="514350" y="2788255"/>
            <a:ext cx="5829300" cy="3448756"/>
          </a:xfrm>
        </p:spPr>
        <p:txBody>
          <a:bodyPr anchor="b">
            <a:normAutofit/>
          </a:bodyPr>
          <a:lstStyle>
            <a:lvl1pPr algn="ctr">
              <a:defRPr sz="19900">
                <a:solidFill>
                  <a:schemeClr val="tx1">
                    <a:alpha val="24000"/>
                  </a:schemeClr>
                </a:solidFill>
              </a:defRPr>
            </a:lvl1pPr>
          </a:lstStyle>
          <a:p>
            <a:r>
              <a:rPr lang="en-US"/>
              <a:t>Draft</a:t>
            </a:r>
          </a:p>
        </p:txBody>
      </p:sp>
      <p:sp>
        <p:nvSpPr>
          <p:cNvPr id="4" name="Date Placeholder 3"/>
          <p:cNvSpPr>
            <a:spLocks noGrp="1"/>
          </p:cNvSpPr>
          <p:nvPr>
            <p:ph type="dt" sz="half" idx="10"/>
          </p:nvPr>
        </p:nvSpPr>
        <p:spPr/>
        <p:txBody>
          <a:bodyPr/>
          <a:lstStyle/>
          <a:p>
            <a:fld id="{DAF28D8C-15EC-4A23-9A74-63ADEBE80EF8}" type="datetimeFigureOut">
              <a:rPr lang="en-GB" smtClean="0"/>
              <a:t>29/07/2026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CDE57CB-0925-40BF-A89A-A5876CBB816E}" type="slidenum">
              <a:rPr lang="en-GB" smtClean="0"/>
              <a:t>‹#›</a:t>
            </a:fld>
            <a:endParaRPr lang="en-GB"/>
          </a:p>
        </p:txBody>
      </p:sp>
    </p:spTree>
    <p:extLst>
      <p:ext uri="{BB962C8B-B14F-4D97-AF65-F5344CB8AC3E}">
        <p14:creationId xmlns:p14="http://schemas.microsoft.com/office/powerpoint/2010/main" val="3874703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AF28D8C-15EC-4A23-9A74-63ADEBE80EF8}" type="datetimeFigureOut">
              <a:rPr lang="en-GB" smtClean="0"/>
              <a:t>29/07/2026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CDE57CB-0925-40BF-A89A-A5876CBB816E}" type="slidenum">
              <a:rPr lang="en-GB" smtClean="0"/>
              <a:t>‹#›</a:t>
            </a:fld>
            <a:endParaRPr lang="en-GB"/>
          </a:p>
        </p:txBody>
      </p:sp>
    </p:spTree>
    <p:extLst>
      <p:ext uri="{BB962C8B-B14F-4D97-AF65-F5344CB8AC3E}">
        <p14:creationId xmlns:p14="http://schemas.microsoft.com/office/powerpoint/2010/main" val="26238196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AF28D8C-15EC-4A23-9A74-63ADEBE80EF8}" type="datetimeFigureOut">
              <a:rPr lang="en-GB" smtClean="0"/>
              <a:t>29/07/2026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CDE57CB-0925-40BF-A89A-A5876CBB816E}" type="slidenum">
              <a:rPr lang="en-GB" smtClean="0"/>
              <a:t>‹#›</a:t>
            </a:fld>
            <a:endParaRPr lang="en-GB"/>
          </a:p>
        </p:txBody>
      </p:sp>
    </p:spTree>
    <p:extLst>
      <p:ext uri="{BB962C8B-B14F-4D97-AF65-F5344CB8AC3E}">
        <p14:creationId xmlns:p14="http://schemas.microsoft.com/office/powerpoint/2010/main" val="2440299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AF28D8C-15EC-4A23-9A74-63ADEBE80EF8}" type="datetimeFigureOut">
              <a:rPr lang="en-GB" smtClean="0"/>
              <a:t>29/07/2026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CDE57CB-0925-40BF-A89A-A5876CBB816E}" type="slidenum">
              <a:rPr lang="en-GB" smtClean="0"/>
              <a:t>‹#›</a:t>
            </a:fld>
            <a:endParaRPr lang="en-GB"/>
          </a:p>
        </p:txBody>
      </p:sp>
    </p:spTree>
    <p:extLst>
      <p:ext uri="{BB962C8B-B14F-4D97-AF65-F5344CB8AC3E}">
        <p14:creationId xmlns:p14="http://schemas.microsoft.com/office/powerpoint/2010/main" val="36922780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AF28D8C-15EC-4A23-9A74-63ADEBE80EF8}" type="datetimeFigureOut">
              <a:rPr lang="en-GB" smtClean="0"/>
              <a:t>29/07/2026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CDE57CB-0925-40BF-A89A-A5876CBB816E}" type="slidenum">
              <a:rPr lang="en-GB" smtClean="0"/>
              <a:t>‹#›</a:t>
            </a:fld>
            <a:endParaRPr lang="en-GB"/>
          </a:p>
        </p:txBody>
      </p:sp>
    </p:spTree>
    <p:extLst>
      <p:ext uri="{BB962C8B-B14F-4D97-AF65-F5344CB8AC3E}">
        <p14:creationId xmlns:p14="http://schemas.microsoft.com/office/powerpoint/2010/main" val="31367354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AF28D8C-15EC-4A23-9A74-63ADEBE80EF8}" type="datetimeFigureOut">
              <a:rPr lang="en-GB" smtClean="0"/>
              <a:t>29/07/2026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CDE57CB-0925-40BF-A89A-A5876CBB816E}" type="slidenum">
              <a:rPr lang="en-GB" smtClean="0"/>
              <a:t>‹#›</a:t>
            </a:fld>
            <a:endParaRPr lang="en-GB"/>
          </a:p>
        </p:txBody>
      </p:sp>
    </p:spTree>
    <p:extLst>
      <p:ext uri="{BB962C8B-B14F-4D97-AF65-F5344CB8AC3E}">
        <p14:creationId xmlns:p14="http://schemas.microsoft.com/office/powerpoint/2010/main" val="41619396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F28D8C-15EC-4A23-9A74-63ADEBE80EF8}" type="datetimeFigureOut">
              <a:rPr lang="en-GB" smtClean="0"/>
              <a:t>29/07/2026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CDE57CB-0925-40BF-A89A-A5876CBB816E}" type="slidenum">
              <a:rPr lang="en-GB" smtClean="0"/>
              <a:t>‹#›</a:t>
            </a:fld>
            <a:endParaRPr lang="en-GB"/>
          </a:p>
        </p:txBody>
      </p:sp>
    </p:spTree>
    <p:extLst>
      <p:ext uri="{BB962C8B-B14F-4D97-AF65-F5344CB8AC3E}">
        <p14:creationId xmlns:p14="http://schemas.microsoft.com/office/powerpoint/2010/main" val="4179879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DAF28D8C-15EC-4A23-9A74-63ADEBE80EF8}" type="datetimeFigureOut">
              <a:rPr lang="en-GB" smtClean="0"/>
              <a:t>29/07/2026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CDE57CB-0925-40BF-A89A-A5876CBB816E}" type="slidenum">
              <a:rPr lang="en-GB" smtClean="0"/>
              <a:t>‹#›</a:t>
            </a:fld>
            <a:endParaRPr lang="en-GB"/>
          </a:p>
        </p:txBody>
      </p:sp>
    </p:spTree>
    <p:extLst>
      <p:ext uri="{BB962C8B-B14F-4D97-AF65-F5344CB8AC3E}">
        <p14:creationId xmlns:p14="http://schemas.microsoft.com/office/powerpoint/2010/main" val="27281938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DAF28D8C-15EC-4A23-9A74-63ADEBE80EF8}" type="datetimeFigureOut">
              <a:rPr lang="en-GB" smtClean="0"/>
              <a:t>29/07/2026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CDE57CB-0925-40BF-A89A-A5876CBB816E}" type="slidenum">
              <a:rPr lang="en-GB" smtClean="0"/>
              <a:t>‹#›</a:t>
            </a:fld>
            <a:endParaRPr lang="en-GB"/>
          </a:p>
        </p:txBody>
      </p:sp>
    </p:spTree>
    <p:extLst>
      <p:ext uri="{BB962C8B-B14F-4D97-AF65-F5344CB8AC3E}">
        <p14:creationId xmlns:p14="http://schemas.microsoft.com/office/powerpoint/2010/main" val="36163592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AF28D8C-15EC-4A23-9A74-63ADEBE80EF8}" type="datetimeFigureOut">
              <a:rPr lang="en-GB" smtClean="0"/>
              <a:t>29/07/2026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CDE57CB-0925-40BF-A89A-A5876CBB816E}" type="slidenum">
              <a:rPr lang="en-GB" smtClean="0"/>
              <a:t>‹#›</a:t>
            </a:fld>
            <a:endParaRPr lang="en-GB"/>
          </a:p>
        </p:txBody>
      </p:sp>
    </p:spTree>
    <p:extLst>
      <p:ext uri="{BB962C8B-B14F-4D97-AF65-F5344CB8AC3E}">
        <p14:creationId xmlns:p14="http://schemas.microsoft.com/office/powerpoint/2010/main" val="28571427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AF28D8C-15EC-4A23-9A74-63ADEBE80EF8}" type="datetimeFigureOut">
              <a:rPr lang="en-GB" smtClean="0"/>
              <a:t>29/07/2026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CDE57CB-0925-40BF-A89A-A5876CBB816E}" type="slidenum">
              <a:rPr lang="en-GB" smtClean="0"/>
              <a:t>‹#›</a:t>
            </a:fld>
            <a:endParaRPr lang="en-GB"/>
          </a:p>
        </p:txBody>
      </p:sp>
    </p:spTree>
    <p:extLst>
      <p:ext uri="{BB962C8B-B14F-4D97-AF65-F5344CB8AC3E}">
        <p14:creationId xmlns:p14="http://schemas.microsoft.com/office/powerpoint/2010/main" val="15417522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DAF28D8C-15EC-4A23-9A74-63ADEBE80EF8}" type="datetimeFigureOut">
              <a:rPr lang="en-GB" smtClean="0"/>
              <a:t>29/07/2026</a:t>
            </a:fld>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7CDE57CB-0925-40BF-A89A-A5876CBB816E}" type="slidenum">
              <a:rPr lang="en-GB" smtClean="0"/>
              <a:t>‹#›</a:t>
            </a:fld>
            <a:endParaRPr lang="en-GB"/>
          </a:p>
        </p:txBody>
      </p:sp>
    </p:spTree>
    <p:extLst>
      <p:ext uri="{BB962C8B-B14F-4D97-AF65-F5344CB8AC3E}">
        <p14:creationId xmlns:p14="http://schemas.microsoft.com/office/powerpoint/2010/main" val="17564348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F4C07D9-9E14-C730-B897-57ECD22ECE1B}"/>
              </a:ext>
              <a:ext uri="{C183D7F6-B498-43B3-948B-1728B52AA6E4}">
                <adec:decorative xmlns:adec="http://schemas.microsoft.com/office/drawing/2017/decorative" val="1"/>
              </a:ext>
            </a:extLst>
          </p:cNvPr>
          <p:cNvSpPr/>
          <p:nvPr/>
        </p:nvSpPr>
        <p:spPr>
          <a:xfrm>
            <a:off x="0" y="-19981"/>
            <a:ext cx="6858000" cy="11588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1" name="Rectangle 10">
            <a:extLst>
              <a:ext uri="{FF2B5EF4-FFF2-40B4-BE49-F238E27FC236}">
                <a16:creationId xmlns:a16="http://schemas.microsoft.com/office/drawing/2014/main" id="{83D85444-9283-FB81-CC75-B24AC6903B38}"/>
              </a:ext>
              <a:ext uri="{C183D7F6-B498-43B3-948B-1728B52AA6E4}">
                <adec:decorative xmlns:adec="http://schemas.microsoft.com/office/drawing/2017/decorative" val="1"/>
              </a:ext>
            </a:extLst>
          </p:cNvPr>
          <p:cNvSpPr/>
          <p:nvPr/>
        </p:nvSpPr>
        <p:spPr>
          <a:xfrm rot="16200000">
            <a:off x="1965475" y="5000776"/>
            <a:ext cx="8747127" cy="1037921"/>
          </a:xfrm>
          <a:prstGeom prst="rect">
            <a:avLst/>
          </a:prstGeom>
          <a:solidFill>
            <a:srgbClr val="00457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10" name="Shape 16">
            <a:extLst>
              <a:ext uri="{FF2B5EF4-FFF2-40B4-BE49-F238E27FC236}">
                <a16:creationId xmlns:a16="http://schemas.microsoft.com/office/drawing/2014/main" id="{2AAB17BA-6282-CC26-1B0D-F1A888EA90AC}"/>
              </a:ext>
            </a:extLst>
          </p:cNvPr>
          <p:cNvPicPr preferRelativeResize="0"/>
          <p:nvPr/>
        </p:nvPicPr>
        <p:blipFill rotWithShape="1">
          <a:blip r:embed="rId2">
            <a:alphaModFix/>
            <a:duotone>
              <a:schemeClr val="bg2">
                <a:shade val="45000"/>
                <a:satMod val="135000"/>
              </a:schemeClr>
              <a:prstClr val="white"/>
            </a:duotone>
          </a:blip>
          <a:srcRect/>
          <a:stretch/>
        </p:blipFill>
        <p:spPr>
          <a:xfrm>
            <a:off x="5880555" y="157598"/>
            <a:ext cx="916966" cy="1594368"/>
          </a:xfrm>
          <a:prstGeom prst="rect">
            <a:avLst/>
          </a:prstGeom>
          <a:noFill/>
          <a:ln>
            <a:noFill/>
          </a:ln>
          <a:effectLst>
            <a:outerShdw blurRad="50799" dist="25400" dir="2700000" algn="tl" rotWithShape="0">
              <a:srgbClr val="000000">
                <a:alpha val="21568"/>
              </a:srgbClr>
            </a:outerShdw>
          </a:effectLst>
        </p:spPr>
      </p:pic>
      <p:sp>
        <p:nvSpPr>
          <p:cNvPr id="13" name="TextBox 12">
            <a:extLst>
              <a:ext uri="{FF2B5EF4-FFF2-40B4-BE49-F238E27FC236}">
                <a16:creationId xmlns:a16="http://schemas.microsoft.com/office/drawing/2014/main" id="{D5990589-A576-32C0-A0D6-A3516A55D4A9}"/>
              </a:ext>
            </a:extLst>
          </p:cNvPr>
          <p:cNvSpPr txBox="1"/>
          <p:nvPr/>
        </p:nvSpPr>
        <p:spPr>
          <a:xfrm rot="5400000">
            <a:off x="3030562" y="4876628"/>
            <a:ext cx="6644639" cy="707886"/>
          </a:xfrm>
          <a:prstGeom prst="rect">
            <a:avLst/>
          </a:prstGeom>
          <a:noFill/>
        </p:spPr>
        <p:txBody>
          <a:bodyPr wrap="square" rtlCol="0">
            <a:spAutoFit/>
          </a:bodyPr>
          <a:lstStyle/>
          <a:p>
            <a:r>
              <a:rPr lang="en-GB" sz="4000" dirty="0">
                <a:solidFill>
                  <a:schemeClr val="bg1"/>
                </a:solidFill>
                <a:latin typeface="Amasis MT Pro" panose="020B0604020202020204" pitchFamily="18" charset="0"/>
                <a:ea typeface="Open Sans" panose="020B0606030504020204" pitchFamily="34" charset="0"/>
                <a:cs typeface="Open Sans" panose="020B0606030504020204" pitchFamily="34" charset="0"/>
              </a:rPr>
              <a:t>International GCSE (Linear)</a:t>
            </a:r>
          </a:p>
        </p:txBody>
      </p:sp>
      <p:pic>
        <p:nvPicPr>
          <p:cNvPr id="14" name="Picture 13" descr="A picture containing text&#10;&#10;Description automatically generated">
            <a:extLst>
              <a:ext uri="{FF2B5EF4-FFF2-40B4-BE49-F238E27FC236}">
                <a16:creationId xmlns:a16="http://schemas.microsoft.com/office/drawing/2014/main" id="{9173255F-64F9-FB47-28CF-5B0AB9F1270A}"/>
              </a:ext>
            </a:extLst>
          </p:cNvPr>
          <p:cNvPicPr>
            <a:picLocks noChangeAspect="1"/>
          </p:cNvPicPr>
          <p:nvPr/>
        </p:nvPicPr>
        <p:blipFill>
          <a:blip r:embed="rId3"/>
          <a:stretch>
            <a:fillRect/>
          </a:stretch>
        </p:blipFill>
        <p:spPr>
          <a:xfrm>
            <a:off x="5880555" y="9302267"/>
            <a:ext cx="916966" cy="377865"/>
          </a:xfrm>
          <a:prstGeom prst="rect">
            <a:avLst/>
          </a:prstGeom>
        </p:spPr>
      </p:pic>
      <p:sp>
        <p:nvSpPr>
          <p:cNvPr id="20" name="TextBox 19">
            <a:extLst>
              <a:ext uri="{FF2B5EF4-FFF2-40B4-BE49-F238E27FC236}">
                <a16:creationId xmlns:a16="http://schemas.microsoft.com/office/drawing/2014/main" id="{A8F84F4F-03CD-5661-89FC-2ECFE80063F8}"/>
              </a:ext>
            </a:extLst>
          </p:cNvPr>
          <p:cNvSpPr txBox="1"/>
          <p:nvPr/>
        </p:nvSpPr>
        <p:spPr>
          <a:xfrm>
            <a:off x="195796" y="169630"/>
            <a:ext cx="5339241" cy="830997"/>
          </a:xfrm>
          <a:prstGeom prst="rect">
            <a:avLst/>
          </a:prstGeom>
          <a:noFill/>
        </p:spPr>
        <p:txBody>
          <a:bodyPr wrap="square" rtlCol="0">
            <a:spAutoFit/>
          </a:bodyPr>
          <a:lstStyle/>
          <a:p>
            <a:r>
              <a:rPr lang="en-GB" sz="2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Physics (2017) (4PH1)</a:t>
            </a:r>
            <a:endParaRPr lang="en-GB" sz="2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GB" sz="2400" dirty="0">
                <a:solidFill>
                  <a:schemeClr val="bg1"/>
                </a:solidFill>
                <a:latin typeface="Open Sans" panose="020B0606030504020204" pitchFamily="34" charset="0"/>
                <a:ea typeface="Open Sans" panose="020B0606030504020204" pitchFamily="34" charset="0"/>
                <a:cs typeface="Open Sans" panose="020B0606030504020204" pitchFamily="34" charset="0"/>
              </a:rPr>
              <a:t>2-year course planner</a:t>
            </a:r>
          </a:p>
        </p:txBody>
      </p:sp>
      <p:graphicFrame>
        <p:nvGraphicFramePr>
          <p:cNvPr id="3" name="Table 2">
            <a:extLst>
              <a:ext uri="{FF2B5EF4-FFF2-40B4-BE49-F238E27FC236}">
                <a16:creationId xmlns:a16="http://schemas.microsoft.com/office/drawing/2014/main" id="{A8ACC27E-1B58-4FB0-F5AD-40D936C50E56}"/>
              </a:ext>
            </a:extLst>
          </p:cNvPr>
          <p:cNvGraphicFramePr>
            <a:graphicFrameLocks noGrp="1"/>
          </p:cNvGraphicFramePr>
          <p:nvPr>
            <p:extLst>
              <p:ext uri="{D42A27DB-BD31-4B8C-83A1-F6EECF244321}">
                <p14:modId xmlns:p14="http://schemas.microsoft.com/office/powerpoint/2010/main" val="2765869726"/>
              </p:ext>
            </p:extLst>
          </p:nvPr>
        </p:nvGraphicFramePr>
        <p:xfrm>
          <a:off x="142321" y="3184293"/>
          <a:ext cx="5588326" cy="6294616"/>
        </p:xfrm>
        <a:graphic>
          <a:graphicData uri="http://schemas.openxmlformats.org/drawingml/2006/table">
            <a:tbl>
              <a:tblPr firstRow="1" bandRow="1">
                <a:tableStyleId>{21E4AEA4-8DFA-4A89-87EB-49C32662AFE0}</a:tableStyleId>
              </a:tblPr>
              <a:tblGrid>
                <a:gridCol w="547225">
                  <a:extLst>
                    <a:ext uri="{9D8B030D-6E8A-4147-A177-3AD203B41FA5}">
                      <a16:colId xmlns:a16="http://schemas.microsoft.com/office/drawing/2014/main" val="1882682604"/>
                    </a:ext>
                  </a:extLst>
                </a:gridCol>
                <a:gridCol w="590216">
                  <a:extLst>
                    <a:ext uri="{9D8B030D-6E8A-4147-A177-3AD203B41FA5}">
                      <a16:colId xmlns:a16="http://schemas.microsoft.com/office/drawing/2014/main" val="4067924972"/>
                    </a:ext>
                  </a:extLst>
                </a:gridCol>
                <a:gridCol w="590216">
                  <a:extLst>
                    <a:ext uri="{9D8B030D-6E8A-4147-A177-3AD203B41FA5}">
                      <a16:colId xmlns:a16="http://schemas.microsoft.com/office/drawing/2014/main" val="3698785093"/>
                    </a:ext>
                  </a:extLst>
                </a:gridCol>
                <a:gridCol w="1801080">
                  <a:extLst>
                    <a:ext uri="{9D8B030D-6E8A-4147-A177-3AD203B41FA5}">
                      <a16:colId xmlns:a16="http://schemas.microsoft.com/office/drawing/2014/main" val="2459747404"/>
                    </a:ext>
                  </a:extLst>
                </a:gridCol>
                <a:gridCol w="2059589">
                  <a:extLst>
                    <a:ext uri="{9D8B030D-6E8A-4147-A177-3AD203B41FA5}">
                      <a16:colId xmlns:a16="http://schemas.microsoft.com/office/drawing/2014/main" val="729835556"/>
                    </a:ext>
                  </a:extLst>
                </a:gridCol>
              </a:tblGrid>
              <a:tr h="284976">
                <a:tc>
                  <a:txBody>
                    <a:bodyPr/>
                    <a:lstStyle/>
                    <a:p>
                      <a:pPr algn="ctr"/>
                      <a:r>
                        <a:rPr lang="en-GB"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Year</a:t>
                      </a: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ctr"/>
                      <a:r>
                        <a:rPr lang="en-GB"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Term</a:t>
                      </a: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ctr"/>
                      <a:r>
                        <a:rPr lang="en-GB" sz="1000">
                          <a:solidFill>
                            <a:schemeClr val="bg1"/>
                          </a:solidFill>
                          <a:latin typeface="Open Sans" panose="020B0606030504020204" pitchFamily="34" charset="0"/>
                          <a:ea typeface="Open Sans" panose="020B0606030504020204" pitchFamily="34" charset="0"/>
                          <a:cs typeface="Open Sans" panose="020B0606030504020204" pitchFamily="34" charset="0"/>
                        </a:rPr>
                        <a:t>Week</a:t>
                      </a: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ctr"/>
                      <a:r>
                        <a:rPr lang="en-GB" sz="1000">
                          <a:solidFill>
                            <a:schemeClr val="bg1"/>
                          </a:solidFill>
                          <a:latin typeface="Open Sans" panose="020B0606030504020204" pitchFamily="34" charset="0"/>
                          <a:ea typeface="Open Sans" panose="020B0606030504020204" pitchFamily="34" charset="0"/>
                          <a:cs typeface="Open Sans" panose="020B0606030504020204" pitchFamily="34" charset="0"/>
                        </a:rPr>
                        <a:t>Topic/Sub-topic</a:t>
                      </a: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ctr"/>
                      <a:r>
                        <a:rPr lang="en-GB"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Spec points/</a:t>
                      </a:r>
                      <a:r>
                        <a:rPr lang="en-GB" sz="10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practicals</a:t>
                      </a:r>
                      <a:endParaRPr lang="en-GB" sz="10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a16="http://schemas.microsoft.com/office/drawing/2014/main" val="2765484018"/>
                  </a:ext>
                </a:extLst>
              </a:tr>
              <a:tr h="370840">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1" u="sng" dirty="0">
                          <a:latin typeface="Open Sans" panose="020B0606030504020204" pitchFamily="34" charset="0"/>
                          <a:ea typeface="Open Sans" panose="020B0606030504020204" pitchFamily="34" charset="0"/>
                          <a:cs typeface="Open Sans" panose="020B0606030504020204" pitchFamily="34" charset="0"/>
                        </a:rPr>
                        <a:t>Section 1: Forces and motion</a:t>
                      </a:r>
                    </a:p>
                    <a:p>
                      <a:pPr marL="0" indent="0">
                        <a:buNone/>
                      </a:pPr>
                      <a:r>
                        <a:rPr lang="en-GB" sz="1000" dirty="0">
                          <a:latin typeface="Open Sans" panose="020B0606030504020204" pitchFamily="34" charset="0"/>
                          <a:ea typeface="Open Sans" panose="020B0606030504020204" pitchFamily="34" charset="0"/>
                          <a:cs typeface="Open Sans" panose="020B0606030504020204" pitchFamily="34" charset="0"/>
                        </a:rPr>
                        <a:t>a) Units</a:t>
                      </a:r>
                    </a:p>
                    <a:p>
                      <a:pPr marL="0" indent="0">
                        <a:buNone/>
                      </a:pPr>
                      <a:r>
                        <a:rPr lang="en-GB" sz="1000" dirty="0">
                          <a:latin typeface="Open Sans" panose="020B0606030504020204" pitchFamily="34" charset="0"/>
                          <a:ea typeface="Open Sans" panose="020B0606030504020204" pitchFamily="34" charset="0"/>
                          <a:cs typeface="Open Sans" panose="020B0606030504020204" pitchFamily="34" charset="0"/>
                        </a:rPr>
                        <a:t>b) Movement and position</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1.1, 1.3, 1.4, 1.5</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i="1"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Practical: investigate the motion of everyday objects such as toy cars or tennis balls</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1893362156"/>
                  </a:ext>
                </a:extLst>
              </a:tr>
              <a:tr h="370840">
                <a:tc>
                  <a:txBody>
                    <a:bodyPr/>
                    <a:lstStyle/>
                    <a:p>
                      <a:pPr algn="ctr"/>
                      <a:r>
                        <a:rPr lang="en-GB" sz="100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2</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dirty="0">
                          <a:latin typeface="Open Sans" panose="020B0606030504020204" pitchFamily="34" charset="0"/>
                          <a:ea typeface="Open Sans" panose="020B0606030504020204" pitchFamily="34" charset="0"/>
                          <a:cs typeface="Open Sans" panose="020B0606030504020204" pitchFamily="34" charset="0"/>
                        </a:rPr>
                        <a:t>b) Movement and position</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dirty="0">
                          <a:latin typeface="Open Sans" panose="020B0606030504020204" pitchFamily="34" charset="0"/>
                          <a:ea typeface="Open Sans" panose="020B0606030504020204" pitchFamily="34" charset="0"/>
                          <a:cs typeface="Open Sans" panose="020B0606030504020204" pitchFamily="34" charset="0"/>
                        </a:rPr>
                        <a:t>1.6, 1.7, 1.8, 1.9</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2461715343"/>
                  </a:ext>
                </a:extLst>
              </a:tr>
              <a:tr h="370840">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3</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dirty="0">
                          <a:latin typeface="Open Sans" panose="020B0606030504020204" pitchFamily="34" charset="0"/>
                          <a:ea typeface="Open Sans" panose="020B0606030504020204" pitchFamily="34" charset="0"/>
                          <a:cs typeface="Open Sans" panose="020B0606030504020204" pitchFamily="34" charset="0"/>
                        </a:rPr>
                        <a:t>b) Movement and position</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dirty="0">
                          <a:latin typeface="Open Sans" panose="020B0606030504020204" pitchFamily="34" charset="0"/>
                          <a:ea typeface="Open Sans" panose="020B0606030504020204" pitchFamily="34" charset="0"/>
                          <a:cs typeface="Open Sans" panose="020B0606030504020204" pitchFamily="34" charset="0"/>
                        </a:rPr>
                        <a:t>c) Forces, movement, shape and momentum</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dirty="0">
                          <a:latin typeface="Open Sans" panose="020B0606030504020204" pitchFamily="34" charset="0"/>
                          <a:ea typeface="Open Sans" panose="020B0606030504020204" pitchFamily="34" charset="0"/>
                          <a:cs typeface="Open Sans" panose="020B0606030504020204" pitchFamily="34" charset="0"/>
                        </a:rPr>
                        <a:t>1.10, 1.12, 1.13, 1.14, 1.16, 1.18 </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3564527569"/>
                  </a:ext>
                </a:extLst>
              </a:tr>
              <a:tr h="370840">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4</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dirty="0">
                          <a:latin typeface="Open Sans" panose="020B0606030504020204" pitchFamily="34" charset="0"/>
                          <a:ea typeface="Open Sans" panose="020B0606030504020204" pitchFamily="34" charset="0"/>
                          <a:cs typeface="Open Sans" panose="020B0606030504020204" pitchFamily="34" charset="0"/>
                        </a:rPr>
                        <a:t>c) Forces, movement, shape and momentum</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dirty="0">
                          <a:latin typeface="Open Sans" panose="020B0606030504020204" pitchFamily="34" charset="0"/>
                          <a:ea typeface="Open Sans" panose="020B0606030504020204" pitchFamily="34" charset="0"/>
                          <a:cs typeface="Open Sans" panose="020B0606030504020204" pitchFamily="34" charset="0"/>
                        </a:rPr>
                        <a:t>1.11, 1.15, 1.17, 1.21, </a:t>
                      </a:r>
                      <a:r>
                        <a:rPr lang="en-GB" sz="1000" b="1" dirty="0">
                          <a:latin typeface="Open Sans" panose="020B0606030504020204" pitchFamily="34" charset="0"/>
                          <a:ea typeface="Open Sans" panose="020B0606030504020204" pitchFamily="34" charset="0"/>
                          <a:cs typeface="Open Sans" panose="020B0606030504020204" pitchFamily="34" charset="0"/>
                        </a:rPr>
                        <a:t>1.29P</a:t>
                      </a:r>
                      <a:r>
                        <a:rPr lang="en-GB" sz="1000" dirty="0">
                          <a:latin typeface="Open Sans" panose="020B0606030504020204" pitchFamily="34" charset="0"/>
                          <a:ea typeface="Open Sans" panose="020B0606030504020204" pitchFamily="34" charset="0"/>
                          <a:cs typeface="Open Sans" panose="020B0606030504020204" pitchFamily="34" charset="0"/>
                        </a:rPr>
                        <a:t> </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2278877835"/>
                  </a:ext>
                </a:extLst>
              </a:tr>
              <a:tr h="370840">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5</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dirty="0">
                          <a:latin typeface="Open Sans" panose="020B0606030504020204" pitchFamily="34" charset="0"/>
                          <a:ea typeface="Open Sans" panose="020B0606030504020204" pitchFamily="34" charset="0"/>
                          <a:cs typeface="Open Sans" panose="020B0606030504020204" pitchFamily="34" charset="0"/>
                        </a:rPr>
                        <a:t>Consolidation </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dirty="0">
                          <a:latin typeface="Open Sans" panose="020B0606030504020204" pitchFamily="34" charset="0"/>
                          <a:ea typeface="Open Sans" panose="020B0606030504020204" pitchFamily="34" charset="0"/>
                          <a:cs typeface="Open Sans" panose="020B0606030504020204" pitchFamily="34" charset="0"/>
                        </a:rPr>
                        <a:t>Assessment</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endParaRPr lang="en-GB" sz="1000" b="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3560648642"/>
                  </a:ext>
                </a:extLst>
              </a:tr>
              <a:tr h="370840">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6</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dirty="0">
                          <a:latin typeface="Open Sans" panose="020B0606030504020204" pitchFamily="34" charset="0"/>
                          <a:ea typeface="Open Sans" panose="020B0606030504020204" pitchFamily="34" charset="0"/>
                          <a:cs typeface="Open Sans" panose="020B0606030504020204" pitchFamily="34" charset="0"/>
                        </a:rPr>
                        <a:t>Feedback </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dirty="0">
                          <a:latin typeface="Open Sans" panose="020B0606030504020204" pitchFamily="34" charset="0"/>
                          <a:ea typeface="Open Sans" panose="020B0606030504020204" pitchFamily="34" charset="0"/>
                          <a:cs typeface="Open Sans" panose="020B0606030504020204" pitchFamily="34" charset="0"/>
                        </a:rPr>
                        <a:t>a) Units</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dirty="0">
                          <a:latin typeface="Open Sans" panose="020B0606030504020204" pitchFamily="34" charset="0"/>
                          <a:ea typeface="Open Sans" panose="020B0606030504020204" pitchFamily="34" charset="0"/>
                          <a:cs typeface="Open Sans" panose="020B0606030504020204" pitchFamily="34" charset="0"/>
                        </a:rPr>
                        <a:t>c) Forces, movement, shape and momentum</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1" dirty="0">
                          <a:latin typeface="Open Sans" panose="020B0606030504020204" pitchFamily="34" charset="0"/>
                          <a:ea typeface="Open Sans" panose="020B0606030504020204" pitchFamily="34" charset="0"/>
                          <a:cs typeface="Open Sans" panose="020B0606030504020204" pitchFamily="34" charset="0"/>
                        </a:rPr>
                        <a:t>1.2P</a:t>
                      </a:r>
                      <a:r>
                        <a:rPr lang="en-GB" sz="1000" b="0" dirty="0">
                          <a:latin typeface="Open Sans" panose="020B0606030504020204" pitchFamily="34" charset="0"/>
                          <a:ea typeface="Open Sans" panose="020B0606030504020204" pitchFamily="34" charset="0"/>
                          <a:cs typeface="Open Sans" panose="020B0606030504020204" pitchFamily="34" charset="0"/>
                        </a:rPr>
                        <a:t>, </a:t>
                      </a:r>
                      <a:r>
                        <a:rPr lang="en-GB" sz="1000" b="1" dirty="0">
                          <a:latin typeface="Open Sans" panose="020B0606030504020204" pitchFamily="34" charset="0"/>
                          <a:ea typeface="Open Sans" panose="020B0606030504020204" pitchFamily="34" charset="0"/>
                          <a:cs typeface="Open Sans" panose="020B0606030504020204" pitchFamily="34" charset="0"/>
                        </a:rPr>
                        <a:t>1.25P, 1.27P </a:t>
                      </a:r>
                      <a:endParaRPr lang="en-GB" sz="1000" b="1"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2445948108"/>
                  </a:ext>
                </a:extLst>
              </a:tr>
              <a:tr h="370840">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7</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dirty="0">
                          <a:latin typeface="Open Sans" panose="020B0606030504020204" pitchFamily="34" charset="0"/>
                          <a:ea typeface="Open Sans" panose="020B0606030504020204" pitchFamily="34" charset="0"/>
                          <a:cs typeface="Open Sans" panose="020B0606030504020204" pitchFamily="34" charset="0"/>
                        </a:rPr>
                        <a:t>c) Forces, movement, shape and momentum</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1.19, 1.20, </a:t>
                      </a:r>
                      <a:r>
                        <a:rPr lang="en-GB" sz="1000" b="1" dirty="0">
                          <a:latin typeface="Open Sans" panose="020B0606030504020204" pitchFamily="34" charset="0"/>
                          <a:ea typeface="Open Sans" panose="020B0606030504020204" pitchFamily="34" charset="0"/>
                          <a:cs typeface="Open Sans" panose="020B0606030504020204" pitchFamily="34" charset="0"/>
                        </a:rPr>
                        <a:t>1.26P, 1.28P, 1.30P, 1.31P, 1.32P</a:t>
                      </a:r>
                      <a:endParaRPr lang="en-GB" sz="1000" b="1"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474694705"/>
                  </a:ext>
                </a:extLst>
              </a:tr>
              <a:tr h="370840">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8</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dirty="0">
                          <a:latin typeface="Open Sans" panose="020B0606030504020204" pitchFamily="34" charset="0"/>
                          <a:ea typeface="Open Sans" panose="020B0606030504020204" pitchFamily="34" charset="0"/>
                          <a:cs typeface="Open Sans" panose="020B0606030504020204" pitchFamily="34" charset="0"/>
                        </a:rPr>
                        <a:t>c) Forces, movement, shape and momentum</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1.22, </a:t>
                      </a:r>
                      <a:r>
                        <a:rPr lang="en-GB" sz="1000" b="1" dirty="0">
                          <a:latin typeface="Open Sans" panose="020B0606030504020204" pitchFamily="34" charset="0"/>
                          <a:ea typeface="Open Sans" panose="020B0606030504020204" pitchFamily="34" charset="0"/>
                          <a:cs typeface="Open Sans" panose="020B0606030504020204" pitchFamily="34" charset="0"/>
                        </a:rPr>
                        <a:t>1.33P</a:t>
                      </a:r>
                    </a:p>
                    <a:p>
                      <a:r>
                        <a:rPr lang="en-GB" sz="1000" b="0" i="1" dirty="0">
                          <a:latin typeface="Open Sans" panose="020B0606030504020204" pitchFamily="34" charset="0"/>
                          <a:ea typeface="Open Sans" panose="020B0606030504020204" pitchFamily="34" charset="0"/>
                          <a:cs typeface="Open Sans" panose="020B0606030504020204" pitchFamily="34" charset="0"/>
                        </a:rPr>
                        <a:t>Practical: investigate how extension varies with applied force for helical springs, metal wires and rubber bands</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1825029040"/>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9</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dirty="0">
                          <a:latin typeface="Open Sans" panose="020B0606030504020204" pitchFamily="34" charset="0"/>
                          <a:ea typeface="Open Sans" panose="020B0606030504020204" pitchFamily="34" charset="0"/>
                          <a:cs typeface="Open Sans" panose="020B0606030504020204" pitchFamily="34" charset="0"/>
                        </a:rPr>
                        <a:t>c) Forces, movement, shape and momentum</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dirty="0">
                          <a:latin typeface="Open Sans" panose="020B0606030504020204" pitchFamily="34" charset="0"/>
                          <a:ea typeface="Open Sans" panose="020B0606030504020204" pitchFamily="34" charset="0"/>
                          <a:cs typeface="Open Sans" panose="020B0606030504020204" pitchFamily="34" charset="0"/>
                        </a:rPr>
                        <a:t>Consolidation</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1.23, 1.24</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1882799110"/>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10</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Assessment</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Feedback</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2403328796"/>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1" u="sng" dirty="0">
                          <a:latin typeface="Open Sans" panose="020B0606030504020204" pitchFamily="34" charset="0"/>
                          <a:ea typeface="Open Sans" panose="020B0606030504020204" pitchFamily="34" charset="0"/>
                          <a:cs typeface="Open Sans" panose="020B0606030504020204" pitchFamily="34" charset="0"/>
                        </a:rPr>
                        <a:t>Section 2: Electricity</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a) Units</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c) Energy and voltage in circuits</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2.1, 2.8, 2.12, 2.14, 2.15, 2.16</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558598026"/>
                  </a:ext>
                </a:extLst>
              </a:tr>
            </a:tbl>
          </a:graphicData>
        </a:graphic>
      </p:graphicFrame>
      <p:sp>
        <p:nvSpPr>
          <p:cNvPr id="4" name="TextBox 3">
            <a:extLst>
              <a:ext uri="{FF2B5EF4-FFF2-40B4-BE49-F238E27FC236}">
                <a16:creationId xmlns:a16="http://schemas.microsoft.com/office/drawing/2014/main" id="{08E1DBC6-1006-05ED-F59E-13BCA38F0A6E}"/>
              </a:ext>
            </a:extLst>
          </p:cNvPr>
          <p:cNvSpPr txBox="1"/>
          <p:nvPr/>
        </p:nvSpPr>
        <p:spPr>
          <a:xfrm>
            <a:off x="53638" y="1117955"/>
            <a:ext cx="5754246" cy="2108269"/>
          </a:xfrm>
          <a:prstGeom prst="rect">
            <a:avLst/>
          </a:prstGeom>
          <a:noFill/>
        </p:spPr>
        <p:txBody>
          <a:bodyPr wrap="square" rtlCol="0">
            <a:spAutoFit/>
          </a:bodyPr>
          <a:lstStyle/>
          <a:p>
            <a:pPr algn="l" rtl="0" fontAlgn="base">
              <a:spcAft>
                <a:spcPts val="600"/>
              </a:spcAft>
            </a:pPr>
            <a:r>
              <a:rPr lang="en-GB" sz="11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This section contains a 2-year course planner for the </a:t>
            </a:r>
            <a:r>
              <a:rPr lang="en-GB" sz="1100" b="1"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International GCSE Physics (2017) </a:t>
            </a:r>
            <a:r>
              <a:rPr lang="en-GB" sz="11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qualification. It follows the specification and scheme of work to cover each of the units. </a:t>
            </a:r>
          </a:p>
          <a:p>
            <a:pPr algn="l" rtl="0" fontAlgn="base">
              <a:spcAft>
                <a:spcPts val="600"/>
              </a:spcAft>
            </a:pPr>
            <a:r>
              <a:rPr lang="en-GB" sz="11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The course planner summarises what can be covered in each term to enable completion of the content and preparation for assessment at the end of each year. It assumes that each year is split into 3 terms a</a:t>
            </a:r>
            <a:r>
              <a:rPr lang="en-GB" sz="1100" dirty="0">
                <a:solidFill>
                  <a:srgbClr val="000000"/>
                </a:solidFill>
                <a:latin typeface="Open Sans" panose="020B0606030504020204" pitchFamily="34" charset="0"/>
                <a:ea typeface="Open Sans" panose="020B0606030504020204" pitchFamily="34" charset="0"/>
                <a:cs typeface="Open Sans" panose="020B0606030504020204" pitchFamily="34" charset="0"/>
              </a:rPr>
              <a:t>nd that </a:t>
            </a:r>
            <a:r>
              <a:rPr lang="en-GB" sz="1100" dirty="0">
                <a:latin typeface="Open Sans" panose="020B0606030504020204" pitchFamily="34" charset="0"/>
                <a:ea typeface="Open Sans" panose="020B0606030504020204" pitchFamily="34" charset="0"/>
                <a:cs typeface="Open Sans" panose="020B0606030504020204" pitchFamily="34" charset="0"/>
              </a:rPr>
              <a:t>each week accounts for roughly 2 Guided Learning Hours over 60 weeks of teaching to give a total of 120 hours for the Physics (2017).</a:t>
            </a:r>
            <a:endParaRPr lang="en-GB" sz="11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p>
            <a:pPr algn="l" rtl="0" fontAlgn="base">
              <a:spcAft>
                <a:spcPts val="600"/>
              </a:spcAft>
            </a:pPr>
            <a:r>
              <a:rPr lang="en-GB" sz="11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This is only a suggested course planner with suggested timings, and it does not need to be followed. Yo</a:t>
            </a:r>
            <a:r>
              <a:rPr lang="en-GB" sz="1100" dirty="0">
                <a:solidFill>
                  <a:srgbClr val="000000"/>
                </a:solidFill>
                <a:latin typeface="Open Sans" panose="020B0606030504020204" pitchFamily="34" charset="0"/>
                <a:ea typeface="Open Sans" panose="020B0606030504020204" pitchFamily="34" charset="0"/>
                <a:cs typeface="Open Sans" panose="020B0606030504020204" pitchFamily="34" charset="0"/>
              </a:rPr>
              <a:t>u may decide to start teaching content earlier if you would like more time.</a:t>
            </a:r>
            <a:endParaRPr lang="en-GB" sz="11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9912236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F4C07D9-9E14-C730-B897-57ECD22ECE1B}"/>
              </a:ext>
              <a:ext uri="{C183D7F6-B498-43B3-948B-1728B52AA6E4}">
                <adec:decorative xmlns:adec="http://schemas.microsoft.com/office/drawing/2017/decorative" val="1"/>
              </a:ext>
            </a:extLst>
          </p:cNvPr>
          <p:cNvSpPr/>
          <p:nvPr/>
        </p:nvSpPr>
        <p:spPr>
          <a:xfrm>
            <a:off x="5817932" y="-19981"/>
            <a:ext cx="1050116" cy="11588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1" name="Rectangle 10">
            <a:extLst>
              <a:ext uri="{FF2B5EF4-FFF2-40B4-BE49-F238E27FC236}">
                <a16:creationId xmlns:a16="http://schemas.microsoft.com/office/drawing/2014/main" id="{83D85444-9283-FB81-CC75-B24AC6903B38}"/>
              </a:ext>
              <a:ext uri="{C183D7F6-B498-43B3-948B-1728B52AA6E4}">
                <adec:decorative xmlns:adec="http://schemas.microsoft.com/office/drawing/2017/decorative" val="1"/>
              </a:ext>
            </a:extLst>
          </p:cNvPr>
          <p:cNvSpPr/>
          <p:nvPr/>
        </p:nvSpPr>
        <p:spPr>
          <a:xfrm rot="16200000">
            <a:off x="1970499" y="4995751"/>
            <a:ext cx="8747127" cy="1047970"/>
          </a:xfrm>
          <a:prstGeom prst="rect">
            <a:avLst/>
          </a:prstGeom>
          <a:solidFill>
            <a:srgbClr val="00457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10" name="Shape 16">
            <a:extLst>
              <a:ext uri="{FF2B5EF4-FFF2-40B4-BE49-F238E27FC236}">
                <a16:creationId xmlns:a16="http://schemas.microsoft.com/office/drawing/2014/main" id="{2AAB17BA-6282-CC26-1B0D-F1A888EA90AC}"/>
              </a:ext>
            </a:extLst>
          </p:cNvPr>
          <p:cNvPicPr preferRelativeResize="0"/>
          <p:nvPr/>
        </p:nvPicPr>
        <p:blipFill rotWithShape="1">
          <a:blip r:embed="rId2">
            <a:alphaModFix/>
            <a:duotone>
              <a:schemeClr val="bg2">
                <a:shade val="45000"/>
                <a:satMod val="135000"/>
              </a:schemeClr>
              <a:prstClr val="white"/>
            </a:duotone>
          </a:blip>
          <a:srcRect/>
          <a:stretch/>
        </p:blipFill>
        <p:spPr>
          <a:xfrm>
            <a:off x="5880555" y="157598"/>
            <a:ext cx="916966" cy="1594368"/>
          </a:xfrm>
          <a:prstGeom prst="rect">
            <a:avLst/>
          </a:prstGeom>
          <a:noFill/>
          <a:ln>
            <a:noFill/>
          </a:ln>
          <a:effectLst>
            <a:outerShdw blurRad="50799" dist="25400" dir="2700000" algn="tl" rotWithShape="0">
              <a:srgbClr val="000000">
                <a:alpha val="21568"/>
              </a:srgbClr>
            </a:outerShdw>
          </a:effectLst>
        </p:spPr>
      </p:pic>
      <p:sp>
        <p:nvSpPr>
          <p:cNvPr id="13" name="TextBox 12">
            <a:extLst>
              <a:ext uri="{FF2B5EF4-FFF2-40B4-BE49-F238E27FC236}">
                <a16:creationId xmlns:a16="http://schemas.microsoft.com/office/drawing/2014/main" id="{D5990589-A576-32C0-A0D6-A3516A55D4A9}"/>
              </a:ext>
            </a:extLst>
          </p:cNvPr>
          <p:cNvSpPr txBox="1"/>
          <p:nvPr/>
        </p:nvSpPr>
        <p:spPr>
          <a:xfrm rot="5400000">
            <a:off x="3030562" y="4876628"/>
            <a:ext cx="6644639" cy="707886"/>
          </a:xfrm>
          <a:prstGeom prst="rect">
            <a:avLst/>
          </a:prstGeom>
          <a:noFill/>
        </p:spPr>
        <p:txBody>
          <a:bodyPr wrap="square" rtlCol="0">
            <a:spAutoFit/>
          </a:bodyPr>
          <a:lstStyle/>
          <a:p>
            <a:r>
              <a:rPr lang="en-GB" sz="4000" dirty="0">
                <a:solidFill>
                  <a:schemeClr val="bg1"/>
                </a:solidFill>
                <a:latin typeface="Amasis MT Pro" panose="020B0604020202020204" pitchFamily="18" charset="0"/>
                <a:ea typeface="Open Sans" panose="020B0606030504020204" pitchFamily="34" charset="0"/>
                <a:cs typeface="Open Sans" panose="020B0606030504020204" pitchFamily="34" charset="0"/>
              </a:rPr>
              <a:t>International GCSE (Linear)</a:t>
            </a:r>
          </a:p>
        </p:txBody>
      </p:sp>
      <p:pic>
        <p:nvPicPr>
          <p:cNvPr id="14" name="Picture 13" descr="A picture containing text&#10;&#10;Description automatically generated">
            <a:extLst>
              <a:ext uri="{FF2B5EF4-FFF2-40B4-BE49-F238E27FC236}">
                <a16:creationId xmlns:a16="http://schemas.microsoft.com/office/drawing/2014/main" id="{9173255F-64F9-FB47-28CF-5B0AB9F1270A}"/>
              </a:ext>
            </a:extLst>
          </p:cNvPr>
          <p:cNvPicPr>
            <a:picLocks noChangeAspect="1"/>
          </p:cNvPicPr>
          <p:nvPr/>
        </p:nvPicPr>
        <p:blipFill>
          <a:blip r:embed="rId3"/>
          <a:stretch>
            <a:fillRect/>
          </a:stretch>
        </p:blipFill>
        <p:spPr>
          <a:xfrm>
            <a:off x="5880555" y="9302267"/>
            <a:ext cx="916966" cy="377865"/>
          </a:xfrm>
          <a:prstGeom prst="rect">
            <a:avLst/>
          </a:prstGeom>
        </p:spPr>
      </p:pic>
      <p:graphicFrame>
        <p:nvGraphicFramePr>
          <p:cNvPr id="3" name="Table 2">
            <a:extLst>
              <a:ext uri="{FF2B5EF4-FFF2-40B4-BE49-F238E27FC236}">
                <a16:creationId xmlns:a16="http://schemas.microsoft.com/office/drawing/2014/main" id="{A8ACC27E-1B58-4FB0-F5AD-40D936C50E56}"/>
              </a:ext>
            </a:extLst>
          </p:cNvPr>
          <p:cNvGraphicFramePr>
            <a:graphicFrameLocks noGrp="1"/>
          </p:cNvGraphicFramePr>
          <p:nvPr>
            <p:extLst>
              <p:ext uri="{D42A27DB-BD31-4B8C-83A1-F6EECF244321}">
                <p14:modId xmlns:p14="http://schemas.microsoft.com/office/powerpoint/2010/main" val="556778902"/>
              </p:ext>
            </p:extLst>
          </p:nvPr>
        </p:nvGraphicFramePr>
        <p:xfrm>
          <a:off x="131006" y="132198"/>
          <a:ext cx="5588326" cy="9647416"/>
        </p:xfrm>
        <a:graphic>
          <a:graphicData uri="http://schemas.openxmlformats.org/drawingml/2006/table">
            <a:tbl>
              <a:tblPr firstRow="1" bandRow="1">
                <a:tableStyleId>{21E4AEA4-8DFA-4A89-87EB-49C32662AFE0}</a:tableStyleId>
              </a:tblPr>
              <a:tblGrid>
                <a:gridCol w="547225">
                  <a:extLst>
                    <a:ext uri="{9D8B030D-6E8A-4147-A177-3AD203B41FA5}">
                      <a16:colId xmlns:a16="http://schemas.microsoft.com/office/drawing/2014/main" val="1882682604"/>
                    </a:ext>
                  </a:extLst>
                </a:gridCol>
                <a:gridCol w="590216">
                  <a:extLst>
                    <a:ext uri="{9D8B030D-6E8A-4147-A177-3AD203B41FA5}">
                      <a16:colId xmlns:a16="http://schemas.microsoft.com/office/drawing/2014/main" val="4067924972"/>
                    </a:ext>
                  </a:extLst>
                </a:gridCol>
                <a:gridCol w="590216">
                  <a:extLst>
                    <a:ext uri="{9D8B030D-6E8A-4147-A177-3AD203B41FA5}">
                      <a16:colId xmlns:a16="http://schemas.microsoft.com/office/drawing/2014/main" val="3698785093"/>
                    </a:ext>
                  </a:extLst>
                </a:gridCol>
                <a:gridCol w="1801080">
                  <a:extLst>
                    <a:ext uri="{9D8B030D-6E8A-4147-A177-3AD203B41FA5}">
                      <a16:colId xmlns:a16="http://schemas.microsoft.com/office/drawing/2014/main" val="2459747404"/>
                    </a:ext>
                  </a:extLst>
                </a:gridCol>
                <a:gridCol w="2059589">
                  <a:extLst>
                    <a:ext uri="{9D8B030D-6E8A-4147-A177-3AD203B41FA5}">
                      <a16:colId xmlns:a16="http://schemas.microsoft.com/office/drawing/2014/main" val="729835556"/>
                    </a:ext>
                  </a:extLst>
                </a:gridCol>
              </a:tblGrid>
              <a:tr h="284976">
                <a:tc>
                  <a:txBody>
                    <a:bodyPr/>
                    <a:lstStyle/>
                    <a:p>
                      <a:pPr algn="ctr"/>
                      <a:r>
                        <a:rPr lang="en-GB"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Year</a:t>
                      </a: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ctr"/>
                      <a:r>
                        <a:rPr lang="en-GB"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Term</a:t>
                      </a: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ctr"/>
                      <a:r>
                        <a:rPr lang="en-GB" sz="1000">
                          <a:solidFill>
                            <a:schemeClr val="bg1"/>
                          </a:solidFill>
                          <a:latin typeface="Open Sans" panose="020B0606030504020204" pitchFamily="34" charset="0"/>
                          <a:ea typeface="Open Sans" panose="020B0606030504020204" pitchFamily="34" charset="0"/>
                          <a:cs typeface="Open Sans" panose="020B0606030504020204" pitchFamily="34" charset="0"/>
                        </a:rPr>
                        <a:t>Week</a:t>
                      </a: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ctr"/>
                      <a:r>
                        <a:rPr lang="en-GB" sz="1000">
                          <a:solidFill>
                            <a:schemeClr val="bg1"/>
                          </a:solidFill>
                          <a:latin typeface="Open Sans" panose="020B0606030504020204" pitchFamily="34" charset="0"/>
                          <a:ea typeface="Open Sans" panose="020B0606030504020204" pitchFamily="34" charset="0"/>
                          <a:cs typeface="Open Sans" panose="020B0606030504020204" pitchFamily="34" charset="0"/>
                        </a:rPr>
                        <a:t>Topic/Sub-topic</a:t>
                      </a: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ctr"/>
                      <a:r>
                        <a:rPr lang="en-GB"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Spec points/</a:t>
                      </a:r>
                      <a:r>
                        <a:rPr lang="en-GB" sz="10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practicals</a:t>
                      </a:r>
                      <a:endParaRPr lang="en-GB" sz="10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a16="http://schemas.microsoft.com/office/drawing/2014/main" val="2765484018"/>
                  </a:ext>
                </a:extLst>
              </a:tr>
              <a:tr h="370840">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2</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c) Energy and voltage in circuits</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2.9, 2.10, 2.13</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1893362156"/>
                  </a:ext>
                </a:extLst>
              </a:tr>
              <a:tr h="370840">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2</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2</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c) Energy and voltage in circuits</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2.6, 2.11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2734216627"/>
                  </a:ext>
                </a:extLst>
              </a:tr>
              <a:tr h="370840">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2</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3</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dirty="0">
                          <a:latin typeface="Open Sans" panose="020B0606030504020204" pitchFamily="34" charset="0"/>
                          <a:ea typeface="Open Sans" panose="020B0606030504020204" pitchFamily="34" charset="0"/>
                          <a:cs typeface="Open Sans" panose="020B0606030504020204" pitchFamily="34" charset="0"/>
                        </a:rPr>
                        <a:t>b) Mains electricity</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c) Energy and voltage in circuits</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2.7, 2.17, 2.18, 2.19, 2.20, 2.21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2461715343"/>
                  </a:ext>
                </a:extLst>
              </a:tr>
              <a:tr h="370840">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2</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4</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dirty="0">
                          <a:latin typeface="Open Sans" panose="020B0606030504020204" pitchFamily="34" charset="0"/>
                          <a:ea typeface="Open Sans" panose="020B0606030504020204" pitchFamily="34" charset="0"/>
                          <a:cs typeface="Open Sans" panose="020B0606030504020204" pitchFamily="34" charset="0"/>
                        </a:rPr>
                        <a:t>b) Mains electricity</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2.2, 2.3, 2.4, 2.5</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3564527569"/>
                  </a:ext>
                </a:extLst>
              </a:tr>
              <a:tr h="370840">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2</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5</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u="none" dirty="0">
                          <a:latin typeface="Open Sans" panose="020B0606030504020204" pitchFamily="34" charset="0"/>
                          <a:ea typeface="Open Sans" panose="020B0606030504020204" pitchFamily="34" charset="0"/>
                          <a:cs typeface="Open Sans" panose="020B0606030504020204" pitchFamily="34" charset="0"/>
                        </a:rPr>
                        <a:t>d) Electric charge</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1" dirty="0">
                          <a:latin typeface="Open Sans" panose="020B0606030504020204" pitchFamily="34" charset="0"/>
                          <a:ea typeface="Open Sans" panose="020B0606030504020204" pitchFamily="34" charset="0"/>
                          <a:cs typeface="Open Sans" panose="020B0606030504020204" pitchFamily="34" charset="0"/>
                        </a:rPr>
                        <a:t>2.22P, 2.23P, 2.24P, 2.25P, 2.26P</a:t>
                      </a:r>
                    </a:p>
                    <a:p>
                      <a:r>
                        <a:rPr lang="en-GB" sz="1000" b="1" i="1"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Practical: investigate how insulating materials can be charged by friction</a:t>
                      </a:r>
                      <a:endParaRPr lang="en-GB" sz="600" b="0" i="1"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2278877835"/>
                  </a:ext>
                </a:extLst>
              </a:tr>
              <a:tr h="370840">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2</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6</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u="none" dirty="0">
                          <a:latin typeface="Open Sans" panose="020B0606030504020204" pitchFamily="34" charset="0"/>
                          <a:ea typeface="Open Sans" panose="020B0606030504020204" pitchFamily="34" charset="0"/>
                          <a:cs typeface="Open Sans" panose="020B0606030504020204" pitchFamily="34" charset="0"/>
                        </a:rPr>
                        <a:t>d) Electric charge</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dirty="0">
                          <a:latin typeface="Open Sans" panose="020B0606030504020204" pitchFamily="34" charset="0"/>
                          <a:ea typeface="Open Sans" panose="020B0606030504020204" pitchFamily="34" charset="0"/>
                          <a:cs typeface="Open Sans" panose="020B0606030504020204" pitchFamily="34" charset="0"/>
                        </a:rPr>
                        <a:t>Consolidation</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1" dirty="0">
                          <a:latin typeface="Open Sans" panose="020B0606030504020204" pitchFamily="34" charset="0"/>
                          <a:ea typeface="Open Sans" panose="020B0606030504020204" pitchFamily="34" charset="0"/>
                          <a:cs typeface="Open Sans" panose="020B0606030504020204" pitchFamily="34" charset="0"/>
                        </a:rPr>
                        <a:t>2.27P, 2.28P</a:t>
                      </a:r>
                      <a:endParaRPr lang="en-GB" sz="1000" b="1"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3560648642"/>
                  </a:ext>
                </a:extLst>
              </a:tr>
              <a:tr h="370840">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2</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7</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dirty="0">
                          <a:latin typeface="Open Sans" panose="020B0606030504020204" pitchFamily="34" charset="0"/>
                          <a:ea typeface="Open Sans" panose="020B0606030504020204" pitchFamily="34" charset="0"/>
                          <a:cs typeface="Open Sans" panose="020B0606030504020204" pitchFamily="34" charset="0"/>
                        </a:rPr>
                        <a:t>Assessment</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dirty="0">
                          <a:latin typeface="Open Sans" panose="020B0606030504020204" pitchFamily="34" charset="0"/>
                          <a:ea typeface="Open Sans" panose="020B0606030504020204" pitchFamily="34" charset="0"/>
                          <a:cs typeface="Open Sans" panose="020B0606030504020204" pitchFamily="34" charset="0"/>
                        </a:rPr>
                        <a:t>Feedback</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2445948108"/>
                  </a:ext>
                </a:extLst>
              </a:tr>
              <a:tr h="370840">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2</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8</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1" u="sng" dirty="0">
                          <a:latin typeface="Open Sans" panose="020B0606030504020204" pitchFamily="34" charset="0"/>
                          <a:ea typeface="Open Sans" panose="020B0606030504020204" pitchFamily="34" charset="0"/>
                          <a:cs typeface="Open Sans" panose="020B0606030504020204" pitchFamily="34" charset="0"/>
                        </a:rPr>
                        <a:t>Section 3: Waves</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dirty="0">
                          <a:latin typeface="Open Sans" panose="020B0606030504020204" pitchFamily="34" charset="0"/>
                          <a:ea typeface="Open Sans" panose="020B0606030504020204" pitchFamily="34" charset="0"/>
                          <a:cs typeface="Open Sans" panose="020B0606030504020204" pitchFamily="34" charset="0"/>
                        </a:rPr>
                        <a:t>a) Units</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dirty="0">
                          <a:latin typeface="Open Sans" panose="020B0606030504020204" pitchFamily="34" charset="0"/>
                          <a:ea typeface="Open Sans" panose="020B0606030504020204" pitchFamily="34" charset="0"/>
                          <a:cs typeface="Open Sans" panose="020B0606030504020204" pitchFamily="34" charset="0"/>
                        </a:rPr>
                        <a:t>b) Properties of waves</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3.1, 3.2, 3.3, 3.4, 3.5, 3.6, 3.7</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474694705"/>
                  </a:ext>
                </a:extLst>
              </a:tr>
              <a:tr h="370840">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1</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2</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dirty="0">
                          <a:latin typeface="Open Sans" panose="020B0606030504020204" pitchFamily="34" charset="0"/>
                          <a:ea typeface="Open Sans" panose="020B0606030504020204" pitchFamily="34" charset="0"/>
                          <a:cs typeface="Open Sans" panose="020B0606030504020204" pitchFamily="34" charset="0"/>
                        </a:rPr>
                        <a:t>9</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dirty="0">
                          <a:latin typeface="Open Sans" panose="020B0606030504020204" pitchFamily="34" charset="0"/>
                          <a:ea typeface="Open Sans" panose="020B0606030504020204" pitchFamily="34" charset="0"/>
                          <a:cs typeface="Open Sans" panose="020B0606030504020204" pitchFamily="34" charset="0"/>
                        </a:rPr>
                        <a:t>b) Properties of waves</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dirty="0">
                          <a:latin typeface="Open Sans" panose="020B0606030504020204" pitchFamily="34" charset="0"/>
                          <a:ea typeface="Open Sans" panose="020B0606030504020204" pitchFamily="34" charset="0"/>
                          <a:cs typeface="Open Sans" panose="020B0606030504020204" pitchFamily="34" charset="0"/>
                        </a:rPr>
                        <a:t>c) The electromagnetic spectrum</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3.8, 3.10, 3.11, 3.12, 3.13</a:t>
                      </a:r>
                    </a:p>
                    <a:p>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343066503"/>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10</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b) Properties of waves</a:t>
                      </a:r>
                      <a:endParaRPr lang="en-GB" sz="1000" dirty="0">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dirty="0">
                          <a:latin typeface="Open Sans" panose="020B0606030504020204" pitchFamily="34" charset="0"/>
                          <a:ea typeface="Open Sans" panose="020B0606030504020204" pitchFamily="34" charset="0"/>
                          <a:cs typeface="Open Sans" panose="020B0606030504020204" pitchFamily="34" charset="0"/>
                        </a:rPr>
                        <a:t>c) The electromagnetic spectrum</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d) Light and sound</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3.9, 3.10, 3.11, 3.12, 3.13, 3.14, 3.15, 3.16</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1825029040"/>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3</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d) Light and sound</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3.17, 3.18, 3.19</a:t>
                      </a:r>
                    </a:p>
                    <a:p>
                      <a:r>
                        <a:rPr lang="en-GB" sz="1000" b="0" i="1" dirty="0">
                          <a:latin typeface="Open Sans" panose="020B0606030504020204" pitchFamily="34" charset="0"/>
                          <a:ea typeface="Open Sans" panose="020B0606030504020204" pitchFamily="34" charset="0"/>
                          <a:cs typeface="Open Sans" panose="020B0606030504020204" pitchFamily="34" charset="0"/>
                        </a:rPr>
                        <a:t>Practical: investigate the refraction of light, using rectangular blocks, semicircular blocks and triangular prisms</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i="1" dirty="0">
                          <a:latin typeface="Open Sans" panose="020B0606030504020204" pitchFamily="34" charset="0"/>
                          <a:ea typeface="Open Sans" panose="020B0606030504020204" pitchFamily="34" charset="0"/>
                          <a:cs typeface="Open Sans" panose="020B0606030504020204" pitchFamily="34" charset="0"/>
                        </a:rPr>
                        <a:t>Practical: investigate the refractive index of glass, using a glass block</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1882799110"/>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3</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d) Light and sound</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3.20, 3.21, 3.22, 3.23, </a:t>
                      </a:r>
                      <a:r>
                        <a:rPr lang="en-GB" sz="1000" b="1" dirty="0">
                          <a:latin typeface="Open Sans" panose="020B0606030504020204" pitchFamily="34" charset="0"/>
                          <a:ea typeface="Open Sans" panose="020B0606030504020204" pitchFamily="34" charset="0"/>
                          <a:cs typeface="Open Sans" panose="020B0606030504020204" pitchFamily="34" charset="0"/>
                        </a:rPr>
                        <a:t>3.25P</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1" i="1" dirty="0">
                          <a:latin typeface="Open Sans" panose="020B0606030504020204" pitchFamily="34" charset="0"/>
                          <a:ea typeface="Open Sans" panose="020B0606030504020204" pitchFamily="34" charset="0"/>
                          <a:cs typeface="Open Sans" panose="020B0606030504020204" pitchFamily="34" charset="0"/>
                        </a:rPr>
                        <a:t>Practical: investigate the speed of sound in air</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2403328796"/>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3</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3</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d) Light and sound</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Consolidation</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1" dirty="0">
                          <a:latin typeface="Open Sans" panose="020B0606030504020204" pitchFamily="34" charset="0"/>
                          <a:ea typeface="Open Sans" panose="020B0606030504020204" pitchFamily="34" charset="0"/>
                          <a:cs typeface="Open Sans" panose="020B0606030504020204" pitchFamily="34" charset="0"/>
                        </a:rPr>
                        <a:t>3.24P, 3.26P, 3.27P, 3.28P, 3.29P</a:t>
                      </a:r>
                      <a:endParaRPr lang="en-GB" sz="1000" b="1"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3186749672"/>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3</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4</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Assessment</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Feedback</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3875382204"/>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3</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5</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1" u="sng" dirty="0">
                          <a:latin typeface="Open Sans" panose="020B0606030504020204" pitchFamily="34" charset="0"/>
                          <a:ea typeface="Open Sans" panose="020B0606030504020204" pitchFamily="34" charset="0"/>
                          <a:cs typeface="Open Sans" panose="020B0606030504020204" pitchFamily="34" charset="0"/>
                        </a:rPr>
                        <a:t>Section 4: Energy resources and energy transfers</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a) Units</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b) Energy transfers</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4.1, 4.2, 4.3, 4.4</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648978126"/>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3</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6</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b) Energy transfers</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4.5, 4.6, 4.9</a:t>
                      </a:r>
                    </a:p>
                    <a:p>
                      <a:r>
                        <a:rPr lang="en-GB" sz="1000" b="0" i="1" dirty="0">
                          <a:latin typeface="Open Sans" panose="020B0606030504020204" pitchFamily="34" charset="0"/>
                          <a:ea typeface="Open Sans" panose="020B0606030504020204" pitchFamily="34" charset="0"/>
                          <a:cs typeface="Open Sans" panose="020B0606030504020204" pitchFamily="34" charset="0"/>
                        </a:rPr>
                        <a:t>Practical: investigate thermal energy transfer by conduction, convection and radiation</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1755584103"/>
                  </a:ext>
                </a:extLst>
              </a:tr>
            </a:tbl>
          </a:graphicData>
        </a:graphic>
      </p:graphicFrame>
    </p:spTree>
    <p:extLst>
      <p:ext uri="{BB962C8B-B14F-4D97-AF65-F5344CB8AC3E}">
        <p14:creationId xmlns:p14="http://schemas.microsoft.com/office/powerpoint/2010/main" val="16664732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F4C07D9-9E14-C730-B897-57ECD22ECE1B}"/>
              </a:ext>
              <a:ext uri="{C183D7F6-B498-43B3-948B-1728B52AA6E4}">
                <adec:decorative xmlns:adec="http://schemas.microsoft.com/office/drawing/2017/decorative" val="1"/>
              </a:ext>
            </a:extLst>
          </p:cNvPr>
          <p:cNvSpPr/>
          <p:nvPr/>
        </p:nvSpPr>
        <p:spPr>
          <a:xfrm>
            <a:off x="5817932" y="-19981"/>
            <a:ext cx="1050116" cy="11588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1" name="Rectangle 10">
            <a:extLst>
              <a:ext uri="{FF2B5EF4-FFF2-40B4-BE49-F238E27FC236}">
                <a16:creationId xmlns:a16="http://schemas.microsoft.com/office/drawing/2014/main" id="{83D85444-9283-FB81-CC75-B24AC6903B38}"/>
              </a:ext>
              <a:ext uri="{C183D7F6-B498-43B3-948B-1728B52AA6E4}">
                <adec:decorative xmlns:adec="http://schemas.microsoft.com/office/drawing/2017/decorative" val="1"/>
              </a:ext>
            </a:extLst>
          </p:cNvPr>
          <p:cNvSpPr/>
          <p:nvPr/>
        </p:nvSpPr>
        <p:spPr>
          <a:xfrm rot="16200000">
            <a:off x="1970499" y="4995751"/>
            <a:ext cx="8747127" cy="1047970"/>
          </a:xfrm>
          <a:prstGeom prst="rect">
            <a:avLst/>
          </a:prstGeom>
          <a:solidFill>
            <a:srgbClr val="00457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10" name="Shape 16">
            <a:extLst>
              <a:ext uri="{FF2B5EF4-FFF2-40B4-BE49-F238E27FC236}">
                <a16:creationId xmlns:a16="http://schemas.microsoft.com/office/drawing/2014/main" id="{2AAB17BA-6282-CC26-1B0D-F1A888EA90AC}"/>
              </a:ext>
            </a:extLst>
          </p:cNvPr>
          <p:cNvPicPr preferRelativeResize="0"/>
          <p:nvPr/>
        </p:nvPicPr>
        <p:blipFill rotWithShape="1">
          <a:blip r:embed="rId2">
            <a:alphaModFix/>
            <a:duotone>
              <a:schemeClr val="bg2">
                <a:shade val="45000"/>
                <a:satMod val="135000"/>
              </a:schemeClr>
              <a:prstClr val="white"/>
            </a:duotone>
          </a:blip>
          <a:srcRect/>
          <a:stretch/>
        </p:blipFill>
        <p:spPr>
          <a:xfrm>
            <a:off x="5880555" y="157598"/>
            <a:ext cx="916966" cy="1594368"/>
          </a:xfrm>
          <a:prstGeom prst="rect">
            <a:avLst/>
          </a:prstGeom>
          <a:noFill/>
          <a:ln>
            <a:noFill/>
          </a:ln>
          <a:effectLst>
            <a:outerShdw blurRad="50799" dist="25400" dir="2700000" algn="tl" rotWithShape="0">
              <a:srgbClr val="000000">
                <a:alpha val="21568"/>
              </a:srgbClr>
            </a:outerShdw>
          </a:effectLst>
        </p:spPr>
      </p:pic>
      <p:sp>
        <p:nvSpPr>
          <p:cNvPr id="13" name="TextBox 12">
            <a:extLst>
              <a:ext uri="{FF2B5EF4-FFF2-40B4-BE49-F238E27FC236}">
                <a16:creationId xmlns:a16="http://schemas.microsoft.com/office/drawing/2014/main" id="{D5990589-A576-32C0-A0D6-A3516A55D4A9}"/>
              </a:ext>
            </a:extLst>
          </p:cNvPr>
          <p:cNvSpPr txBox="1"/>
          <p:nvPr/>
        </p:nvSpPr>
        <p:spPr>
          <a:xfrm rot="5400000">
            <a:off x="3030562" y="4876628"/>
            <a:ext cx="6644639" cy="707886"/>
          </a:xfrm>
          <a:prstGeom prst="rect">
            <a:avLst/>
          </a:prstGeom>
          <a:noFill/>
        </p:spPr>
        <p:txBody>
          <a:bodyPr wrap="square" rtlCol="0">
            <a:spAutoFit/>
          </a:bodyPr>
          <a:lstStyle/>
          <a:p>
            <a:r>
              <a:rPr lang="en-GB" sz="4000" dirty="0">
                <a:solidFill>
                  <a:schemeClr val="bg1"/>
                </a:solidFill>
                <a:latin typeface="Amasis MT Pro" panose="020B0604020202020204" pitchFamily="18" charset="0"/>
                <a:ea typeface="Open Sans" panose="020B0606030504020204" pitchFamily="34" charset="0"/>
                <a:cs typeface="Open Sans" panose="020B0606030504020204" pitchFamily="34" charset="0"/>
              </a:rPr>
              <a:t>International GCSE (Linear)</a:t>
            </a:r>
          </a:p>
        </p:txBody>
      </p:sp>
      <p:pic>
        <p:nvPicPr>
          <p:cNvPr id="14" name="Picture 13" descr="A picture containing text&#10;&#10;Description automatically generated">
            <a:extLst>
              <a:ext uri="{FF2B5EF4-FFF2-40B4-BE49-F238E27FC236}">
                <a16:creationId xmlns:a16="http://schemas.microsoft.com/office/drawing/2014/main" id="{9173255F-64F9-FB47-28CF-5B0AB9F1270A}"/>
              </a:ext>
            </a:extLst>
          </p:cNvPr>
          <p:cNvPicPr>
            <a:picLocks noChangeAspect="1"/>
          </p:cNvPicPr>
          <p:nvPr/>
        </p:nvPicPr>
        <p:blipFill>
          <a:blip r:embed="rId3"/>
          <a:stretch>
            <a:fillRect/>
          </a:stretch>
        </p:blipFill>
        <p:spPr>
          <a:xfrm>
            <a:off x="5880555" y="9302267"/>
            <a:ext cx="916966" cy="377865"/>
          </a:xfrm>
          <a:prstGeom prst="rect">
            <a:avLst/>
          </a:prstGeom>
        </p:spPr>
      </p:pic>
      <p:graphicFrame>
        <p:nvGraphicFramePr>
          <p:cNvPr id="3" name="Table 2">
            <a:extLst>
              <a:ext uri="{FF2B5EF4-FFF2-40B4-BE49-F238E27FC236}">
                <a16:creationId xmlns:a16="http://schemas.microsoft.com/office/drawing/2014/main" id="{A8ACC27E-1B58-4FB0-F5AD-40D936C50E56}"/>
              </a:ext>
            </a:extLst>
          </p:cNvPr>
          <p:cNvGraphicFramePr>
            <a:graphicFrameLocks noGrp="1"/>
          </p:cNvGraphicFramePr>
          <p:nvPr>
            <p:extLst>
              <p:ext uri="{D42A27DB-BD31-4B8C-83A1-F6EECF244321}">
                <p14:modId xmlns:p14="http://schemas.microsoft.com/office/powerpoint/2010/main" val="1189336235"/>
              </p:ext>
            </p:extLst>
          </p:nvPr>
        </p:nvGraphicFramePr>
        <p:xfrm>
          <a:off x="131006" y="68698"/>
          <a:ext cx="5588326" cy="9784576"/>
        </p:xfrm>
        <a:graphic>
          <a:graphicData uri="http://schemas.openxmlformats.org/drawingml/2006/table">
            <a:tbl>
              <a:tblPr firstRow="1" bandRow="1">
                <a:tableStyleId>{21E4AEA4-8DFA-4A89-87EB-49C32662AFE0}</a:tableStyleId>
              </a:tblPr>
              <a:tblGrid>
                <a:gridCol w="547225">
                  <a:extLst>
                    <a:ext uri="{9D8B030D-6E8A-4147-A177-3AD203B41FA5}">
                      <a16:colId xmlns:a16="http://schemas.microsoft.com/office/drawing/2014/main" val="1882682604"/>
                    </a:ext>
                  </a:extLst>
                </a:gridCol>
                <a:gridCol w="590216">
                  <a:extLst>
                    <a:ext uri="{9D8B030D-6E8A-4147-A177-3AD203B41FA5}">
                      <a16:colId xmlns:a16="http://schemas.microsoft.com/office/drawing/2014/main" val="4067924972"/>
                    </a:ext>
                  </a:extLst>
                </a:gridCol>
                <a:gridCol w="590216">
                  <a:extLst>
                    <a:ext uri="{9D8B030D-6E8A-4147-A177-3AD203B41FA5}">
                      <a16:colId xmlns:a16="http://schemas.microsoft.com/office/drawing/2014/main" val="3698785093"/>
                    </a:ext>
                  </a:extLst>
                </a:gridCol>
                <a:gridCol w="1801080">
                  <a:extLst>
                    <a:ext uri="{9D8B030D-6E8A-4147-A177-3AD203B41FA5}">
                      <a16:colId xmlns:a16="http://schemas.microsoft.com/office/drawing/2014/main" val="2459747404"/>
                    </a:ext>
                  </a:extLst>
                </a:gridCol>
                <a:gridCol w="2059589">
                  <a:extLst>
                    <a:ext uri="{9D8B030D-6E8A-4147-A177-3AD203B41FA5}">
                      <a16:colId xmlns:a16="http://schemas.microsoft.com/office/drawing/2014/main" val="729835556"/>
                    </a:ext>
                  </a:extLst>
                </a:gridCol>
              </a:tblGrid>
              <a:tr h="284976">
                <a:tc>
                  <a:txBody>
                    <a:bodyPr/>
                    <a:lstStyle/>
                    <a:p>
                      <a:pPr algn="ctr"/>
                      <a:r>
                        <a:rPr lang="en-GB"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Year</a:t>
                      </a: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ctr"/>
                      <a:r>
                        <a:rPr lang="en-GB"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Term</a:t>
                      </a: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ctr"/>
                      <a:r>
                        <a:rPr lang="en-GB"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Week</a:t>
                      </a: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ctr"/>
                      <a:r>
                        <a:rPr lang="en-GB"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Topic/Sub-topic</a:t>
                      </a: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ctr"/>
                      <a:r>
                        <a:rPr lang="en-GB"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Spec points/</a:t>
                      </a:r>
                      <a:r>
                        <a:rPr lang="en-GB" sz="10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practicals</a:t>
                      </a:r>
                      <a:endParaRPr lang="en-GB" sz="10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a16="http://schemas.microsoft.com/office/drawing/2014/main" val="2765484018"/>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3</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7</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b) Energy transfers</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4.7, 4.8, 4.9</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i="1" dirty="0">
                          <a:latin typeface="Open Sans" panose="020B0606030504020204" pitchFamily="34" charset="0"/>
                          <a:ea typeface="Open Sans" panose="020B0606030504020204" pitchFamily="34" charset="0"/>
                          <a:cs typeface="Open Sans" panose="020B0606030504020204" pitchFamily="34" charset="0"/>
                        </a:rPr>
                        <a:t>Practical: investigate thermal energy transfer by conduction, convection and radiation</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2916028986"/>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3</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8</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b) Energy transfers</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c) Work and power</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4.10, 4.11, 4.12, 4.13</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1893362156"/>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3</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9</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c) Work and power</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4.14, 4.15, 4.16, 4.17</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2734216627"/>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3</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10</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d) Energy resources and electricity generation</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Consolidation</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1" dirty="0">
                          <a:latin typeface="Open Sans" panose="020B0606030504020204" pitchFamily="34" charset="0"/>
                          <a:ea typeface="Open Sans" panose="020B0606030504020204" pitchFamily="34" charset="0"/>
                          <a:cs typeface="Open Sans" panose="020B0606030504020204" pitchFamily="34" charset="0"/>
                        </a:rPr>
                        <a:t>4.18P, 4.19P</a:t>
                      </a:r>
                      <a:endParaRPr lang="en-GB" sz="1000" b="1"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2461715343"/>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Assessment</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Feedback</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3564527569"/>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1" u="sng" dirty="0">
                          <a:latin typeface="Open Sans" panose="020B0606030504020204" pitchFamily="34" charset="0"/>
                          <a:ea typeface="Open Sans" panose="020B0606030504020204" pitchFamily="34" charset="0"/>
                          <a:cs typeface="Open Sans" panose="020B0606030504020204" pitchFamily="34" charset="0"/>
                        </a:rPr>
                        <a:t>Section 5: Solids, liquids and gases</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a) Units</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b) Density and pressure</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5.1, </a:t>
                      </a:r>
                      <a:r>
                        <a:rPr lang="en-GB" sz="1000" b="1" dirty="0">
                          <a:latin typeface="Open Sans" panose="020B0606030504020204" pitchFamily="34" charset="0"/>
                          <a:ea typeface="Open Sans" panose="020B0606030504020204" pitchFamily="34" charset="0"/>
                          <a:cs typeface="Open Sans" panose="020B0606030504020204" pitchFamily="34" charset="0"/>
                        </a:rPr>
                        <a:t>5.2P</a:t>
                      </a:r>
                      <a:r>
                        <a:rPr lang="en-GB" sz="1000" b="0" dirty="0">
                          <a:latin typeface="Open Sans" panose="020B0606030504020204" pitchFamily="34" charset="0"/>
                          <a:ea typeface="Open Sans" panose="020B0606030504020204" pitchFamily="34" charset="0"/>
                          <a:cs typeface="Open Sans" panose="020B0606030504020204" pitchFamily="34" charset="0"/>
                        </a:rPr>
                        <a:t>, 5.3, 5.4</a:t>
                      </a:r>
                    </a:p>
                    <a:p>
                      <a:r>
                        <a:rPr lang="en-GB" sz="1000" b="0" i="1" dirty="0">
                          <a:latin typeface="Open Sans" panose="020B0606030504020204" pitchFamily="34" charset="0"/>
                          <a:ea typeface="Open Sans" panose="020B0606030504020204" pitchFamily="34" charset="0"/>
                          <a:cs typeface="Open Sans" panose="020B0606030504020204" pitchFamily="34" charset="0"/>
                        </a:rPr>
                        <a:t>Practical: investigate density using direct measurements of mass and volume</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2278877835"/>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3</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b) Density and pressure</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5.5, 5.6, 5.7</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3560648642"/>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4</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c) Change of state</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1" dirty="0">
                          <a:latin typeface="Open Sans" panose="020B0606030504020204" pitchFamily="34" charset="0"/>
                          <a:ea typeface="Open Sans" panose="020B0606030504020204" pitchFamily="34" charset="0"/>
                          <a:cs typeface="Open Sans" panose="020B0606030504020204" pitchFamily="34" charset="0"/>
                        </a:rPr>
                        <a:t>5.8P, 5.9P, 5.10P, 5.11P, 5.12P, 5.13P</a:t>
                      </a:r>
                    </a:p>
                    <a:p>
                      <a:r>
                        <a:rPr lang="en-GB" sz="1000" b="1" i="1" dirty="0">
                          <a:latin typeface="Open Sans" panose="020B0606030504020204" pitchFamily="34" charset="0"/>
                          <a:ea typeface="Open Sans" panose="020B0606030504020204" pitchFamily="34" charset="0"/>
                          <a:cs typeface="Open Sans" panose="020B0606030504020204" pitchFamily="34" charset="0"/>
                        </a:rPr>
                        <a:t>Practical: obtain a temperature-time graph to show the constant temperature during changes of state</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2445948108"/>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5</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c) Change of state</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d) Ideal gas molecules</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1" dirty="0">
                          <a:latin typeface="Open Sans" panose="020B0606030504020204" pitchFamily="34" charset="0"/>
                          <a:ea typeface="Open Sans" panose="020B0606030504020204" pitchFamily="34" charset="0"/>
                          <a:cs typeface="Open Sans" panose="020B0606030504020204" pitchFamily="34" charset="0"/>
                        </a:rPr>
                        <a:t>5.14P</a:t>
                      </a:r>
                      <a:r>
                        <a:rPr lang="en-GB" sz="1000" b="0" dirty="0">
                          <a:latin typeface="Open Sans" panose="020B0606030504020204" pitchFamily="34" charset="0"/>
                          <a:ea typeface="Open Sans" panose="020B0606030504020204" pitchFamily="34" charset="0"/>
                          <a:cs typeface="Open Sans" panose="020B0606030504020204" pitchFamily="34" charset="0"/>
                        </a:rPr>
                        <a:t>, 5.15, 5.16, 5.17, 5.18, 5.19</a:t>
                      </a:r>
                    </a:p>
                    <a:p>
                      <a:r>
                        <a:rPr lang="en-GB" sz="1000" b="1" i="1" dirty="0">
                          <a:latin typeface="Open Sans" panose="020B0606030504020204" pitchFamily="34" charset="0"/>
                          <a:ea typeface="Open Sans" panose="020B0606030504020204" pitchFamily="34" charset="0"/>
                          <a:cs typeface="Open Sans" panose="020B0606030504020204" pitchFamily="34" charset="0"/>
                        </a:rPr>
                        <a:t>Practical: i</a:t>
                      </a:r>
                      <a:r>
                        <a:rPr lang="en-GB" sz="1000" b="1" i="1" kern="1200" dirty="0">
                          <a:solidFill>
                            <a:schemeClr val="dk1"/>
                          </a:solidFill>
                          <a:effectLst/>
                          <a:latin typeface="Open Sans" panose="020B0606030504020204" pitchFamily="34" charset="0"/>
                          <a:ea typeface="Open Sans" panose="020B0606030504020204" pitchFamily="34" charset="0"/>
                          <a:cs typeface="Open Sans" panose="020B0606030504020204" pitchFamily="34" charset="0"/>
                        </a:rPr>
                        <a:t>nvestigate the specific heat capacity of materials including water and some solids and obtain a temperature time graph to show the constant temperature during a change of state</a:t>
                      </a:r>
                      <a:endParaRPr lang="en-GB" sz="1000" b="1" i="1"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474694705"/>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6</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d) Ideal gas molecules</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5.20, 5.21, 5.22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1882799110"/>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7</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Consolidation</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Assessment</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2403328796"/>
                  </a:ext>
                </a:extLst>
              </a:tr>
              <a:tr h="446426">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8</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Feedback</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1" u="sng" dirty="0">
                          <a:latin typeface="Open Sans" panose="020B0606030504020204" pitchFamily="34" charset="0"/>
                          <a:ea typeface="Open Sans" panose="020B0606030504020204" pitchFamily="34" charset="0"/>
                          <a:cs typeface="Open Sans" panose="020B0606030504020204" pitchFamily="34" charset="0"/>
                        </a:rPr>
                        <a:t>Section 6: Magnetism and electromagnetism</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u="none" dirty="0">
                          <a:latin typeface="Open Sans" panose="020B0606030504020204" pitchFamily="34" charset="0"/>
                          <a:ea typeface="Open Sans" panose="020B0606030504020204" pitchFamily="34" charset="0"/>
                          <a:cs typeface="Open Sans" panose="020B0606030504020204" pitchFamily="34" charset="0"/>
                        </a:rPr>
                        <a:t>a) Units</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u="none" dirty="0">
                          <a:latin typeface="Open Sans" panose="020B0606030504020204" pitchFamily="34" charset="0"/>
                          <a:ea typeface="Open Sans" panose="020B0606030504020204" pitchFamily="34" charset="0"/>
                          <a:cs typeface="Open Sans" panose="020B0606030504020204" pitchFamily="34" charset="0"/>
                        </a:rPr>
                        <a:t>b) Magnetism</a:t>
                      </a:r>
                      <a:endParaRPr lang="en-GB" sz="1000" b="0" i="0" u="none"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6.1, 6.2, 6.3, 6.5</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1051873637"/>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9</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u="none" dirty="0">
                          <a:latin typeface="Open Sans" panose="020B0606030504020204" pitchFamily="34" charset="0"/>
                          <a:ea typeface="Open Sans" panose="020B0606030504020204" pitchFamily="34" charset="0"/>
                          <a:cs typeface="Open Sans" panose="020B0606030504020204" pitchFamily="34" charset="0"/>
                        </a:rPr>
                        <a:t>b) Magnetism</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u="none" dirty="0">
                          <a:latin typeface="Open Sans" panose="020B0606030504020204" pitchFamily="34" charset="0"/>
                          <a:ea typeface="Open Sans" panose="020B0606030504020204" pitchFamily="34" charset="0"/>
                          <a:cs typeface="Open Sans" panose="020B0606030504020204" pitchFamily="34" charset="0"/>
                        </a:rPr>
                        <a:t>c) Electromagnetism</a:t>
                      </a:r>
                      <a:endParaRPr lang="en-GB" sz="1000" b="0" i="0" u="none"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6.4, 6.6, 6.7, 6.8, </a:t>
                      </a:r>
                      <a:r>
                        <a:rPr lang="en-GB" sz="1000" b="1" dirty="0">
                          <a:latin typeface="Open Sans" panose="020B0606030504020204" pitchFamily="34" charset="0"/>
                          <a:ea typeface="Open Sans" panose="020B0606030504020204" pitchFamily="34" charset="0"/>
                          <a:cs typeface="Open Sans" panose="020B0606030504020204" pitchFamily="34" charset="0"/>
                        </a:rPr>
                        <a:t>6.9P, 6.10P</a:t>
                      </a:r>
                    </a:p>
                    <a:p>
                      <a:r>
                        <a:rPr lang="en-GB" sz="1000" b="0" i="1" dirty="0">
                          <a:latin typeface="Open Sans" panose="020B0606030504020204" pitchFamily="34" charset="0"/>
                          <a:ea typeface="Open Sans" panose="020B0606030504020204" pitchFamily="34" charset="0"/>
                          <a:cs typeface="Open Sans" panose="020B0606030504020204" pitchFamily="34" charset="0"/>
                        </a:rPr>
                        <a:t>Practical: Investigate the magnetic field pattern for a permanent bar magnet and that between two bar magnets</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3527781892"/>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10</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u="none" dirty="0">
                          <a:latin typeface="Open Sans" panose="020B0606030504020204" pitchFamily="34" charset="0"/>
                          <a:ea typeface="Open Sans" panose="020B0606030504020204" pitchFamily="34" charset="0"/>
                          <a:cs typeface="Open Sans" panose="020B0606030504020204" pitchFamily="34" charset="0"/>
                        </a:rPr>
                        <a:t>c) Electromagnetism</a:t>
                      </a:r>
                      <a:endParaRPr lang="en-GB" sz="1000" b="0" i="0" u="none"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1" dirty="0">
                          <a:latin typeface="Open Sans" panose="020B0606030504020204" pitchFamily="34" charset="0"/>
                          <a:ea typeface="Open Sans" panose="020B0606030504020204" pitchFamily="34" charset="0"/>
                          <a:cs typeface="Open Sans" panose="020B0606030504020204" pitchFamily="34" charset="0"/>
                        </a:rPr>
                        <a:t>6.11P</a:t>
                      </a:r>
                      <a:r>
                        <a:rPr lang="en-GB" sz="1000" b="0" dirty="0">
                          <a:latin typeface="Open Sans" panose="020B0606030504020204" pitchFamily="34" charset="0"/>
                          <a:ea typeface="Open Sans" panose="020B0606030504020204" pitchFamily="34" charset="0"/>
                          <a:cs typeface="Open Sans" panose="020B0606030504020204" pitchFamily="34" charset="0"/>
                        </a:rPr>
                        <a:t>, 6.12, 6.13, 6.14</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2835467817"/>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d) Electromagnetic induction</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6.15, 6.16, </a:t>
                      </a:r>
                      <a:r>
                        <a:rPr lang="en-GB" sz="1000" b="1" dirty="0">
                          <a:latin typeface="Open Sans" panose="020B0606030504020204" pitchFamily="34" charset="0"/>
                          <a:ea typeface="Open Sans" panose="020B0606030504020204" pitchFamily="34" charset="0"/>
                          <a:cs typeface="Open Sans" panose="020B0606030504020204" pitchFamily="34" charset="0"/>
                        </a:rPr>
                        <a:t>6.17P, 6.18P</a:t>
                      </a:r>
                      <a:endParaRPr lang="en-GB" sz="1000" b="1"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4008703700"/>
                  </a:ext>
                </a:extLst>
              </a:tr>
            </a:tbl>
          </a:graphicData>
        </a:graphic>
      </p:graphicFrame>
    </p:spTree>
    <p:extLst>
      <p:ext uri="{BB962C8B-B14F-4D97-AF65-F5344CB8AC3E}">
        <p14:creationId xmlns:p14="http://schemas.microsoft.com/office/powerpoint/2010/main" val="13008053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F4C07D9-9E14-C730-B897-57ECD22ECE1B}"/>
              </a:ext>
              <a:ext uri="{C183D7F6-B498-43B3-948B-1728B52AA6E4}">
                <adec:decorative xmlns:adec="http://schemas.microsoft.com/office/drawing/2017/decorative" val="1"/>
              </a:ext>
            </a:extLst>
          </p:cNvPr>
          <p:cNvSpPr/>
          <p:nvPr/>
        </p:nvSpPr>
        <p:spPr>
          <a:xfrm>
            <a:off x="5817932" y="-19981"/>
            <a:ext cx="1050116" cy="11588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1" name="Rectangle 10">
            <a:extLst>
              <a:ext uri="{FF2B5EF4-FFF2-40B4-BE49-F238E27FC236}">
                <a16:creationId xmlns:a16="http://schemas.microsoft.com/office/drawing/2014/main" id="{83D85444-9283-FB81-CC75-B24AC6903B38}"/>
              </a:ext>
              <a:ext uri="{C183D7F6-B498-43B3-948B-1728B52AA6E4}">
                <adec:decorative xmlns:adec="http://schemas.microsoft.com/office/drawing/2017/decorative" val="1"/>
              </a:ext>
            </a:extLst>
          </p:cNvPr>
          <p:cNvSpPr/>
          <p:nvPr/>
        </p:nvSpPr>
        <p:spPr>
          <a:xfrm rot="16200000">
            <a:off x="1970499" y="4995751"/>
            <a:ext cx="8747127" cy="1047970"/>
          </a:xfrm>
          <a:prstGeom prst="rect">
            <a:avLst/>
          </a:prstGeom>
          <a:solidFill>
            <a:srgbClr val="00457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10" name="Shape 16">
            <a:extLst>
              <a:ext uri="{FF2B5EF4-FFF2-40B4-BE49-F238E27FC236}">
                <a16:creationId xmlns:a16="http://schemas.microsoft.com/office/drawing/2014/main" id="{2AAB17BA-6282-CC26-1B0D-F1A888EA90AC}"/>
              </a:ext>
            </a:extLst>
          </p:cNvPr>
          <p:cNvPicPr preferRelativeResize="0"/>
          <p:nvPr/>
        </p:nvPicPr>
        <p:blipFill rotWithShape="1">
          <a:blip r:embed="rId2">
            <a:alphaModFix/>
            <a:duotone>
              <a:schemeClr val="bg2">
                <a:shade val="45000"/>
                <a:satMod val="135000"/>
              </a:schemeClr>
              <a:prstClr val="white"/>
            </a:duotone>
          </a:blip>
          <a:srcRect/>
          <a:stretch/>
        </p:blipFill>
        <p:spPr>
          <a:xfrm>
            <a:off x="5880555" y="157598"/>
            <a:ext cx="916966" cy="1594368"/>
          </a:xfrm>
          <a:prstGeom prst="rect">
            <a:avLst/>
          </a:prstGeom>
          <a:noFill/>
          <a:ln>
            <a:noFill/>
          </a:ln>
          <a:effectLst>
            <a:outerShdw blurRad="50799" dist="25400" dir="2700000" algn="tl" rotWithShape="0">
              <a:srgbClr val="000000">
                <a:alpha val="21568"/>
              </a:srgbClr>
            </a:outerShdw>
          </a:effectLst>
        </p:spPr>
      </p:pic>
      <p:sp>
        <p:nvSpPr>
          <p:cNvPr id="13" name="TextBox 12">
            <a:extLst>
              <a:ext uri="{FF2B5EF4-FFF2-40B4-BE49-F238E27FC236}">
                <a16:creationId xmlns:a16="http://schemas.microsoft.com/office/drawing/2014/main" id="{D5990589-A576-32C0-A0D6-A3516A55D4A9}"/>
              </a:ext>
            </a:extLst>
          </p:cNvPr>
          <p:cNvSpPr txBox="1"/>
          <p:nvPr/>
        </p:nvSpPr>
        <p:spPr>
          <a:xfrm rot="5400000">
            <a:off x="3030562" y="4876628"/>
            <a:ext cx="6644639" cy="707886"/>
          </a:xfrm>
          <a:prstGeom prst="rect">
            <a:avLst/>
          </a:prstGeom>
          <a:noFill/>
        </p:spPr>
        <p:txBody>
          <a:bodyPr wrap="square" rtlCol="0">
            <a:spAutoFit/>
          </a:bodyPr>
          <a:lstStyle/>
          <a:p>
            <a:r>
              <a:rPr lang="en-GB" sz="4000" dirty="0">
                <a:solidFill>
                  <a:schemeClr val="bg1"/>
                </a:solidFill>
                <a:latin typeface="Amasis MT Pro" panose="020B0604020202020204" pitchFamily="18" charset="0"/>
                <a:ea typeface="Open Sans" panose="020B0606030504020204" pitchFamily="34" charset="0"/>
                <a:cs typeface="Open Sans" panose="020B0606030504020204" pitchFamily="34" charset="0"/>
              </a:rPr>
              <a:t>International GCSE </a:t>
            </a:r>
            <a:r>
              <a:rPr lang="en-GB" sz="4000">
                <a:solidFill>
                  <a:schemeClr val="bg1"/>
                </a:solidFill>
                <a:latin typeface="Amasis MT Pro" panose="020B0604020202020204" pitchFamily="18" charset="0"/>
                <a:ea typeface="Open Sans" panose="020B0606030504020204" pitchFamily="34" charset="0"/>
                <a:cs typeface="Open Sans" panose="020B0606030504020204" pitchFamily="34" charset="0"/>
              </a:rPr>
              <a:t>(Linear</a:t>
            </a:r>
            <a:r>
              <a:rPr lang="en-GB" sz="4000" dirty="0">
                <a:solidFill>
                  <a:schemeClr val="bg1"/>
                </a:solidFill>
                <a:latin typeface="Amasis MT Pro" panose="020B0604020202020204" pitchFamily="18" charset="0"/>
                <a:ea typeface="Open Sans" panose="020B0606030504020204" pitchFamily="34" charset="0"/>
                <a:cs typeface="Open Sans" panose="020B0606030504020204" pitchFamily="34" charset="0"/>
              </a:rPr>
              <a:t>)</a:t>
            </a:r>
          </a:p>
        </p:txBody>
      </p:sp>
      <p:pic>
        <p:nvPicPr>
          <p:cNvPr id="14" name="Picture 13" descr="A picture containing text&#10;&#10;Description automatically generated">
            <a:extLst>
              <a:ext uri="{FF2B5EF4-FFF2-40B4-BE49-F238E27FC236}">
                <a16:creationId xmlns:a16="http://schemas.microsoft.com/office/drawing/2014/main" id="{9173255F-64F9-FB47-28CF-5B0AB9F1270A}"/>
              </a:ext>
            </a:extLst>
          </p:cNvPr>
          <p:cNvPicPr>
            <a:picLocks noChangeAspect="1"/>
          </p:cNvPicPr>
          <p:nvPr/>
        </p:nvPicPr>
        <p:blipFill>
          <a:blip r:embed="rId3"/>
          <a:stretch>
            <a:fillRect/>
          </a:stretch>
        </p:blipFill>
        <p:spPr>
          <a:xfrm>
            <a:off x="5880555" y="9302267"/>
            <a:ext cx="916966" cy="377865"/>
          </a:xfrm>
          <a:prstGeom prst="rect">
            <a:avLst/>
          </a:prstGeom>
        </p:spPr>
      </p:pic>
      <p:graphicFrame>
        <p:nvGraphicFramePr>
          <p:cNvPr id="3" name="Table 2">
            <a:extLst>
              <a:ext uri="{FF2B5EF4-FFF2-40B4-BE49-F238E27FC236}">
                <a16:creationId xmlns:a16="http://schemas.microsoft.com/office/drawing/2014/main" id="{A8ACC27E-1B58-4FB0-F5AD-40D936C50E56}"/>
              </a:ext>
            </a:extLst>
          </p:cNvPr>
          <p:cNvGraphicFramePr>
            <a:graphicFrameLocks noGrp="1"/>
          </p:cNvGraphicFramePr>
          <p:nvPr>
            <p:extLst>
              <p:ext uri="{D42A27DB-BD31-4B8C-83A1-F6EECF244321}">
                <p14:modId xmlns:p14="http://schemas.microsoft.com/office/powerpoint/2010/main" val="1563055267"/>
              </p:ext>
            </p:extLst>
          </p:nvPr>
        </p:nvGraphicFramePr>
        <p:xfrm>
          <a:off x="131006" y="157598"/>
          <a:ext cx="5588326" cy="7666216"/>
        </p:xfrm>
        <a:graphic>
          <a:graphicData uri="http://schemas.openxmlformats.org/drawingml/2006/table">
            <a:tbl>
              <a:tblPr firstRow="1" bandRow="1">
                <a:tableStyleId>{21E4AEA4-8DFA-4A89-87EB-49C32662AFE0}</a:tableStyleId>
              </a:tblPr>
              <a:tblGrid>
                <a:gridCol w="547225">
                  <a:extLst>
                    <a:ext uri="{9D8B030D-6E8A-4147-A177-3AD203B41FA5}">
                      <a16:colId xmlns:a16="http://schemas.microsoft.com/office/drawing/2014/main" val="1882682604"/>
                    </a:ext>
                  </a:extLst>
                </a:gridCol>
                <a:gridCol w="590216">
                  <a:extLst>
                    <a:ext uri="{9D8B030D-6E8A-4147-A177-3AD203B41FA5}">
                      <a16:colId xmlns:a16="http://schemas.microsoft.com/office/drawing/2014/main" val="4067924972"/>
                    </a:ext>
                  </a:extLst>
                </a:gridCol>
                <a:gridCol w="590216">
                  <a:extLst>
                    <a:ext uri="{9D8B030D-6E8A-4147-A177-3AD203B41FA5}">
                      <a16:colId xmlns:a16="http://schemas.microsoft.com/office/drawing/2014/main" val="3698785093"/>
                    </a:ext>
                  </a:extLst>
                </a:gridCol>
                <a:gridCol w="1801080">
                  <a:extLst>
                    <a:ext uri="{9D8B030D-6E8A-4147-A177-3AD203B41FA5}">
                      <a16:colId xmlns:a16="http://schemas.microsoft.com/office/drawing/2014/main" val="2459747404"/>
                    </a:ext>
                  </a:extLst>
                </a:gridCol>
                <a:gridCol w="2059589">
                  <a:extLst>
                    <a:ext uri="{9D8B030D-6E8A-4147-A177-3AD203B41FA5}">
                      <a16:colId xmlns:a16="http://schemas.microsoft.com/office/drawing/2014/main" val="729835556"/>
                    </a:ext>
                  </a:extLst>
                </a:gridCol>
              </a:tblGrid>
              <a:tr h="284976">
                <a:tc>
                  <a:txBody>
                    <a:bodyPr/>
                    <a:lstStyle/>
                    <a:p>
                      <a:pPr algn="ctr"/>
                      <a:r>
                        <a:rPr lang="en-GB"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Year</a:t>
                      </a: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ctr"/>
                      <a:r>
                        <a:rPr lang="en-GB"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Term</a:t>
                      </a: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ctr"/>
                      <a:r>
                        <a:rPr lang="en-GB"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Week</a:t>
                      </a: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ctr"/>
                      <a:r>
                        <a:rPr lang="en-GB"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Topic/Sub-topic</a:t>
                      </a: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tc>
                  <a:txBody>
                    <a:bodyPr/>
                    <a:lstStyle/>
                    <a:p>
                      <a:pPr algn="ctr"/>
                      <a:r>
                        <a:rPr lang="en-GB" sz="1000" dirty="0">
                          <a:solidFill>
                            <a:schemeClr val="bg1"/>
                          </a:solidFill>
                          <a:latin typeface="Open Sans" panose="020B0606030504020204" pitchFamily="34" charset="0"/>
                          <a:ea typeface="Open Sans" panose="020B0606030504020204" pitchFamily="34" charset="0"/>
                          <a:cs typeface="Open Sans" panose="020B0606030504020204" pitchFamily="34" charset="0"/>
                        </a:rPr>
                        <a:t>Spec points/</a:t>
                      </a:r>
                      <a:r>
                        <a:rPr lang="en-GB" sz="10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practicals</a:t>
                      </a:r>
                      <a:endParaRPr lang="en-GB" sz="10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tcPr>
                </a:tc>
                <a:extLst>
                  <a:ext uri="{0D108BD9-81ED-4DB2-BD59-A6C34878D82A}">
                    <a16:rowId xmlns:a16="http://schemas.microsoft.com/office/drawing/2014/main" val="2765484018"/>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d) Electromagnetic induction</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Consolidation</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1" dirty="0">
                          <a:latin typeface="Open Sans" panose="020B0606030504020204" pitchFamily="34" charset="0"/>
                          <a:ea typeface="Open Sans" panose="020B0606030504020204" pitchFamily="34" charset="0"/>
                          <a:cs typeface="Open Sans" panose="020B0606030504020204" pitchFamily="34" charset="0"/>
                        </a:rPr>
                        <a:t>6.19P, 6.20P</a:t>
                      </a:r>
                      <a:endParaRPr lang="en-GB" sz="1000" b="1"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259218505"/>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Assessment</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Feedback</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4135864241"/>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3</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1" u="sng" dirty="0">
                          <a:latin typeface="Open Sans" panose="020B0606030504020204" pitchFamily="34" charset="0"/>
                          <a:ea typeface="Open Sans" panose="020B0606030504020204" pitchFamily="34" charset="0"/>
                          <a:cs typeface="Open Sans" panose="020B0606030504020204" pitchFamily="34" charset="0"/>
                        </a:rPr>
                        <a:t>Section 7: Radioactivity and particles</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a) Units</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b) Radioactivity</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7.1, 7.2, 7.3, 7.4, 7.5</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2734216627"/>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4</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b) Radioactivity</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7.6, 7.7, 7.8</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i="1" dirty="0">
                          <a:latin typeface="Open Sans" panose="020B0606030504020204" pitchFamily="34" charset="0"/>
                          <a:ea typeface="Open Sans" panose="020B0606030504020204" pitchFamily="34" charset="0"/>
                          <a:cs typeface="Open Sans" panose="020B0606030504020204" pitchFamily="34" charset="0"/>
                        </a:rPr>
                        <a:t>Practical: investigate the penetration powers of different types of radiation using either radioactive sources or simulation</a:t>
                      </a: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2461715343"/>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5</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b) Radioactivity</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7.9, 7.10, 7.11, 7.12, 7.13</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3564527569"/>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6</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b) Radioactivity</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7.14, 7.15, 7.16</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2278877835"/>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7</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u="none" dirty="0">
                          <a:latin typeface="Open Sans" panose="020B0606030504020204" pitchFamily="34" charset="0"/>
                          <a:ea typeface="Open Sans" panose="020B0606030504020204" pitchFamily="34" charset="0"/>
                          <a:cs typeface="Open Sans" panose="020B0606030504020204" pitchFamily="34" charset="0"/>
                        </a:rPr>
                        <a:t>c) Fission and fusion</a:t>
                      </a:r>
                      <a:endParaRPr lang="en-GB" sz="1000" b="0" i="0" u="none"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7.17, 7.18, 7.19, 7.20, 7.21, 7.22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3560648642"/>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8</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u="none" dirty="0">
                          <a:latin typeface="Open Sans" panose="020B0606030504020204" pitchFamily="34" charset="0"/>
                          <a:ea typeface="Open Sans" panose="020B0606030504020204" pitchFamily="34" charset="0"/>
                          <a:cs typeface="Open Sans" panose="020B0606030504020204" pitchFamily="34" charset="0"/>
                        </a:rPr>
                        <a:t>c) Fission and fusion</a:t>
                      </a:r>
                      <a:endParaRPr lang="en-GB" sz="1000" b="0" i="0" u="none"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7.23, 7.24, 7.25, 7.26</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2445948108"/>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9</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Conclusion</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Assessment</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endParaRPr lang="en-GB" sz="1000" b="1"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474694705"/>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10</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Feedback</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1" u="sng" dirty="0">
                          <a:latin typeface="Open Sans" panose="020B0606030504020204" pitchFamily="34" charset="0"/>
                          <a:ea typeface="Open Sans" panose="020B0606030504020204" pitchFamily="34" charset="0"/>
                          <a:cs typeface="Open Sans" panose="020B0606030504020204" pitchFamily="34" charset="0"/>
                        </a:rPr>
                        <a:t>Section 8: Astrophysics</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a) Units</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b) Motion in the universe</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8.1, 8.2, 8.3, 8.4</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1825029040"/>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3</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1</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b) Motion in the universe</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c) Stellar evolution</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8.5, 8.6, 8.7, 8.8</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1882799110"/>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3</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c) Stellar evolution</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0" dirty="0">
                          <a:latin typeface="Open Sans" panose="020B0606030504020204" pitchFamily="34" charset="0"/>
                          <a:ea typeface="Open Sans" panose="020B0606030504020204" pitchFamily="34" charset="0"/>
                          <a:cs typeface="Open Sans" panose="020B0606030504020204" pitchFamily="34" charset="0"/>
                        </a:rPr>
                        <a:t>8.9, 8.10, </a:t>
                      </a:r>
                      <a:r>
                        <a:rPr lang="en-GB" sz="1000" b="1" dirty="0">
                          <a:latin typeface="Open Sans" panose="020B0606030504020204" pitchFamily="34" charset="0"/>
                          <a:ea typeface="Open Sans" panose="020B0606030504020204" pitchFamily="34" charset="0"/>
                          <a:cs typeface="Open Sans" panose="020B0606030504020204" pitchFamily="34" charset="0"/>
                        </a:rPr>
                        <a:t>8.11P, 8.12P</a:t>
                      </a:r>
                      <a:endParaRPr lang="en-GB" sz="1000" b="1"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2403328796"/>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3</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3</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d) Cosmology</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1" dirty="0">
                          <a:latin typeface="Open Sans" panose="020B0606030504020204" pitchFamily="34" charset="0"/>
                          <a:ea typeface="Open Sans" panose="020B0606030504020204" pitchFamily="34" charset="0"/>
                          <a:cs typeface="Open Sans" panose="020B0606030504020204" pitchFamily="34" charset="0"/>
                        </a:rPr>
                        <a:t>8.15P, 8.16P, 8.17P, 8.18P</a:t>
                      </a:r>
                      <a:endParaRPr lang="en-GB" sz="1000" b="1"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2308600713"/>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3</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4</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d) Cosmology</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Consolidation</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r>
                        <a:rPr lang="en-GB" sz="1000" b="1" dirty="0">
                          <a:latin typeface="Open Sans" panose="020B0606030504020204" pitchFamily="34" charset="0"/>
                          <a:ea typeface="Open Sans" panose="020B0606030504020204" pitchFamily="34" charset="0"/>
                          <a:cs typeface="Open Sans" panose="020B0606030504020204" pitchFamily="34" charset="0"/>
                        </a:rPr>
                        <a:t>8.13P, 8.14P</a:t>
                      </a:r>
                      <a:endParaRPr lang="en-GB" sz="1000" b="1"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2193385450"/>
                  </a:ext>
                </a:extLst>
              </a:tr>
              <a:tr h="372766">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3</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5</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Assessment</a:t>
                      </a:r>
                    </a:p>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Feedback</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endParaRPr lang="en-GB" sz="1000" b="1"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3771273307"/>
                  </a:ext>
                </a:extLst>
              </a:tr>
              <a:tr h="370840">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2</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solidFill>
                      <a:schemeClr val="accent2">
                        <a:lumMod val="20000"/>
                        <a:lumOff val="80000"/>
                      </a:schemeClr>
                    </a:solidFill>
                  </a:tcPr>
                </a:tc>
                <a:tc>
                  <a:txBody>
                    <a:bodyPr/>
                    <a:lstStyle/>
                    <a:p>
                      <a:pPr algn="ctr"/>
                      <a:r>
                        <a:rPr lang="en-GB" sz="1000" b="0" dirty="0">
                          <a:latin typeface="Open Sans" panose="020B0606030504020204" pitchFamily="34" charset="0"/>
                          <a:ea typeface="Open Sans" panose="020B0606030504020204" pitchFamily="34" charset="0"/>
                          <a:cs typeface="Open Sans" panose="020B0606030504020204" pitchFamily="34" charset="0"/>
                        </a:rPr>
                        <a:t>3</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algn="ct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000" b="0" dirty="0">
                          <a:latin typeface="Open Sans" panose="020B0606030504020204" pitchFamily="34" charset="0"/>
                          <a:ea typeface="Open Sans" panose="020B0606030504020204" pitchFamily="34" charset="0"/>
                          <a:cs typeface="Open Sans" panose="020B0606030504020204" pitchFamily="34" charset="0"/>
                        </a:rPr>
                        <a:t>Revision</a:t>
                      </a:r>
                      <a:endParaRPr lang="en-GB" sz="1000" b="0"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tc>
                  <a:txBody>
                    <a:bodyPr/>
                    <a:lstStyle/>
                    <a:p>
                      <a:endParaRPr lang="en-GB" sz="1000" b="1" i="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lnT w="12700" cap="flat" cmpd="sng" algn="ctr">
                      <a:solidFill>
                        <a:schemeClr val="accent2">
                          <a:lumMod val="75000"/>
                        </a:schemeClr>
                      </a:solidFill>
                      <a:prstDash val="solid"/>
                      <a:round/>
                      <a:headEnd type="none" w="med" len="med"/>
                      <a:tailEnd type="none" w="med" len="med"/>
                    </a:lnT>
                    <a:lnB w="12700" cap="flat" cmpd="sng" algn="ctr">
                      <a:solidFill>
                        <a:schemeClr val="accent2">
                          <a:lumMod val="75000"/>
                        </a:schemeClr>
                      </a:solidFill>
                      <a:prstDash val="solid"/>
                      <a:round/>
                      <a:headEnd type="none" w="med" len="med"/>
                      <a:tailEnd type="none" w="med" len="med"/>
                    </a:lnB>
                    <a:noFill/>
                  </a:tcPr>
                </a:tc>
                <a:extLst>
                  <a:ext uri="{0D108BD9-81ED-4DB2-BD59-A6C34878D82A}">
                    <a16:rowId xmlns:a16="http://schemas.microsoft.com/office/drawing/2014/main" val="1711260681"/>
                  </a:ext>
                </a:extLst>
              </a:tr>
            </a:tbl>
          </a:graphicData>
        </a:graphic>
      </p:graphicFrame>
    </p:spTree>
    <p:extLst>
      <p:ext uri="{BB962C8B-B14F-4D97-AF65-F5344CB8AC3E}">
        <p14:creationId xmlns:p14="http://schemas.microsoft.com/office/powerpoint/2010/main" val="352071118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D545BF2C8BA29D4CA1CF1B28CB215945" ma:contentTypeVersion="22" ma:contentTypeDescription="Create a new document." ma:contentTypeScope="" ma:versionID="8a0a812d8573cad5493f2b53eb6d61e4">
  <xsd:schema xmlns:xsd="http://www.w3.org/2001/XMLSchema" xmlns:xs="http://www.w3.org/2001/XMLSchema" xmlns:p="http://schemas.microsoft.com/office/2006/metadata/properties" xmlns:ns1="http://schemas.microsoft.com/sharepoint/v3" xmlns:ns2="aef15915-1ad9-4df2-a051-24e841bbfed3" xmlns:ns3="d37093ce-74a9-4ead-ba34-b65f3c860946" targetNamespace="http://schemas.microsoft.com/office/2006/metadata/properties" ma:root="true" ma:fieldsID="6f0e2d27428134c79ceb43a58a43ba76" ns1:_="" ns2:_="" ns3:_="">
    <xsd:import namespace="http://schemas.microsoft.com/sharepoint/v3"/>
    <xsd:import namespace="aef15915-1ad9-4df2-a051-24e841bbfed3"/>
    <xsd:import namespace="d37093ce-74a9-4ead-ba34-b65f3c860946"/>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Notes" minOccurs="0"/>
                <xsd:element ref="ns2:MediaServiceSearchProperties" minOccurs="0"/>
                <xsd:element ref="ns2:MediaServiceBillingMetadata" minOccurs="0"/>
                <xsd:element ref="ns1:_ip_UnifiedCompliancePolicyProperties" minOccurs="0"/>
                <xsd:element ref="ns1:_ip_UnifiedCompliancePolicyUIAction" minOccurs="0"/>
                <xsd:element ref="ns3:_dlc_DocId" minOccurs="0"/>
                <xsd:element ref="ns3:_dlc_DocIdUrl" minOccurs="0"/>
                <xsd:element ref="ns3: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8" nillable="true" ma:displayName="Unified Compliance Policy Properties" ma:hidden="true" ma:internalName="_ip_UnifiedCompliancePolicyProperties">
      <xsd:simpleType>
        <xsd:restriction base="dms:Note"/>
      </xsd:simpleType>
    </xsd:element>
    <xsd:element name="_ip_UnifiedCompliancePolicyUIAction" ma:index="2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ef15915-1ad9-4df2-a051-24e841bbfed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46342d94-4a90-4c9b-8c88-cb4c8647e98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Notes" ma:index="25" nillable="true" ma:displayName="Notes" ma:description="Vetter sign off form &#10;GQA sign off form &#10;GQ Product sign off form " ma:internalName="Notes">
      <xsd:simpleType>
        <xsd:restriction base="dms:Text">
          <xsd:maxLength value="255"/>
        </xsd:restriction>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37093ce-74a9-4ead-ba34-b65f3c860946"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622bfb47-b343-4f7d-a980-7fefbfad0168}" ma:internalName="TaxCatchAll" ma:showField="CatchAllData" ma:web="d37093ce-74a9-4ead-ba34-b65f3c860946">
      <xsd:complexType>
        <xsd:complexContent>
          <xsd:extension base="dms:MultiChoiceLookup">
            <xsd:sequence>
              <xsd:element name="Value" type="dms:Lookup" maxOccurs="unbounded" minOccurs="0" nillable="true"/>
            </xsd:sequence>
          </xsd:extension>
        </xsd:complexContent>
      </xsd:complexType>
    </xsd:element>
    <xsd:element name="_dlc_DocId" ma:index="30" nillable="true" ma:displayName="Document ID Value" ma:description="The value of the document ID assigned to this item." ma:indexed="true" ma:internalName="_dlc_DocId" ma:readOnly="true">
      <xsd:simpleType>
        <xsd:restriction base="dms:Text"/>
      </xsd:simpleType>
    </xsd:element>
    <xsd:element name="_dlc_DocIdUrl" ma:index="31"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32"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TaxCatchAll xmlns="d37093ce-74a9-4ead-ba34-b65f3c860946" xsi:nil="true"/>
    <lcf76f155ced4ddcb4097134ff3c332f xmlns="aef15915-1ad9-4df2-a051-24e841bbfed3">
      <Terms xmlns="http://schemas.microsoft.com/office/infopath/2007/PartnerControls"/>
    </lcf76f155ced4ddcb4097134ff3c332f>
    <Notes xmlns="aef15915-1ad9-4df2-a051-24e841bbfed3" xsi:nil="true"/>
    <SharedWithUsers xmlns="d37093ce-74a9-4ead-ba34-b65f3c860946">
      <UserInfo>
        <DisplayName>Stacey Roberts-Brighton</DisplayName>
        <AccountId>730</AccountId>
        <AccountType/>
      </UserInfo>
      <UserInfo>
        <DisplayName>Jemima Palfreyman-Rose</DisplayName>
        <AccountId>7748</AccountId>
        <AccountType/>
      </UserInfo>
    </SharedWithUsers>
    <_ip_UnifiedCompliancePolicyUIAction xmlns="http://schemas.microsoft.com/sharepoint/v3" xsi:nil="true"/>
    <_ip_UnifiedCompliancePolicyProperties xmlns="http://schemas.microsoft.com/sharepoint/v3" xsi:nil="true"/>
    <_dlc_DocId xmlns="d37093ce-74a9-4ead-ba34-b65f3c860946">U4YVJ33HXHVX-1411066255-189922</_dlc_DocId>
    <_dlc_DocIdUrl xmlns="d37093ce-74a9-4ead-ba34-b65f3c860946">
      <Url>https://pearsoneducationinc.sharepoint.com/sites/COREProductQualsTeam/_layouts/15/DocIdRedir.aspx?ID=U4YVJ33HXHVX-1411066255-189922</Url>
      <Description>U4YVJ33HXHVX-1411066255-189922</Description>
    </_dlc_DocIdUrl>
  </documentManagement>
</p:properties>
</file>

<file path=customXml/itemProps1.xml><?xml version="1.0" encoding="utf-8"?>
<ds:datastoreItem xmlns:ds="http://schemas.openxmlformats.org/officeDocument/2006/customXml" ds:itemID="{7BD053E1-CFCD-41D4-9CAA-5961E28DBE86}">
  <ds:schemaRefs>
    <ds:schemaRef ds:uri="http://schemas.microsoft.com/sharepoint/v3/contenttype/forms"/>
  </ds:schemaRefs>
</ds:datastoreItem>
</file>

<file path=customXml/itemProps2.xml><?xml version="1.0" encoding="utf-8"?>
<ds:datastoreItem xmlns:ds="http://schemas.openxmlformats.org/officeDocument/2006/customXml" ds:itemID="{94C171E9-EB74-4EA1-A581-53192DCAB128}">
  <ds:schemaRefs>
    <ds:schemaRef ds:uri="http://schemas.microsoft.com/sharepoint/events"/>
  </ds:schemaRefs>
</ds:datastoreItem>
</file>

<file path=customXml/itemProps3.xml><?xml version="1.0" encoding="utf-8"?>
<ds:datastoreItem xmlns:ds="http://schemas.openxmlformats.org/officeDocument/2006/customXml" ds:itemID="{4485D0AC-B25A-42CF-B56C-6E799664B50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aef15915-1ad9-4df2-a051-24e841bbfed3"/>
    <ds:schemaRef ds:uri="d37093ce-74a9-4ead-ba34-b65f3c86094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3CF62FE5-8C1E-4919-BA1A-BC3581DF553E}">
  <ds:schemaRefs>
    <ds:schemaRef ds:uri="http://purl.org/dc/elements/1.1/"/>
    <ds:schemaRef ds:uri="http://schemas.microsoft.com/office/2006/documentManagement/types"/>
    <ds:schemaRef ds:uri="http://schemas.microsoft.com/office/infopath/2007/PartnerControls"/>
    <ds:schemaRef ds:uri="http://schemas.microsoft.com/office/2006/metadata/properties"/>
    <ds:schemaRef ds:uri="http://purl.org/dc/terms/"/>
    <ds:schemaRef ds:uri="http://purl.org/dc/dcmitype/"/>
    <ds:schemaRef ds:uri="http://www.w3.org/XML/1998/namespace"/>
    <ds:schemaRef ds:uri="aef15915-1ad9-4df2-a051-24e841bbfed3"/>
    <ds:schemaRef ds:uri="http://schemas.openxmlformats.org/package/2006/metadata/core-properties"/>
    <ds:schemaRef ds:uri="d37093ce-74a9-4ead-ba34-b65f3c860946"/>
    <ds:schemaRef ds:uri="http://schemas.microsoft.com/sharepoint/v3"/>
  </ds:schemaRefs>
</ds:datastoreItem>
</file>

<file path=docMetadata/LabelInfo.xml><?xml version="1.0" encoding="utf-8"?>
<clbl:labelList xmlns:clbl="http://schemas.microsoft.com/office/2020/mipLabelMetadata">
  <clbl:label id="{8cc434d7-97d0-47d3-b5c5-14fe0e33e34b}" enabled="0" method="" siteId="{8cc434d7-97d0-47d3-b5c5-14fe0e33e34b}" removed="1"/>
</clbl:labelList>
</file>

<file path=docProps/app.xml><?xml version="1.0" encoding="utf-8"?>
<Properties xmlns="http://schemas.openxmlformats.org/officeDocument/2006/extended-properties" xmlns:vt="http://schemas.openxmlformats.org/officeDocument/2006/docPropsVTypes">
  <Template>Office Theme</Template>
  <TotalTime>0</TotalTime>
  <Words>1317</Words>
  <Application>Microsoft Office PowerPoint</Application>
  <PresentationFormat>A4 Paper (210x297 mm)</PresentationFormat>
  <Paragraphs>365</Paragraphs>
  <Slides>4</Slides>
  <Notes>0</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Chloe Statham</dc:creator>
  <cp:lastModifiedBy>Jonathan Wong</cp:lastModifiedBy>
  <cp:revision>6</cp:revision>
  <dcterms:created xsi:type="dcterms:W3CDTF">2023-06-14T10:17:44Z</dcterms:created>
  <dcterms:modified xsi:type="dcterms:W3CDTF">2026-07-29T13:12:33Z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0x010100D545BF2C8BA29D4CA1CF1B28CB215945</vt:lpwstr>
  </property>
  <property fmtid="{D5CDD505-2E9C-101B-9397-08002B2CF9AE}" pid="3" name="MediaServiceImageTags">
    <vt:lpwstr/>
  </property>
  <property fmtid="{D5CDD505-2E9C-101B-9397-08002B2CF9AE}" pid="4" name="_dlc_DocIdItemGuid">
    <vt:lpwstr>25e74f9f-c873-41cb-817f-5b83c826aca6</vt:lpwstr>
  </property>
</Properties>
</file>