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906D02-E8BB-81DF-8965-9B9059E698FF}" name="Egle Juzenaite" initials="EJ" userId="S::egle.juzenaite@pearson.com::89fca4b0-3625-4900-9494-33e16931cd69" providerId="AD"/>
  <p188:author id="{48E4C633-DF43-D9FA-02A4-2FAC5220FA9F}" name="Samantha Hughes" initials="SH" userId="S::samantha.hughes@pearson.com::abe11a2d-7ecd-49f9-b613-6505588966bb" providerId="AD"/>
  <p188:author id="{F2A51080-1156-BA4A-7890-DE1291F3EF97}" name="Deirdre Evans" initials="DE" userId="2c4d5b4cd783d62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4394"/>
    <a:srgbClr val="B18BBF"/>
    <a:srgbClr val="73B958"/>
    <a:srgbClr val="008938"/>
    <a:srgbClr val="24AAE1"/>
    <a:srgbClr val="000000"/>
    <a:srgbClr val="006BB4"/>
    <a:srgbClr val="4472C4"/>
    <a:srgbClr val="004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57"/>
    <p:restoredTop sz="94653"/>
  </p:normalViewPr>
  <p:slideViewPr>
    <p:cSldViewPr snapToGrid="0">
      <p:cViewPr>
        <p:scale>
          <a:sx n="50" d="100"/>
          <a:sy n="50" d="100"/>
        </p:scale>
        <p:origin x="1596" y="-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Czajkowska" userId="c2960894-e8c3-45ee-9d5c-8a6000eddb95" providerId="ADAL" clId="{29D8C889-FD2B-4677-8BCC-EB1DF7539E9B}"/>
    <pc:docChg chg="modSld">
      <pc:chgData name="Marta Czajkowska" userId="c2960894-e8c3-45ee-9d5c-8a6000eddb95" providerId="ADAL" clId="{29D8C889-FD2B-4677-8BCC-EB1DF7539E9B}" dt="2024-07-01T09:30:53.293" v="26" actId="20577"/>
      <pc:docMkLst>
        <pc:docMk/>
      </pc:docMkLst>
      <pc:sldChg chg="modSp mod">
        <pc:chgData name="Marta Czajkowska" userId="c2960894-e8c3-45ee-9d5c-8a6000eddb95" providerId="ADAL" clId="{29D8C889-FD2B-4677-8BCC-EB1DF7539E9B}" dt="2024-07-01T09:30:53.293" v="26" actId="20577"/>
        <pc:sldMkLst>
          <pc:docMk/>
          <pc:sldMk cId="2991223641" sldId="256"/>
        </pc:sldMkLst>
        <pc:spChg chg="mod">
          <ac:chgData name="Marta Czajkowska" userId="c2960894-e8c3-45ee-9d5c-8a6000eddb95" providerId="ADAL" clId="{29D8C889-FD2B-4677-8BCC-EB1DF7539E9B}" dt="2024-07-01T09:30:53.293" v="26" actId="20577"/>
          <ac:spMkLst>
            <pc:docMk/>
            <pc:sldMk cId="2991223641" sldId="256"/>
            <ac:spMk id="15" creationId="{61175313-17FE-A51E-8818-BDE2DDE12A3E}"/>
          </ac:spMkLst>
        </pc:spChg>
        <pc:spChg chg="mod">
          <ac:chgData name="Marta Czajkowska" userId="c2960894-e8c3-45ee-9d5c-8a6000eddb95" providerId="ADAL" clId="{29D8C889-FD2B-4677-8BCC-EB1DF7539E9B}" dt="2024-07-01T09:29:59.529" v="1" actId="14100"/>
          <ac:spMkLst>
            <pc:docMk/>
            <pc:sldMk cId="2991223641" sldId="256"/>
            <ac:spMk id="20" creationId="{A8F84F4F-03CD-5661-89FC-2ECFE80063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70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81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9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278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73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93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87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19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359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42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75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8D8C-15EC-4A23-9A74-63ADEBE80EF8}" type="datetimeFigureOut">
              <a:rPr lang="en-GB" smtClean="0"/>
              <a:t>01/07/2024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E57CB-0925-40BF-A89A-A5876CBB8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43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F4C07D9-9E14-C730-B897-57ECD22EC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3884"/>
            <a:ext cx="6858000" cy="1165827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D85444-9283-FB81-CC75-B24AC6903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965475" y="5013476"/>
            <a:ext cx="8747127" cy="1037921"/>
          </a:xfrm>
          <a:prstGeom prst="rect">
            <a:avLst/>
          </a:prstGeom>
          <a:solidFill>
            <a:srgbClr val="0045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Shape 16">
            <a:extLst>
              <a:ext uri="{FF2B5EF4-FFF2-40B4-BE49-F238E27FC236}">
                <a16:creationId xmlns:a16="http://schemas.microsoft.com/office/drawing/2014/main" id="{2AAB17BA-6282-CC26-1B0D-F1A888EA90A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5880555" y="157598"/>
            <a:ext cx="916966" cy="1594368"/>
          </a:xfrm>
          <a:prstGeom prst="rect">
            <a:avLst/>
          </a:prstGeom>
          <a:noFill/>
          <a:ln>
            <a:noFill/>
          </a:ln>
          <a:effectLst>
            <a:outerShdw blurRad="50799" dist="25400" dir="2700000" algn="tl" rotWithShape="0">
              <a:srgbClr val="000000">
                <a:alpha val="21568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990589-A576-32C0-A0D6-A3516A55D4A9}"/>
              </a:ext>
            </a:extLst>
          </p:cNvPr>
          <p:cNvSpPr txBox="1"/>
          <p:nvPr/>
        </p:nvSpPr>
        <p:spPr>
          <a:xfrm rot="5400000">
            <a:off x="3030562" y="4876628"/>
            <a:ext cx="664463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>
                <a:solidFill>
                  <a:schemeClr val="bg1"/>
                </a:solidFill>
                <a:latin typeface="Amasis MT Pro"/>
                <a:ea typeface="Open Sans"/>
                <a:cs typeface="Open Sans"/>
              </a:rPr>
              <a:t>International GCSE</a:t>
            </a: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173255F-64F9-FB47-28CF-5B0AB9F12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555" y="9302267"/>
            <a:ext cx="916966" cy="3778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175313-17FE-A51E-8818-BDE2DDE12A3E}"/>
              </a:ext>
            </a:extLst>
          </p:cNvPr>
          <p:cNvSpPr txBox="1"/>
          <p:nvPr/>
        </p:nvSpPr>
        <p:spPr>
          <a:xfrm>
            <a:off x="151174" y="1255115"/>
            <a:ext cx="5517727" cy="68326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two-year course planner is an example of one possible model to teach each of the units within the </a:t>
            </a:r>
            <a:r>
              <a:rPr lang="en-GB" sz="13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International GCSE English as a Second Language</a:t>
            </a: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qualification. </a:t>
            </a:r>
          </a:p>
          <a:p>
            <a:pPr>
              <a:spcAft>
                <a:spcPts val="600"/>
              </a:spcAft>
            </a:pP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new International GCSE English as a Second Language qualification has been designed so that teachers can deliver the content in </a:t>
            </a:r>
            <a:r>
              <a:rPr lang="en-GB" sz="13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120 guided learning hours</a:t>
            </a: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qualification contains four, equally weighted assessment objectives (Reading, Listening, Writing, Speaking). Each Assessment Objective is assessed with a dedicated, externally-set exam paper, taken at the end of the course of study.</a:t>
            </a:r>
          </a:p>
          <a:p>
            <a:pPr>
              <a:spcAft>
                <a:spcPts val="600"/>
              </a:spcAft>
            </a:pP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 are </a:t>
            </a:r>
            <a:r>
              <a:rPr lang="en-GB" sz="13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five topic areas</a:t>
            </a: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four of which are core topics, which all learners must study (Myself &amp; Others; Education; Employment; Travel &amp; Tourism). The final topic area (Global Issues) allows teachers and learners a choice between three subtopics (The Environment, The Media, Equality).</a:t>
            </a:r>
          </a:p>
          <a:p>
            <a:pPr>
              <a:spcAft>
                <a:spcPts val="600"/>
              </a:spcAft>
            </a:pPr>
            <a:r>
              <a:rPr lang="en-GB" sz="13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course planner summarises what can be covered in each term to enable completion of the content and preparation for assessment at the end of </a:t>
            </a: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course</a:t>
            </a:r>
            <a:r>
              <a:rPr lang="en-GB" sz="13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It assumes that each year is split into three terms. </a:t>
            </a:r>
          </a:p>
          <a:p>
            <a:pPr>
              <a:spcAft>
                <a:spcPts val="600"/>
              </a:spcAft>
            </a:pP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course planner follows the specification in topic order. </a:t>
            </a:r>
            <a:r>
              <a:rPr lang="en-GB" sz="13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is a suggested course planner only, with suggested timings and it does not have to be followed. </a:t>
            </a:r>
          </a:p>
          <a:p>
            <a:pPr>
              <a:spcAft>
                <a:spcPts val="600"/>
              </a:spcAft>
            </a:pPr>
            <a:r>
              <a:rPr lang="en-GB" sz="13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Centres should note </a:t>
            </a:r>
            <a:r>
              <a:rPr lang="en-GB" sz="13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 each of the four exam papers may target any of the core topics at any difficulty level. Therefore, it is not advisable to cover a topic at the start of the course of study without revisiting and developing it later in the course of study, once more advanced grammar has been learned. Where following a support material like this one, it is recommended that teachers build in ample time to revise and revisit previous topics throughout the course of study. </a:t>
            </a:r>
          </a:p>
          <a:p>
            <a:pPr>
              <a:spcAft>
                <a:spcPts val="600"/>
              </a:spcAft>
            </a:pPr>
            <a:endParaRPr lang="en-GB" sz="13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1472D314-B20D-5DA8-6879-F12CE13CF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553293"/>
              </p:ext>
            </p:extLst>
          </p:nvPr>
        </p:nvGraphicFramePr>
        <p:xfrm>
          <a:off x="120955" y="7598248"/>
          <a:ext cx="5578163" cy="2023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844">
                  <a:extLst>
                    <a:ext uri="{9D8B030D-6E8A-4147-A177-3AD203B41FA5}">
                      <a16:colId xmlns:a16="http://schemas.microsoft.com/office/drawing/2014/main" val="2571471337"/>
                    </a:ext>
                  </a:extLst>
                </a:gridCol>
                <a:gridCol w="601578">
                  <a:extLst>
                    <a:ext uri="{9D8B030D-6E8A-4147-A177-3AD203B41FA5}">
                      <a16:colId xmlns:a16="http://schemas.microsoft.com/office/drawing/2014/main" val="3989139488"/>
                    </a:ext>
                  </a:extLst>
                </a:gridCol>
                <a:gridCol w="1047609">
                  <a:extLst>
                    <a:ext uri="{9D8B030D-6E8A-4147-A177-3AD203B41FA5}">
                      <a16:colId xmlns:a16="http://schemas.microsoft.com/office/drawing/2014/main" val="545685244"/>
                    </a:ext>
                  </a:extLst>
                </a:gridCol>
                <a:gridCol w="2775791">
                  <a:extLst>
                    <a:ext uri="{9D8B030D-6E8A-4147-A177-3AD203B41FA5}">
                      <a16:colId xmlns:a16="http://schemas.microsoft.com/office/drawing/2014/main" val="1809084049"/>
                    </a:ext>
                  </a:extLst>
                </a:gridCol>
                <a:gridCol w="588341">
                  <a:extLst>
                    <a:ext uri="{9D8B030D-6E8A-4147-A177-3AD203B41FA5}">
                      <a16:colId xmlns:a16="http://schemas.microsoft.com/office/drawing/2014/main" val="1325990679"/>
                    </a:ext>
                  </a:extLst>
                </a:gridCol>
              </a:tblGrid>
              <a:tr h="860295"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Open Sans "/>
                          <a:ea typeface="Verdana" panose="020B0604030504040204" pitchFamily="34" charset="0"/>
                        </a:rPr>
                        <a:t>Year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Open Sans "/>
                          <a:ea typeface="Verdana"/>
                        </a:rPr>
                        <a:t>Term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Open Sans "/>
                          <a:ea typeface="Verdana" panose="020B0604030504040204" pitchFamily="34" charset="0"/>
                        </a:rPr>
                        <a:t>Unit/Topic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Open Sans "/>
                          <a:ea typeface="Verdana"/>
                        </a:rPr>
                        <a:t>Subtopic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Open Sans "/>
                          <a:ea typeface="Verdana"/>
                        </a:rPr>
                        <a:t>GLH*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221936"/>
                  </a:ext>
                </a:extLst>
              </a:tr>
              <a:tr h="387664">
                <a:tc rowSpan="3">
                  <a:txBody>
                    <a:bodyPr/>
                    <a:lstStyle/>
                    <a:p>
                      <a:r>
                        <a:rPr lang="en-GB" sz="1200">
                          <a:latin typeface="Open Sans"/>
                          <a:ea typeface="Open Sans"/>
                          <a:cs typeface="Open Sans"/>
                        </a:rPr>
                        <a:t>1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BBF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1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0" i="0" u="none" strike="noStrike" kern="1200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Myself &amp; Others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Homes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20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60237"/>
                  </a:ext>
                </a:extLst>
              </a:tr>
              <a:tr h="387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Family, Friends &amp; Relationships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778548"/>
                  </a:ext>
                </a:extLst>
              </a:tr>
              <a:tr h="3876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Hobbies &amp; Leisure Time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49393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A8F84F4F-03CD-5661-89FC-2ECFE80063F8}"/>
              </a:ext>
            </a:extLst>
          </p:cNvPr>
          <p:cNvSpPr txBox="1"/>
          <p:nvPr/>
        </p:nvSpPr>
        <p:spPr>
          <a:xfrm>
            <a:off x="195795" y="169630"/>
            <a:ext cx="596370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English as a Second Language (4XES2)</a:t>
            </a:r>
            <a:endParaRPr lang="en-GB" sz="24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r>
              <a:rPr lang="en-GB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Two-year course planner</a:t>
            </a:r>
          </a:p>
        </p:txBody>
      </p:sp>
    </p:spTree>
    <p:extLst>
      <p:ext uri="{BB962C8B-B14F-4D97-AF65-F5344CB8AC3E}">
        <p14:creationId xmlns:p14="http://schemas.microsoft.com/office/powerpoint/2010/main" val="299122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8050A3-23FC-78CF-D213-E8BB238B8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20077" y="0"/>
            <a:ext cx="1037924" cy="1158875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588C3F-4249-FCED-23D0-F8604E729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965475" y="5013476"/>
            <a:ext cx="8747127" cy="1037921"/>
          </a:xfrm>
          <a:prstGeom prst="rect">
            <a:avLst/>
          </a:prstGeom>
          <a:solidFill>
            <a:srgbClr val="0045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Shape 16">
            <a:extLst>
              <a:ext uri="{FF2B5EF4-FFF2-40B4-BE49-F238E27FC236}">
                <a16:creationId xmlns:a16="http://schemas.microsoft.com/office/drawing/2014/main" id="{320D4F28-B7BB-DA1E-DC79-B0F465A51E06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5880555" y="157796"/>
            <a:ext cx="916966" cy="1594368"/>
          </a:xfrm>
          <a:prstGeom prst="rect">
            <a:avLst/>
          </a:prstGeom>
          <a:noFill/>
          <a:ln>
            <a:noFill/>
          </a:ln>
          <a:effectLst>
            <a:outerShdw blurRad="50799" dist="25400" dir="2700000" algn="tl" rotWithShape="0">
              <a:srgbClr val="000000">
                <a:alpha val="21568"/>
              </a:srgbClr>
            </a:outerShdw>
          </a:effectLst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321EA49-CD7D-DA8A-9935-899B3F3AA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555" y="9302267"/>
            <a:ext cx="916966" cy="377865"/>
          </a:xfrm>
          <a:prstGeom prst="rect">
            <a:avLst/>
          </a:prstGeom>
        </p:spPr>
      </p:pic>
      <p:graphicFrame>
        <p:nvGraphicFramePr>
          <p:cNvPr id="11" name="Table 16">
            <a:extLst>
              <a:ext uri="{FF2B5EF4-FFF2-40B4-BE49-F238E27FC236}">
                <a16:creationId xmlns:a16="http://schemas.microsoft.com/office/drawing/2014/main" id="{A43C1254-0B24-2111-9180-DD0CD8164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665688"/>
              </p:ext>
            </p:extLst>
          </p:nvPr>
        </p:nvGraphicFramePr>
        <p:xfrm>
          <a:off x="144014" y="157796"/>
          <a:ext cx="5578166" cy="711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845">
                  <a:extLst>
                    <a:ext uri="{9D8B030D-6E8A-4147-A177-3AD203B41FA5}">
                      <a16:colId xmlns:a16="http://schemas.microsoft.com/office/drawing/2014/main" val="2571471337"/>
                    </a:ext>
                  </a:extLst>
                </a:gridCol>
                <a:gridCol w="601579">
                  <a:extLst>
                    <a:ext uri="{9D8B030D-6E8A-4147-A177-3AD203B41FA5}">
                      <a16:colId xmlns:a16="http://schemas.microsoft.com/office/drawing/2014/main" val="3989139488"/>
                    </a:ext>
                  </a:extLst>
                </a:gridCol>
                <a:gridCol w="1531822">
                  <a:extLst>
                    <a:ext uri="{9D8B030D-6E8A-4147-A177-3AD203B41FA5}">
                      <a16:colId xmlns:a16="http://schemas.microsoft.com/office/drawing/2014/main" val="545685244"/>
                    </a:ext>
                  </a:extLst>
                </a:gridCol>
                <a:gridCol w="2156460">
                  <a:extLst>
                    <a:ext uri="{9D8B030D-6E8A-4147-A177-3AD203B41FA5}">
                      <a16:colId xmlns:a16="http://schemas.microsoft.com/office/drawing/2014/main" val="1809084049"/>
                    </a:ext>
                  </a:extLst>
                </a:gridCol>
                <a:gridCol w="723460">
                  <a:extLst>
                    <a:ext uri="{9D8B030D-6E8A-4147-A177-3AD203B41FA5}">
                      <a16:colId xmlns:a16="http://schemas.microsoft.com/office/drawing/2014/main" val="1325990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Open Sans "/>
                          <a:ea typeface="Verdana" panose="020B0604030504040204" pitchFamily="34" charset="0"/>
                        </a:rPr>
                        <a:t>Year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Open Sans "/>
                          <a:ea typeface="Verdana"/>
                        </a:rPr>
                        <a:t>Term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Open Sans "/>
                          <a:ea typeface="Verdana"/>
                        </a:rPr>
                        <a:t>Paper/Topic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Open Sans "/>
                          <a:ea typeface="Verdana"/>
                        </a:rPr>
                        <a:t>Subtopic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C43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>
                          <a:latin typeface="Open Sans "/>
                          <a:ea typeface="Verdana"/>
                        </a:rPr>
                        <a:t>GLH*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C43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22193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1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8BBF">
                        <a:alpha val="50196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Education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GB" sz="1200" b="0" i="0" u="none" strike="noStrike" kern="1200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School Life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20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83645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GB" sz="1200" b="0" i="0" u="none" strike="noStrike" kern="1200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Future Education Plans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10539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GB" sz="1200" b="0" i="0" u="none" strike="noStrike" kern="1200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ICT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195535"/>
                  </a:ext>
                </a:extLst>
              </a:tr>
              <a:tr h="123613"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1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8BBF">
                        <a:alpha val="50196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3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Employment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Part-Time &amp; Voluntary Work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20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937768"/>
                  </a:ext>
                </a:extLst>
              </a:tr>
              <a:tr h="1507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Future Employment Plans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741438"/>
                  </a:ext>
                </a:extLst>
              </a:tr>
              <a:tr h="123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Job Applications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50982"/>
                  </a:ext>
                </a:extLst>
              </a:tr>
              <a:tr h="123613">
                <a:tc rowSpan="3">
                  <a:txBody>
                    <a:bodyPr/>
                    <a:lstStyle/>
                    <a:p>
                      <a:r>
                        <a:rPr lang="en-GB" sz="1200"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8BBF">
                        <a:alpha val="50196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1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</a:rPr>
                        <a:t>Travel &amp; Tourism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Transport &amp; Accommodation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20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329813"/>
                  </a:ext>
                </a:extLst>
              </a:tr>
              <a:tr h="1507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Tourist Activities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4396"/>
                  </a:ext>
                </a:extLst>
              </a:tr>
              <a:tr h="123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Travel Locations &amp; Reasons for Travel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11227"/>
                  </a:ext>
                </a:extLst>
              </a:tr>
              <a:tr h="123613">
                <a:tc rowSpan="3">
                  <a:txBody>
                    <a:bodyPr/>
                    <a:lstStyle/>
                    <a:p>
                      <a:r>
                        <a:rPr lang="en-GB" sz="1200"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8BBF">
                        <a:alpha val="50196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rtl="0" fontAlgn="base">
                        <a:spcAft>
                          <a:spcPts val="600"/>
                        </a:spcAft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Global Issues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Taught introduction to your chosen global issue.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Discussion of how your chosen global issue is relevant to each of the four core topics.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20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345834"/>
                  </a:ext>
                </a:extLst>
              </a:tr>
              <a:tr h="1507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Students research and develop their idea for a topic talk.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Discussion of how your chosen global issue is relevant to each of the four core topics.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398031"/>
                  </a:ext>
                </a:extLst>
              </a:tr>
              <a:tr h="123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Students prepare, refine and practise their topic talk, and practise writing about your chosen global issue.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31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8BB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3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Aft>
                          <a:spcPts val="600"/>
                        </a:spcAft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Revision time 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endParaRPr lang="en-GB" sz="1200" dirty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Open Sans"/>
                          <a:ea typeface="Open Sans"/>
                          <a:cs typeface="Open Sans"/>
                        </a:rPr>
                        <a:t>20</a:t>
                      </a:r>
                    </a:p>
                  </a:txBody>
                  <a:tcPr>
                    <a:lnL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C43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1944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20190E1-F023-43A4-48E0-3E874C44CBBF}"/>
              </a:ext>
            </a:extLst>
          </p:cNvPr>
          <p:cNvSpPr txBox="1"/>
          <p:nvPr/>
        </p:nvSpPr>
        <p:spPr>
          <a:xfrm rot="5400000">
            <a:off x="3030562" y="4876628"/>
            <a:ext cx="664463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>
                <a:solidFill>
                  <a:schemeClr val="bg1"/>
                </a:solidFill>
                <a:latin typeface="Amasis MT Pro"/>
                <a:ea typeface="Open Sans"/>
                <a:cs typeface="Open Sans"/>
              </a:rPr>
              <a:t>International GCSE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E23441-5FE3-2BFB-C55B-F1BB9095DACC}"/>
              </a:ext>
            </a:extLst>
          </p:cNvPr>
          <p:cNvSpPr txBox="1"/>
          <p:nvPr/>
        </p:nvSpPr>
        <p:spPr>
          <a:xfrm>
            <a:off x="144014" y="7579840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 b="1" dirty="0">
                <a:latin typeface="Open Sans"/>
              </a:rPr>
              <a:t>*GLH = Guided Learning Hours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4432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45BF2C8BA29D4CA1CF1B28CB215945" ma:contentTypeVersion="18" ma:contentTypeDescription="Create a new document." ma:contentTypeScope="" ma:versionID="c959368efbcc9d1f3b9979b1278e9229">
  <xsd:schema xmlns:xsd="http://www.w3.org/2001/XMLSchema" xmlns:xs="http://www.w3.org/2001/XMLSchema" xmlns:p="http://schemas.microsoft.com/office/2006/metadata/properties" xmlns:ns2="aef15915-1ad9-4df2-a051-24e841bbfed3" xmlns:ns3="d37093ce-74a9-4ead-ba34-b65f3c860946" targetNamespace="http://schemas.microsoft.com/office/2006/metadata/properties" ma:root="true" ma:fieldsID="910d3314f872dbe9b5da20a588882fd1" ns2:_="" ns3:_="">
    <xsd:import namespace="aef15915-1ad9-4df2-a051-24e841bbfed3"/>
    <xsd:import namespace="d37093ce-74a9-4ead-ba34-b65f3c8609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15915-1ad9-4df2-a051-24e841bbfe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6342d94-4a90-4c9b-8c88-cb4c8647e9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25" nillable="true" ma:displayName="Notes" ma:description="Vetter sign off form &#10;GQA sign off form &#10;GQ Product sign off form 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093ce-74a9-4ead-ba34-b65f3c86094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22bfb47-b343-4f7d-a980-7fefbfad0168}" ma:internalName="TaxCatchAll" ma:showField="CatchAllData" ma:web="d37093ce-74a9-4ead-ba34-b65f3c8609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7093ce-74a9-4ead-ba34-b65f3c860946" xsi:nil="true"/>
    <lcf76f155ced4ddcb4097134ff3c332f xmlns="aef15915-1ad9-4df2-a051-24e841bbfed3">
      <Terms xmlns="http://schemas.microsoft.com/office/infopath/2007/PartnerControls"/>
    </lcf76f155ced4ddcb4097134ff3c332f>
    <SharedWithUsers xmlns="d37093ce-74a9-4ead-ba34-b65f3c860946">
      <UserInfo>
        <DisplayName>Egle Juzenaite</DisplayName>
        <AccountId>4583</AccountId>
        <AccountType/>
      </UserInfo>
    </SharedWithUsers>
    <Notes xmlns="aef15915-1ad9-4df2-a051-24e841bbfed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047CBE-ACCE-4509-B471-3761AD9700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f15915-1ad9-4df2-a051-24e841bbfed3"/>
    <ds:schemaRef ds:uri="d37093ce-74a9-4ead-ba34-b65f3c8609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F62FE5-8C1E-4919-BA1A-BC3581DF553E}">
  <ds:schemaRefs>
    <ds:schemaRef ds:uri="aef15915-1ad9-4df2-a051-24e841bbfed3"/>
    <ds:schemaRef ds:uri="d37093ce-74a9-4ead-ba34-b65f3c86094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D053E1-CFCD-41D4-9CAA-5961E28DBE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486</Words>
  <Application>Microsoft Office PowerPoint</Application>
  <PresentationFormat>A4 Paper (210x297 mm)</PresentationFormat>
  <Paragraphs>63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Amasis MT Pro</vt:lpstr>
      <vt:lpstr>Arial</vt:lpstr>
      <vt:lpstr>Calibri</vt:lpstr>
      <vt:lpstr>Calibri Light</vt:lpstr>
      <vt:lpstr>Open Sans</vt:lpstr>
      <vt:lpstr>Open Sans 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Statham</dc:creator>
  <cp:lastModifiedBy>Marta Czajkowska</cp:lastModifiedBy>
  <cp:revision>11</cp:revision>
  <dcterms:created xsi:type="dcterms:W3CDTF">2023-06-14T10:17:44Z</dcterms:created>
  <dcterms:modified xsi:type="dcterms:W3CDTF">2024-07-01T09:30:55Z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0x010100D545BF2C8BA29D4CA1CF1B28CB215945</vt:lpwstr>
  </property>
  <property fmtid="{D5CDD505-2E9C-101B-9397-08002B2CF9AE}" pid="3" name="MediaServiceImageTags">
    <vt:lpwstr/>
  </property>
</Properties>
</file>