
<file path=[Content_Types].xml><?xml version="1.0" encoding="utf-8"?>
<Types xmlns="http://schemas.openxmlformats.org/package/2006/content-types">
  <Default Extension="emf" ContentType="image/x-emf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2" r:id="rId4"/>
  </p:sldMasterIdLst>
  <p:notesMasterIdLst>
    <p:notesMasterId r:id="rId43"/>
  </p:notesMasterIdLst>
  <p:sldIdLst>
    <p:sldId id="260" r:id="rId5"/>
    <p:sldId id="261" r:id="rId6"/>
    <p:sldId id="318" r:id="rId7"/>
    <p:sldId id="319" r:id="rId8"/>
    <p:sldId id="320" r:id="rId9"/>
    <p:sldId id="262" r:id="rId10"/>
    <p:sldId id="322" r:id="rId11"/>
    <p:sldId id="321" r:id="rId12"/>
    <p:sldId id="326" r:id="rId13"/>
    <p:sldId id="327" r:id="rId14"/>
    <p:sldId id="324" r:id="rId15"/>
    <p:sldId id="328" r:id="rId16"/>
    <p:sldId id="329" r:id="rId17"/>
    <p:sldId id="331" r:id="rId18"/>
    <p:sldId id="330" r:id="rId19"/>
    <p:sldId id="334" r:id="rId20"/>
    <p:sldId id="335" r:id="rId21"/>
    <p:sldId id="332" r:id="rId22"/>
    <p:sldId id="333" r:id="rId23"/>
    <p:sldId id="336" r:id="rId24"/>
    <p:sldId id="342" r:id="rId25"/>
    <p:sldId id="343" r:id="rId26"/>
    <p:sldId id="337" r:id="rId27"/>
    <p:sldId id="338" r:id="rId28"/>
    <p:sldId id="339" r:id="rId29"/>
    <p:sldId id="340" r:id="rId30"/>
    <p:sldId id="341" r:id="rId31"/>
    <p:sldId id="344" r:id="rId32"/>
    <p:sldId id="345" r:id="rId33"/>
    <p:sldId id="354" r:id="rId34"/>
    <p:sldId id="346" r:id="rId35"/>
    <p:sldId id="347" r:id="rId36"/>
    <p:sldId id="348" r:id="rId37"/>
    <p:sldId id="349" r:id="rId38"/>
    <p:sldId id="350" r:id="rId39"/>
    <p:sldId id="351" r:id="rId40"/>
    <p:sldId id="352" r:id="rId41"/>
    <p:sldId id="353" r:id="rId42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9FB1E98-D862-28E9-396A-F072F4258E24}" name="Clare Haviland" initials="CH" userId="S::Clare.Haviland@pearson.com::7412b5e4-f834-460b-bc0e-603801a6ca5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057"/>
    <a:srgbClr val="243C59"/>
    <a:srgbClr val="9E0050"/>
    <a:srgbClr val="505759"/>
    <a:srgbClr val="9E00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701" autoAdjust="0"/>
    <p:restoredTop sz="78877" autoAdjust="0"/>
  </p:normalViewPr>
  <p:slideViewPr>
    <p:cSldViewPr snapToGrid="0">
      <p:cViewPr varScale="1">
        <p:scale>
          <a:sx n="90" d="100"/>
          <a:sy n="90" d="100"/>
        </p:scale>
        <p:origin x="181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microsoft.com/office/2018/10/relationships/authors" Target="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7704024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DD94F8-4103-4B22-A402-6D8E483804BD}" type="slidenum">
              <a:rPr lang="en-GB" smtClean="0">
                <a:solidFill>
                  <a:prstClr val="black"/>
                </a:solidFill>
              </a:rPr>
              <a:pPr/>
              <a:t>1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467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 dirty="0">
                <a:latin typeface="Arial" pitchFamily="34" charset="0"/>
                <a:ea typeface="MS PGothic" pitchFamily="34" charset="-128"/>
              </a:rPr>
              <a:t>The days 3 sessions</a:t>
            </a:r>
          </a:p>
          <a:p>
            <a:endParaRPr lang="en-GB" altLang="en-US" dirty="0">
              <a:latin typeface="Arial" pitchFamily="34" charset="0"/>
              <a:ea typeface="MS PGothic" pitchFamily="34" charset="-128"/>
            </a:endParaRPr>
          </a:p>
          <a:p>
            <a:endParaRPr lang="en-US" altLang="en-US" dirty="0"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02756" indent="-270291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081164" indent="-216233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513629" indent="-216233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1946095" indent="-216233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378560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811026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243491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675957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1A6DAE7B-2A3F-4B2E-89D2-0AC5458659AE}" type="slidenum">
              <a:rPr lang="en-GB" altLang="en-US" sz="1100">
                <a:solidFill>
                  <a:prstClr val="black"/>
                </a:solidFill>
                <a:cs typeface="Arial" pitchFamily="34" charset="0"/>
              </a:rPr>
              <a:pPr/>
              <a:t>2</a:t>
            </a:fld>
            <a:endParaRPr lang="en-GB" altLang="en-US" sz="110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82688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>
              <a:latin typeface="Arial" pitchFamily="34" charset="0"/>
              <a:ea typeface="MS PGothic" pitchFamily="34" charset="-128"/>
            </a:endParaRPr>
          </a:p>
          <a:p>
            <a:endParaRPr lang="en-US" altLang="en-US" dirty="0"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02756" indent="-270291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081164" indent="-216233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513629" indent="-216233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1946095" indent="-216233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378560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811026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243491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675957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1A6DAE7B-2A3F-4B2E-89D2-0AC5458659AE}" type="slidenum">
              <a:rPr lang="en-GB" altLang="en-US" sz="1100">
                <a:solidFill>
                  <a:prstClr val="black"/>
                </a:solidFill>
                <a:cs typeface="Arial" pitchFamily="34" charset="0"/>
              </a:rPr>
              <a:pPr/>
              <a:t>3</a:t>
            </a:fld>
            <a:endParaRPr lang="en-GB" altLang="en-US" sz="110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8268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Papers used are Nov 21, Jan 22 and June 22</a:t>
            </a:r>
          </a:p>
          <a:p>
            <a:r>
              <a:rPr lang="en-GB" dirty="0"/>
              <a:t>Question examples are June 22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lang="en-GB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820885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Nov 21</a:t>
            </a:r>
          </a:p>
          <a:p>
            <a:r>
              <a:rPr lang="en-GB" dirty="0"/>
              <a:t>Jan 22</a:t>
            </a:r>
          </a:p>
          <a:p>
            <a:r>
              <a:rPr lang="en-GB" dirty="0"/>
              <a:t>June 22</a:t>
            </a:r>
          </a:p>
          <a:p>
            <a:r>
              <a:rPr lang="en-GB" dirty="0"/>
              <a:t>MS – June 22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lang="en-GB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599500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Nov 21</a:t>
            </a:r>
          </a:p>
          <a:p>
            <a:r>
              <a:rPr lang="en-GB" dirty="0"/>
              <a:t>Jan 22</a:t>
            </a:r>
          </a:p>
          <a:p>
            <a:r>
              <a:rPr lang="en-GB" dirty="0"/>
              <a:t>June 22</a:t>
            </a:r>
          </a:p>
          <a:p>
            <a:r>
              <a:rPr lang="en-GB" dirty="0"/>
              <a:t>MS – June 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en-GB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930742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Nov 21</a:t>
            </a:r>
          </a:p>
          <a:p>
            <a:r>
              <a:rPr lang="en-GB" dirty="0"/>
              <a:t>Jan 22</a:t>
            </a:r>
          </a:p>
          <a:p>
            <a:r>
              <a:rPr lang="en-GB" dirty="0"/>
              <a:t>June 22</a:t>
            </a:r>
          </a:p>
          <a:p>
            <a:r>
              <a:rPr lang="en-GB" dirty="0"/>
              <a:t>MS – June 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lang="en-GB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92045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Nov 21</a:t>
            </a:r>
          </a:p>
          <a:p>
            <a:r>
              <a:rPr lang="en-GB" dirty="0"/>
              <a:t>Jan 22</a:t>
            </a:r>
          </a:p>
          <a:p>
            <a:r>
              <a:rPr lang="en-GB" dirty="0"/>
              <a:t>June 22</a:t>
            </a:r>
          </a:p>
          <a:p>
            <a:r>
              <a:rPr lang="en-GB" dirty="0"/>
              <a:t>MS – June 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lang="en-GB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919788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Nov 21</a:t>
            </a:r>
          </a:p>
          <a:p>
            <a:r>
              <a:rPr lang="en-GB" dirty="0"/>
              <a:t>Jan 22</a:t>
            </a:r>
          </a:p>
          <a:p>
            <a:r>
              <a:rPr lang="en-GB" dirty="0"/>
              <a:t>June 22</a:t>
            </a:r>
          </a:p>
          <a:p>
            <a:r>
              <a:rPr lang="en-GB" dirty="0"/>
              <a:t>MS – June 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lang="en-GB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5458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Papers used are Nov 21, Jan 22 and June 22</a:t>
            </a:r>
          </a:p>
          <a:p>
            <a:r>
              <a:rPr lang="en-GB" dirty="0"/>
              <a:t>Question examples are June 22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19</a:t>
            </a:fld>
            <a:endParaRPr lang="en-GB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902439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Papers used are Nov 21, Jan 22 and June 22</a:t>
            </a:r>
          </a:p>
          <a:p>
            <a:r>
              <a:rPr lang="en-GB" dirty="0"/>
              <a:t>Question examples are June 22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</a:t>
            </a:fld>
            <a:endParaRPr lang="en-GB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460362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Papers used are Jan 22, June 22 and SAMs</a:t>
            </a:r>
          </a:p>
          <a:p>
            <a:r>
              <a:rPr lang="en-GB" dirty="0"/>
              <a:t>Question examples are June 22 and SAMs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26</a:t>
            </a:fld>
            <a:endParaRPr lang="en-GB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507744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June 22</a:t>
            </a:r>
          </a:p>
          <a:p>
            <a:r>
              <a:rPr lang="en-GB" dirty="0"/>
              <a:t>SAMs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28</a:t>
            </a:fld>
            <a:endParaRPr lang="en-GB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85224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Papers used are Nov 21, Jan 22 and June 22</a:t>
            </a:r>
          </a:p>
          <a:p>
            <a:r>
              <a:rPr lang="en-GB" dirty="0"/>
              <a:t>Question examples are June 22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32</a:t>
            </a:fld>
            <a:endParaRPr lang="en-GB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882874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Papers used are Nov 21, Jan 22 and June 22</a:t>
            </a:r>
          </a:p>
          <a:p>
            <a:r>
              <a:rPr lang="en-GB" dirty="0"/>
              <a:t>Question examples are June 22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33</a:t>
            </a:fld>
            <a:endParaRPr lang="en-GB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443183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36</a:t>
            </a:fld>
            <a:endParaRPr lang="en-GB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257742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Papers used are the SAMs,  Nov 21, Jan 22 and June 22</a:t>
            </a:r>
          </a:p>
          <a:p>
            <a:r>
              <a:rPr lang="en-GB" dirty="0"/>
              <a:t>Question examples are June 22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37</a:t>
            </a:fld>
            <a:endParaRPr lang="en-GB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614038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38</a:t>
            </a:fld>
            <a:endParaRPr lang="en-GB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3064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58FB14-C460-3644-851B-E2FBC71649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4781" y="4756"/>
            <a:ext cx="9114438" cy="6848488"/>
          </a:xfrm>
          <a:prstGeom prst="rect">
            <a:avLst/>
          </a:prstGeom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5C8AC4F1-F7FC-AC43-9B93-D98404A35AAE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433146" y="2818525"/>
            <a:ext cx="3818400" cy="1056900"/>
          </a:xfrm>
        </p:spPr>
        <p:txBody>
          <a:bodyPr/>
          <a:lstStyle>
            <a:lvl1pPr>
              <a:buClr>
                <a:srgbClr val="505759"/>
              </a:buClr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buSzPct val="100000"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with paragraph text" userDrawn="1">
  <p:cSld name="Layout with paragraph tex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/>
          <p:nvPr/>
        </p:nvSpPr>
        <p:spPr>
          <a:xfrm>
            <a:off x="8703740" y="6506598"/>
            <a:ext cx="3744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100" b="1" i="0">
                <a:solidFill>
                  <a:schemeClr val="tx1"/>
                </a:solidFill>
                <a:latin typeface="Arial Black" panose="020B0604020202020204" pitchFamily="34" charset="0"/>
                <a:ea typeface="Arial"/>
                <a:cs typeface="Arial Black" panose="020B0604020202020204" pitchFamily="34" charset="0"/>
                <a:sym typeface="Arial"/>
              </a:rPr>
              <a:t>‹#›</a:t>
            </a:fld>
            <a:endParaRPr sz="1100" b="1" i="0" dirty="0">
              <a:solidFill>
                <a:schemeClr val="tx1"/>
              </a:solidFill>
              <a:latin typeface="Arial Black" panose="020B0604020202020204" pitchFamily="34" charset="0"/>
              <a:ea typeface="Arial"/>
              <a:cs typeface="Arial Black" panose="020B0604020202020204" pitchFamily="34" charset="0"/>
              <a:sym typeface="Arial"/>
            </a:endParaRPr>
          </a:p>
        </p:txBody>
      </p:sp>
      <p:sp>
        <p:nvSpPr>
          <p:cNvPr id="8" name="Google Shape;22;p3">
            <a:extLst>
              <a:ext uri="{FF2B5EF4-FFF2-40B4-BE49-F238E27FC236}">
                <a16:creationId xmlns:a16="http://schemas.microsoft.com/office/drawing/2014/main" id="{5C60724E-F290-0B4F-BA18-D25C7290142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8225" y="343825"/>
            <a:ext cx="6325200" cy="112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600"/>
              <a:buNone/>
              <a:defRPr sz="3200" b="1" i="0">
                <a:solidFill>
                  <a:srgbClr val="003057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 dirty="0"/>
          </a:p>
        </p:txBody>
      </p:sp>
      <p:sp>
        <p:nvSpPr>
          <p:cNvPr id="9" name="Google Shape;26;p3">
            <a:extLst>
              <a:ext uri="{FF2B5EF4-FFF2-40B4-BE49-F238E27FC236}">
                <a16:creationId xmlns:a16="http://schemas.microsoft.com/office/drawing/2014/main" id="{87CAE17A-59E8-4548-A282-55576BCFFCC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18225" y="1470000"/>
            <a:ext cx="6325200" cy="391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38150" lvl="0" indent="-285750" algn="l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25000"/>
              <a:buFont typeface="Arial" panose="020B0604020202020204" pitchFamily="34" charset="0"/>
              <a:buChar char="•"/>
              <a:defRPr sz="1600" b="0" i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>
            <a:endParaRPr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8CD545-7842-424D-9CB2-698C0B86F34A}"/>
              </a:ext>
            </a:extLst>
          </p:cNvPr>
          <p:cNvSpPr txBox="1"/>
          <p:nvPr userDrawn="1"/>
        </p:nvSpPr>
        <p:spPr>
          <a:xfrm>
            <a:off x="6044703" y="6515224"/>
            <a:ext cx="26762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b="1" dirty="0">
                <a:solidFill>
                  <a:schemeClr val="tx1"/>
                </a:solidFill>
              </a:rPr>
              <a:t>© Pearson Education 2023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opener">
  <p:cSld name="Section open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6834CF-3F59-414A-A698-6CC3811145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4941" y="628"/>
            <a:ext cx="9114438" cy="6848488"/>
          </a:xfrm>
          <a:prstGeom prst="rect">
            <a:avLst/>
          </a:prstGeom>
        </p:spPr>
      </p:pic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264160" y="1574801"/>
            <a:ext cx="4178243" cy="329510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anchor="t" anchorCtr="0"/>
          <a:lstStyle>
            <a:lvl1pPr marL="457200" marR="0" lvl="0" indent="-228600" algn="l" rtl="0">
              <a:spcBef>
                <a:spcPts val="72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  <a:defRPr sz="3200" b="1" i="0" u="none" strike="noStrike" cap="none">
                <a:solidFill>
                  <a:srgbClr val="003057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  <a:sym typeface="Arial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with bulleted text">
  <p:cSld name="Layout with bulleted tex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xfrm>
            <a:off x="221504" y="345367"/>
            <a:ext cx="6568219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Arial"/>
              <a:buNone/>
              <a:defRPr sz="3200" b="1" i="0" u="none" strike="noStrike" cap="none">
                <a:solidFill>
                  <a:srgbClr val="003057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221504" y="14400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45700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tx1"/>
              </a:buClr>
              <a:buSzPct val="125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" name="Shape 18">
            <a:extLst>
              <a:ext uri="{FF2B5EF4-FFF2-40B4-BE49-F238E27FC236}">
                <a16:creationId xmlns:a16="http://schemas.microsoft.com/office/drawing/2014/main" id="{9F01F54A-90E4-3C4A-9550-BF89C6811379}"/>
              </a:ext>
            </a:extLst>
          </p:cNvPr>
          <p:cNvSpPr txBox="1"/>
          <p:nvPr userDrawn="1"/>
        </p:nvSpPr>
        <p:spPr>
          <a:xfrm>
            <a:off x="8703740" y="6506598"/>
            <a:ext cx="3744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100" b="1" i="0">
                <a:solidFill>
                  <a:schemeClr val="tx1"/>
                </a:solidFill>
                <a:latin typeface="Arial Black" panose="020B0604020202020204" pitchFamily="34" charset="0"/>
                <a:ea typeface="Arial"/>
                <a:cs typeface="Arial Black" panose="020B0604020202020204" pitchFamily="34" charset="0"/>
                <a:sym typeface="Arial"/>
              </a:rPr>
              <a:t>‹#›</a:t>
            </a:fld>
            <a:endParaRPr sz="1100" b="1" i="0" dirty="0">
              <a:solidFill>
                <a:schemeClr val="tx1"/>
              </a:solidFill>
              <a:latin typeface="Arial Black" panose="020B0604020202020204" pitchFamily="34" charset="0"/>
              <a:ea typeface="Arial"/>
              <a:cs typeface="Arial Black" panose="020B0604020202020204" pitchFamily="34" charset="0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8BFA00-A6B5-7A49-AD0C-ABB59BAE86F5}"/>
              </a:ext>
            </a:extLst>
          </p:cNvPr>
          <p:cNvSpPr txBox="1"/>
          <p:nvPr userDrawn="1"/>
        </p:nvSpPr>
        <p:spPr>
          <a:xfrm>
            <a:off x="6044703" y="6515224"/>
            <a:ext cx="26762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b="1" dirty="0">
                <a:solidFill>
                  <a:schemeClr val="tx1"/>
                </a:solidFill>
              </a:rPr>
              <a:t>© Pearson Education 2023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-9143" y="-7144"/>
            <a:ext cx="9161966" cy="68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61" y="486440"/>
            <a:ext cx="5184576" cy="1872208"/>
          </a:xfrm>
          <a:prstGeom prst="rect">
            <a:avLst/>
          </a:prstGeom>
        </p:spPr>
        <p:txBody>
          <a:bodyPr anchor="t"/>
          <a:lstStyle>
            <a:lvl1pPr algn="l">
              <a:defRPr sz="3200" b="1" i="0" cap="all">
                <a:solidFill>
                  <a:srgbClr val="00305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</p:spTree>
    <p:extLst>
      <p:ext uri="{BB962C8B-B14F-4D97-AF65-F5344CB8AC3E}">
        <p14:creationId xmlns:p14="http://schemas.microsoft.com/office/powerpoint/2010/main" val="2295471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7144" y="-394"/>
            <a:ext cx="9144000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272960" y="1422748"/>
            <a:ext cx="7772400" cy="4323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Clr>
                <a:srgbClr val="003057"/>
              </a:buCl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505659"/>
              </a:buCl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72960" y="502320"/>
            <a:ext cx="8100472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>
            <a:lvl1pPr algn="l">
              <a:defRPr sz="3200" b="1" i="0">
                <a:solidFill>
                  <a:srgbClr val="00305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509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-4063" y="-7144"/>
            <a:ext cx="9161966" cy="68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601" y="598200"/>
            <a:ext cx="5184576" cy="1872208"/>
          </a:xfrm>
          <a:prstGeom prst="rect">
            <a:avLst/>
          </a:prstGeom>
        </p:spPr>
        <p:txBody>
          <a:bodyPr anchor="t"/>
          <a:lstStyle>
            <a:lvl1pPr algn="l">
              <a:defRPr sz="3200" b="1" i="0" cap="all">
                <a:solidFill>
                  <a:srgbClr val="00305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</p:spTree>
    <p:extLst>
      <p:ext uri="{BB962C8B-B14F-4D97-AF65-F5344CB8AC3E}">
        <p14:creationId xmlns:p14="http://schemas.microsoft.com/office/powerpoint/2010/main" val="341716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537028"/>
            <a:ext cx="8229600" cy="880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"/>
              <a:buNone/>
              <a:defRPr sz="4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3D485C-C8CD-FC4F-B741-09075A287E4D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0" y="6091833"/>
            <a:ext cx="1749287" cy="790375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5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chemeClr val="tx1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SzPct val="125000"/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2" Type="http://schemas.microsoft.com/office/2007/relationships/media" Target="../media/media2.m4a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2" Type="http://schemas.microsoft.com/office/2007/relationships/media" Target="../media/media3.m4a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m4a"/><Relationship Id="rId2" Type="http://schemas.microsoft.com/office/2007/relationships/media" Target="../media/media7.m4a"/><Relationship Id="rId1" Type="http://schemas.openxmlformats.org/officeDocument/2006/relationships/tags" Target="../tags/tag3.xml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audio" Target="../media/media9.m4a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microsoft.com/office/2007/relationships/media" Target="../media/media9.m4a"/><Relationship Id="rId1" Type="http://schemas.openxmlformats.org/officeDocument/2006/relationships/tags" Target="../tags/tag4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notesSlide" Target="../notesSlides/notesSlide4.xml"/><Relationship Id="rId1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audio" Target="../media/media11.m4a"/><Relationship Id="rId7" Type="http://schemas.openxmlformats.org/officeDocument/2006/relationships/image" Target="../media/image14.png"/><Relationship Id="rId2" Type="http://schemas.microsoft.com/office/2007/relationships/media" Target="../media/media11.m4a"/><Relationship Id="rId1" Type="http://schemas.openxmlformats.org/officeDocument/2006/relationships/tags" Target="../tags/tag5.xml"/><Relationship Id="rId6" Type="http://schemas.openxmlformats.org/officeDocument/2006/relationships/image" Target="../media/image13.png"/><Relationship Id="rId5" Type="http://schemas.openxmlformats.org/officeDocument/2006/relationships/notesSlide" Target="../notesSlides/notesSlide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audio" Target="../media/media12.m4a"/><Relationship Id="rId7" Type="http://schemas.openxmlformats.org/officeDocument/2006/relationships/image" Target="../media/image18.png"/><Relationship Id="rId2" Type="http://schemas.microsoft.com/office/2007/relationships/media" Target="../media/media12.m4a"/><Relationship Id="rId1" Type="http://schemas.openxmlformats.org/officeDocument/2006/relationships/tags" Target="../tags/tag6.xml"/><Relationship Id="rId6" Type="http://schemas.openxmlformats.org/officeDocument/2006/relationships/image" Target="../media/image17.png"/><Relationship Id="rId5" Type="http://schemas.openxmlformats.org/officeDocument/2006/relationships/notesSlide" Target="../notesSlides/notesSlide6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audio" Target="../media/media13.m4a"/><Relationship Id="rId7" Type="http://schemas.openxmlformats.org/officeDocument/2006/relationships/image" Target="../media/image22.png"/><Relationship Id="rId2" Type="http://schemas.microsoft.com/office/2007/relationships/media" Target="../media/media13.m4a"/><Relationship Id="rId1" Type="http://schemas.openxmlformats.org/officeDocument/2006/relationships/tags" Target="../tags/tag7.xml"/><Relationship Id="rId6" Type="http://schemas.openxmlformats.org/officeDocument/2006/relationships/image" Target="../media/image21.png"/><Relationship Id="rId5" Type="http://schemas.openxmlformats.org/officeDocument/2006/relationships/notesSlide" Target="../notesSlides/notesSlide7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audio" Target="../media/media14.m4a"/><Relationship Id="rId7" Type="http://schemas.openxmlformats.org/officeDocument/2006/relationships/image" Target="../media/image26.png"/><Relationship Id="rId2" Type="http://schemas.microsoft.com/office/2007/relationships/media" Target="../media/media14.m4a"/><Relationship Id="rId1" Type="http://schemas.openxmlformats.org/officeDocument/2006/relationships/tags" Target="../tags/tag8.xml"/><Relationship Id="rId6" Type="http://schemas.openxmlformats.org/officeDocument/2006/relationships/image" Target="../media/image25.png"/><Relationship Id="rId5" Type="http://schemas.openxmlformats.org/officeDocument/2006/relationships/notesSlide" Target="../notesSlides/notesSlide8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3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audio" Target="../media/media16.m4a"/><Relationship Id="rId7" Type="http://schemas.openxmlformats.org/officeDocument/2006/relationships/image" Target="../media/image31.png"/><Relationship Id="rId2" Type="http://schemas.microsoft.com/office/2007/relationships/media" Target="../media/media16.m4a"/><Relationship Id="rId1" Type="http://schemas.openxmlformats.org/officeDocument/2006/relationships/tags" Target="../tags/tag9.xml"/><Relationship Id="rId6" Type="http://schemas.openxmlformats.org/officeDocument/2006/relationships/image" Target="../media/image30.png"/><Relationship Id="rId5" Type="http://schemas.openxmlformats.org/officeDocument/2006/relationships/notesSlide" Target="../notesSlides/notesSlide9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3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media19.m4a"/><Relationship Id="rId7" Type="http://schemas.openxmlformats.org/officeDocument/2006/relationships/image" Target="../media/image3.png"/><Relationship Id="rId2" Type="http://schemas.microsoft.com/office/2007/relationships/media" Target="../media/media19.m4a"/><Relationship Id="rId1" Type="http://schemas.openxmlformats.org/officeDocument/2006/relationships/tags" Target="../tags/tag10.xml"/><Relationship Id="rId6" Type="http://schemas.openxmlformats.org/officeDocument/2006/relationships/image" Target="../media/image35.png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audio" Target="../media/media20.m4a"/><Relationship Id="rId7" Type="http://schemas.openxmlformats.org/officeDocument/2006/relationships/image" Target="../media/image36.png"/><Relationship Id="rId2" Type="http://schemas.microsoft.com/office/2007/relationships/media" Target="../media/media20.m4a"/><Relationship Id="rId1" Type="http://schemas.openxmlformats.org/officeDocument/2006/relationships/tags" Target="../tags/tag11.xml"/><Relationship Id="rId6" Type="http://schemas.openxmlformats.org/officeDocument/2006/relationships/image" Target="../media/image35.png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5" Type="http://schemas.openxmlformats.org/officeDocument/2006/relationships/image" Target="../media/image3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5" Type="http://schemas.openxmlformats.org/officeDocument/2006/relationships/image" Target="../media/image3.png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media24.m4a"/><Relationship Id="rId2" Type="http://schemas.microsoft.com/office/2007/relationships/media" Target="../media/media24.m4a"/><Relationship Id="rId1" Type="http://schemas.openxmlformats.org/officeDocument/2006/relationships/tags" Target="../tags/tag12.xml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audio" Target="../media/media26.m4a"/><Relationship Id="rId7" Type="http://schemas.openxmlformats.org/officeDocument/2006/relationships/image" Target="../media/image41.png"/><Relationship Id="rId2" Type="http://schemas.microsoft.com/office/2007/relationships/media" Target="../media/media26.m4a"/><Relationship Id="rId1" Type="http://schemas.openxmlformats.org/officeDocument/2006/relationships/tags" Target="../tags/tag13.xml"/><Relationship Id="rId6" Type="http://schemas.openxmlformats.org/officeDocument/2006/relationships/image" Target="../media/image40.png"/><Relationship Id="rId11" Type="http://schemas.openxmlformats.org/officeDocument/2006/relationships/image" Target="../media/image3.png"/><Relationship Id="rId5" Type="http://schemas.openxmlformats.org/officeDocument/2006/relationships/notesSlide" Target="../notesSlides/notesSlide12.xml"/><Relationship Id="rId10" Type="http://schemas.openxmlformats.org/officeDocument/2006/relationships/image" Target="../media/image4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28.m4a"/><Relationship Id="rId7" Type="http://schemas.openxmlformats.org/officeDocument/2006/relationships/image" Target="../media/image46.png"/><Relationship Id="rId2" Type="http://schemas.microsoft.com/office/2007/relationships/media" Target="../media/media28.m4a"/><Relationship Id="rId1" Type="http://schemas.openxmlformats.org/officeDocument/2006/relationships/tags" Target="../tags/tag14.xml"/><Relationship Id="rId6" Type="http://schemas.openxmlformats.org/officeDocument/2006/relationships/image" Target="../media/image45.png"/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5" Type="http://schemas.openxmlformats.org/officeDocument/2006/relationships/image" Target="../media/image3.png"/><Relationship Id="rId4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5" Type="http://schemas.openxmlformats.org/officeDocument/2006/relationships/image" Target="../media/image48.pn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audio" Target="../media/media32.m4a"/><Relationship Id="rId7" Type="http://schemas.openxmlformats.org/officeDocument/2006/relationships/image" Target="../media/image3.png"/><Relationship Id="rId2" Type="http://schemas.microsoft.com/office/2007/relationships/media" Target="../media/media32.m4a"/><Relationship Id="rId1" Type="http://schemas.openxmlformats.org/officeDocument/2006/relationships/tags" Target="../tags/tag15.xml"/><Relationship Id="rId6" Type="http://schemas.openxmlformats.org/officeDocument/2006/relationships/image" Target="../media/image49.png"/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audio" Target="../media/media33.m4a"/><Relationship Id="rId7" Type="http://schemas.openxmlformats.org/officeDocument/2006/relationships/image" Target="../media/image37.png"/><Relationship Id="rId2" Type="http://schemas.microsoft.com/office/2007/relationships/media" Target="../media/media33.m4a"/><Relationship Id="rId1" Type="http://schemas.openxmlformats.org/officeDocument/2006/relationships/tags" Target="../tags/tag16.xml"/><Relationship Id="rId6" Type="http://schemas.openxmlformats.org/officeDocument/2006/relationships/image" Target="../media/image36.png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4a"/><Relationship Id="rId1" Type="http://schemas.microsoft.com/office/2007/relationships/media" Target="../media/media34.m4a"/><Relationship Id="rId5" Type="http://schemas.openxmlformats.org/officeDocument/2006/relationships/image" Target="../media/image3.png"/><Relationship Id="rId4" Type="http://schemas.openxmlformats.org/officeDocument/2006/relationships/image" Target="../media/image5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4a"/><Relationship Id="rId1" Type="http://schemas.microsoft.com/office/2007/relationships/media" Target="../media/media35.m4a"/><Relationship Id="rId5" Type="http://schemas.openxmlformats.org/officeDocument/2006/relationships/image" Target="../media/image3.png"/><Relationship Id="rId4" Type="http://schemas.openxmlformats.org/officeDocument/2006/relationships/image" Target="../media/image5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36.m4a"/><Relationship Id="rId1" Type="http://schemas.microsoft.com/office/2007/relationships/media" Target="../media/media36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6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s://qualifications.pearson.com/en/qualifications/edexcel-international-gcses/international-gcse-english-language-a-2016.coursematerials.html#filterQuery=category:Pearson-UK:Category%2FExam-materials&amp;filterQuery=category:Pearson-UK:Exam-Series%2FJune-2022" TargetMode="External"/><Relationship Id="rId13" Type="http://schemas.openxmlformats.org/officeDocument/2006/relationships/hyperlink" Target="https://support.pearson.com/uk/s/qualification-contactus" TargetMode="External"/><Relationship Id="rId3" Type="http://schemas.openxmlformats.org/officeDocument/2006/relationships/slideLayout" Target="../slideLayouts/slideLayout4.xml"/><Relationship Id="rId7" Type="http://schemas.openxmlformats.org/officeDocument/2006/relationships/hyperlink" Target="https://qualifications.pearson.com/en/qualifications/edexcel-international-gcses/international-gcse-english-language-a-2016.coursematerials.html#filterQuery=category:Pearson-UK:Category%2FExam-materials&amp;filterQuery=category:Pearson-UK:Exam-Series%2FJanuary-2022" TargetMode="External"/><Relationship Id="rId12" Type="http://schemas.openxmlformats.org/officeDocument/2006/relationships/hyperlink" Target="mailto:TeachingEnglish@Pearson.com" TargetMode="External"/><Relationship Id="rId2" Type="http://schemas.openxmlformats.org/officeDocument/2006/relationships/audio" Target="../media/media37.m4a"/><Relationship Id="rId1" Type="http://schemas.microsoft.com/office/2007/relationships/media" Target="../media/media37.m4a"/><Relationship Id="rId6" Type="http://schemas.openxmlformats.org/officeDocument/2006/relationships/hyperlink" Target="https://qualifications.pearson.com/en/qualifications/edexcel-international-gcses/international-gcse-english-language-a-2016.coursematerials.html#filterQuery=category:Pearson-UK:Category%2FExam-materials&amp;filterQuery=category:Pearson-UK:Exam-Series%2FNovember-2021" TargetMode="External"/><Relationship Id="rId11" Type="http://schemas.openxmlformats.org/officeDocument/2006/relationships/hyperlink" Target="https://qualifications.pearson.com/en/qualifications/edexcel-international-gcses/international-gcse-english-language-a-2016.coursematerials.html#filterQuery=category:Pearson-UK:Category%2FTeaching-and-learning-materials&amp;filterQuery=category:Pearson-UK:Document-Type%2FGuidance" TargetMode="External"/><Relationship Id="rId5" Type="http://schemas.openxmlformats.org/officeDocument/2006/relationships/hyperlink" Target="https://qualifications.pearson.com/content/dam/pdf/International%20GCSE/English%20Language%20A/2016/Specification%20and%20sample%20assessments/international-gcse-english-language-a-sams-issue-3.pdf" TargetMode="External"/><Relationship Id="rId15" Type="http://schemas.openxmlformats.org/officeDocument/2006/relationships/image" Target="../media/image3.png"/><Relationship Id="rId10" Type="http://schemas.openxmlformats.org/officeDocument/2006/relationships/hyperlink" Target="https://qualifications.pearson.com/en/qualifications/edexcel-international-gcses/international-gcse-english-language-a-2016.coursematerials.html#filterQuery=category:Pearson-UK:Category%2FTeaching-and-learning-materials&amp;filterQuery=category:Pearson-UK:Document-Type%2FSpecimen-paper-and-mark-scheme" TargetMode="External"/><Relationship Id="rId4" Type="http://schemas.openxmlformats.org/officeDocument/2006/relationships/notesSlide" Target="../notesSlides/notesSlide17.xml"/><Relationship Id="rId9" Type="http://schemas.openxmlformats.org/officeDocument/2006/relationships/hyperlink" Target="https://qualifications.pearson.com/en/qualifications/edexcel-international-gcses/international-gcse-english-language-a-2016.coursematerials.html#filterQuery=category:Pearson-UK:Category%2FExam-materials" TargetMode="External"/><Relationship Id="rId14" Type="http://schemas.openxmlformats.org/officeDocument/2006/relationships/hyperlink" Target="https://www.linkedin.com/in/clare-haviland-883350104/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38.m4a"/><Relationship Id="rId1" Type="http://schemas.microsoft.com/office/2007/relationships/media" Target="../media/media38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3;p2">
            <a:extLst>
              <a:ext uri="{FF2B5EF4-FFF2-40B4-BE49-F238E27FC236}">
                <a16:creationId xmlns:a16="http://schemas.microsoft.com/office/drawing/2014/main" id="{2DF0EB6E-0E4C-A34E-96EB-B4116CBE405C}"/>
              </a:ext>
            </a:extLst>
          </p:cNvPr>
          <p:cNvSpPr txBox="1"/>
          <p:nvPr/>
        </p:nvSpPr>
        <p:spPr>
          <a:xfrm>
            <a:off x="611740" y="280481"/>
            <a:ext cx="5606180" cy="10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 dirty="0">
                <a:solidFill>
                  <a:srgbClr val="003057"/>
                </a:solidFill>
                <a:latin typeface="Arial" panose="020B0604020202020204" pitchFamily="34" charset="0"/>
                <a:ea typeface="Playfair Display"/>
                <a:cs typeface="Arial" panose="020B0604020202020204" pitchFamily="34" charset="0"/>
                <a:sym typeface="Playfair Display"/>
              </a:rPr>
              <a:t>Pearson Edexcel </a:t>
            </a:r>
            <a:r>
              <a:rPr lang="en" sz="4800" dirty="0">
                <a:solidFill>
                  <a:srgbClr val="003057"/>
                </a:solidFill>
                <a:latin typeface="Arial" panose="020B0604020202020204" pitchFamily="34" charset="0"/>
                <a:ea typeface="Playfair Display"/>
                <a:cs typeface="Arial" panose="020B0604020202020204" pitchFamily="34" charset="0"/>
                <a:sym typeface="Playfair Display"/>
              </a:rPr>
              <a:t>International GCSE English Language A (4EA1)</a:t>
            </a:r>
            <a:endParaRPr sz="4800" dirty="0">
              <a:solidFill>
                <a:srgbClr val="003057"/>
              </a:solidFill>
              <a:latin typeface="Arial" panose="020B0604020202020204" pitchFamily="34" charset="0"/>
              <a:ea typeface="Playfair Display"/>
              <a:cs typeface="Arial" panose="020B0604020202020204" pitchFamily="34" charset="0"/>
              <a:sym typeface="Playfair Display"/>
            </a:endParaRPr>
          </a:p>
        </p:txBody>
      </p:sp>
      <p:sp>
        <p:nvSpPr>
          <p:cNvPr id="4" name="Google Shape;16;p2">
            <a:extLst>
              <a:ext uri="{FF2B5EF4-FFF2-40B4-BE49-F238E27FC236}">
                <a16:creationId xmlns:a16="http://schemas.microsoft.com/office/drawing/2014/main" id="{FA6DCB4B-C87C-344B-B1BD-DF5A360A403A}"/>
              </a:ext>
            </a:extLst>
          </p:cNvPr>
          <p:cNvSpPr txBox="1"/>
          <p:nvPr/>
        </p:nvSpPr>
        <p:spPr>
          <a:xfrm>
            <a:off x="611740" y="4299669"/>
            <a:ext cx="4894800" cy="733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" sz="2400" b="1" i="0" dirty="0">
                <a:solidFill>
                  <a:schemeClr val="tx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Guide to the exam papers</a:t>
            </a:r>
            <a:endParaRPr sz="2400" b="1" i="0" dirty="0">
              <a:solidFill>
                <a:schemeClr val="tx1"/>
              </a:solidFill>
              <a:latin typeface="Arial" panose="020B0604020202020204" pitchFamily="34" charset="0"/>
              <a:ea typeface="Open Sans"/>
              <a:cs typeface="Arial" panose="020B0604020202020204" pitchFamily="34" charset="0"/>
              <a:sym typeface="Open Sans"/>
            </a:endParaRP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945A1E43-4EB0-42B3-AE7D-D5986491FF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57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38"/>
    </mc:Choice>
    <mc:Fallback xmlns="">
      <p:transition spd="slow" advTm="97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type="body" idx="4294967295"/>
          </p:nvPr>
        </p:nvSpPr>
        <p:spPr>
          <a:xfrm>
            <a:off x="510362" y="1292582"/>
            <a:ext cx="8051025" cy="4746711"/>
          </a:xfrm>
        </p:spPr>
        <p:txBody>
          <a:bodyPr/>
          <a:lstStyle/>
          <a:p>
            <a:pPr marL="685800" indent="-457200">
              <a:buFont typeface="Arial" panose="020B0604020202020204" pitchFamily="34" charset="0"/>
              <a:buChar char="•"/>
            </a:pPr>
            <a:r>
              <a:rPr lang="en-GB" sz="20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To walk through each of the questions on the International GCSE English Language A papers and understand the requirements.</a:t>
            </a:r>
            <a:br>
              <a:rPr lang="en-GB" sz="20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GB" sz="2000" dirty="0"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85800" indent="-457200">
              <a:buFont typeface="Arial" panose="020B0604020202020204" pitchFamily="34" charset="0"/>
              <a:buChar char="•"/>
            </a:pPr>
            <a:r>
              <a:rPr lang="en-GB" sz="20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To understand the underpinning framework behind each question.</a:t>
            </a:r>
            <a:br>
              <a:rPr lang="en-GB" sz="20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GB" sz="2000" dirty="0"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85800" indent="-457200">
              <a:buFont typeface="Arial" panose="020B0604020202020204" pitchFamily="34" charset="0"/>
              <a:buChar char="•"/>
            </a:pPr>
            <a:r>
              <a:rPr lang="en-GB" sz="20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To see how you can use the papers and questions to reassure students who may be nervous about exams and to help them prepare.</a:t>
            </a:r>
            <a:br>
              <a:rPr lang="en-GB" sz="20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GB" sz="2000" dirty="0"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85800" indent="-457200">
              <a:buFont typeface="Arial" panose="020B0604020202020204" pitchFamily="34" charset="0"/>
              <a:buChar char="•"/>
            </a:pPr>
            <a:r>
              <a:rPr lang="en-GB" sz="20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 information about coursework is the ‘new format’ coursework for first submission in June 2024.</a:t>
            </a:r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331788" y="543358"/>
            <a:ext cx="6568219" cy="553998"/>
          </a:xfrm>
        </p:spPr>
        <p:txBody>
          <a:bodyPr/>
          <a:lstStyle/>
          <a:p>
            <a:r>
              <a:rPr lang="en-GB" altLang="en-US" dirty="0">
                <a:ea typeface="MS PGothic" pitchFamily="34" charset="-128"/>
                <a:cs typeface="Myriad Pro"/>
              </a:rPr>
              <a:t>Aims and Objectives </a:t>
            </a:r>
            <a:endParaRPr lang="en-US" dirty="0"/>
          </a:p>
        </p:txBody>
      </p:sp>
      <p:sp>
        <p:nvSpPr>
          <p:cNvPr id="25604" name="Slide Number Placeholder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546850"/>
            <a:ext cx="331788" cy="17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r>
              <a:rPr lang="en-GB" altLang="en-US" sz="900" dirty="0">
                <a:solidFill>
                  <a:srgbClr val="FFFFFF"/>
                </a:solidFill>
                <a:latin typeface="Verdana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2817A3C8-1565-9A82-6DD1-C438CD88885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49765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856"/>
    </mc:Choice>
    <mc:Fallback xmlns="">
      <p:transition spd="slow" advTm="338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331788" y="131762"/>
            <a:ext cx="8812212" cy="553998"/>
          </a:xfrm>
        </p:spPr>
        <p:txBody>
          <a:bodyPr/>
          <a:lstStyle/>
          <a:p>
            <a:r>
              <a:rPr lang="en-GB" dirty="0">
                <a:ea typeface="MS PGothic" pitchFamily="34" charset="-128"/>
              </a:rPr>
              <a:t>International GCSE English Language A</a:t>
            </a:r>
            <a:endParaRPr lang="en-US" dirty="0"/>
          </a:p>
        </p:txBody>
      </p:sp>
      <p:sp>
        <p:nvSpPr>
          <p:cNvPr id="25604" name="Slide Number Placeholder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546850"/>
            <a:ext cx="331788" cy="17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r>
              <a:rPr lang="en-GB" altLang="en-US" sz="900" dirty="0">
                <a:solidFill>
                  <a:srgbClr val="FFFFFF"/>
                </a:solidFill>
                <a:latin typeface="Verdana" pitchFamily="34" charset="0"/>
                <a:cs typeface="Arial" pitchFamily="34" charset="0"/>
              </a:rPr>
              <a:t> 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EC111C08-01FD-06F3-E857-A7A9A836DD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839438"/>
              </p:ext>
            </p:extLst>
          </p:nvPr>
        </p:nvGraphicFramePr>
        <p:xfrm>
          <a:off x="331788" y="1013607"/>
          <a:ext cx="8321493" cy="52053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3831">
                  <a:extLst>
                    <a:ext uri="{9D8B030D-6E8A-4147-A177-3AD203B41FA5}">
                      <a16:colId xmlns:a16="http://schemas.microsoft.com/office/drawing/2014/main" val="1412384892"/>
                    </a:ext>
                  </a:extLst>
                </a:gridCol>
                <a:gridCol w="2773831">
                  <a:extLst>
                    <a:ext uri="{9D8B030D-6E8A-4147-A177-3AD203B41FA5}">
                      <a16:colId xmlns:a16="http://schemas.microsoft.com/office/drawing/2014/main" val="2682088967"/>
                    </a:ext>
                  </a:extLst>
                </a:gridCol>
                <a:gridCol w="2773831">
                  <a:extLst>
                    <a:ext uri="{9D8B030D-6E8A-4147-A177-3AD203B41FA5}">
                      <a16:colId xmlns:a16="http://schemas.microsoft.com/office/drawing/2014/main" val="3252129317"/>
                    </a:ext>
                  </a:extLst>
                </a:gridCol>
              </a:tblGrid>
              <a:tr h="1303664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Component 1: Non-fiction Texts and Transactional Writing</a:t>
                      </a:r>
                    </a:p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External Exam - 60%</a:t>
                      </a:r>
                    </a:p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2 hrs 15 mins (90 marks)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EITHER: Component 2:  Poetry and Prose Texts and Imaginative Writing</a:t>
                      </a:r>
                    </a:p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External Exam – 40%</a:t>
                      </a:r>
                    </a:p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1 hr 30 mins (60 marks)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OR: Component 3:  Poetry and Prose Texts and Imaginative Writing</a:t>
                      </a:r>
                    </a:p>
                    <a:p>
                      <a:r>
                        <a:rPr lang="en-US" dirty="0"/>
                        <a:t>Coursework – 40%</a:t>
                      </a:r>
                    </a:p>
                    <a:p>
                      <a:r>
                        <a:rPr lang="en-US" dirty="0"/>
                        <a:t>60 marks (1</a:t>
                      </a:r>
                      <a:r>
                        <a:rPr lang="en-US" baseline="30000" dirty="0"/>
                        <a:t>st</a:t>
                      </a:r>
                      <a:r>
                        <a:rPr lang="en-US" dirty="0"/>
                        <a:t> submission June 2024)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625093"/>
                  </a:ext>
                </a:extLst>
              </a:tr>
              <a:tr h="2114832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Reading - Section A: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kern="1200" dirty="0">
                          <a:solidFill>
                            <a:schemeClr val="tx1"/>
                          </a:solidFill>
                          <a:effectLst/>
                        </a:rPr>
                        <a:t>short- and long-answer questions related to a non-fiction text from Part 1 of the Pearson Edexcel International GCSE English Anthology and one previously unseen extract. (45 marks)</a:t>
                      </a:r>
                    </a:p>
                    <a:p>
                      <a:endParaRPr lang="en-GB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</a:rPr>
                        <a:t>Reading Section A: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kern="1200" dirty="0">
                          <a:solidFill>
                            <a:schemeClr val="tx1"/>
                          </a:solidFill>
                          <a:effectLst/>
                        </a:rPr>
                        <a:t>one 30-mark essay question on a poetry or prose text from Part 2 of the Pearson Edexcel International GCSE English Anthology. (30 marks)</a:t>
                      </a:r>
                    </a:p>
                    <a:p>
                      <a:endParaRPr lang="en-GB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u="none" strike="noStrike" cap="none" dirty="0">
                          <a:solidFill>
                            <a:schemeClr val="dk1"/>
                          </a:solidFill>
                          <a:effectLst/>
                          <a:sym typeface="Arial"/>
                        </a:rPr>
                        <a:t>Assignment A: </a:t>
                      </a:r>
                      <a:r>
                        <a:rPr lang="en-GB" sz="1400" b="0" u="none" strike="noStrike" cap="none" dirty="0">
                          <a:solidFill>
                            <a:schemeClr val="dk1"/>
                          </a:solidFill>
                          <a:effectLst/>
                          <a:sym typeface="Arial"/>
                        </a:rPr>
                        <a:t>Poetry and prose texts – one 30-mark essay question based on any</a:t>
                      </a:r>
                      <a:r>
                        <a:rPr lang="en-GB" sz="1400" b="1" u="none" strike="noStrike" cap="none" dirty="0">
                          <a:solidFill>
                            <a:schemeClr val="dk1"/>
                          </a:solidFill>
                          <a:effectLst/>
                          <a:sym typeface="Arial"/>
                        </a:rPr>
                        <a:t> three </a:t>
                      </a:r>
                      <a:r>
                        <a:rPr lang="en-GB" sz="1400" b="0" u="none" strike="noStrike" cap="none" dirty="0">
                          <a:solidFill>
                            <a:schemeClr val="dk1"/>
                          </a:solidFill>
                          <a:effectLst/>
                          <a:sym typeface="Arial"/>
                        </a:rPr>
                        <a:t>poetry or prose texts from Part 2 of the Pearson Edexcel</a:t>
                      </a:r>
                    </a:p>
                    <a:p>
                      <a:r>
                        <a:rPr lang="en-GB" sz="1400" b="0" u="none" strike="noStrike" cap="none" dirty="0">
                          <a:solidFill>
                            <a:schemeClr val="dk1"/>
                          </a:solidFill>
                          <a:effectLst/>
                          <a:sym typeface="Arial"/>
                        </a:rPr>
                        <a:t>International GCSE English Anthology. </a:t>
                      </a:r>
                      <a:r>
                        <a:rPr lang="en-GB" sz="1400" b="1" u="none" strike="noStrike" cap="none" dirty="0">
                          <a:solidFill>
                            <a:schemeClr val="dk1"/>
                          </a:solidFill>
                          <a:effectLst/>
                          <a:sym typeface="Arial"/>
                        </a:rPr>
                        <a:t>At least one poetry text and one prose text must be discussed in the assignment.</a:t>
                      </a:r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469491"/>
                  </a:ext>
                </a:extLst>
              </a:tr>
              <a:tr h="13953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Writing - Section B: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kern="1200" dirty="0">
                          <a:solidFill>
                            <a:schemeClr val="tx1"/>
                          </a:solidFill>
                          <a:effectLst/>
                        </a:rPr>
                        <a:t>Transactional Writing – one 45-mark writing task, from a choice of two involving a given audience, form or purpose. (45 marks)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</a:rPr>
                        <a:t>Writing Section B: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kern="1200" dirty="0">
                          <a:solidFill>
                            <a:schemeClr val="tx1"/>
                          </a:solidFill>
                          <a:effectLst/>
                        </a:rPr>
                        <a:t>Imaginative Writing – one 30-mark imaginative writing task from a choice of three. (30 marks)</a:t>
                      </a:r>
                    </a:p>
                    <a:p>
                      <a:endParaRPr lang="en-GB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kern="1200" dirty="0">
                          <a:solidFill>
                            <a:schemeClr val="dk1"/>
                          </a:solidFill>
                          <a:effectLst/>
                        </a:rPr>
                        <a:t>Assignment B: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</a:rPr>
                        <a:t>Imaginative writing – one 30-mark imaginative writing task.</a:t>
                      </a:r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868583"/>
                  </a:ext>
                </a:extLst>
              </a:tr>
            </a:tbl>
          </a:graphicData>
        </a:graphic>
      </p:graphicFrame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7A4065A1-F203-59FA-BBDB-08C058E6FC1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11334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533"/>
    </mc:Choice>
    <mc:Fallback xmlns="">
      <p:transition spd="slow" advTm="205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C1A86-8FCA-6455-5F5A-CD8D705C7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504" y="345367"/>
            <a:ext cx="7910125" cy="553998"/>
          </a:xfrm>
        </p:spPr>
        <p:txBody>
          <a:bodyPr/>
          <a:lstStyle/>
          <a:p>
            <a:r>
              <a:rPr lang="en-GB" dirty="0"/>
              <a:t>Assessment Objectives for Reading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FC2FAD0-FD82-5623-A493-6B12E08F27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5042301"/>
              </p:ext>
            </p:extLst>
          </p:nvPr>
        </p:nvGraphicFramePr>
        <p:xfrm>
          <a:off x="408214" y="1396999"/>
          <a:ext cx="8458200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5091">
                  <a:extLst>
                    <a:ext uri="{9D8B030D-6E8A-4147-A177-3AD203B41FA5}">
                      <a16:colId xmlns:a16="http://schemas.microsoft.com/office/drawing/2014/main" val="1838932236"/>
                    </a:ext>
                  </a:extLst>
                </a:gridCol>
                <a:gridCol w="5627981">
                  <a:extLst>
                    <a:ext uri="{9D8B030D-6E8A-4147-A177-3AD203B41FA5}">
                      <a16:colId xmlns:a16="http://schemas.microsoft.com/office/drawing/2014/main" val="1420792489"/>
                    </a:ext>
                  </a:extLst>
                </a:gridCol>
                <a:gridCol w="1845128">
                  <a:extLst>
                    <a:ext uri="{9D8B030D-6E8A-4147-A177-3AD203B41FA5}">
                      <a16:colId xmlns:a16="http://schemas.microsoft.com/office/drawing/2014/main" val="1546207856"/>
                    </a:ext>
                  </a:extLst>
                </a:gridCol>
              </a:tblGrid>
              <a:tr h="627744"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  <a:p>
                      <a:pPr algn="ctr"/>
                      <a:r>
                        <a:rPr lang="en-GB" sz="2000" dirty="0"/>
                        <a:t>Assessment  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% in International GCSE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428636"/>
                  </a:ext>
                </a:extLst>
              </a:tr>
              <a:tr h="1026432">
                <a:tc>
                  <a:txBody>
                    <a:bodyPr/>
                    <a:lstStyle/>
                    <a:p>
                      <a:r>
                        <a:rPr lang="en-GB" sz="2000" dirty="0"/>
                        <a:t>AO1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Read and understand a variety of texts, selecting and interpreting information, ideas and perspectives.</a:t>
                      </a:r>
                    </a:p>
                    <a:p>
                      <a:endParaRPr lang="en-GB" sz="20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207754"/>
                  </a:ext>
                </a:extLst>
              </a:tr>
              <a:tr h="1026432">
                <a:tc>
                  <a:txBody>
                    <a:bodyPr/>
                    <a:lstStyle/>
                    <a:p>
                      <a:r>
                        <a:rPr lang="en-GB" sz="2000" dirty="0"/>
                        <a:t>AO2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Understand and analyse how writers use linguistic and structural devices to achieve their effects.</a:t>
                      </a:r>
                    </a:p>
                    <a:p>
                      <a:endParaRPr lang="en-GB" sz="20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268979"/>
                  </a:ext>
                </a:extLst>
              </a:tr>
              <a:tr h="1026432">
                <a:tc>
                  <a:txBody>
                    <a:bodyPr/>
                    <a:lstStyle/>
                    <a:p>
                      <a:r>
                        <a:rPr lang="en-GB" sz="2000" dirty="0"/>
                        <a:t>AO3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Explore links and connections between writers’ ideas and perspectives, as well as how these are conveyed.</a:t>
                      </a:r>
                    </a:p>
                    <a:p>
                      <a:endParaRPr lang="en-GB" sz="20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133451"/>
                  </a:ext>
                </a:extLst>
              </a:tr>
            </a:tbl>
          </a:graphicData>
        </a:graphic>
      </p:graphicFrame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79123964-73AC-E3B0-D6B4-A9726945C1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026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584"/>
    </mc:Choice>
    <mc:Fallback xmlns="">
      <p:transition spd="slow" advTm="275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C1A86-8FCA-6455-5F5A-CD8D705C7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504" y="345367"/>
            <a:ext cx="7910125" cy="553998"/>
          </a:xfrm>
        </p:spPr>
        <p:txBody>
          <a:bodyPr/>
          <a:lstStyle/>
          <a:p>
            <a:r>
              <a:rPr lang="en-GB" dirty="0"/>
              <a:t>Assessment Objectives for Writing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FC2FAD0-FD82-5623-A493-6B12E08F27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8643601"/>
              </p:ext>
            </p:extLst>
          </p:nvPr>
        </p:nvGraphicFramePr>
        <p:xfrm>
          <a:off x="408214" y="1396999"/>
          <a:ext cx="8458200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5091">
                  <a:extLst>
                    <a:ext uri="{9D8B030D-6E8A-4147-A177-3AD203B41FA5}">
                      <a16:colId xmlns:a16="http://schemas.microsoft.com/office/drawing/2014/main" val="1838932236"/>
                    </a:ext>
                  </a:extLst>
                </a:gridCol>
                <a:gridCol w="5627981">
                  <a:extLst>
                    <a:ext uri="{9D8B030D-6E8A-4147-A177-3AD203B41FA5}">
                      <a16:colId xmlns:a16="http://schemas.microsoft.com/office/drawing/2014/main" val="1420792489"/>
                    </a:ext>
                  </a:extLst>
                </a:gridCol>
                <a:gridCol w="1845128">
                  <a:extLst>
                    <a:ext uri="{9D8B030D-6E8A-4147-A177-3AD203B41FA5}">
                      <a16:colId xmlns:a16="http://schemas.microsoft.com/office/drawing/2014/main" val="1546207856"/>
                    </a:ext>
                  </a:extLst>
                </a:gridCol>
              </a:tblGrid>
              <a:tr h="627744"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GB" sz="20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2000" dirty="0"/>
                        <a:t>Assessment  Objective</a:t>
                      </a:r>
                    </a:p>
                    <a:p>
                      <a:pPr algn="ctr"/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% in International GCSE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428636"/>
                  </a:ext>
                </a:extLst>
              </a:tr>
              <a:tr h="1026432">
                <a:tc>
                  <a:txBody>
                    <a:bodyPr/>
                    <a:lstStyle/>
                    <a:p>
                      <a:r>
                        <a:rPr lang="en-GB" sz="2000" dirty="0"/>
                        <a:t>AO4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effectLst/>
                          <a:latin typeface="Helvetica" pitchFamily="2" charset="0"/>
                        </a:rPr>
                        <a:t>Communicate effectively and imaginatively, adapting form, tone and register of writing for specific purposes and audiences.</a:t>
                      </a:r>
                    </a:p>
                    <a:p>
                      <a:endParaRPr lang="en-GB" sz="20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207754"/>
                  </a:ext>
                </a:extLst>
              </a:tr>
              <a:tr h="1026432">
                <a:tc>
                  <a:txBody>
                    <a:bodyPr/>
                    <a:lstStyle/>
                    <a:p>
                      <a:r>
                        <a:rPr lang="en-GB" sz="2000" dirty="0"/>
                        <a:t>AO5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effectLst/>
                          <a:latin typeface="Helvetica" pitchFamily="2" charset="0"/>
                        </a:rPr>
                        <a:t>Write clearly, using a range of vocabulary and</a:t>
                      </a:r>
                    </a:p>
                    <a:p>
                      <a:r>
                        <a:rPr lang="en-GB" sz="2000" dirty="0">
                          <a:effectLst/>
                          <a:latin typeface="Helvetica" pitchFamily="2" charset="0"/>
                        </a:rPr>
                        <a:t>sentence structures, with appropriate paragraphing and accurate spelling, grammar and punctuation.</a:t>
                      </a:r>
                    </a:p>
                    <a:p>
                      <a:endParaRPr lang="en-GB" sz="20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268979"/>
                  </a:ext>
                </a:extLst>
              </a:tr>
            </a:tbl>
          </a:graphicData>
        </a:graphic>
      </p:graphicFrame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1E180DD3-ACB5-82B3-A95B-C47698BE39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7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565"/>
    </mc:Choice>
    <mc:Fallback xmlns="">
      <p:transition spd="slow" advTm="125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1433285"/>
            <a:ext cx="9144000" cy="1444307"/>
          </a:xfrm>
        </p:spPr>
        <p:txBody>
          <a:bodyPr/>
          <a:lstStyle/>
          <a:p>
            <a:pPr algn="l"/>
            <a:r>
              <a:rPr lang="en-US" sz="3200" dirty="0">
                <a:solidFill>
                  <a:srgbClr val="003057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Paper 1: Walkthrough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E6F7256F-D54B-51D1-B5FF-651BC8DFB4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957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61"/>
    </mc:Choice>
    <mc:Fallback xmlns="">
      <p:transition spd="slow" advTm="150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89504-CABF-B2F8-B34C-1584103F8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504" y="345366"/>
            <a:ext cx="8661239" cy="911933"/>
          </a:xfrm>
        </p:spPr>
        <p:txBody>
          <a:bodyPr/>
          <a:lstStyle/>
          <a:p>
            <a:r>
              <a:rPr lang="en-GB" dirty="0"/>
              <a:t>Paper 1 – What changes and what stays the same?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E33C00-4CCE-105C-E4BE-2CB57DE177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503" y="1440000"/>
            <a:ext cx="3795325" cy="4525963"/>
          </a:xfrm>
          <a:ln w="25400">
            <a:solidFill>
              <a:schemeClr val="accent2"/>
            </a:solidFill>
          </a:ln>
        </p:spPr>
        <p:txBody>
          <a:bodyPr/>
          <a:lstStyle/>
          <a:p>
            <a:pPr marL="50800" indent="0">
              <a:buNone/>
            </a:pPr>
            <a:r>
              <a:rPr lang="en-GB" sz="2400" b="1" dirty="0"/>
              <a:t>Changes:</a:t>
            </a:r>
          </a:p>
          <a:p>
            <a:pPr marL="50800" indent="0">
              <a:buNone/>
            </a:pPr>
            <a:endParaRPr lang="en-GB" sz="2400" dirty="0"/>
          </a:p>
          <a:p>
            <a:r>
              <a:rPr lang="en-GB" sz="2400" dirty="0"/>
              <a:t>The unseen extract</a:t>
            </a:r>
          </a:p>
          <a:p>
            <a:endParaRPr lang="en-GB" sz="2400" dirty="0"/>
          </a:p>
          <a:p>
            <a:r>
              <a:rPr lang="en-GB" sz="2400" dirty="0"/>
              <a:t>The choice of anthology text</a:t>
            </a:r>
          </a:p>
          <a:p>
            <a:pPr marL="50800" indent="0">
              <a:buNone/>
            </a:pPr>
            <a:endParaRPr lang="en-GB" sz="2400" dirty="0"/>
          </a:p>
          <a:p>
            <a:r>
              <a:rPr lang="en-GB" sz="2400" dirty="0"/>
              <a:t>The writing questions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2D93CAC-D60B-F6C9-F6E1-D1856C3F520B}"/>
              </a:ext>
            </a:extLst>
          </p:cNvPr>
          <p:cNvSpPr txBox="1">
            <a:spLocks/>
          </p:cNvSpPr>
          <p:nvPr/>
        </p:nvSpPr>
        <p:spPr>
          <a:xfrm>
            <a:off x="4552123" y="1426757"/>
            <a:ext cx="4082143" cy="4525963"/>
          </a:xfrm>
          <a:prstGeom prst="rect">
            <a:avLst/>
          </a:prstGeom>
          <a:noFill/>
          <a:ln w="25400">
            <a:solidFill>
              <a:schemeClr val="bg2"/>
            </a:solidFill>
          </a:ln>
        </p:spPr>
        <p:txBody>
          <a:bodyPr spcFirstLastPara="1" wrap="square" lIns="0" tIns="0" rIns="0" bIns="45700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tx1"/>
              </a:buClr>
              <a:buSzPct val="125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50800" indent="0">
              <a:buNone/>
            </a:pPr>
            <a:r>
              <a:rPr lang="en-GB" sz="2400" b="1" dirty="0"/>
              <a:t>Stays the same:</a:t>
            </a:r>
          </a:p>
          <a:p>
            <a:pPr marL="50800" indent="0">
              <a:buNone/>
            </a:pPr>
            <a:endParaRPr lang="en-GB" b="1" dirty="0"/>
          </a:p>
          <a:p>
            <a:r>
              <a:rPr lang="en-GB" sz="2000" dirty="0"/>
              <a:t>Text 1  - unseen non-fiction</a:t>
            </a:r>
          </a:p>
          <a:p>
            <a:r>
              <a:rPr lang="en-GB" sz="2000" dirty="0"/>
              <a:t>Text 2 - from Part 1 of the Anthology</a:t>
            </a:r>
          </a:p>
          <a:p>
            <a:r>
              <a:rPr lang="en-US" sz="2000" dirty="0"/>
              <a:t>timing of the paper</a:t>
            </a:r>
          </a:p>
          <a:p>
            <a:r>
              <a:rPr lang="en-US" sz="2000" dirty="0"/>
              <a:t>number of questions</a:t>
            </a:r>
          </a:p>
          <a:p>
            <a:r>
              <a:rPr lang="en-US" sz="2000" dirty="0"/>
              <a:t>structure of the questions</a:t>
            </a:r>
          </a:p>
          <a:p>
            <a:r>
              <a:rPr lang="en-US" sz="2000" dirty="0"/>
              <a:t>transactional writing</a:t>
            </a:r>
          </a:p>
          <a:p>
            <a:r>
              <a:rPr lang="en-US" sz="2000" dirty="0"/>
              <a:t>AOs being assessed</a:t>
            </a:r>
          </a:p>
          <a:p>
            <a:r>
              <a:rPr lang="en-US" sz="2000" dirty="0"/>
              <a:t>number of marks per question</a:t>
            </a:r>
          </a:p>
          <a:p>
            <a:endParaRPr lang="en-GB" sz="2000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6D61F4A1-D080-B541-B0E5-2690B1FEEE0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58188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629"/>
    </mc:Choice>
    <mc:Fallback xmlns="">
      <p:transition spd="slow" advTm="806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36814" y="1433285"/>
            <a:ext cx="5208815" cy="1444307"/>
          </a:xfrm>
        </p:spPr>
        <p:txBody>
          <a:bodyPr/>
          <a:lstStyle/>
          <a:p>
            <a:pPr algn="l"/>
            <a:r>
              <a:rPr lang="en-US" sz="3200" dirty="0">
                <a:solidFill>
                  <a:srgbClr val="003057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Paper 1</a:t>
            </a:r>
            <a:br>
              <a:rPr lang="en-US" sz="3200" dirty="0">
                <a:solidFill>
                  <a:srgbClr val="003057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</a:br>
            <a:r>
              <a:rPr lang="en-US" sz="3200" dirty="0">
                <a:solidFill>
                  <a:srgbClr val="003057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Section A: Reading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41F6B0CB-EDA6-7C20-5A62-9BF48DCAA9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314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10"/>
    </mc:Choice>
    <mc:Fallback xmlns="">
      <p:transition spd="slow" advTm="56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1F241-4508-F110-AF8B-77BC7346E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504" y="345367"/>
            <a:ext cx="7665196" cy="553998"/>
          </a:xfrm>
        </p:spPr>
        <p:txBody>
          <a:bodyPr/>
          <a:lstStyle/>
          <a:p>
            <a:r>
              <a:rPr lang="en-GB" dirty="0"/>
              <a:t>Paper 1: Reading Facts and Figures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ACDC1D1-C6ED-2659-5423-176746BBED1F}"/>
              </a:ext>
            </a:extLst>
          </p:cNvPr>
          <p:cNvCxnSpPr>
            <a:cxnSpLocks/>
          </p:cNvCxnSpPr>
          <p:nvPr/>
        </p:nvCxnSpPr>
        <p:spPr>
          <a:xfrm flipV="1">
            <a:off x="3559629" y="1682735"/>
            <a:ext cx="1649185" cy="376970"/>
          </a:xfrm>
          <a:prstGeom prst="straightConnector1">
            <a:avLst/>
          </a:prstGeom>
          <a:ln w="50800">
            <a:solidFill>
              <a:schemeClr val="accent3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06B4DD9B-EC17-F945-3D93-B796BB5481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999" y="935236"/>
            <a:ext cx="2298700" cy="419100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pic>
        <p:nvPicPr>
          <p:cNvPr id="10" name="Picture 9" descr="A picture containing logo&#10;&#10;Description automatically generated">
            <a:extLst>
              <a:ext uri="{FF2B5EF4-FFF2-40B4-BE49-F238E27FC236}">
                <a16:creationId xmlns:a16="http://schemas.microsoft.com/office/drawing/2014/main" id="{8CCE3FC9-676A-BED0-950D-4946DC02D7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28396" y="1473185"/>
            <a:ext cx="2578100" cy="419100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id="{888C09B7-52CD-5358-6C21-EF53AF5504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17446" y="2059705"/>
            <a:ext cx="2032000" cy="406400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B5C5AC8-19AA-E73A-47BD-9DB2F891BB3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28295" y="2535424"/>
            <a:ext cx="1473200" cy="304800"/>
          </a:xfrm>
          <a:prstGeom prst="rect">
            <a:avLst/>
          </a:prstGeom>
          <a:ln w="25400">
            <a:solidFill>
              <a:schemeClr val="accent3"/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0A6068C-4AAF-8D83-02C5-1413CBFC172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23646" y="2964739"/>
            <a:ext cx="2209800" cy="317500"/>
          </a:xfrm>
          <a:prstGeom prst="rect">
            <a:avLst/>
          </a:prstGeom>
          <a:ln w="25400">
            <a:solidFill>
              <a:schemeClr val="accent3"/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712D11D-1E97-43E4-46FB-59E84F4445E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22296" y="3386202"/>
            <a:ext cx="1600200" cy="304800"/>
          </a:xfrm>
          <a:prstGeom prst="rect">
            <a:avLst/>
          </a:prstGeom>
          <a:ln w="25400">
            <a:solidFill>
              <a:schemeClr val="accent3"/>
            </a:solidFill>
          </a:ln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6BDFB97-5F30-AC91-037A-2E3D62866848}"/>
              </a:ext>
            </a:extLst>
          </p:cNvPr>
          <p:cNvCxnSpPr>
            <a:cxnSpLocks/>
          </p:cNvCxnSpPr>
          <p:nvPr/>
        </p:nvCxnSpPr>
        <p:spPr>
          <a:xfrm>
            <a:off x="3986813" y="2937339"/>
            <a:ext cx="1278082" cy="186150"/>
          </a:xfrm>
          <a:prstGeom prst="straightConnector1">
            <a:avLst/>
          </a:prstGeom>
          <a:ln w="50800">
            <a:solidFill>
              <a:schemeClr val="accent3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D7E8522-884A-409C-918E-B59E53A99A9D}"/>
              </a:ext>
            </a:extLst>
          </p:cNvPr>
          <p:cNvCxnSpPr>
            <a:cxnSpLocks/>
          </p:cNvCxnSpPr>
          <p:nvPr/>
        </p:nvCxnSpPr>
        <p:spPr>
          <a:xfrm>
            <a:off x="3429000" y="4555671"/>
            <a:ext cx="1142999" cy="424370"/>
          </a:xfrm>
          <a:prstGeom prst="straightConnector1">
            <a:avLst/>
          </a:prstGeom>
          <a:ln w="50800">
            <a:solidFill>
              <a:schemeClr val="accent3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E645A5-C90D-AAC3-19D0-FDAE77C0BB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6846" y="871193"/>
            <a:ext cx="4072910" cy="5382867"/>
          </a:xfrm>
          <a:ln w="25400">
            <a:solidFill>
              <a:schemeClr val="accent2"/>
            </a:solidFill>
          </a:ln>
        </p:spPr>
        <p:txBody>
          <a:bodyPr/>
          <a:lstStyle/>
          <a:p>
            <a:pPr marL="50800" indent="0">
              <a:buNone/>
            </a:pPr>
            <a:r>
              <a:rPr lang="en-GB" sz="1800" b="1" dirty="0"/>
              <a:t>Section A:</a:t>
            </a:r>
            <a:endParaRPr lang="en-GB" sz="1800" dirty="0"/>
          </a:p>
          <a:p>
            <a:r>
              <a:rPr lang="en-GB" sz="1800" dirty="0"/>
              <a:t>The first 3 questions will always be on an unseen non-fiction text</a:t>
            </a:r>
          </a:p>
          <a:p>
            <a:endParaRPr lang="en-GB" sz="1800" dirty="0"/>
          </a:p>
          <a:p>
            <a:r>
              <a:rPr lang="en-GB" sz="1800" dirty="0"/>
              <a:t>The questions are always based on small extracts and focus on AO1</a:t>
            </a:r>
          </a:p>
          <a:p>
            <a:pPr marL="50800" indent="0">
              <a:buNone/>
            </a:pPr>
            <a:endParaRPr lang="en-GB" sz="1800" dirty="0"/>
          </a:p>
          <a:p>
            <a:pPr marL="50800" indent="0">
              <a:buNone/>
            </a:pPr>
            <a:endParaRPr lang="en-GB" sz="1800" dirty="0"/>
          </a:p>
          <a:p>
            <a:r>
              <a:rPr lang="en-GB" sz="1800" dirty="0"/>
              <a:t>Q4 will always be based on a whole text from Part 1 of the anthology and focus on AO2</a:t>
            </a:r>
          </a:p>
          <a:p>
            <a:pPr marL="50800" indent="0">
              <a:buNone/>
            </a:pPr>
            <a:endParaRPr lang="en-GB" sz="1800" dirty="0"/>
          </a:p>
          <a:p>
            <a:pPr marL="50800" indent="0">
              <a:buNone/>
            </a:pPr>
            <a:endParaRPr lang="en-GB" sz="1800" dirty="0"/>
          </a:p>
          <a:p>
            <a:r>
              <a:rPr lang="en-GB" sz="1800" dirty="0"/>
              <a:t>Q5 will always ask students to ‘compare’ Text 1 and Text 2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B7449E44-920F-8795-CB5E-BDB1801E3FF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29000" y="6055335"/>
            <a:ext cx="5715000" cy="376970"/>
          </a:xfrm>
          <a:prstGeom prst="rect">
            <a:avLst/>
          </a:prstGeom>
          <a:ln w="25400">
            <a:solidFill>
              <a:schemeClr val="accent3"/>
            </a:solidFill>
          </a:ln>
        </p:spPr>
      </p:pic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6101D14B-39B2-804E-B9FC-BC55159C3644}"/>
              </a:ext>
            </a:extLst>
          </p:cNvPr>
          <p:cNvCxnSpPr>
            <a:cxnSpLocks/>
          </p:cNvCxnSpPr>
          <p:nvPr/>
        </p:nvCxnSpPr>
        <p:spPr>
          <a:xfrm>
            <a:off x="3559629" y="5740134"/>
            <a:ext cx="824592" cy="315201"/>
          </a:xfrm>
          <a:prstGeom prst="straightConnector1">
            <a:avLst/>
          </a:prstGeom>
          <a:ln w="50800">
            <a:solidFill>
              <a:schemeClr val="accent3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58" name="Picture 57">
            <a:extLst>
              <a:ext uri="{FF2B5EF4-FFF2-40B4-BE49-F238E27FC236}">
                <a16:creationId xmlns:a16="http://schemas.microsoft.com/office/drawing/2014/main" id="{08B9CB1C-4CFD-6022-D2F8-1B679730944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28295" y="3831586"/>
            <a:ext cx="4394201" cy="850897"/>
          </a:xfrm>
          <a:prstGeom prst="rect">
            <a:avLst/>
          </a:prstGeom>
          <a:ln w="25400">
            <a:solidFill>
              <a:schemeClr val="accent6"/>
            </a:solidFill>
          </a:ln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E03D6CC1-56C0-C95E-AD7E-8DCF19C9AB1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28295" y="4934768"/>
            <a:ext cx="4394201" cy="711804"/>
          </a:xfrm>
          <a:prstGeom prst="rect">
            <a:avLst/>
          </a:prstGeom>
          <a:ln w="25400">
            <a:solidFill>
              <a:schemeClr val="accent6"/>
            </a:solidFill>
          </a:ln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EBA86A38-CFBC-DBAE-8D77-0EA47D75664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60281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456"/>
    </mc:Choice>
    <mc:Fallback xmlns="">
      <p:transition spd="slow" advTm="954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C1A86-8FCA-6455-5F5A-CD8D705C7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504" y="345367"/>
            <a:ext cx="7910125" cy="553998"/>
          </a:xfrm>
        </p:spPr>
        <p:txBody>
          <a:bodyPr/>
          <a:lstStyle/>
          <a:p>
            <a:r>
              <a:rPr lang="en-GB" dirty="0"/>
              <a:t>Paper 1 Reading: Facts and Figures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FC2FAD0-FD82-5623-A493-6B12E08F27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2659214"/>
              </p:ext>
            </p:extLst>
          </p:nvPr>
        </p:nvGraphicFramePr>
        <p:xfrm>
          <a:off x="408214" y="1396999"/>
          <a:ext cx="8458200" cy="45596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5091">
                  <a:extLst>
                    <a:ext uri="{9D8B030D-6E8A-4147-A177-3AD203B41FA5}">
                      <a16:colId xmlns:a16="http://schemas.microsoft.com/office/drawing/2014/main" val="1838932236"/>
                    </a:ext>
                  </a:extLst>
                </a:gridCol>
                <a:gridCol w="5627981">
                  <a:extLst>
                    <a:ext uri="{9D8B030D-6E8A-4147-A177-3AD203B41FA5}">
                      <a16:colId xmlns:a16="http://schemas.microsoft.com/office/drawing/2014/main" val="1420792489"/>
                    </a:ext>
                  </a:extLst>
                </a:gridCol>
                <a:gridCol w="1845128">
                  <a:extLst>
                    <a:ext uri="{9D8B030D-6E8A-4147-A177-3AD203B41FA5}">
                      <a16:colId xmlns:a16="http://schemas.microsoft.com/office/drawing/2014/main" val="1546207856"/>
                    </a:ext>
                  </a:extLst>
                </a:gridCol>
              </a:tblGrid>
              <a:tr h="627744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AO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Question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428636"/>
                  </a:ext>
                </a:extLst>
              </a:tr>
              <a:tr h="1026432">
                <a:tc>
                  <a:txBody>
                    <a:bodyPr/>
                    <a:lstStyle/>
                    <a:p>
                      <a:r>
                        <a:rPr lang="en-GB" sz="2000" dirty="0"/>
                        <a:t>AO1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Read and understand a variety of texts, selecting and interpreting information, ideas and perspectives.</a:t>
                      </a:r>
                    </a:p>
                    <a:p>
                      <a:endParaRPr lang="en-GB" sz="20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Q1, Q2 and Q3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207754"/>
                  </a:ext>
                </a:extLst>
              </a:tr>
              <a:tr h="1026432">
                <a:tc>
                  <a:txBody>
                    <a:bodyPr/>
                    <a:lstStyle/>
                    <a:p>
                      <a:r>
                        <a:rPr lang="en-GB" sz="2000" dirty="0"/>
                        <a:t>AO2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Understand and analyse how writers use linguistic and structural devices to achieve their effects.</a:t>
                      </a:r>
                    </a:p>
                    <a:p>
                      <a:endParaRPr lang="en-GB" sz="20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Q4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268979"/>
                  </a:ext>
                </a:extLst>
              </a:tr>
              <a:tr h="1026432">
                <a:tc>
                  <a:txBody>
                    <a:bodyPr/>
                    <a:lstStyle/>
                    <a:p>
                      <a:r>
                        <a:rPr lang="en-GB" sz="2000" dirty="0"/>
                        <a:t>AO3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Explore links and connections between writers’ ideas and perspectives, as well as how these are conveyed.</a:t>
                      </a:r>
                    </a:p>
                    <a:p>
                      <a:endParaRPr lang="en-GB" sz="20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Q5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133451"/>
                  </a:ext>
                </a:extLst>
              </a:tr>
            </a:tbl>
          </a:graphicData>
        </a:graphic>
      </p:graphicFrame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6F3E8021-CD0D-A04F-AE0F-210641A48B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676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456"/>
    </mc:Choice>
    <mc:Fallback xmlns="">
      <p:transition spd="slow" advTm="434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309F8-111C-902D-A95D-6810B0B34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Paper 1 - Question 1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2D9F036-C9CA-CB9A-BCD3-90452F0EEB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503" y="1440000"/>
            <a:ext cx="3795325" cy="4797514"/>
          </a:xfrm>
          <a:ln w="25400">
            <a:solidFill>
              <a:schemeClr val="accent2"/>
            </a:solidFill>
          </a:ln>
        </p:spPr>
        <p:txBody>
          <a:bodyPr/>
          <a:lstStyle/>
          <a:p>
            <a:pPr marL="50800" indent="0">
              <a:buNone/>
            </a:pPr>
            <a:r>
              <a:rPr lang="en-GB" sz="2400" b="1" dirty="0"/>
              <a:t>Question 1:</a:t>
            </a:r>
          </a:p>
          <a:p>
            <a:r>
              <a:rPr lang="en-GB" sz="2400" dirty="0"/>
              <a:t>starts with line references</a:t>
            </a:r>
          </a:p>
          <a:p>
            <a:r>
              <a:rPr lang="en-GB" sz="2400" dirty="0"/>
              <a:t>asks students to ‘select two words or phrases’</a:t>
            </a:r>
          </a:p>
          <a:p>
            <a:r>
              <a:rPr lang="en-GB" sz="2400" dirty="0"/>
              <a:t>targets AO1</a:t>
            </a:r>
          </a:p>
          <a:p>
            <a:r>
              <a:rPr lang="en-GB" sz="2400" dirty="0"/>
              <a:t>2 marks</a:t>
            </a:r>
          </a:p>
          <a:p>
            <a:r>
              <a:rPr lang="en-GB" sz="2400" dirty="0"/>
              <a:t>can be lifted straight from the text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B326B00-F581-FB23-F197-D2517452D7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7992" y="811804"/>
            <a:ext cx="4345137" cy="836520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F9BB27E-612A-7605-6333-18084C7324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88836" y="1803798"/>
            <a:ext cx="4314293" cy="836519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5E2B4C4-08D2-32F0-0132-997CBCC1A0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83154" y="2795791"/>
            <a:ext cx="4345137" cy="845479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A713B95-B6FB-0FE6-76AE-9A4EB977294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29100" y="4069155"/>
            <a:ext cx="4693397" cy="2298987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6DB48F2-D64C-0E5B-6E54-B3151A1592B4}"/>
              </a:ext>
            </a:extLst>
          </p:cNvPr>
          <p:cNvCxnSpPr>
            <a:cxnSpLocks/>
          </p:cNvCxnSpPr>
          <p:nvPr/>
        </p:nvCxnSpPr>
        <p:spPr>
          <a:xfrm flipV="1">
            <a:off x="2677886" y="1440000"/>
            <a:ext cx="2449288" cy="612733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8A39B24-E91B-88FC-696B-2E39B235F290}"/>
              </a:ext>
            </a:extLst>
          </p:cNvPr>
          <p:cNvCxnSpPr>
            <a:cxnSpLocks/>
          </p:cNvCxnSpPr>
          <p:nvPr/>
        </p:nvCxnSpPr>
        <p:spPr>
          <a:xfrm flipV="1">
            <a:off x="3158510" y="2275482"/>
            <a:ext cx="3127990" cy="665454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621CAD6-B8ED-2EC9-3217-C9EABC5D837E}"/>
              </a:ext>
            </a:extLst>
          </p:cNvPr>
          <p:cNvCxnSpPr>
            <a:cxnSpLocks/>
          </p:cNvCxnSpPr>
          <p:nvPr/>
        </p:nvCxnSpPr>
        <p:spPr>
          <a:xfrm>
            <a:off x="2323977" y="3757613"/>
            <a:ext cx="2803197" cy="525245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4781F81-7588-D3D2-430A-E7A551D646BB}"/>
              </a:ext>
            </a:extLst>
          </p:cNvPr>
          <p:cNvCxnSpPr>
            <a:cxnSpLocks/>
          </p:cNvCxnSpPr>
          <p:nvPr/>
        </p:nvCxnSpPr>
        <p:spPr>
          <a:xfrm>
            <a:off x="1771650" y="4282858"/>
            <a:ext cx="6702879" cy="1759664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A83ABFA-709B-DA48-F411-10DD693F602F}"/>
              </a:ext>
            </a:extLst>
          </p:cNvPr>
          <p:cNvCxnSpPr>
            <a:cxnSpLocks/>
          </p:cNvCxnSpPr>
          <p:nvPr/>
        </p:nvCxnSpPr>
        <p:spPr>
          <a:xfrm>
            <a:off x="2323977" y="5043488"/>
            <a:ext cx="2966480" cy="855478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2E05F6A8-D7B8-9029-90B0-258738D0698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64829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917"/>
    </mc:Choice>
    <mc:Fallback xmlns="">
      <p:transition spd="slow" advTm="769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309F8-111C-902D-A95D-6810B0B34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Paper 1 - Question 2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2D9F036-C9CA-CB9A-BCD3-90452F0EEB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503" y="1440000"/>
            <a:ext cx="3795325" cy="4797514"/>
          </a:xfrm>
          <a:ln w="25400">
            <a:solidFill>
              <a:schemeClr val="accent2"/>
            </a:solidFill>
          </a:ln>
        </p:spPr>
        <p:txBody>
          <a:bodyPr/>
          <a:lstStyle/>
          <a:p>
            <a:pPr marL="50800" indent="0">
              <a:buNone/>
            </a:pPr>
            <a:r>
              <a:rPr lang="en-GB" sz="2400" b="1" dirty="0"/>
              <a:t>Question 2:</a:t>
            </a:r>
          </a:p>
          <a:p>
            <a:r>
              <a:rPr lang="en-GB" sz="2400" dirty="0"/>
              <a:t>starts with line references</a:t>
            </a:r>
          </a:p>
          <a:p>
            <a:r>
              <a:rPr lang="en-GB" sz="2400" dirty="0"/>
              <a:t>asks students to answer ‘in your own words’</a:t>
            </a:r>
          </a:p>
          <a:p>
            <a:r>
              <a:rPr lang="en-GB" sz="2400" dirty="0"/>
              <a:t>targets AO1</a:t>
            </a:r>
          </a:p>
          <a:p>
            <a:r>
              <a:rPr lang="en-GB" sz="2400" dirty="0"/>
              <a:t>4 marks</a:t>
            </a:r>
          </a:p>
          <a:p>
            <a:r>
              <a:rPr lang="en-GB" sz="2400" dirty="0"/>
              <a:t>all relevant points made in own words and full sentences are rewarded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E80E5A-4EAA-CEE9-0D21-D7133466E1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9738" y="685272"/>
            <a:ext cx="4718958" cy="774700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pic>
        <p:nvPicPr>
          <p:cNvPr id="9" name="Picture 8" descr="Text&#10;&#10;Description automatically generated with medium confidence">
            <a:extLst>
              <a:ext uri="{FF2B5EF4-FFF2-40B4-BE49-F238E27FC236}">
                <a16:creationId xmlns:a16="http://schemas.microsoft.com/office/drawing/2014/main" id="{AD54257A-3699-6D11-C597-1853F2E219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4967" y="1771745"/>
            <a:ext cx="4508500" cy="723900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pic>
        <p:nvPicPr>
          <p:cNvPr id="13" name="Picture 12" descr="Text&#10;&#10;Description automatically generated with medium confidence">
            <a:extLst>
              <a:ext uri="{FF2B5EF4-FFF2-40B4-BE49-F238E27FC236}">
                <a16:creationId xmlns:a16="http://schemas.microsoft.com/office/drawing/2014/main" id="{22086E8C-8131-F651-AE0E-F8997C1E4F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41467" y="2842009"/>
            <a:ext cx="4635500" cy="647700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pic>
        <p:nvPicPr>
          <p:cNvPr id="16" name="Picture 15" descr="Text&#10;&#10;Description automatically generated">
            <a:extLst>
              <a:ext uri="{FF2B5EF4-FFF2-40B4-BE49-F238E27FC236}">
                <a16:creationId xmlns:a16="http://schemas.microsoft.com/office/drawing/2014/main" id="{96B431B1-6BF6-43DB-A177-DC436A63FE4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13027" y="4001423"/>
            <a:ext cx="4905669" cy="2628900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6DB48F2-D64C-0E5B-6E54-B3151A1592B4}"/>
              </a:ext>
            </a:extLst>
          </p:cNvPr>
          <p:cNvCxnSpPr>
            <a:cxnSpLocks/>
          </p:cNvCxnSpPr>
          <p:nvPr/>
        </p:nvCxnSpPr>
        <p:spPr>
          <a:xfrm flipV="1">
            <a:off x="2084633" y="1072622"/>
            <a:ext cx="3434424" cy="820964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8A39B24-E91B-88FC-696B-2E39B235F290}"/>
              </a:ext>
            </a:extLst>
          </p:cNvPr>
          <p:cNvCxnSpPr>
            <a:cxnSpLocks/>
          </p:cNvCxnSpPr>
          <p:nvPr/>
        </p:nvCxnSpPr>
        <p:spPr>
          <a:xfrm flipV="1">
            <a:off x="3186113" y="2397971"/>
            <a:ext cx="2332944" cy="831004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621CAD6-B8ED-2EC9-3217-C9EABC5D837E}"/>
              </a:ext>
            </a:extLst>
          </p:cNvPr>
          <p:cNvCxnSpPr>
            <a:cxnSpLocks/>
          </p:cNvCxnSpPr>
          <p:nvPr/>
        </p:nvCxnSpPr>
        <p:spPr>
          <a:xfrm>
            <a:off x="2271713" y="3743325"/>
            <a:ext cx="2692173" cy="441921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4781F81-7588-D3D2-430A-E7A551D646BB}"/>
              </a:ext>
            </a:extLst>
          </p:cNvPr>
          <p:cNvCxnSpPr>
            <a:cxnSpLocks/>
          </p:cNvCxnSpPr>
          <p:nvPr/>
        </p:nvCxnSpPr>
        <p:spPr>
          <a:xfrm>
            <a:off x="1714500" y="4185246"/>
            <a:ext cx="4157663" cy="779169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A83ABFA-709B-DA48-F411-10DD693F602F}"/>
              </a:ext>
            </a:extLst>
          </p:cNvPr>
          <p:cNvCxnSpPr>
            <a:cxnSpLocks/>
          </p:cNvCxnSpPr>
          <p:nvPr/>
        </p:nvCxnSpPr>
        <p:spPr>
          <a:xfrm>
            <a:off x="3557588" y="5418000"/>
            <a:ext cx="1406298" cy="543785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id="{5268AB95-C860-23FE-0299-7532E3CEB89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39936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090"/>
    </mc:Choice>
    <mc:Fallback xmlns="">
      <p:transition spd="slow" advTm="540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309F8-111C-902D-A95D-6810B0B34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Paper 1 - Question 3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2D9F036-C9CA-CB9A-BCD3-90452F0EEB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503" y="1440000"/>
            <a:ext cx="3795325" cy="4797514"/>
          </a:xfrm>
          <a:ln w="25400">
            <a:solidFill>
              <a:schemeClr val="accent2"/>
            </a:solidFill>
          </a:ln>
        </p:spPr>
        <p:txBody>
          <a:bodyPr/>
          <a:lstStyle/>
          <a:p>
            <a:pPr marL="50800" indent="0">
              <a:buNone/>
            </a:pPr>
            <a:r>
              <a:rPr lang="en-GB" sz="2400" b="1" dirty="0"/>
              <a:t>Question 3:</a:t>
            </a:r>
          </a:p>
          <a:p>
            <a:r>
              <a:rPr lang="en-GB" sz="2400" dirty="0"/>
              <a:t>starts with line references</a:t>
            </a:r>
          </a:p>
          <a:p>
            <a:r>
              <a:rPr lang="en-GB" sz="2400" dirty="0"/>
              <a:t>asks students to support their points with ‘brief quotations’</a:t>
            </a:r>
          </a:p>
          <a:p>
            <a:r>
              <a:rPr lang="en-GB" sz="2400" dirty="0"/>
              <a:t>targets AO1</a:t>
            </a:r>
          </a:p>
          <a:p>
            <a:r>
              <a:rPr lang="en-GB" sz="2400" dirty="0"/>
              <a:t>5 marks</a:t>
            </a:r>
          </a:p>
          <a:p>
            <a:r>
              <a:rPr lang="en-GB" sz="2400" dirty="0"/>
              <a:t>all relevant points made in full sentences and  supported by quotation are rewarded</a:t>
            </a:r>
          </a:p>
        </p:txBody>
      </p:sp>
      <p:pic>
        <p:nvPicPr>
          <p:cNvPr id="6" name="Picture 5" descr="Text&#10;&#10;Description automatically generated with medium confidence">
            <a:extLst>
              <a:ext uri="{FF2B5EF4-FFF2-40B4-BE49-F238E27FC236}">
                <a16:creationId xmlns:a16="http://schemas.microsoft.com/office/drawing/2014/main" id="{520F65E2-1FD2-728D-7EC0-5BE2EE18CE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4657" y="795861"/>
            <a:ext cx="4587839" cy="762000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BA061CB-1138-1B6F-3D6F-10CC2B88B7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4656" y="1696661"/>
            <a:ext cx="4587839" cy="711200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pic>
        <p:nvPicPr>
          <p:cNvPr id="11" name="Picture 10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DE4C3CCB-23DF-1D70-0B0A-B65CE676D5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34655" y="2557906"/>
            <a:ext cx="4587839" cy="927100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8A39B24-E91B-88FC-696B-2E39B235F290}"/>
              </a:ext>
            </a:extLst>
          </p:cNvPr>
          <p:cNvCxnSpPr>
            <a:cxnSpLocks/>
          </p:cNvCxnSpPr>
          <p:nvPr/>
        </p:nvCxnSpPr>
        <p:spPr>
          <a:xfrm flipV="1">
            <a:off x="3657600" y="2286000"/>
            <a:ext cx="2957513" cy="1028700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6DB48F2-D64C-0E5B-6E54-B3151A1592B4}"/>
              </a:ext>
            </a:extLst>
          </p:cNvPr>
          <p:cNvCxnSpPr>
            <a:cxnSpLocks/>
          </p:cNvCxnSpPr>
          <p:nvPr/>
        </p:nvCxnSpPr>
        <p:spPr>
          <a:xfrm flipV="1">
            <a:off x="2084633" y="1072622"/>
            <a:ext cx="3434424" cy="820964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F78D3861-78C9-3ECE-1954-B36244F278CF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24360"/>
          <a:stretch/>
        </p:blipFill>
        <p:spPr>
          <a:xfrm>
            <a:off x="4199405" y="3945421"/>
            <a:ext cx="4723089" cy="2258103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621CAD6-B8ED-2EC9-3217-C9EABC5D837E}"/>
              </a:ext>
            </a:extLst>
          </p:cNvPr>
          <p:cNvCxnSpPr>
            <a:cxnSpLocks/>
          </p:cNvCxnSpPr>
          <p:nvPr/>
        </p:nvCxnSpPr>
        <p:spPr>
          <a:xfrm>
            <a:off x="2354861" y="4103110"/>
            <a:ext cx="2609025" cy="61170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4781F81-7588-D3D2-430A-E7A551D646BB}"/>
              </a:ext>
            </a:extLst>
          </p:cNvPr>
          <p:cNvCxnSpPr>
            <a:cxnSpLocks/>
          </p:cNvCxnSpPr>
          <p:nvPr/>
        </p:nvCxnSpPr>
        <p:spPr>
          <a:xfrm>
            <a:off x="1779812" y="4589224"/>
            <a:ext cx="6155874" cy="115691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A83ABFA-709B-DA48-F411-10DD693F602F}"/>
              </a:ext>
            </a:extLst>
          </p:cNvPr>
          <p:cNvCxnSpPr>
            <a:cxnSpLocks/>
          </p:cNvCxnSpPr>
          <p:nvPr/>
        </p:nvCxnSpPr>
        <p:spPr>
          <a:xfrm>
            <a:off x="2084633" y="5785378"/>
            <a:ext cx="3222153" cy="176407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A0846C05-931F-FAE0-2A01-09DACCE652E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01684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482"/>
    </mc:Choice>
    <mc:Fallback xmlns="">
      <p:transition spd="slow" advTm="494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309F8-111C-902D-A95D-6810B0B34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Paper 1 - Question 4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2D9F036-C9CA-CB9A-BCD3-90452F0EEB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503" y="1440000"/>
            <a:ext cx="3795325" cy="4797514"/>
          </a:xfrm>
          <a:ln w="25400">
            <a:solidFill>
              <a:schemeClr val="accent2"/>
            </a:solidFill>
          </a:ln>
        </p:spPr>
        <p:txBody>
          <a:bodyPr/>
          <a:lstStyle/>
          <a:p>
            <a:pPr marL="50800" indent="0">
              <a:buNone/>
            </a:pPr>
            <a:r>
              <a:rPr lang="en-GB" sz="2400" b="1" dirty="0"/>
              <a:t>Question 4:</a:t>
            </a:r>
          </a:p>
          <a:p>
            <a:r>
              <a:rPr lang="en-GB" sz="2400" dirty="0"/>
              <a:t>refers to Text 2 – the anthology text</a:t>
            </a:r>
          </a:p>
          <a:p>
            <a:r>
              <a:rPr lang="en-GB" sz="2400" dirty="0"/>
              <a:t>asks ‘how does the writer…use language and structure to…’</a:t>
            </a:r>
          </a:p>
          <a:p>
            <a:r>
              <a:rPr lang="en-GB" sz="2400" dirty="0"/>
              <a:t>asks students to refer to the extract and use brief quotation</a:t>
            </a:r>
          </a:p>
          <a:p>
            <a:r>
              <a:rPr lang="en-GB" sz="2400" dirty="0"/>
              <a:t>12 marks</a:t>
            </a:r>
          </a:p>
          <a:p>
            <a:r>
              <a:rPr lang="en-GB" sz="2400" dirty="0"/>
              <a:t>targets AO2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715F438-5AC8-54F8-D497-399E1405788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1236"/>
          <a:stretch/>
        </p:blipFill>
        <p:spPr>
          <a:xfrm>
            <a:off x="4343400" y="592456"/>
            <a:ext cx="4391096" cy="1642326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pic>
        <p:nvPicPr>
          <p:cNvPr id="10" name="Picture 9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46AC3AA8-CF93-6447-F8B1-2EF8674F47C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13357"/>
          <a:stretch/>
        </p:blipFill>
        <p:spPr>
          <a:xfrm>
            <a:off x="4343400" y="2407861"/>
            <a:ext cx="4579097" cy="1609524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DE2BE05-C04B-470E-5F41-08DDF6E3B89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43400" y="4320043"/>
            <a:ext cx="4590890" cy="1511823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45A4B2D-D6A6-2C5A-282A-8E701311BA7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01845" y="6057907"/>
            <a:ext cx="5321300" cy="508000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A83ABFA-709B-DA48-F411-10DD693F602F}"/>
              </a:ext>
            </a:extLst>
          </p:cNvPr>
          <p:cNvCxnSpPr>
            <a:cxnSpLocks/>
          </p:cNvCxnSpPr>
          <p:nvPr/>
        </p:nvCxnSpPr>
        <p:spPr>
          <a:xfrm>
            <a:off x="2354861" y="5805198"/>
            <a:ext cx="1661967" cy="407261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4781F81-7588-D3D2-430A-E7A551D646BB}"/>
              </a:ext>
            </a:extLst>
          </p:cNvPr>
          <p:cNvCxnSpPr>
            <a:cxnSpLocks/>
          </p:cNvCxnSpPr>
          <p:nvPr/>
        </p:nvCxnSpPr>
        <p:spPr>
          <a:xfrm>
            <a:off x="1959429" y="5286876"/>
            <a:ext cx="6351814" cy="442638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8A39B24-E91B-88FC-696B-2E39B235F290}"/>
              </a:ext>
            </a:extLst>
          </p:cNvPr>
          <p:cNvCxnSpPr>
            <a:cxnSpLocks/>
          </p:cNvCxnSpPr>
          <p:nvPr/>
        </p:nvCxnSpPr>
        <p:spPr>
          <a:xfrm>
            <a:off x="3505613" y="3266147"/>
            <a:ext cx="3121440" cy="162853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6DB48F2-D64C-0E5B-6E54-B3151A1592B4}"/>
              </a:ext>
            </a:extLst>
          </p:cNvPr>
          <p:cNvCxnSpPr>
            <a:cxnSpLocks/>
          </p:cNvCxnSpPr>
          <p:nvPr/>
        </p:nvCxnSpPr>
        <p:spPr>
          <a:xfrm flipV="1">
            <a:off x="2084633" y="899365"/>
            <a:ext cx="2601667" cy="994221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621CAD6-B8ED-2EC9-3217-C9EABC5D837E}"/>
              </a:ext>
            </a:extLst>
          </p:cNvPr>
          <p:cNvCxnSpPr>
            <a:cxnSpLocks/>
          </p:cNvCxnSpPr>
          <p:nvPr/>
        </p:nvCxnSpPr>
        <p:spPr>
          <a:xfrm flipV="1">
            <a:off x="3801845" y="3956586"/>
            <a:ext cx="4133841" cy="233878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C6693E0E-2759-6795-BCDD-F743B37848E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17945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339"/>
    </mc:Choice>
    <mc:Fallback xmlns="">
      <p:transition spd="slow" advTm="673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B02B1-29D3-19A7-DC29-D5A8A166E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4 – Mark Scheme</a:t>
            </a:r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CDF6C2E3-7E69-E8DA-831C-AF6BA19256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610" y="1253473"/>
            <a:ext cx="8298454" cy="4945308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13CA957E-6523-7193-80F6-A180826377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551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984"/>
    </mc:Choice>
    <mc:Fallback xmlns="">
      <p:transition spd="slow" advTm="579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309F8-111C-902D-A95D-6810B0B34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Paper 1 - Question 5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2D9F036-C9CA-CB9A-BCD3-90452F0EEB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504" y="899366"/>
            <a:ext cx="3795325" cy="5436120"/>
          </a:xfrm>
          <a:ln w="25400">
            <a:solidFill>
              <a:schemeClr val="accent2"/>
            </a:solidFill>
          </a:ln>
        </p:spPr>
        <p:txBody>
          <a:bodyPr/>
          <a:lstStyle/>
          <a:p>
            <a:pPr marL="50800" indent="0">
              <a:buNone/>
            </a:pPr>
            <a:r>
              <a:rPr lang="en-GB" sz="2400" b="1" dirty="0"/>
              <a:t>Question 5:</a:t>
            </a:r>
          </a:p>
          <a:p>
            <a:r>
              <a:rPr lang="en-GB" sz="2200" dirty="0"/>
              <a:t>refers to Text 1 and Text 2 </a:t>
            </a:r>
          </a:p>
          <a:p>
            <a:r>
              <a:rPr lang="en-GB" sz="2200" dirty="0"/>
              <a:t>Asks students to ‘compare how the writers present their ideas and perspectives about…’</a:t>
            </a:r>
          </a:p>
          <a:p>
            <a:r>
              <a:rPr lang="en-GB" sz="2200" dirty="0"/>
              <a:t>asks students to refer to both texts and use brief quotation</a:t>
            </a:r>
          </a:p>
          <a:p>
            <a:r>
              <a:rPr lang="en-GB" sz="2200" dirty="0"/>
              <a:t>22 marks - students should plan and allow enough time for this question</a:t>
            </a:r>
          </a:p>
          <a:p>
            <a:r>
              <a:rPr lang="en-GB" sz="2200" dirty="0"/>
              <a:t>targets AO3</a:t>
            </a:r>
          </a:p>
          <a:p>
            <a:endParaRPr lang="en-GB" sz="2400" dirty="0"/>
          </a:p>
        </p:txBody>
      </p:sp>
      <p:pic>
        <p:nvPicPr>
          <p:cNvPr id="5" name="Picture 4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05143643-1526-79CB-177C-0EB5666881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7070" y="451164"/>
            <a:ext cx="4595426" cy="1409700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pic>
        <p:nvPicPr>
          <p:cNvPr id="8" name="Picture 7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1A4D1273-86DC-9C27-0B00-B0C3C8BEF8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27070" y="2058574"/>
            <a:ext cx="4457701" cy="1371600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pic>
        <p:nvPicPr>
          <p:cNvPr id="11" name="Picture 10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78101EA7-980B-911D-B167-968A824186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27069" y="3649092"/>
            <a:ext cx="4457702" cy="1562100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C20AC5C-48A1-21CD-FF19-25E3E57782B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19947" y="5876198"/>
            <a:ext cx="4809671" cy="482600"/>
          </a:xfrm>
          <a:prstGeom prst="rect">
            <a:avLst/>
          </a:prstGeom>
          <a:ln w="25400">
            <a:solidFill>
              <a:srgbClr val="BECD33">
                <a:shade val="95000"/>
                <a:satMod val="105000"/>
              </a:srgbClr>
            </a:solidFill>
          </a:ln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6DB48F2-D64C-0E5B-6E54-B3151A1592B4}"/>
              </a:ext>
            </a:extLst>
          </p:cNvPr>
          <p:cNvCxnSpPr>
            <a:cxnSpLocks/>
          </p:cNvCxnSpPr>
          <p:nvPr/>
        </p:nvCxnSpPr>
        <p:spPr>
          <a:xfrm flipV="1">
            <a:off x="3086100" y="705240"/>
            <a:ext cx="3538682" cy="941568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8A39B24-E91B-88FC-696B-2E39B235F290}"/>
              </a:ext>
            </a:extLst>
          </p:cNvPr>
          <p:cNvCxnSpPr>
            <a:cxnSpLocks/>
          </p:cNvCxnSpPr>
          <p:nvPr/>
        </p:nvCxnSpPr>
        <p:spPr>
          <a:xfrm flipV="1">
            <a:off x="3400425" y="2652148"/>
            <a:ext cx="3224357" cy="556760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621CAD6-B8ED-2EC9-3217-C9EABC5D837E}"/>
              </a:ext>
            </a:extLst>
          </p:cNvPr>
          <p:cNvCxnSpPr>
            <a:cxnSpLocks/>
          </p:cNvCxnSpPr>
          <p:nvPr/>
        </p:nvCxnSpPr>
        <p:spPr>
          <a:xfrm>
            <a:off x="3505613" y="3986213"/>
            <a:ext cx="1180687" cy="694692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A83ABFA-709B-DA48-F411-10DD693F602F}"/>
              </a:ext>
            </a:extLst>
          </p:cNvPr>
          <p:cNvCxnSpPr>
            <a:cxnSpLocks/>
          </p:cNvCxnSpPr>
          <p:nvPr/>
        </p:nvCxnSpPr>
        <p:spPr>
          <a:xfrm>
            <a:off x="2318657" y="6117498"/>
            <a:ext cx="2367643" cy="125507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4781F81-7588-D3D2-430A-E7A551D646BB}"/>
              </a:ext>
            </a:extLst>
          </p:cNvPr>
          <p:cNvCxnSpPr>
            <a:cxnSpLocks/>
          </p:cNvCxnSpPr>
          <p:nvPr/>
        </p:nvCxnSpPr>
        <p:spPr>
          <a:xfrm flipV="1">
            <a:off x="1771650" y="5045576"/>
            <a:ext cx="6670221" cy="540837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E278F0EE-D8CF-85F3-29A5-13C7DE26E4C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88694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909"/>
    </mc:Choice>
    <mc:Fallback xmlns="">
      <p:transition spd="slow" advTm="699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B02B1-29D3-19A7-DC29-D5A8A166E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554" y="0"/>
            <a:ext cx="6325200" cy="1122300"/>
          </a:xfrm>
        </p:spPr>
        <p:txBody>
          <a:bodyPr/>
          <a:lstStyle/>
          <a:p>
            <a:r>
              <a:rPr lang="en-GB" dirty="0"/>
              <a:t>Question 5 – Mark Scheme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18BBAE-9FBA-46DE-B3D0-7AC5979CF8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410" y="1020996"/>
            <a:ext cx="8005483" cy="5214704"/>
          </a:xfrm>
          <a:prstGeom prst="rect">
            <a:avLst/>
          </a:prstGeom>
          <a:ln w="25400">
            <a:solidFill>
              <a:srgbClr val="BECD33">
                <a:shade val="95000"/>
                <a:satMod val="105000"/>
              </a:srgbClr>
            </a:solidFill>
          </a:ln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FD950A85-F3EF-488A-1387-4C947B1F0C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368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909"/>
    </mc:Choice>
    <mc:Fallback xmlns="">
      <p:transition spd="slow" advTm="699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36814" y="1433285"/>
            <a:ext cx="5208815" cy="1444307"/>
          </a:xfrm>
        </p:spPr>
        <p:txBody>
          <a:bodyPr/>
          <a:lstStyle/>
          <a:p>
            <a:pPr algn="l"/>
            <a:r>
              <a:rPr lang="en-US" sz="3200" dirty="0">
                <a:solidFill>
                  <a:srgbClr val="003057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Paper 1</a:t>
            </a:r>
            <a:br>
              <a:rPr lang="en-US" sz="3200" dirty="0">
                <a:solidFill>
                  <a:srgbClr val="003057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</a:br>
            <a:r>
              <a:rPr lang="en-US" sz="3200" dirty="0">
                <a:solidFill>
                  <a:srgbClr val="003057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Section B: Writing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006D70FB-C532-DF7A-D410-6C54DD0A5B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964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50"/>
    </mc:Choice>
    <mc:Fallback xmlns="">
      <p:transition spd="slow" advTm="62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1F241-4508-F110-AF8B-77BC7346E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504" y="345367"/>
            <a:ext cx="7665196" cy="553998"/>
          </a:xfrm>
        </p:spPr>
        <p:txBody>
          <a:bodyPr/>
          <a:lstStyle/>
          <a:p>
            <a:r>
              <a:rPr lang="en-GB" dirty="0"/>
              <a:t>Writing Facts and Figures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E645A5-C90D-AAC3-19D0-FDAE77C0BB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503" y="976699"/>
            <a:ext cx="2611503" cy="5382867"/>
          </a:xfrm>
          <a:ln w="25400">
            <a:solidFill>
              <a:schemeClr val="accent2"/>
            </a:solidFill>
          </a:ln>
        </p:spPr>
        <p:txBody>
          <a:bodyPr/>
          <a:lstStyle/>
          <a:p>
            <a:pPr marL="50800" indent="0">
              <a:buNone/>
            </a:pPr>
            <a:r>
              <a:rPr lang="en-GB" sz="1800" b="1" dirty="0"/>
              <a:t>Section B:  The tasks will change but:</a:t>
            </a:r>
            <a:endParaRPr lang="en-GB" sz="1800" dirty="0"/>
          </a:p>
          <a:p>
            <a:r>
              <a:rPr lang="en-GB" sz="1800" dirty="0"/>
              <a:t>there will always be a choice of two </a:t>
            </a:r>
          </a:p>
          <a:p>
            <a:pPr marL="50800" indent="0">
              <a:buNone/>
            </a:pPr>
            <a:endParaRPr lang="en-GB" sz="1800" dirty="0"/>
          </a:p>
          <a:p>
            <a:pPr marL="50800" indent="0">
              <a:buNone/>
            </a:pPr>
            <a:endParaRPr lang="en-GB" sz="1800" dirty="0"/>
          </a:p>
          <a:p>
            <a:r>
              <a:rPr lang="en-GB" sz="1800" dirty="0"/>
              <a:t>they will always be transactional writing tasks – the text type as well as the audience and purpose are always given in the question.</a:t>
            </a:r>
          </a:p>
          <a:p>
            <a:endParaRPr lang="en-GB" sz="1800" dirty="0"/>
          </a:p>
          <a:p>
            <a:r>
              <a:rPr lang="en-GB" sz="1800" dirty="0"/>
              <a:t>there will always be supporting bullets</a:t>
            </a:r>
          </a:p>
          <a:p>
            <a:pPr marL="50800" indent="0">
              <a:buNone/>
            </a:pPr>
            <a:endParaRPr lang="en-GB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46AF54-758B-75D6-78A7-19151E3012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5087" y="899364"/>
            <a:ext cx="5787410" cy="5850685"/>
          </a:xfrm>
          <a:prstGeom prst="rect">
            <a:avLst/>
          </a:prstGeom>
          <a:ln w="25400">
            <a:solidFill>
              <a:srgbClr val="BECD33">
                <a:shade val="95000"/>
                <a:satMod val="105000"/>
              </a:srgbClr>
            </a:solidFill>
          </a:ln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505B2CD-71DF-52C4-1403-1728E58A61A6}"/>
              </a:ext>
            </a:extLst>
          </p:cNvPr>
          <p:cNvCxnSpPr>
            <a:cxnSpLocks/>
          </p:cNvCxnSpPr>
          <p:nvPr/>
        </p:nvCxnSpPr>
        <p:spPr>
          <a:xfrm flipV="1">
            <a:off x="2233307" y="1065588"/>
            <a:ext cx="1048736" cy="668826"/>
          </a:xfrm>
          <a:prstGeom prst="straightConnector1">
            <a:avLst/>
          </a:prstGeom>
          <a:ln w="50800">
            <a:solidFill>
              <a:schemeClr val="accent3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6101D14B-39B2-804E-B9FC-BC55159C3644}"/>
              </a:ext>
            </a:extLst>
          </p:cNvPr>
          <p:cNvCxnSpPr>
            <a:cxnSpLocks/>
          </p:cNvCxnSpPr>
          <p:nvPr/>
        </p:nvCxnSpPr>
        <p:spPr>
          <a:xfrm>
            <a:off x="2169845" y="2153514"/>
            <a:ext cx="1112198" cy="1931117"/>
          </a:xfrm>
          <a:prstGeom prst="straightConnector1">
            <a:avLst/>
          </a:prstGeom>
          <a:ln w="50800">
            <a:solidFill>
              <a:schemeClr val="accent3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D7E8522-884A-409C-918E-B59E53A99A9D}"/>
              </a:ext>
            </a:extLst>
          </p:cNvPr>
          <p:cNvCxnSpPr>
            <a:cxnSpLocks/>
          </p:cNvCxnSpPr>
          <p:nvPr/>
        </p:nvCxnSpPr>
        <p:spPr>
          <a:xfrm flipV="1">
            <a:off x="2351314" y="1675249"/>
            <a:ext cx="1702788" cy="1394522"/>
          </a:xfrm>
          <a:prstGeom prst="straightConnector1">
            <a:avLst/>
          </a:prstGeom>
          <a:ln w="50800">
            <a:solidFill>
              <a:schemeClr val="accent3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6BDFB97-5F30-AC91-037A-2E3D62866848}"/>
              </a:ext>
            </a:extLst>
          </p:cNvPr>
          <p:cNvCxnSpPr>
            <a:cxnSpLocks/>
          </p:cNvCxnSpPr>
          <p:nvPr/>
        </p:nvCxnSpPr>
        <p:spPr>
          <a:xfrm flipV="1">
            <a:off x="2461532" y="5586413"/>
            <a:ext cx="996043" cy="400495"/>
          </a:xfrm>
          <a:prstGeom prst="straightConnector1">
            <a:avLst/>
          </a:prstGeom>
          <a:ln w="50800">
            <a:solidFill>
              <a:schemeClr val="accent3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07E2C18C-6A3F-FF5E-17BE-DD6B0498F7D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23265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160"/>
    </mc:Choice>
    <mc:Fallback xmlns="">
      <p:transition spd="slow" advTm="401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1F241-4508-F110-AF8B-77BC7346E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504" y="345367"/>
            <a:ext cx="7665196" cy="553998"/>
          </a:xfrm>
        </p:spPr>
        <p:txBody>
          <a:bodyPr/>
          <a:lstStyle/>
          <a:p>
            <a:r>
              <a:rPr lang="en-GB" dirty="0"/>
              <a:t>Writing Facts and Figures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E645A5-C90D-AAC3-19D0-FDAE77C0BB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503" y="976699"/>
            <a:ext cx="2611503" cy="5382867"/>
          </a:xfrm>
          <a:ln w="25400">
            <a:solidFill>
              <a:schemeClr val="accent2"/>
            </a:solidFill>
          </a:ln>
        </p:spPr>
        <p:txBody>
          <a:bodyPr/>
          <a:lstStyle/>
          <a:p>
            <a:pPr marL="50800" indent="0">
              <a:buNone/>
            </a:pPr>
            <a:r>
              <a:rPr lang="en-GB" sz="1800" b="1" dirty="0"/>
              <a:t>Section B:  The tasks will change but:</a:t>
            </a:r>
            <a:endParaRPr lang="en-GB" sz="1800" dirty="0"/>
          </a:p>
          <a:p>
            <a:r>
              <a:rPr lang="en-GB" sz="1800" dirty="0"/>
              <a:t>they always remind students that the response is marked for ‘accurate and appropriate use of vocabulary, spelling, punctuation and grammar’</a:t>
            </a:r>
          </a:p>
          <a:p>
            <a:pPr marL="50800" indent="0">
              <a:buNone/>
            </a:pPr>
            <a:endParaRPr lang="en-GB" sz="1800" dirty="0"/>
          </a:p>
          <a:p>
            <a:r>
              <a:rPr lang="en-GB" sz="1800" dirty="0"/>
              <a:t>they will always be marked out of 45</a:t>
            </a:r>
          </a:p>
          <a:p>
            <a:pPr marL="50800" indent="0">
              <a:buNone/>
            </a:pPr>
            <a:endParaRPr lang="en-GB" sz="1800" dirty="0"/>
          </a:p>
          <a:p>
            <a:r>
              <a:rPr lang="en-GB" sz="1800" dirty="0"/>
              <a:t>they will always target 2 separate AOs – AO4 and AO5</a:t>
            </a:r>
          </a:p>
          <a:p>
            <a:pPr marL="50800" indent="0">
              <a:buNone/>
            </a:pPr>
            <a:endParaRPr lang="en-GB" sz="1800" dirty="0"/>
          </a:p>
          <a:p>
            <a:pPr marL="50800" indent="0">
              <a:buNone/>
            </a:pPr>
            <a:endParaRPr lang="en-GB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46AF54-758B-75D6-78A7-19151E30125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49228"/>
          <a:stretch/>
        </p:blipFill>
        <p:spPr>
          <a:xfrm>
            <a:off x="3135087" y="899364"/>
            <a:ext cx="5787410" cy="2970507"/>
          </a:xfrm>
          <a:prstGeom prst="rect">
            <a:avLst/>
          </a:prstGeom>
          <a:ln w="25400">
            <a:solidFill>
              <a:srgbClr val="BECD33">
                <a:shade val="95000"/>
                <a:satMod val="105000"/>
              </a:srgbClr>
            </a:solidFill>
          </a:ln>
        </p:spPr>
      </p:pic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6101D14B-39B2-804E-B9FC-BC55159C3644}"/>
              </a:ext>
            </a:extLst>
          </p:cNvPr>
          <p:cNvCxnSpPr>
            <a:cxnSpLocks/>
          </p:cNvCxnSpPr>
          <p:nvPr/>
        </p:nvCxnSpPr>
        <p:spPr>
          <a:xfrm flipV="1">
            <a:off x="2237014" y="3326916"/>
            <a:ext cx="1208315" cy="102084"/>
          </a:xfrm>
          <a:prstGeom prst="straightConnector1">
            <a:avLst/>
          </a:prstGeom>
          <a:ln w="50800">
            <a:solidFill>
              <a:schemeClr val="accent3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ACDC1D1-C6ED-2659-5423-176746BBED1F}"/>
              </a:ext>
            </a:extLst>
          </p:cNvPr>
          <p:cNvCxnSpPr>
            <a:cxnSpLocks/>
          </p:cNvCxnSpPr>
          <p:nvPr/>
        </p:nvCxnSpPr>
        <p:spPr>
          <a:xfrm flipV="1">
            <a:off x="2514600" y="3666014"/>
            <a:ext cx="5159829" cy="757715"/>
          </a:xfrm>
          <a:prstGeom prst="straightConnector1">
            <a:avLst/>
          </a:prstGeom>
          <a:ln w="50800">
            <a:solidFill>
              <a:schemeClr val="accent3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F544B6AB-B400-0613-EDD0-F6CE5F4B04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5087" y="4784923"/>
            <a:ext cx="5380265" cy="469900"/>
          </a:xfrm>
          <a:prstGeom prst="rect">
            <a:avLst/>
          </a:prstGeom>
          <a:ln w="25400">
            <a:solidFill>
              <a:schemeClr val="accent3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87E6D36-25D3-1180-95A1-9CA03D0037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35087" y="5837052"/>
            <a:ext cx="5740400" cy="571500"/>
          </a:xfrm>
          <a:prstGeom prst="rect">
            <a:avLst/>
          </a:prstGeom>
          <a:ln w="25400">
            <a:solidFill>
              <a:schemeClr val="accent3"/>
            </a:solidFill>
          </a:ln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802EE3D-A181-C209-F2E3-811C094E5086}"/>
              </a:ext>
            </a:extLst>
          </p:cNvPr>
          <p:cNvCxnSpPr>
            <a:cxnSpLocks/>
          </p:cNvCxnSpPr>
          <p:nvPr/>
        </p:nvCxnSpPr>
        <p:spPr>
          <a:xfrm flipV="1">
            <a:off x="2310491" y="5019873"/>
            <a:ext cx="1134838" cy="405787"/>
          </a:xfrm>
          <a:prstGeom prst="straightConnector1">
            <a:avLst/>
          </a:prstGeom>
          <a:ln w="50800">
            <a:solidFill>
              <a:schemeClr val="accent3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6BDFB97-5F30-AC91-037A-2E3D62866848}"/>
              </a:ext>
            </a:extLst>
          </p:cNvPr>
          <p:cNvCxnSpPr>
            <a:cxnSpLocks/>
          </p:cNvCxnSpPr>
          <p:nvPr/>
        </p:nvCxnSpPr>
        <p:spPr>
          <a:xfrm>
            <a:off x="2461532" y="5529088"/>
            <a:ext cx="677635" cy="445102"/>
          </a:xfrm>
          <a:prstGeom prst="straightConnector1">
            <a:avLst/>
          </a:prstGeom>
          <a:ln w="50800">
            <a:solidFill>
              <a:schemeClr val="accent3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5627C292-5A42-8B1E-FCC4-2495CA76ED4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85100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245"/>
    </mc:Choice>
    <mc:Fallback xmlns="">
      <p:transition spd="slow" advTm="482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B02B1-29D3-19A7-DC29-D5A8A166E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553" y="0"/>
            <a:ext cx="8278074" cy="1122300"/>
          </a:xfrm>
        </p:spPr>
        <p:txBody>
          <a:bodyPr/>
          <a:lstStyle/>
          <a:p>
            <a:r>
              <a:rPr lang="en-GB" dirty="0"/>
              <a:t>Question 6 and 7 – Mark Scheme – AO4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FE8EA3-2B3A-CEB9-A331-45DFD24AD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963" y="1240064"/>
            <a:ext cx="8278074" cy="4965700"/>
          </a:xfrm>
          <a:prstGeom prst="rect">
            <a:avLst/>
          </a:prstGeom>
          <a:ln w="25400">
            <a:solidFill>
              <a:srgbClr val="BECD33">
                <a:shade val="95000"/>
                <a:satMod val="105000"/>
              </a:srgbClr>
            </a:solidFill>
          </a:ln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77F263F5-DD97-8976-5833-24ED556A05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437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658"/>
    </mc:Choice>
    <mc:Fallback xmlns="">
      <p:transition spd="slow" advTm="396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B02B1-29D3-19A7-DC29-D5A8A166E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553" y="0"/>
            <a:ext cx="8278074" cy="1122300"/>
          </a:xfrm>
        </p:spPr>
        <p:txBody>
          <a:bodyPr/>
          <a:lstStyle/>
          <a:p>
            <a:r>
              <a:rPr lang="en-GB" dirty="0"/>
              <a:t>Question 6 and 7 – Mark Scheme – AO5</a:t>
            </a:r>
          </a:p>
        </p:txBody>
      </p:sp>
      <p:pic>
        <p:nvPicPr>
          <p:cNvPr id="7" name="Picture 6" descr="Table&#10;&#10;Description automatically generated">
            <a:extLst>
              <a:ext uri="{FF2B5EF4-FFF2-40B4-BE49-F238E27FC236}">
                <a16:creationId xmlns:a16="http://schemas.microsoft.com/office/drawing/2014/main" id="{69FB9E95-096A-FEE5-026C-BE88AE3324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213" y="1056986"/>
            <a:ext cx="7449247" cy="5097083"/>
          </a:xfrm>
          <a:prstGeom prst="rect">
            <a:avLst/>
          </a:prstGeom>
          <a:ln w="25400">
            <a:solidFill>
              <a:srgbClr val="BECD33">
                <a:shade val="95000"/>
                <a:satMod val="105000"/>
              </a:srgbClr>
            </a:solidFill>
          </a:ln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8807646D-4258-65D4-7D43-573E09C7FE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308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280"/>
    </mc:Choice>
    <mc:Fallback xmlns="">
      <p:transition spd="slow" advTm="372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1433285"/>
            <a:ext cx="9144000" cy="1444307"/>
          </a:xfrm>
        </p:spPr>
        <p:txBody>
          <a:bodyPr/>
          <a:lstStyle/>
          <a:p>
            <a:pPr algn="l"/>
            <a:r>
              <a:rPr lang="en-US" sz="3200" dirty="0">
                <a:solidFill>
                  <a:srgbClr val="003057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Paper 2: Walkthrough</a:t>
            </a:r>
          </a:p>
        </p:txBody>
      </p:sp>
      <p:pic>
        <p:nvPicPr>
          <p:cNvPr id="11" name="Audio 10">
            <a:extLst>
              <a:ext uri="{FF2B5EF4-FFF2-40B4-BE49-F238E27FC236}">
                <a16:creationId xmlns:a16="http://schemas.microsoft.com/office/drawing/2014/main" id="{EA6C4457-65B3-C49E-1EB2-C8F9C547D8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9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181"/>
    </mc:Choice>
    <mc:Fallback xmlns="">
      <p:transition spd="slow" advTm="231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89504-CABF-B2F8-B34C-1584103F8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504" y="345366"/>
            <a:ext cx="8661239" cy="911933"/>
          </a:xfrm>
        </p:spPr>
        <p:txBody>
          <a:bodyPr/>
          <a:lstStyle/>
          <a:p>
            <a:r>
              <a:rPr lang="en-GB" dirty="0"/>
              <a:t>Paper 2 – What changes and what stays the same?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E33C00-4CCE-105C-E4BE-2CB57DE177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503" y="1440000"/>
            <a:ext cx="3795325" cy="4525963"/>
          </a:xfrm>
          <a:ln w="25400">
            <a:solidFill>
              <a:schemeClr val="accent2"/>
            </a:solidFill>
          </a:ln>
        </p:spPr>
        <p:txBody>
          <a:bodyPr/>
          <a:lstStyle/>
          <a:p>
            <a:pPr marL="50800" indent="0">
              <a:buNone/>
            </a:pPr>
            <a:r>
              <a:rPr lang="en-GB" sz="2400" b="1" dirty="0"/>
              <a:t>Changes:</a:t>
            </a:r>
          </a:p>
          <a:p>
            <a:pPr marL="50800" indent="0">
              <a:buNone/>
            </a:pPr>
            <a:endParaRPr lang="en-GB" sz="2400" b="1" dirty="0"/>
          </a:p>
          <a:p>
            <a:r>
              <a:rPr lang="en-GB" sz="2400" dirty="0"/>
              <a:t>The choice of anthology text</a:t>
            </a:r>
          </a:p>
          <a:p>
            <a:pPr marL="50800" indent="0">
              <a:buNone/>
            </a:pPr>
            <a:endParaRPr lang="en-GB" sz="2400" dirty="0"/>
          </a:p>
          <a:p>
            <a:r>
              <a:rPr lang="en-GB" sz="2400" dirty="0"/>
              <a:t>The writing questions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2D93CAC-D60B-F6C9-F6E1-D1856C3F520B}"/>
              </a:ext>
            </a:extLst>
          </p:cNvPr>
          <p:cNvSpPr txBox="1">
            <a:spLocks/>
          </p:cNvSpPr>
          <p:nvPr/>
        </p:nvSpPr>
        <p:spPr>
          <a:xfrm>
            <a:off x="4552123" y="1426757"/>
            <a:ext cx="4082143" cy="4525963"/>
          </a:xfrm>
          <a:prstGeom prst="rect">
            <a:avLst/>
          </a:prstGeom>
          <a:noFill/>
          <a:ln w="25400">
            <a:solidFill>
              <a:schemeClr val="bg2"/>
            </a:solidFill>
          </a:ln>
        </p:spPr>
        <p:txBody>
          <a:bodyPr spcFirstLastPara="1" wrap="square" lIns="0" tIns="0" rIns="0" bIns="45700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tx1"/>
              </a:buClr>
              <a:buSzPct val="125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50800" indent="0">
              <a:buNone/>
            </a:pPr>
            <a:r>
              <a:rPr lang="en-GB" sz="2400" b="1" dirty="0"/>
              <a:t>Stays the same:</a:t>
            </a:r>
          </a:p>
          <a:p>
            <a:pPr marL="50800" indent="0">
              <a:buNone/>
            </a:pPr>
            <a:endParaRPr lang="en-GB" b="1" dirty="0"/>
          </a:p>
          <a:p>
            <a:r>
              <a:rPr lang="en-GB" sz="2000" dirty="0"/>
              <a:t>the text will always come from Part 2 of the anthology </a:t>
            </a:r>
          </a:p>
          <a:p>
            <a:r>
              <a:rPr lang="en-US" sz="2000" dirty="0"/>
              <a:t>timing of the paper</a:t>
            </a:r>
          </a:p>
          <a:p>
            <a:r>
              <a:rPr lang="en-US" sz="2000" dirty="0"/>
              <a:t>number of questions</a:t>
            </a:r>
          </a:p>
          <a:p>
            <a:r>
              <a:rPr lang="en-US" sz="2000" dirty="0"/>
              <a:t>structure of the questions</a:t>
            </a:r>
          </a:p>
          <a:p>
            <a:r>
              <a:rPr lang="en-US" sz="2000" dirty="0"/>
              <a:t>imaginative writing</a:t>
            </a:r>
          </a:p>
          <a:p>
            <a:r>
              <a:rPr lang="en-US" sz="2000" dirty="0"/>
              <a:t>AOs being assessed</a:t>
            </a:r>
          </a:p>
          <a:p>
            <a:r>
              <a:rPr lang="en-US" sz="2000" dirty="0"/>
              <a:t>number of marks per question</a:t>
            </a:r>
          </a:p>
          <a:p>
            <a:endParaRPr lang="en-GB" sz="2000" dirty="0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C38B4722-23D1-E43F-2AAE-8A9906DA0CB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62352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898"/>
    </mc:Choice>
    <mc:Fallback xmlns="">
      <p:transition spd="slow" advTm="618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36814" y="1433285"/>
            <a:ext cx="5208815" cy="1444307"/>
          </a:xfrm>
        </p:spPr>
        <p:txBody>
          <a:bodyPr/>
          <a:lstStyle/>
          <a:p>
            <a:pPr algn="l"/>
            <a:r>
              <a:rPr lang="en-US" sz="3200" dirty="0">
                <a:solidFill>
                  <a:srgbClr val="003057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Paper 2</a:t>
            </a:r>
            <a:br>
              <a:rPr lang="en-US" sz="3200" dirty="0">
                <a:solidFill>
                  <a:srgbClr val="003057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</a:br>
            <a:r>
              <a:rPr lang="en-US" sz="3200" dirty="0">
                <a:solidFill>
                  <a:srgbClr val="003057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Section A: Reading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C50AE80D-42D8-1586-DAF4-CAA4083748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356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97"/>
    </mc:Choice>
    <mc:Fallback xmlns="">
      <p:transition spd="slow" advTm="53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1F241-4508-F110-AF8B-77BC7346E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504" y="345367"/>
            <a:ext cx="7665196" cy="553998"/>
          </a:xfrm>
        </p:spPr>
        <p:txBody>
          <a:bodyPr/>
          <a:lstStyle/>
          <a:p>
            <a:r>
              <a:rPr lang="en-GB" dirty="0"/>
              <a:t>Paper 2: Reading Facts and Figures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E645A5-C90D-AAC3-19D0-FDAE77C0BB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504" y="1049438"/>
            <a:ext cx="3207496" cy="3224547"/>
          </a:xfrm>
          <a:ln w="25400">
            <a:solidFill>
              <a:schemeClr val="accent2"/>
            </a:solidFill>
          </a:ln>
        </p:spPr>
        <p:txBody>
          <a:bodyPr/>
          <a:lstStyle/>
          <a:p>
            <a:pPr marL="50800" indent="0">
              <a:buNone/>
            </a:pPr>
            <a:r>
              <a:rPr lang="en-GB" sz="1800" b="1" dirty="0"/>
              <a:t>Section A:</a:t>
            </a:r>
            <a:endParaRPr lang="en-GB" sz="1800" dirty="0"/>
          </a:p>
          <a:p>
            <a:r>
              <a:rPr lang="en-GB" sz="1800" dirty="0"/>
              <a:t>The question will always be on one of the prose or poetry texts from Part 2 of the anthology</a:t>
            </a:r>
          </a:p>
          <a:p>
            <a:pPr marL="50800" indent="0">
              <a:buNone/>
            </a:pPr>
            <a:endParaRPr lang="en-GB" sz="1800" dirty="0"/>
          </a:p>
          <a:p>
            <a:r>
              <a:rPr lang="en-GB" sz="1800" dirty="0"/>
              <a:t>The questions are always based on the whole text and focus on AO1 and AO2</a:t>
            </a:r>
          </a:p>
          <a:p>
            <a:pPr marL="50800" indent="0">
              <a:buNone/>
            </a:pPr>
            <a:endParaRPr lang="en-GB" sz="1800" dirty="0"/>
          </a:p>
          <a:p>
            <a:pPr marL="50800" indent="0">
              <a:buNone/>
            </a:pPr>
            <a:endParaRPr lang="en-GB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56A984-17BF-4DE5-3493-2B548BAD92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9243" y="979053"/>
            <a:ext cx="5008416" cy="546100"/>
          </a:xfrm>
          <a:prstGeom prst="rect">
            <a:avLst/>
          </a:prstGeom>
          <a:ln w="25400">
            <a:solidFill>
              <a:schemeClr val="accent2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C2E66B2-50D9-87E4-3ADB-50442235CB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39243" y="1692485"/>
            <a:ext cx="5008416" cy="558800"/>
          </a:xfrm>
          <a:prstGeom prst="rect">
            <a:avLst/>
          </a:prstGeom>
          <a:ln w="25400">
            <a:solidFill>
              <a:schemeClr val="accent2"/>
            </a:solidFill>
          </a:ln>
        </p:spPr>
      </p:pic>
      <p:pic>
        <p:nvPicPr>
          <p:cNvPr id="22" name="Picture 21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2B7EA9A4-0F3B-2436-5493-AE3481866D4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9536"/>
          <a:stretch/>
        </p:blipFill>
        <p:spPr>
          <a:xfrm>
            <a:off x="3971925" y="3591507"/>
            <a:ext cx="5035736" cy="1794985"/>
          </a:xfrm>
          <a:prstGeom prst="rect">
            <a:avLst/>
          </a:prstGeom>
          <a:ln w="25400">
            <a:solidFill>
              <a:schemeClr val="accent3"/>
            </a:solidFill>
          </a:ln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ACDC1D1-C6ED-2659-5423-176746BBED1F}"/>
              </a:ext>
            </a:extLst>
          </p:cNvPr>
          <p:cNvCxnSpPr>
            <a:cxnSpLocks/>
            <a:endCxn id="5" idx="1"/>
          </p:cNvCxnSpPr>
          <p:nvPr/>
        </p:nvCxnSpPr>
        <p:spPr>
          <a:xfrm flipV="1">
            <a:off x="3102429" y="1252103"/>
            <a:ext cx="636814" cy="511561"/>
          </a:xfrm>
          <a:prstGeom prst="straightConnector1">
            <a:avLst/>
          </a:prstGeom>
          <a:ln w="50800">
            <a:solidFill>
              <a:schemeClr val="accent3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6BDFB97-5F30-AC91-037A-2E3D62866848}"/>
              </a:ext>
            </a:extLst>
          </p:cNvPr>
          <p:cNvCxnSpPr>
            <a:cxnSpLocks/>
          </p:cNvCxnSpPr>
          <p:nvPr/>
        </p:nvCxnSpPr>
        <p:spPr>
          <a:xfrm>
            <a:off x="2422381" y="2468016"/>
            <a:ext cx="1278082" cy="186150"/>
          </a:xfrm>
          <a:prstGeom prst="straightConnector1">
            <a:avLst/>
          </a:prstGeom>
          <a:ln w="50800">
            <a:solidFill>
              <a:schemeClr val="accent3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Picture 7" descr="A white background with black text&#10;&#10;Description automatically generated">
            <a:extLst>
              <a:ext uri="{FF2B5EF4-FFF2-40B4-BE49-F238E27FC236}">
                <a16:creationId xmlns:a16="http://schemas.microsoft.com/office/drawing/2014/main" id="{D4F6E638-9621-7A9B-96BB-88583E2183D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8326" y="4868593"/>
            <a:ext cx="4217197" cy="1912623"/>
          </a:xfrm>
          <a:prstGeom prst="rect">
            <a:avLst/>
          </a:prstGeom>
          <a:ln w="25400">
            <a:solidFill>
              <a:schemeClr val="accent3"/>
            </a:solidFill>
          </a:ln>
        </p:spPr>
      </p:pic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F436A0D-EC26-D275-37AB-963EE3BC04FE}"/>
              </a:ext>
            </a:extLst>
          </p:cNvPr>
          <p:cNvCxnSpPr>
            <a:cxnSpLocks/>
          </p:cNvCxnSpPr>
          <p:nvPr/>
        </p:nvCxnSpPr>
        <p:spPr>
          <a:xfrm>
            <a:off x="2927652" y="3710760"/>
            <a:ext cx="1290488" cy="1267577"/>
          </a:xfrm>
          <a:prstGeom prst="straightConnector1">
            <a:avLst/>
          </a:prstGeom>
          <a:ln w="50800">
            <a:solidFill>
              <a:schemeClr val="accent3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D7E8522-884A-409C-918E-B59E53A99A9D}"/>
              </a:ext>
            </a:extLst>
          </p:cNvPr>
          <p:cNvCxnSpPr>
            <a:cxnSpLocks/>
          </p:cNvCxnSpPr>
          <p:nvPr/>
        </p:nvCxnSpPr>
        <p:spPr>
          <a:xfrm flipH="1">
            <a:off x="1525215" y="3830012"/>
            <a:ext cx="434215" cy="1594469"/>
          </a:xfrm>
          <a:prstGeom prst="straightConnector1">
            <a:avLst/>
          </a:prstGeom>
          <a:ln w="50800">
            <a:solidFill>
              <a:schemeClr val="accent3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CB838CD1-8F38-9E09-7315-37CEEF0D6E4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57776" y="2418617"/>
            <a:ext cx="5089884" cy="673100"/>
          </a:xfrm>
          <a:prstGeom prst="rect">
            <a:avLst/>
          </a:prstGeom>
          <a:ln w="25400">
            <a:solidFill>
              <a:schemeClr val="accent3"/>
            </a:solidFill>
          </a:ln>
        </p:spPr>
      </p:pic>
      <p:pic>
        <p:nvPicPr>
          <p:cNvPr id="63" name="Audio 62">
            <a:extLst>
              <a:ext uri="{FF2B5EF4-FFF2-40B4-BE49-F238E27FC236}">
                <a16:creationId xmlns:a16="http://schemas.microsoft.com/office/drawing/2014/main" id="{A3338DB6-63A2-8174-69F7-6774659D391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95337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048"/>
    </mc:Choice>
    <mc:Fallback xmlns="">
      <p:transition spd="slow" advTm="420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3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C1A86-8FCA-6455-5F5A-CD8D705C7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504" y="345367"/>
            <a:ext cx="7910125" cy="553998"/>
          </a:xfrm>
        </p:spPr>
        <p:txBody>
          <a:bodyPr/>
          <a:lstStyle/>
          <a:p>
            <a:r>
              <a:rPr lang="en-GB" dirty="0"/>
              <a:t>Paper 2 Reading: Facts and Figures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FC2FAD0-FD82-5623-A493-6B12E08F27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2331508"/>
              </p:ext>
            </p:extLst>
          </p:nvPr>
        </p:nvGraphicFramePr>
        <p:xfrm>
          <a:off x="408214" y="1396999"/>
          <a:ext cx="8458200" cy="3249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5091">
                  <a:extLst>
                    <a:ext uri="{9D8B030D-6E8A-4147-A177-3AD203B41FA5}">
                      <a16:colId xmlns:a16="http://schemas.microsoft.com/office/drawing/2014/main" val="1838932236"/>
                    </a:ext>
                  </a:extLst>
                </a:gridCol>
                <a:gridCol w="5627981">
                  <a:extLst>
                    <a:ext uri="{9D8B030D-6E8A-4147-A177-3AD203B41FA5}">
                      <a16:colId xmlns:a16="http://schemas.microsoft.com/office/drawing/2014/main" val="1420792489"/>
                    </a:ext>
                  </a:extLst>
                </a:gridCol>
                <a:gridCol w="1845128">
                  <a:extLst>
                    <a:ext uri="{9D8B030D-6E8A-4147-A177-3AD203B41FA5}">
                      <a16:colId xmlns:a16="http://schemas.microsoft.com/office/drawing/2014/main" val="1546207856"/>
                    </a:ext>
                  </a:extLst>
                </a:gridCol>
              </a:tblGrid>
              <a:tr h="627744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AO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Question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428636"/>
                  </a:ext>
                </a:extLst>
              </a:tr>
              <a:tr h="1026432">
                <a:tc>
                  <a:txBody>
                    <a:bodyPr/>
                    <a:lstStyle/>
                    <a:p>
                      <a:r>
                        <a:rPr lang="en-GB" sz="2000" dirty="0"/>
                        <a:t>AO1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Read and understand a variety of texts, selecting and interpreting information, ideas and perspectives.</a:t>
                      </a:r>
                    </a:p>
                    <a:p>
                      <a:endParaRPr lang="en-GB" sz="20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Q1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207754"/>
                  </a:ext>
                </a:extLst>
              </a:tr>
              <a:tr h="1026432">
                <a:tc>
                  <a:txBody>
                    <a:bodyPr/>
                    <a:lstStyle/>
                    <a:p>
                      <a:r>
                        <a:rPr lang="en-GB" sz="2000" dirty="0"/>
                        <a:t>AO2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Understand and analyse how writers use linguistic and structural devices to achieve their effects.</a:t>
                      </a:r>
                    </a:p>
                    <a:p>
                      <a:endParaRPr lang="en-GB" sz="20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Q1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268979"/>
                  </a:ext>
                </a:extLst>
              </a:tr>
            </a:tbl>
          </a:graphicData>
        </a:graphic>
      </p:graphicFrame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A63563D7-B557-8B40-C42D-CA36F773DC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49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90"/>
    </mc:Choice>
    <mc:Fallback xmlns="">
      <p:transition spd="slow" advTm="300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309F8-111C-902D-A95D-6810B0B34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Paper 2 - Question 1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2D9F036-C9CA-CB9A-BCD3-90452F0EEB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503" y="1440000"/>
            <a:ext cx="3795325" cy="4797514"/>
          </a:xfrm>
          <a:ln w="25400">
            <a:solidFill>
              <a:schemeClr val="accent2"/>
            </a:solidFill>
          </a:ln>
        </p:spPr>
        <p:txBody>
          <a:bodyPr/>
          <a:lstStyle/>
          <a:p>
            <a:pPr marL="50800" indent="0">
              <a:buNone/>
            </a:pPr>
            <a:r>
              <a:rPr lang="en-GB" sz="2400" b="1" dirty="0"/>
              <a:t>Question 1:</a:t>
            </a:r>
          </a:p>
          <a:p>
            <a:r>
              <a:rPr lang="en-GB" sz="2400" dirty="0"/>
              <a:t>starts with ‘how does the writer…’</a:t>
            </a:r>
          </a:p>
          <a:p>
            <a:r>
              <a:rPr lang="en-GB" sz="2400" dirty="0"/>
              <a:t>asks about the whole text</a:t>
            </a:r>
          </a:p>
          <a:p>
            <a:r>
              <a:rPr lang="en-GB" sz="2400" dirty="0"/>
              <a:t>has supporting bullets </a:t>
            </a:r>
          </a:p>
          <a:p>
            <a:r>
              <a:rPr lang="en-GB" sz="2400" dirty="0"/>
              <a:t>asks students to refer to the text and use brief quotation </a:t>
            </a:r>
          </a:p>
          <a:p>
            <a:r>
              <a:rPr lang="en-GB" sz="2400" dirty="0"/>
              <a:t>30 marks</a:t>
            </a:r>
          </a:p>
          <a:p>
            <a:r>
              <a:rPr lang="en-GB" sz="2400" dirty="0"/>
              <a:t>targets AO1 and AO2</a:t>
            </a:r>
          </a:p>
        </p:txBody>
      </p:sp>
      <p:pic>
        <p:nvPicPr>
          <p:cNvPr id="9" name="Picture 8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3BC37038-C958-8FD9-BB92-CEBCE0E43C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3125" y="2795353"/>
            <a:ext cx="4930321" cy="2501900"/>
          </a:xfrm>
          <a:prstGeom prst="rect">
            <a:avLst/>
          </a:prstGeom>
          <a:ln w="25400">
            <a:solidFill>
              <a:schemeClr val="accent2"/>
            </a:solidFill>
          </a:ln>
        </p:spPr>
      </p:pic>
      <p:pic>
        <p:nvPicPr>
          <p:cNvPr id="13" name="Picture 12" descr="Text&#10;&#10;Description automatically generated">
            <a:extLst>
              <a:ext uri="{FF2B5EF4-FFF2-40B4-BE49-F238E27FC236}">
                <a16:creationId xmlns:a16="http://schemas.microsoft.com/office/drawing/2014/main" id="{49B60DCE-CDF2-3D3B-1592-4F5EAEFD8F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3124" y="5583789"/>
            <a:ext cx="4719373" cy="1079500"/>
          </a:xfrm>
          <a:prstGeom prst="rect">
            <a:avLst/>
          </a:prstGeom>
          <a:ln w="25400">
            <a:solidFill>
              <a:srgbClr val="003057"/>
            </a:solidFill>
          </a:ln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621CAD6-B8ED-2EC9-3217-C9EABC5D837E}"/>
              </a:ext>
            </a:extLst>
          </p:cNvPr>
          <p:cNvCxnSpPr>
            <a:cxnSpLocks/>
          </p:cNvCxnSpPr>
          <p:nvPr/>
        </p:nvCxnSpPr>
        <p:spPr>
          <a:xfrm>
            <a:off x="3559629" y="3739243"/>
            <a:ext cx="1012371" cy="339874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4781F81-7588-D3D2-430A-E7A551D646BB}"/>
              </a:ext>
            </a:extLst>
          </p:cNvPr>
          <p:cNvCxnSpPr>
            <a:cxnSpLocks/>
          </p:cNvCxnSpPr>
          <p:nvPr/>
        </p:nvCxnSpPr>
        <p:spPr>
          <a:xfrm flipV="1">
            <a:off x="1926771" y="4751614"/>
            <a:ext cx="2645229" cy="228253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CAD77893-5D2F-1029-BCA6-56E40B8D298C}"/>
              </a:ext>
            </a:extLst>
          </p:cNvPr>
          <p:cNvCxnSpPr>
            <a:cxnSpLocks/>
          </p:cNvCxnSpPr>
          <p:nvPr/>
        </p:nvCxnSpPr>
        <p:spPr>
          <a:xfrm flipV="1">
            <a:off x="1926771" y="5141593"/>
            <a:ext cx="6995726" cy="175955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A83ABFA-709B-DA48-F411-10DD693F602F}"/>
              </a:ext>
            </a:extLst>
          </p:cNvPr>
          <p:cNvCxnSpPr>
            <a:cxnSpLocks/>
          </p:cNvCxnSpPr>
          <p:nvPr/>
        </p:nvCxnSpPr>
        <p:spPr>
          <a:xfrm>
            <a:off x="3249385" y="5940054"/>
            <a:ext cx="1322615" cy="50738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2711A035-E569-BEE3-9747-0FDABC69E0A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  <p:pic>
        <p:nvPicPr>
          <p:cNvPr id="6" name="Picture 5" descr="A white background with black text&#10;&#10;Description automatically generated">
            <a:extLst>
              <a:ext uri="{FF2B5EF4-FFF2-40B4-BE49-F238E27FC236}">
                <a16:creationId xmlns:a16="http://schemas.microsoft.com/office/drawing/2014/main" id="{D2A49594-B928-6A46-349F-1E48321AA20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08792" y="456943"/>
            <a:ext cx="4217197" cy="1912623"/>
          </a:xfrm>
          <a:prstGeom prst="rect">
            <a:avLst/>
          </a:prstGeom>
          <a:ln w="25400">
            <a:solidFill>
              <a:schemeClr val="accent3"/>
            </a:solidFill>
          </a:ln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6DB48F2-D64C-0E5B-6E54-B3151A1592B4}"/>
              </a:ext>
            </a:extLst>
          </p:cNvPr>
          <p:cNvCxnSpPr>
            <a:cxnSpLocks/>
          </p:cNvCxnSpPr>
          <p:nvPr/>
        </p:nvCxnSpPr>
        <p:spPr>
          <a:xfrm flipV="1">
            <a:off x="3559629" y="672592"/>
            <a:ext cx="1159855" cy="1321406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8A39B24-E91B-88FC-696B-2E39B235F290}"/>
              </a:ext>
            </a:extLst>
          </p:cNvPr>
          <p:cNvCxnSpPr>
            <a:cxnSpLocks/>
          </p:cNvCxnSpPr>
          <p:nvPr/>
        </p:nvCxnSpPr>
        <p:spPr>
          <a:xfrm flipV="1">
            <a:off x="3158510" y="709259"/>
            <a:ext cx="4259929" cy="2231677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</p:spTree>
    <p:custDataLst>
      <p:tags r:id="rId1"/>
    </p:custDataLst>
    <p:extLst>
      <p:ext uri="{BB962C8B-B14F-4D97-AF65-F5344CB8AC3E}">
        <p14:creationId xmlns:p14="http://schemas.microsoft.com/office/powerpoint/2010/main" val="3068312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408"/>
    </mc:Choice>
    <mc:Fallback xmlns="">
      <p:transition spd="slow" advTm="414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B02B1-29D3-19A7-DC29-D5A8A166E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553" y="0"/>
            <a:ext cx="8278074" cy="1122300"/>
          </a:xfrm>
        </p:spPr>
        <p:txBody>
          <a:bodyPr/>
          <a:lstStyle/>
          <a:p>
            <a:r>
              <a:rPr lang="en-GB" dirty="0"/>
              <a:t>Question 1 – Mark Scheme - AO1</a:t>
            </a:r>
          </a:p>
        </p:txBody>
      </p:sp>
      <p:pic>
        <p:nvPicPr>
          <p:cNvPr id="6" name="Picture 5" descr="A white and black text box&#10;&#10;Description automatically generated">
            <a:extLst>
              <a:ext uri="{FF2B5EF4-FFF2-40B4-BE49-F238E27FC236}">
                <a16:creationId xmlns:a16="http://schemas.microsoft.com/office/drawing/2014/main" id="{AAEB3EA4-117F-267C-AAF5-8A18B7C0C0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899" y="1252640"/>
            <a:ext cx="8169727" cy="4576660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pic>
        <p:nvPicPr>
          <p:cNvPr id="10" name="Audio 9">
            <a:extLst>
              <a:ext uri="{FF2B5EF4-FFF2-40B4-BE49-F238E27FC236}">
                <a16:creationId xmlns:a16="http://schemas.microsoft.com/office/drawing/2014/main" id="{F009A6AE-61F6-DF62-170B-53C3662554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600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442"/>
    </mc:Choice>
    <mc:Fallback xmlns="">
      <p:transition spd="slow" advTm="624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B02B1-29D3-19A7-DC29-D5A8A166E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553" y="0"/>
            <a:ext cx="8278074" cy="1122300"/>
          </a:xfrm>
        </p:spPr>
        <p:txBody>
          <a:bodyPr/>
          <a:lstStyle/>
          <a:p>
            <a:r>
              <a:rPr lang="en-GB" dirty="0"/>
              <a:t>Question 1 – Mark Scheme - AO2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CEE77FDD-BBAA-67EF-2951-18C5544F7D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  <p:pic>
        <p:nvPicPr>
          <p:cNvPr id="5" name="Picture 4" descr="A list of text on a white background&#10;&#10;Description automatically generated">
            <a:extLst>
              <a:ext uri="{FF2B5EF4-FFF2-40B4-BE49-F238E27FC236}">
                <a16:creationId xmlns:a16="http://schemas.microsoft.com/office/drawing/2014/main" id="{2CEE8EFE-82F6-ABD5-02AA-780B501648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" y="1266075"/>
            <a:ext cx="7772400" cy="4969625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497573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296"/>
    </mc:Choice>
    <mc:Fallback xmlns="">
      <p:transition spd="slow" advTm="272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2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7296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72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36814" y="1433285"/>
            <a:ext cx="5208815" cy="1444307"/>
          </a:xfrm>
        </p:spPr>
        <p:txBody>
          <a:bodyPr/>
          <a:lstStyle/>
          <a:p>
            <a:pPr algn="l"/>
            <a:r>
              <a:rPr lang="en-US" sz="3200" dirty="0">
                <a:solidFill>
                  <a:srgbClr val="003057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Paper 2</a:t>
            </a:r>
            <a:br>
              <a:rPr lang="en-US" sz="3200" dirty="0">
                <a:solidFill>
                  <a:srgbClr val="003057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</a:br>
            <a:r>
              <a:rPr lang="en-US" sz="3200" dirty="0">
                <a:solidFill>
                  <a:srgbClr val="003057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Section B: Writing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2DB8F6CE-FC73-4334-E592-03A721BFF2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620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84"/>
    </mc:Choice>
    <mc:Fallback xmlns="">
      <p:transition spd="slow" advTm="59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1F241-4508-F110-AF8B-77BC7346E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504" y="345367"/>
            <a:ext cx="7665196" cy="553998"/>
          </a:xfrm>
        </p:spPr>
        <p:txBody>
          <a:bodyPr/>
          <a:lstStyle/>
          <a:p>
            <a:r>
              <a:rPr lang="en-GB" dirty="0"/>
              <a:t>Writing Facts and Figures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E645A5-C90D-AAC3-19D0-FDAE77C0BB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503" y="976699"/>
            <a:ext cx="2611503" cy="5382867"/>
          </a:xfrm>
          <a:ln w="25400">
            <a:solidFill>
              <a:schemeClr val="accent2"/>
            </a:solidFill>
          </a:ln>
        </p:spPr>
        <p:txBody>
          <a:bodyPr/>
          <a:lstStyle/>
          <a:p>
            <a:pPr marL="50800" indent="0">
              <a:buNone/>
            </a:pPr>
            <a:r>
              <a:rPr lang="en-GB" sz="1800" b="1" dirty="0"/>
              <a:t>Section B:  The tasks will change but:</a:t>
            </a:r>
            <a:endParaRPr lang="en-GB" sz="1800" dirty="0"/>
          </a:p>
          <a:p>
            <a:r>
              <a:rPr lang="en-GB" sz="1800" dirty="0"/>
              <a:t>there will always be a choice of three </a:t>
            </a:r>
          </a:p>
          <a:p>
            <a:pPr marL="50800" indent="0">
              <a:buNone/>
            </a:pPr>
            <a:endParaRPr lang="en-GB" sz="1800" dirty="0"/>
          </a:p>
          <a:p>
            <a:r>
              <a:rPr lang="en-GB" sz="1800" dirty="0"/>
              <a:t>they will always be imaginative writing tasks</a:t>
            </a:r>
          </a:p>
          <a:p>
            <a:pPr marL="50800" indent="0">
              <a:buNone/>
            </a:pPr>
            <a:endParaRPr lang="en-GB" sz="1800" dirty="0"/>
          </a:p>
          <a:p>
            <a:pPr marL="50800" indent="0">
              <a:buNone/>
            </a:pPr>
            <a:endParaRPr lang="en-GB" sz="1800" dirty="0"/>
          </a:p>
          <a:p>
            <a:r>
              <a:rPr lang="en-GB" sz="1800" dirty="0"/>
              <a:t>one of the questions will always have some images to help students</a:t>
            </a:r>
          </a:p>
          <a:p>
            <a:pPr marL="50800" indent="0">
              <a:buNone/>
            </a:pPr>
            <a:endParaRPr lang="en-GB" sz="1800" dirty="0"/>
          </a:p>
        </p:txBody>
      </p:sp>
      <p:pic>
        <p:nvPicPr>
          <p:cNvPr id="9" name="Picture 8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86C26227-5C47-AAC6-4573-AF898CE11B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5086" y="976699"/>
            <a:ext cx="5787411" cy="5521953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505B2CD-71DF-52C4-1403-1728E58A61A6}"/>
              </a:ext>
            </a:extLst>
          </p:cNvPr>
          <p:cNvCxnSpPr>
            <a:cxnSpLocks/>
          </p:cNvCxnSpPr>
          <p:nvPr/>
        </p:nvCxnSpPr>
        <p:spPr>
          <a:xfrm>
            <a:off x="2385707" y="2052376"/>
            <a:ext cx="896336" cy="719943"/>
          </a:xfrm>
          <a:prstGeom prst="straightConnector1">
            <a:avLst/>
          </a:prstGeom>
          <a:ln w="50800">
            <a:solidFill>
              <a:schemeClr val="accent3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0DAA41D-5488-8940-9DF5-BECB9E3BDCF8}"/>
              </a:ext>
            </a:extLst>
          </p:cNvPr>
          <p:cNvCxnSpPr>
            <a:cxnSpLocks/>
          </p:cNvCxnSpPr>
          <p:nvPr/>
        </p:nvCxnSpPr>
        <p:spPr>
          <a:xfrm flipV="1">
            <a:off x="2385707" y="1634852"/>
            <a:ext cx="901779" cy="251962"/>
          </a:xfrm>
          <a:prstGeom prst="straightConnector1">
            <a:avLst/>
          </a:prstGeom>
          <a:ln w="50800">
            <a:solidFill>
              <a:schemeClr val="accent3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F174F39-DFC5-94DC-2594-F0121CF68FE9}"/>
              </a:ext>
            </a:extLst>
          </p:cNvPr>
          <p:cNvCxnSpPr>
            <a:cxnSpLocks/>
          </p:cNvCxnSpPr>
          <p:nvPr/>
        </p:nvCxnSpPr>
        <p:spPr>
          <a:xfrm>
            <a:off x="2385707" y="2235910"/>
            <a:ext cx="896336" cy="2304671"/>
          </a:xfrm>
          <a:prstGeom prst="straightConnector1">
            <a:avLst/>
          </a:prstGeom>
          <a:ln w="50800">
            <a:solidFill>
              <a:schemeClr val="accent3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ACDC1D1-C6ED-2659-5423-176746BBED1F}"/>
              </a:ext>
            </a:extLst>
          </p:cNvPr>
          <p:cNvCxnSpPr>
            <a:cxnSpLocks/>
          </p:cNvCxnSpPr>
          <p:nvPr/>
        </p:nvCxnSpPr>
        <p:spPr>
          <a:xfrm flipV="1">
            <a:off x="1527254" y="4849586"/>
            <a:ext cx="1999717" cy="391885"/>
          </a:xfrm>
          <a:prstGeom prst="straightConnector1">
            <a:avLst/>
          </a:prstGeom>
          <a:ln w="50800">
            <a:solidFill>
              <a:schemeClr val="accent3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0E08FB66-58B0-2D54-8E7A-BE7F6F500948}"/>
              </a:ext>
            </a:extLst>
          </p:cNvPr>
          <p:cNvCxnSpPr>
            <a:cxnSpLocks/>
          </p:cNvCxnSpPr>
          <p:nvPr/>
        </p:nvCxnSpPr>
        <p:spPr>
          <a:xfrm flipV="1">
            <a:off x="1135369" y="3204967"/>
            <a:ext cx="2918733" cy="183278"/>
          </a:xfrm>
          <a:prstGeom prst="straightConnector1">
            <a:avLst/>
          </a:prstGeom>
          <a:ln w="50800">
            <a:solidFill>
              <a:schemeClr val="accent3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DB730B85-3ADF-1648-9A73-19D14A1FE64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92780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042"/>
    </mc:Choice>
    <mc:Fallback xmlns="">
      <p:transition spd="slow" advTm="320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1F241-4508-F110-AF8B-77BC7346E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504" y="345367"/>
            <a:ext cx="7665196" cy="553998"/>
          </a:xfrm>
        </p:spPr>
        <p:txBody>
          <a:bodyPr/>
          <a:lstStyle/>
          <a:p>
            <a:r>
              <a:rPr lang="en-GB" dirty="0"/>
              <a:t>Writing Facts and Figures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E645A5-C90D-AAC3-19D0-FDAE77C0BB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503" y="976699"/>
            <a:ext cx="2611503" cy="5382867"/>
          </a:xfrm>
          <a:ln w="25400">
            <a:solidFill>
              <a:schemeClr val="accent2"/>
            </a:solidFill>
          </a:ln>
        </p:spPr>
        <p:txBody>
          <a:bodyPr/>
          <a:lstStyle/>
          <a:p>
            <a:pPr marL="50800" indent="0">
              <a:buNone/>
            </a:pPr>
            <a:r>
              <a:rPr lang="en-GB" sz="1800" b="1" dirty="0"/>
              <a:t>Section B:  The tasks will change but:</a:t>
            </a:r>
            <a:endParaRPr lang="en-GB" sz="1800" dirty="0"/>
          </a:p>
          <a:p>
            <a:r>
              <a:rPr lang="en-GB" sz="1800" dirty="0"/>
              <a:t>they always remind students that the response is marked for ‘accurate and appropriate use of </a:t>
            </a:r>
            <a:r>
              <a:rPr lang="en-GB" sz="1800"/>
              <a:t>vocabulary, spelling</a:t>
            </a:r>
            <a:r>
              <a:rPr lang="en-GB" sz="1800" dirty="0"/>
              <a:t>, punctuation and grammar’</a:t>
            </a:r>
          </a:p>
          <a:p>
            <a:endParaRPr lang="en-GB" sz="1800" dirty="0"/>
          </a:p>
          <a:p>
            <a:r>
              <a:rPr lang="en-GB" sz="1800" dirty="0"/>
              <a:t>they will always be marked out of 30</a:t>
            </a:r>
          </a:p>
          <a:p>
            <a:pPr marL="50800" indent="0">
              <a:buNone/>
            </a:pPr>
            <a:endParaRPr lang="en-GB" sz="1800" dirty="0"/>
          </a:p>
          <a:p>
            <a:r>
              <a:rPr lang="en-GB" sz="1800" dirty="0"/>
              <a:t>they will always target 2 separate AOs – AO4 and AO5</a:t>
            </a:r>
          </a:p>
          <a:p>
            <a:pPr marL="50800" indent="0">
              <a:buNone/>
            </a:pPr>
            <a:endParaRPr lang="en-GB" sz="1800" dirty="0"/>
          </a:p>
          <a:p>
            <a:pPr marL="50800" indent="0">
              <a:buNone/>
            </a:pPr>
            <a:endParaRPr lang="en-GB" sz="18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544B6AB-B400-0613-EDD0-F6CE5F4B04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5087" y="4784923"/>
            <a:ext cx="5380265" cy="469900"/>
          </a:xfrm>
          <a:prstGeom prst="rect">
            <a:avLst/>
          </a:prstGeom>
          <a:ln w="25400">
            <a:solidFill>
              <a:schemeClr val="accent3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87E6D36-25D3-1180-95A1-9CA03D0037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5087" y="5837052"/>
            <a:ext cx="5740400" cy="571500"/>
          </a:xfrm>
          <a:prstGeom prst="rect">
            <a:avLst/>
          </a:prstGeom>
          <a:ln w="25400">
            <a:solidFill>
              <a:schemeClr val="accent3"/>
            </a:solidFill>
          </a:ln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802EE3D-A181-C209-F2E3-811C094E5086}"/>
              </a:ext>
            </a:extLst>
          </p:cNvPr>
          <p:cNvCxnSpPr>
            <a:cxnSpLocks/>
          </p:cNvCxnSpPr>
          <p:nvPr/>
        </p:nvCxnSpPr>
        <p:spPr>
          <a:xfrm flipV="1">
            <a:off x="2310491" y="5019873"/>
            <a:ext cx="1134838" cy="405787"/>
          </a:xfrm>
          <a:prstGeom prst="straightConnector1">
            <a:avLst/>
          </a:prstGeom>
          <a:ln w="50800">
            <a:solidFill>
              <a:schemeClr val="accent3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6BDFB97-5F30-AC91-037A-2E3D62866848}"/>
              </a:ext>
            </a:extLst>
          </p:cNvPr>
          <p:cNvCxnSpPr>
            <a:cxnSpLocks/>
          </p:cNvCxnSpPr>
          <p:nvPr/>
        </p:nvCxnSpPr>
        <p:spPr>
          <a:xfrm>
            <a:off x="2461532" y="5529088"/>
            <a:ext cx="677635" cy="445102"/>
          </a:xfrm>
          <a:prstGeom prst="straightConnector1">
            <a:avLst/>
          </a:prstGeom>
          <a:ln w="50800">
            <a:solidFill>
              <a:schemeClr val="accent3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7" name="Picture 6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4F15ED39-D404-FA40-73B6-F055348B25B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35087" y="983503"/>
            <a:ext cx="5510896" cy="3556000"/>
          </a:xfrm>
          <a:prstGeom prst="rect">
            <a:avLst/>
          </a:prstGeom>
        </p:spPr>
      </p:pic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6101D14B-39B2-804E-B9FC-BC55159C3644}"/>
              </a:ext>
            </a:extLst>
          </p:cNvPr>
          <p:cNvCxnSpPr>
            <a:cxnSpLocks/>
          </p:cNvCxnSpPr>
          <p:nvPr/>
        </p:nvCxnSpPr>
        <p:spPr>
          <a:xfrm flipV="1">
            <a:off x="2273752" y="2105083"/>
            <a:ext cx="1208315" cy="1590873"/>
          </a:xfrm>
          <a:prstGeom prst="straightConnector1">
            <a:avLst/>
          </a:prstGeom>
          <a:ln w="50800">
            <a:solidFill>
              <a:schemeClr val="accent3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ACDC1D1-C6ED-2659-5423-176746BBED1F}"/>
              </a:ext>
            </a:extLst>
          </p:cNvPr>
          <p:cNvCxnSpPr>
            <a:cxnSpLocks/>
          </p:cNvCxnSpPr>
          <p:nvPr/>
        </p:nvCxnSpPr>
        <p:spPr>
          <a:xfrm flipV="1">
            <a:off x="2514600" y="4373531"/>
            <a:ext cx="5159829" cy="50198"/>
          </a:xfrm>
          <a:prstGeom prst="straightConnector1">
            <a:avLst/>
          </a:prstGeom>
          <a:ln w="50800">
            <a:solidFill>
              <a:schemeClr val="accent3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C498ACD4-0DCA-5632-E678-CB70E0EFBAA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8130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712"/>
    </mc:Choice>
    <mc:Fallback xmlns="">
      <p:transition spd="slow" advTm="477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B02B1-29D3-19A7-DC29-D5A8A166E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553" y="0"/>
            <a:ext cx="8278074" cy="1122300"/>
          </a:xfrm>
        </p:spPr>
        <p:txBody>
          <a:bodyPr/>
          <a:lstStyle/>
          <a:p>
            <a:r>
              <a:rPr lang="en-GB" dirty="0"/>
              <a:t>Questions 2, 3 &amp; 4 – Mark Scheme – AO4</a:t>
            </a:r>
          </a:p>
        </p:txBody>
      </p:sp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FD2832F7-54F5-839C-6503-0274A577F2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133" y="928980"/>
            <a:ext cx="8054913" cy="5306720"/>
          </a:xfrm>
          <a:prstGeom prst="rect">
            <a:avLst/>
          </a:prstGeom>
          <a:ln w="25400">
            <a:solidFill>
              <a:srgbClr val="BECD33">
                <a:shade val="95000"/>
                <a:satMod val="105000"/>
              </a:srgbClr>
            </a:solidFill>
          </a:ln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9DFB0058-C1C5-D905-27BE-D4BC78329C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007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152"/>
    </mc:Choice>
    <mc:Fallback xmlns="">
      <p:transition spd="slow" advTm="371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B02B1-29D3-19A7-DC29-D5A8A166E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553" y="0"/>
            <a:ext cx="8278074" cy="1122300"/>
          </a:xfrm>
        </p:spPr>
        <p:txBody>
          <a:bodyPr/>
          <a:lstStyle/>
          <a:p>
            <a:r>
              <a:rPr lang="en-GB" dirty="0"/>
              <a:t>Questions 2, 3 &amp; 4 – Mark Scheme – AO5</a:t>
            </a:r>
          </a:p>
        </p:txBody>
      </p:sp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F97CBC34-5D9F-90B7-7B7D-DB6C196D73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765" y="835221"/>
            <a:ext cx="8145862" cy="5392800"/>
          </a:xfrm>
          <a:prstGeom prst="rect">
            <a:avLst/>
          </a:prstGeom>
          <a:ln w="25400">
            <a:solidFill>
              <a:srgbClr val="BECD33">
                <a:shade val="95000"/>
                <a:satMod val="105000"/>
              </a:srgbClr>
            </a:solidFill>
          </a:ln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BD7E359F-84AE-41AB-1FDC-76685D4A01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211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413"/>
    </mc:Choice>
    <mc:Fallback xmlns="">
      <p:transition spd="slow" advTm="314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36814" y="1433285"/>
            <a:ext cx="5208815" cy="1444307"/>
          </a:xfrm>
        </p:spPr>
        <p:txBody>
          <a:bodyPr/>
          <a:lstStyle/>
          <a:p>
            <a:pPr algn="l"/>
            <a:r>
              <a:rPr lang="en-US" sz="3200" dirty="0">
                <a:solidFill>
                  <a:srgbClr val="003057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Support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1151CEC7-CF09-9C22-9376-3A4205D886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938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94"/>
    </mc:Choice>
    <mc:Fallback xmlns="">
      <p:transition spd="slow" advTm="67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D715E-92DF-2AAB-D198-0BFDEA1A6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Where to find the past papers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5124EA-EDF7-E83A-57A0-0618DD6A55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504" y="899365"/>
            <a:ext cx="8229600" cy="5139928"/>
          </a:xfrm>
        </p:spPr>
        <p:txBody>
          <a:bodyPr/>
          <a:lstStyle/>
          <a:p>
            <a:pPr marL="50800" indent="0">
              <a:buNone/>
            </a:pPr>
            <a:r>
              <a:rPr lang="en-GB" sz="2000" b="1" dirty="0"/>
              <a:t>You can download all of our past papers from the website (the most recent with your Edexcel Online login):</a:t>
            </a:r>
          </a:p>
          <a:p>
            <a:pPr marL="50800" indent="0">
              <a:buNone/>
            </a:pPr>
            <a:endParaRPr lang="en-GB" b="1" dirty="0"/>
          </a:p>
          <a:p>
            <a:r>
              <a:rPr lang="en-GB" sz="2000" dirty="0"/>
              <a:t>In this presentation, we have used examples from the </a:t>
            </a:r>
            <a:r>
              <a:rPr lang="en-GB" sz="2000" dirty="0">
                <a:hlinkClick r:id="rId5"/>
              </a:rPr>
              <a:t>SAMs</a:t>
            </a:r>
            <a:r>
              <a:rPr lang="en-GB" sz="2000" dirty="0"/>
              <a:t>,  </a:t>
            </a:r>
            <a:r>
              <a:rPr lang="en-GB" sz="2000" dirty="0">
                <a:hlinkClick r:id="rId6"/>
              </a:rPr>
              <a:t>Nov 21</a:t>
            </a:r>
            <a:r>
              <a:rPr lang="en-GB" sz="2000" dirty="0"/>
              <a:t>, </a:t>
            </a:r>
            <a:r>
              <a:rPr lang="en-GB" sz="2000" dirty="0">
                <a:hlinkClick r:id="rId7"/>
              </a:rPr>
              <a:t>Jan 22</a:t>
            </a:r>
            <a:r>
              <a:rPr lang="en-GB" sz="2000" dirty="0"/>
              <a:t> and </a:t>
            </a:r>
            <a:r>
              <a:rPr lang="en-GB" sz="2000" dirty="0">
                <a:hlinkClick r:id="rId8"/>
              </a:rPr>
              <a:t>June 22</a:t>
            </a:r>
            <a:endParaRPr lang="en-GB" sz="2000" dirty="0"/>
          </a:p>
          <a:p>
            <a:r>
              <a:rPr lang="en-GB" sz="2000" dirty="0"/>
              <a:t>All other past papers can be found in the </a:t>
            </a:r>
            <a:r>
              <a:rPr lang="en-GB" sz="2000" dirty="0">
                <a:hlinkClick r:id="rId9"/>
              </a:rPr>
              <a:t>exam materials </a:t>
            </a:r>
            <a:r>
              <a:rPr lang="en-GB" sz="2000" dirty="0"/>
              <a:t>area on the website</a:t>
            </a:r>
          </a:p>
          <a:p>
            <a:r>
              <a:rPr lang="en-GB" sz="2000" dirty="0"/>
              <a:t>There are also some </a:t>
            </a:r>
            <a:r>
              <a:rPr lang="en-GB" sz="2000" dirty="0">
                <a:hlinkClick r:id="rId10"/>
              </a:rPr>
              <a:t>specimen papers </a:t>
            </a:r>
            <a:r>
              <a:rPr lang="en-GB" sz="2000" dirty="0"/>
              <a:t>in the teaching and learning materials area on the website</a:t>
            </a:r>
          </a:p>
          <a:p>
            <a:r>
              <a:rPr lang="en-GB" sz="2000" dirty="0">
                <a:hlinkClick r:id="rId11"/>
              </a:rPr>
              <a:t>Summary documents </a:t>
            </a:r>
            <a:r>
              <a:rPr lang="en-GB" sz="2000" dirty="0"/>
              <a:t>of the questions from all series can be found in the teaching and learning materials area on the website</a:t>
            </a:r>
          </a:p>
          <a:p>
            <a:r>
              <a:rPr lang="en-GB" sz="2000" dirty="0"/>
              <a:t>For all queries, please contact Clare Haviland  on </a:t>
            </a:r>
            <a:r>
              <a:rPr lang="en-GB" sz="2000" dirty="0">
                <a:hlinkClick r:id="rId12"/>
              </a:rPr>
              <a:t>TeachingEnglish@Pearson.com</a:t>
            </a:r>
            <a:r>
              <a:rPr lang="en-GB" sz="2000" dirty="0"/>
              <a:t>, </a:t>
            </a:r>
            <a:r>
              <a:rPr lang="en-GB" sz="2000" dirty="0">
                <a:hlinkClick r:id="rId13"/>
              </a:rPr>
              <a:t>https://support.pearson.com/uk/s/qualification-contactus</a:t>
            </a:r>
            <a:r>
              <a:rPr lang="en-GB" sz="2000" dirty="0"/>
              <a:t>, or </a:t>
            </a:r>
            <a:r>
              <a:rPr lang="en-GB" sz="2000" dirty="0">
                <a:hlinkClick r:id="rId14"/>
              </a:rPr>
              <a:t>LinkedIn</a:t>
            </a:r>
            <a:r>
              <a:rPr lang="en-GB" sz="2000" dirty="0"/>
              <a:t>.</a:t>
            </a:r>
          </a:p>
        </p:txBody>
      </p:sp>
      <p:pic>
        <p:nvPicPr>
          <p:cNvPr id="8" name="Audio 7">
            <a:extLst>
              <a:ext uri="{FF2B5EF4-FFF2-40B4-BE49-F238E27FC236}">
                <a16:creationId xmlns:a16="http://schemas.microsoft.com/office/drawing/2014/main" id="{FB95C80D-810D-F87E-618A-ACBEE67042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10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648"/>
    </mc:Choice>
    <mc:Fallback xmlns="">
      <p:transition spd="slow" advTm="456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36814" y="1433285"/>
            <a:ext cx="5208815" cy="1444307"/>
          </a:xfrm>
        </p:spPr>
        <p:txBody>
          <a:bodyPr/>
          <a:lstStyle/>
          <a:p>
            <a:pPr algn="l"/>
            <a:r>
              <a:rPr lang="en-US" sz="3200" dirty="0">
                <a:solidFill>
                  <a:srgbClr val="003057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Thank you!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9D9DD572-0DD5-0844-B15B-DBA79476F8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181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81"/>
    </mc:Choice>
    <mc:Fallback xmlns="">
      <p:transition spd="slow" advTm="65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C:\Users\curtis_a\Desktop\A level changes 1\1913737793.mp3"/>
  <p:tag name="PPSNARRATION" val="10,213535144,C:\Users\curtis_a\Desktop\A level changes 1 v 3 Final\Media.ppc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C:\Users\curtis_a\Desktop\A level changes 1\1913737793.mp3"/>
  <p:tag name="PPSNARRATION" val="10,213535144,C:\Users\curtis_a\Desktop\A level changes 1 v 3 Final\Media.ppcx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9|0.8|0.6|2.1|32.8|0.6|0.6|0.6|14.7|10.1|0.7|8.5|0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0.3|0.4|25.5|6.7|7.2|0.9|10.2|2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0.4|0.4|0.5|9.5|8.2|0.6|10.5|3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0.3|0.4|0.4|8.7|7.7|0.6|10.7|3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|0.3|0.4|0.4|23.2|8|7.9|5.1|0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7|0.4|0.4|0.5|8.6|9.3|6.1|14.3|0.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|10.2|0.8|5.5|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5|0.4|9.6|3.1|0.6|0.4|0.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4|0.4|0.3|0.5|0.5|21.9|0.5|0.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7|0.4|0.5|8.7|4.4|5.1|8.6|3.2|0.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5|10.7|0.7|0.8|5.4|2.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8|0.6|9.6|3.6|0.5|0.7|0.8"/>
</p:tagLst>
</file>

<file path=ppt/theme/theme1.xml><?xml version="1.0" encoding="utf-8"?>
<a:theme xmlns:a="http://schemas.openxmlformats.org/drawingml/2006/main" name="Office Theme">
  <a:themeElements>
    <a:clrScheme name="Custom 4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243C59"/>
      </a:accent1>
      <a:accent2>
        <a:srgbClr val="68A6C2"/>
      </a:accent2>
      <a:accent3>
        <a:srgbClr val="007FA3"/>
      </a:accent3>
      <a:accent4>
        <a:srgbClr val="003057"/>
      </a:accent4>
      <a:accent5>
        <a:srgbClr val="DB0020"/>
      </a:accent5>
      <a:accent6>
        <a:srgbClr val="008638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03BD6BC4E6F7D4B90F4CE470CF58B16" ma:contentTypeVersion="12" ma:contentTypeDescription="Create a new document." ma:contentTypeScope="" ma:versionID="e3abaa7ea5fbbec319f52df4aeb2e0c5">
  <xsd:schema xmlns:xsd="http://www.w3.org/2001/XMLSchema" xmlns:xs="http://www.w3.org/2001/XMLSchema" xmlns:p="http://schemas.microsoft.com/office/2006/metadata/properties" xmlns:ns2="ae7d17c3-ee85-4874-8a11-9d1d6eecafaf" xmlns:ns3="b20518d2-7948-4762-ab0e-0ddb17b15b0c" targetNamespace="http://schemas.microsoft.com/office/2006/metadata/properties" ma:root="true" ma:fieldsID="e81f0566f4f3090a365dda39a1b0786c" ns2:_="" ns3:_="">
    <xsd:import namespace="ae7d17c3-ee85-4874-8a11-9d1d6eecafaf"/>
    <xsd:import namespace="b20518d2-7948-4762-ab0e-0ddb17b15b0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7d17c3-ee85-4874-8a11-9d1d6eecafa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0518d2-7948-4762-ab0e-0ddb17b15b0c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C7F2AA6-4B3E-49EC-A9D4-26031080BB1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7d17c3-ee85-4874-8a11-9d1d6eecafaf"/>
    <ds:schemaRef ds:uri="b20518d2-7948-4762-ab0e-0ddb17b15b0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F5C1FFE-C5CE-4442-8C61-FADF1812E606}">
  <ds:schemaRefs>
    <ds:schemaRef ds:uri="http://purl.org/dc/dcmitype/"/>
    <ds:schemaRef ds:uri="ae7d17c3-ee85-4874-8a11-9d1d6eecafaf"/>
    <ds:schemaRef ds:uri="b20518d2-7948-4762-ab0e-0ddb17b15b0c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6F92BB60-4DFD-4491-B0F0-99A78A1F2C8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2531</TotalTime>
  <Words>1701</Words>
  <Application>Microsoft Office PowerPoint</Application>
  <PresentationFormat>On-screen Show (4:3)</PresentationFormat>
  <Paragraphs>277</Paragraphs>
  <Slides>38</Slides>
  <Notes>18</Notes>
  <HiddenSlides>0</HiddenSlides>
  <MMClips>38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Arial</vt:lpstr>
      <vt:lpstr>Arial Black</vt:lpstr>
      <vt:lpstr>Calibri</vt:lpstr>
      <vt:lpstr>Helvetica</vt:lpstr>
      <vt:lpstr>Verdana</vt:lpstr>
      <vt:lpstr>Office Theme</vt:lpstr>
      <vt:lpstr>PowerPoint Presentation</vt:lpstr>
      <vt:lpstr>Aims and Objectives </vt:lpstr>
      <vt:lpstr>International GCSE English Language A</vt:lpstr>
      <vt:lpstr>Assessment Objectives for Reading</vt:lpstr>
      <vt:lpstr>Assessment Objectives for Writing</vt:lpstr>
      <vt:lpstr> Paper 1: Walkthrough</vt:lpstr>
      <vt:lpstr>Paper 1 – What changes and what stays the same?</vt:lpstr>
      <vt:lpstr>Paper 1 Section A: Reading</vt:lpstr>
      <vt:lpstr>Paper 1: Reading Facts and Figures</vt:lpstr>
      <vt:lpstr>Paper 1 Reading: Facts and Figures</vt:lpstr>
      <vt:lpstr>Paper 1 - Question 1</vt:lpstr>
      <vt:lpstr>Paper 1 - Question 2</vt:lpstr>
      <vt:lpstr>Paper 1 - Question 3</vt:lpstr>
      <vt:lpstr>Paper 1 - Question 4</vt:lpstr>
      <vt:lpstr>Question 4 – Mark Scheme</vt:lpstr>
      <vt:lpstr>Paper 1 - Question 5</vt:lpstr>
      <vt:lpstr>Question 5 – Mark Scheme</vt:lpstr>
      <vt:lpstr>Paper 1 Section B: Writing</vt:lpstr>
      <vt:lpstr>Writing Facts and Figures</vt:lpstr>
      <vt:lpstr>Writing Facts and Figures</vt:lpstr>
      <vt:lpstr>Question 6 and 7 – Mark Scheme – AO4</vt:lpstr>
      <vt:lpstr>Question 6 and 7 – Mark Scheme – AO5</vt:lpstr>
      <vt:lpstr> Paper 2: Walkthrough</vt:lpstr>
      <vt:lpstr>Paper 2 – What changes and what stays the same?</vt:lpstr>
      <vt:lpstr>Paper 2 Section A: Reading</vt:lpstr>
      <vt:lpstr>Paper 2: Reading Facts and Figures</vt:lpstr>
      <vt:lpstr>Paper 2 Reading: Facts and Figures</vt:lpstr>
      <vt:lpstr>Paper 2 - Question 1</vt:lpstr>
      <vt:lpstr>Question 1 – Mark Scheme - AO1</vt:lpstr>
      <vt:lpstr>Question 1 – Mark Scheme - AO2</vt:lpstr>
      <vt:lpstr>Paper 2 Section B: Writing</vt:lpstr>
      <vt:lpstr>Writing Facts and Figures</vt:lpstr>
      <vt:lpstr>Writing Facts and Figures</vt:lpstr>
      <vt:lpstr>Questions 2, 3 &amp; 4 – Mark Scheme – AO4</vt:lpstr>
      <vt:lpstr>Questions 2, 3 &amp; 4 – Mark Scheme – AO5</vt:lpstr>
      <vt:lpstr>Support</vt:lpstr>
      <vt:lpstr>Where to find the past papers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Edexcel A level:  Biology A (Salters-Nuffield)  Biology B  “New to Edexcel”</dc:title>
  <dc:creator>Riddle, Damian</dc:creator>
  <cp:lastModifiedBy>Clare Haviland</cp:lastModifiedBy>
  <cp:revision>146</cp:revision>
  <dcterms:modified xsi:type="dcterms:W3CDTF">2023-11-14T13:33:54Z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0x010100D03BD6BC4E6F7D4B90F4CE470CF58B16</vt:lpwstr>
  </property>
</Properties>
</file>