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3.xml" ContentType="application/vnd.openxmlformats-officedocument.presentationml.tags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808" r:id="rId5"/>
  </p:sldMasterIdLst>
  <p:notesMasterIdLst>
    <p:notesMasterId r:id="rId19"/>
  </p:notesMasterIdLst>
  <p:sldIdLst>
    <p:sldId id="295" r:id="rId6"/>
    <p:sldId id="1058" r:id="rId7"/>
    <p:sldId id="1052" r:id="rId8"/>
    <p:sldId id="512" r:id="rId9"/>
    <p:sldId id="965" r:id="rId10"/>
    <p:sldId id="1053" r:id="rId11"/>
    <p:sldId id="1054" r:id="rId12"/>
    <p:sldId id="1055" r:id="rId13"/>
    <p:sldId id="1056" r:id="rId14"/>
    <p:sldId id="1057" r:id="rId15"/>
    <p:sldId id="1037" r:id="rId16"/>
    <p:sldId id="1038" r:id="rId17"/>
    <p:sldId id="303" r:id="rId18"/>
  </p:sldIdLst>
  <p:sldSz cx="12192000" cy="6858000"/>
  <p:notesSz cx="6797675" cy="9926638"/>
  <p:custDataLst>
    <p:tags r:id="rId2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D1619"/>
    <a:srgbClr val="11B2A5"/>
    <a:srgbClr val="6C4394"/>
    <a:srgbClr val="F39200"/>
    <a:srgbClr val="008938"/>
    <a:srgbClr val="D6007E"/>
    <a:srgbClr val="006BB4"/>
    <a:srgbClr val="004572"/>
    <a:srgbClr val="F3BA00"/>
    <a:srgbClr val="83BD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03" autoAdjust="0"/>
    <p:restoredTop sz="68563" autoAdjust="0"/>
  </p:normalViewPr>
  <p:slideViewPr>
    <p:cSldViewPr snapToGrid="0" snapToObjects="1" showGuides="1">
      <p:cViewPr varScale="1">
        <p:scale>
          <a:sx n="51" d="100"/>
          <a:sy n="51" d="100"/>
        </p:scale>
        <p:origin x="1284" y="40"/>
      </p:cViewPr>
      <p:guideLst>
        <p:guide orient="horz" pos="2136"/>
        <p:guide pos="38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 Wagstaffe" userId="c9711793-83c4-4f3a-9128-a153ad2c7e09" providerId="ADAL" clId="{B9EBD5CD-3004-44DC-B9CF-2D7E59D19D10}"/>
    <pc:docChg chg="modSld">
      <pc:chgData name="Julie Wagstaffe" userId="c9711793-83c4-4f3a-9128-a153ad2c7e09" providerId="ADAL" clId="{B9EBD5CD-3004-44DC-B9CF-2D7E59D19D10}" dt="2025-04-04T09:56:09.348" v="0" actId="20577"/>
      <pc:docMkLst>
        <pc:docMk/>
      </pc:docMkLst>
      <pc:sldChg chg="modSp mod">
        <pc:chgData name="Julie Wagstaffe" userId="c9711793-83c4-4f3a-9128-a153ad2c7e09" providerId="ADAL" clId="{B9EBD5CD-3004-44DC-B9CF-2D7E59D19D10}" dt="2025-04-04T09:56:09.348" v="0" actId="20577"/>
        <pc:sldMkLst>
          <pc:docMk/>
          <pc:sldMk cId="152391500" sldId="1058"/>
        </pc:sldMkLst>
        <pc:spChg chg="mod">
          <ac:chgData name="Julie Wagstaffe" userId="c9711793-83c4-4f3a-9128-a153ad2c7e09" providerId="ADAL" clId="{B9EBD5CD-3004-44DC-B9CF-2D7E59D19D10}" dt="2025-04-04T09:56:09.348" v="0" actId="20577"/>
          <ac:spMkLst>
            <pc:docMk/>
            <pc:sldMk cId="152391500" sldId="1058"/>
            <ac:spMk id="2" creationId="{06D4ACED-A68C-9551-6EC3-AAEB83E9D31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411239B-6751-674B-BBF8-A04DCD1AE4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5B4D93-119D-C443-BF3F-566C4E4C3AFB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97ABFCC-F0E2-2D45-9B7A-16E93F0C421B}" type="datetimeFigureOut">
              <a:rPr lang="en-US"/>
              <a:pPr>
                <a:defRPr/>
              </a:pPr>
              <a:t>4/4/2025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6BA918A4-BB7D-AF41-BE50-4F7FFC5604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C478C91D-7988-F040-80F8-49907E6C23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8CE234-EDC1-614C-A085-2285B03BC02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937E29-1D26-0549-B180-2750D6D760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BAF1D13-1771-6641-9B07-2FC25F0FAF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AF1D13-1771-6641-9B07-2FC25F0FAF6A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794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AF1D13-1771-6641-9B07-2FC25F0FAF6A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55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AF1D13-1771-6641-9B07-2FC25F0FAF6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8449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AF1D13-1771-6641-9B07-2FC25F0FAF6A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646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AF1D13-1771-6641-9B07-2FC25F0FAF6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02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AF1D13-1771-6641-9B07-2FC25F0FAF6A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96210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AF1D13-1771-6641-9B07-2FC25F0FAF6A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3415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AF1D13-1771-6641-9B07-2FC25F0FAF6A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6996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AF1D13-1771-6641-9B07-2FC25F0FAF6A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9515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AF1D13-1771-6641-9B07-2FC25F0FAF6A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5237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BAF1D13-1771-6641-9B07-2FC25F0FAF6A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5800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accent left">
    <p:bg>
      <p:bgPr>
        <a:solidFill>
          <a:srgbClr val="6C43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44ED8C-8847-EA41-9338-C6E46B61F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699125"/>
            <a:ext cx="12192000" cy="1158875"/>
          </a:xfrm>
          <a:prstGeom prst="rect">
            <a:avLst/>
          </a:prstGeom>
          <a:solidFill>
            <a:srgbClr val="0045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183731" y="3981095"/>
            <a:ext cx="6172092" cy="625534"/>
          </a:xfrm>
          <a:prstGeom prst="rect">
            <a:avLst/>
          </a:prstGeom>
          <a:ln>
            <a:noFill/>
          </a:ln>
        </p:spPr>
        <p:txBody>
          <a:bodyPr anchor="ctr" anchorCtr="0">
            <a:noAutofit/>
          </a:bodyPr>
          <a:lstStyle>
            <a:lvl1pPr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1202A0-9646-4147-8DBB-1BF33177D5D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C2BAD-9516-2B47-9900-7FC05ED2F0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8EA5427D-68A6-46F8-9C74-51E9033C8318}"/>
              </a:ext>
            </a:extLst>
          </p:cNvPr>
          <p:cNvSpPr txBox="1">
            <a:spLocks/>
          </p:cNvSpPr>
          <p:nvPr userDrawn="1"/>
        </p:nvSpPr>
        <p:spPr>
          <a:xfrm>
            <a:off x="1183729" y="1746886"/>
            <a:ext cx="6172094" cy="1354974"/>
          </a:xfrm>
          <a:prstGeom prst="rect">
            <a:avLst/>
          </a:prstGeom>
        </p:spPr>
        <p:txBody>
          <a:bodyPr anchor="ctr" anchorCtr="0">
            <a:normAutofit fontScale="92500" lnSpcReduction="10000"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0" kern="1200">
                <a:solidFill>
                  <a:schemeClr val="tx1"/>
                </a:solidFill>
                <a:latin typeface="Open Sans Light" panose="020B0306030504020204" pitchFamily="34" charset="0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9pPr>
          </a:lstStyle>
          <a:p>
            <a:r>
              <a:rPr lang="en-US" sz="5400" b="1" dirty="0">
                <a:solidFill>
                  <a:schemeClr val="bg1"/>
                </a:solidFill>
              </a:rPr>
              <a:t>International GCSE</a:t>
            </a:r>
          </a:p>
          <a:p>
            <a:pPr>
              <a:spcAft>
                <a:spcPts val="600"/>
              </a:spcAft>
            </a:pPr>
            <a:r>
              <a:rPr lang="en-US" sz="5400" b="1" dirty="0">
                <a:solidFill>
                  <a:schemeClr val="bg1"/>
                </a:solidFill>
              </a:rPr>
              <a:t>Languages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9FBF3A5-52B9-4166-8915-0D9684E72449}"/>
              </a:ext>
            </a:extLst>
          </p:cNvPr>
          <p:cNvSpPr txBox="1">
            <a:spLocks/>
          </p:cNvSpPr>
          <p:nvPr userDrawn="1"/>
        </p:nvSpPr>
        <p:spPr>
          <a:xfrm>
            <a:off x="1183727" y="1127406"/>
            <a:ext cx="6172093" cy="625534"/>
          </a:xfrm>
          <a:prstGeom prst="rect">
            <a:avLst/>
          </a:prstGeom>
          <a:ln>
            <a:noFill/>
          </a:ln>
        </p:spPr>
        <p:txBody>
          <a:bodyPr anchor="ctr" anchorCtr="0"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600" b="0" kern="1200">
                <a:solidFill>
                  <a:schemeClr val="tx1"/>
                </a:solidFill>
                <a:latin typeface="Open Sans Light" panose="020B0306030504020204" pitchFamily="34" charset="0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500">
                <a:solidFill>
                  <a:schemeClr val="tx1"/>
                </a:solidFill>
                <a:latin typeface="Open Sans Light" panose="020B0306030504020204" pitchFamily="34" charset="0"/>
              </a:defRPr>
            </a:lvl9pPr>
          </a:lstStyle>
          <a:p>
            <a:r>
              <a:rPr lang="en-US" sz="3600" dirty="0">
                <a:solidFill>
                  <a:schemeClr val="bg1"/>
                </a:solidFill>
              </a:rPr>
              <a:t>Pearson Edexcel</a:t>
            </a:r>
          </a:p>
        </p:txBody>
      </p:sp>
      <p:pic>
        <p:nvPicPr>
          <p:cNvPr id="12" name="Shape 16">
            <a:extLst>
              <a:ext uri="{FF2B5EF4-FFF2-40B4-BE49-F238E27FC236}">
                <a16:creationId xmlns:a16="http://schemas.microsoft.com/office/drawing/2014/main" id="{1E7FD827-FB11-4DBF-9315-C3DC66F0354F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/>
        </p:blipFill>
        <p:spPr>
          <a:xfrm>
            <a:off x="7355822" y="822539"/>
            <a:ext cx="3794778" cy="7568181"/>
          </a:xfrm>
          <a:prstGeom prst="rect">
            <a:avLst/>
          </a:prstGeom>
          <a:noFill/>
          <a:ln>
            <a:noFill/>
          </a:ln>
          <a:effectLst>
            <a:outerShdw blurRad="50799" dist="25400" dir="2700000" algn="tl" rotWithShape="0">
              <a:srgbClr val="000000">
                <a:alpha val="21568"/>
              </a:srgbClr>
            </a:outerShdw>
          </a:effectLst>
        </p:spPr>
      </p:pic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:a16="http://schemas.microsoft.com/office/drawing/2014/main" id="{C22930DC-4902-40B4-9998-B7856A8EC9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83731" y="5893642"/>
            <a:ext cx="1752599" cy="722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900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Content slide with photo 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EEFADC4-EC7F-BB47-A249-3856E0233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208821" y="-1"/>
            <a:ext cx="1983179" cy="3396342"/>
          </a:xfrm>
          <a:prstGeom prst="rect">
            <a:avLst/>
          </a:prstGeom>
          <a:solidFill>
            <a:srgbClr val="6C43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22AF418-C0A7-434D-97D1-E711909142E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225675" y="0"/>
            <a:ext cx="8886825" cy="5716361"/>
          </a:xfrm>
          <a:prstGeom prst="rect">
            <a:avLst/>
          </a:prstGeom>
          <a:solidFill>
            <a:srgbClr val="A3ACAC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insert picture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A46BF2-4302-0B48-8AEA-10EA3FBA8B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257063"/>
            <a:ext cx="4064000" cy="4600937"/>
          </a:xfrm>
          <a:prstGeom prst="rect">
            <a:avLst/>
          </a:prstGeom>
          <a:solidFill>
            <a:srgbClr val="6C43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718468" y="1687945"/>
            <a:ext cx="4361337" cy="1820429"/>
          </a:xfrm>
          <a:prstGeom prst="rect">
            <a:avLst/>
          </a:prstGeom>
          <a:solidFill>
            <a:schemeClr val="bg1"/>
          </a:solidFill>
        </p:spPr>
        <p:txBody>
          <a:bodyPr lIns="273600" tIns="180000" rIns="182880" bIns="46800" anchor="t" anchorCtr="0"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title: Science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5CFF35-7F70-D343-A37F-864CE104FBE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718467" y="3508375"/>
            <a:ext cx="4361337" cy="2869276"/>
          </a:xfrm>
          <a:prstGeom prst="rect">
            <a:avLst/>
          </a:prstGeom>
          <a:solidFill>
            <a:schemeClr val="bg1"/>
          </a:solidFill>
        </p:spPr>
        <p:txBody>
          <a:bodyPr lIns="274320" tIns="91440"/>
          <a:lstStyle>
            <a:lvl1pPr marL="0" indent="0">
              <a:buFontTx/>
              <a:buNone/>
              <a:defRPr sz="1600" b="0" i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en-US" dirty="0"/>
              <a:t>Click to add content: Science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BA35C7A-29D6-D040-9CCD-0B926B59C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686917" y="1678329"/>
            <a:ext cx="0" cy="4699322"/>
          </a:xfrm>
          <a:prstGeom prst="line">
            <a:avLst/>
          </a:prstGeom>
          <a:ln w="63500">
            <a:solidFill>
              <a:srgbClr val="0045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D457E9F-B60E-4441-973F-8145897D092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01B88-A952-2044-9F37-BB636F0880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3255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_ 2 column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8D6D37C-7584-E94F-BD5E-47BD8D719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55625"/>
            <a:ext cx="1019175" cy="1158875"/>
          </a:xfrm>
          <a:prstGeom prst="rect">
            <a:avLst/>
          </a:prstGeom>
          <a:solidFill>
            <a:srgbClr val="6C43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>
          <a:xfrm>
            <a:off x="1183729" y="571500"/>
            <a:ext cx="9966871" cy="11191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style: Science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829038-C33E-E14F-A39E-A9A3AB5CF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36638" y="555625"/>
            <a:ext cx="0" cy="1154113"/>
          </a:xfrm>
          <a:prstGeom prst="line">
            <a:avLst/>
          </a:prstGeom>
          <a:ln w="63500">
            <a:solidFill>
              <a:srgbClr val="0045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683BD36-B2E0-E34D-A0C0-77A7165923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0F2AA-7572-DC4D-AB68-865F32F517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FB6EBC9D-72D2-466A-A9D0-FE6ED3656804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180826" y="1893888"/>
            <a:ext cx="9972675" cy="447516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0" i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Click to edit content</a:t>
            </a:r>
          </a:p>
        </p:txBody>
      </p:sp>
    </p:spTree>
    <p:extLst>
      <p:ext uri="{BB962C8B-B14F-4D97-AF65-F5344CB8AC3E}">
        <p14:creationId xmlns:p14="http://schemas.microsoft.com/office/powerpoint/2010/main" val="3761580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acc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8B21293-6FA6-7445-BD11-05A0ADD6C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142921" y="555625"/>
            <a:ext cx="1049079" cy="1158875"/>
          </a:xfrm>
          <a:prstGeom prst="rect">
            <a:avLst/>
          </a:prstGeom>
          <a:solidFill>
            <a:srgbClr val="6C43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000849" y="571500"/>
            <a:ext cx="9966871" cy="11191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6184F5C8-ABB1-E340-AD72-5AC3A5C2A92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89760" y="1893888"/>
            <a:ext cx="9972675" cy="447516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0" i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Click to edit content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9563D79-D413-6C4E-AF46-45AD23481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131550" y="555625"/>
            <a:ext cx="0" cy="1154113"/>
          </a:xfrm>
          <a:prstGeom prst="line">
            <a:avLst/>
          </a:prstGeom>
          <a:ln w="63500">
            <a:solidFill>
              <a:srgbClr val="0045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DE9E4-24AE-FD46-93D2-E9B05008A6D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BB740-7204-9B4C-9E22-6EC5FC26F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9938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F922B5C-BA05-9E4D-8439-B23F209A3742}"/>
              </a:ext>
            </a:extLst>
          </p:cNvPr>
          <p:cNvSpPr/>
          <p:nvPr/>
        </p:nvSpPr>
        <p:spPr>
          <a:xfrm>
            <a:off x="2028825" y="0"/>
            <a:ext cx="10163175" cy="6858000"/>
          </a:xfrm>
          <a:prstGeom prst="rect">
            <a:avLst/>
          </a:prstGeom>
          <a:solidFill>
            <a:srgbClr val="6C43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C347114-1E37-9846-A432-8906A41702B0}"/>
              </a:ext>
            </a:extLst>
          </p:cNvPr>
          <p:cNvCxnSpPr>
            <a:cxnSpLocks/>
          </p:cNvCxnSpPr>
          <p:nvPr/>
        </p:nvCxnSpPr>
        <p:spPr>
          <a:xfrm flipV="1">
            <a:off x="992188" y="1706563"/>
            <a:ext cx="0" cy="2887662"/>
          </a:xfrm>
          <a:prstGeom prst="line">
            <a:avLst/>
          </a:prstGeom>
          <a:ln w="63500">
            <a:solidFill>
              <a:srgbClr val="0045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30512D-8768-8140-AE61-8D3F982A05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D9D03B-B0CE-F149-B9E8-CD52DE1054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8DE12B-F318-0044-A300-BB4D3DE09E68}"/>
              </a:ext>
            </a:extLst>
          </p:cNvPr>
          <p:cNvSpPr/>
          <p:nvPr userDrawn="1"/>
        </p:nvSpPr>
        <p:spPr>
          <a:xfrm>
            <a:off x="1035170" y="1701800"/>
            <a:ext cx="6858758" cy="28876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8E748F9-4DD9-C84B-BA2C-5BA2008DB9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5170" y="1701800"/>
            <a:ext cx="6901736" cy="2887662"/>
          </a:xfrm>
          <a:prstGeom prst="rect">
            <a:avLst/>
          </a:prstGeom>
          <a:solidFill>
            <a:schemeClr val="bg1"/>
          </a:solidFill>
        </p:spPr>
        <p:txBody>
          <a:bodyPr lIns="273600" tIns="180000" rIns="182880" bIns="46800" anchor="ctr" anchorCtr="0">
            <a:normAutofit/>
          </a:bodyPr>
          <a:lstStyle>
            <a:lvl1pPr>
              <a:defRPr sz="54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Divider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259702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_ 2 column bull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8D6D37C-7584-E94F-BD5E-47BD8D7190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55625"/>
            <a:ext cx="1019175" cy="1158875"/>
          </a:xfrm>
          <a:prstGeom prst="rect">
            <a:avLst/>
          </a:prstGeom>
          <a:solidFill>
            <a:srgbClr val="6C43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83729" y="571500"/>
            <a:ext cx="9966871" cy="11191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3BC62C5E-ABAA-C345-B3BA-BEDA7732E3B8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262800" y="1895681"/>
            <a:ext cx="4883915" cy="447516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0" i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CC0DC4FF-3BCC-4043-AC81-2145CE625517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183729" y="1893888"/>
            <a:ext cx="4883915" cy="447516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0" i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Click to edit content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829038-C33E-E14F-A39E-A9A3AB5CF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36638" y="555625"/>
            <a:ext cx="0" cy="1154113"/>
          </a:xfrm>
          <a:prstGeom prst="line">
            <a:avLst/>
          </a:prstGeom>
          <a:ln w="63500">
            <a:solidFill>
              <a:srgbClr val="0045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683BD36-B2E0-E34D-A0C0-77A7165923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0F2AA-7572-DC4D-AB68-865F32F517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716827"/>
      </p:ext>
    </p:extLst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slide accent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8B21293-6FA6-7445-BD11-05A0ADD6C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142921" y="555625"/>
            <a:ext cx="1049079" cy="1158875"/>
          </a:xfrm>
          <a:prstGeom prst="rect">
            <a:avLst/>
          </a:prstGeom>
          <a:solidFill>
            <a:srgbClr val="6C43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000849" y="571500"/>
            <a:ext cx="9966871" cy="11191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9563D79-D413-6C4E-AF46-45AD23481D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131550" y="555625"/>
            <a:ext cx="0" cy="1154113"/>
          </a:xfrm>
          <a:prstGeom prst="line">
            <a:avLst/>
          </a:prstGeom>
          <a:ln w="63500">
            <a:solidFill>
              <a:srgbClr val="0045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6DE9E4-24AE-FD46-93D2-E9B05008A6D5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BB740-7204-9B4C-9E22-6EC5FC26FE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577C3372-B507-4B54-8C8A-0AB2A8F12228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6079920" y="1897474"/>
            <a:ext cx="4883915" cy="447516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0" i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Click to edit content</a:t>
            </a: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AA28CE20-6C9C-4A00-98DE-2C81C82D4E07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1000849" y="1895681"/>
            <a:ext cx="4883915" cy="447516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0" i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 dirty="0"/>
              <a:t>Click to edit content</a:t>
            </a:r>
          </a:p>
        </p:txBody>
      </p:sp>
    </p:spTree>
    <p:extLst>
      <p:ext uri="{BB962C8B-B14F-4D97-AF65-F5344CB8AC3E}">
        <p14:creationId xmlns:p14="http://schemas.microsoft.com/office/powerpoint/2010/main" val="1217898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Content slide with photo 1.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B018BA40-E181-5841-87C4-F22942E42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"/>
            <a:ext cx="1983179" cy="3396342"/>
          </a:xfrm>
          <a:prstGeom prst="rect">
            <a:avLst/>
          </a:prstGeom>
          <a:solidFill>
            <a:srgbClr val="6C43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43398AF-B101-4BBC-9DEC-D84DFFCAA97B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4725" y="0"/>
            <a:ext cx="9093200" cy="5705475"/>
          </a:xfrm>
          <a:prstGeom prst="rect">
            <a:avLst/>
          </a:prstGeom>
          <a:solidFill>
            <a:srgbClr val="A3ACAC"/>
          </a:solidFill>
        </p:spPr>
        <p:txBody>
          <a:bodyPr anchor="ctr"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insert picture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3A46BF2-4302-0B48-8AEA-10EA3FBA8B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6265" y="2257063"/>
            <a:ext cx="4025735" cy="4600937"/>
          </a:xfrm>
          <a:prstGeom prst="rect">
            <a:avLst/>
          </a:prstGeom>
          <a:solidFill>
            <a:srgbClr val="6C43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971552" y="1601604"/>
            <a:ext cx="4684490" cy="1899800"/>
          </a:xfrm>
          <a:prstGeom prst="rect">
            <a:avLst/>
          </a:prstGeom>
          <a:solidFill>
            <a:schemeClr val="bg1"/>
          </a:solidFill>
        </p:spPr>
        <p:txBody>
          <a:bodyPr lIns="273600" tIns="180000" anchor="t" anchorCtr="0"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38256B0E-5F5C-094C-858F-44441C2ED7E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971553" y="3448322"/>
            <a:ext cx="4684489" cy="2852603"/>
          </a:xfrm>
          <a:prstGeom prst="rect">
            <a:avLst/>
          </a:prstGeom>
          <a:solidFill>
            <a:schemeClr val="bg1"/>
          </a:solidFill>
        </p:spPr>
        <p:txBody>
          <a:bodyPr lIns="273600" tIns="91440"/>
          <a:lstStyle>
            <a:lvl1pPr marL="0" indent="0">
              <a:buFontTx/>
              <a:buNone/>
              <a:defRPr sz="1600" b="0" i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en-US" dirty="0"/>
              <a:t>Click to add content: Science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D457E9F-B60E-4441-973F-8145897D092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01B88-A952-2044-9F37-BB636F0880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40FC61BE-60FD-9F4B-89C7-4C1733B8C5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1686759" y="1601603"/>
            <a:ext cx="0" cy="4699322"/>
          </a:xfrm>
          <a:prstGeom prst="line">
            <a:avLst/>
          </a:prstGeom>
          <a:ln w="63500">
            <a:solidFill>
              <a:srgbClr val="00457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296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Pearson Logo&#10;&#10;Description automatically generated with medium confidence">
            <a:extLst>
              <a:ext uri="{FF2B5EF4-FFF2-40B4-BE49-F238E27FC236}">
                <a16:creationId xmlns:a16="http://schemas.microsoft.com/office/drawing/2014/main" id="{08A350FE-0EC2-E14A-9D3E-CB51507DC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432628"/>
            <a:ext cx="4387850" cy="346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DF612D3-C737-F54B-B339-E0F7609EDD5A}"/>
              </a:ext>
            </a:extLst>
          </p:cNvPr>
          <p:cNvSpPr txBox="1"/>
          <p:nvPr userDrawn="1"/>
        </p:nvSpPr>
        <p:spPr>
          <a:xfrm>
            <a:off x="5464885" y="2122077"/>
            <a:ext cx="1183341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b="0" i="0" dirty="0">
                <a:solidFill>
                  <a:srgbClr val="007FA3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End of presentation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90F0966-B511-B84F-9F28-A57A718120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280C5F-12B6-0A4C-9B93-F09F5C5E9F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8099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slide_accen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744ED8C-8847-EA41-9338-C6E46B61F7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555625"/>
            <a:ext cx="1019175" cy="1156443"/>
          </a:xfrm>
          <a:prstGeom prst="rect">
            <a:avLst/>
          </a:prstGeom>
          <a:solidFill>
            <a:srgbClr val="9E007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183729" y="571500"/>
            <a:ext cx="9966871" cy="1119188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2C1CAAB-00F4-184E-88C4-75D6880DC45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183729" y="1893888"/>
            <a:ext cx="9972675" cy="4475162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2pPr>
            <a:lvl3pPr marL="9144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3pPr>
            <a:lvl4pPr marL="13716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4pPr>
            <a:lvl5pPr marL="182880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5pPr>
          </a:lstStyle>
          <a:p>
            <a:pPr lvl="0"/>
            <a:r>
              <a:rPr lang="en-US"/>
              <a:t>Click to edit content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AC23712-3DEB-F145-81F4-D8A1E3A471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036638" y="555625"/>
            <a:ext cx="0" cy="1156443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1202A0-9646-4147-8DBB-1BF33177D5D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AC2BAD-9516-2B47-9900-7FC05ED2F0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819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F4B488B-AFCB-0B4C-BBC3-ED838A99B7EA}"/>
              </a:ext>
            </a:extLst>
          </p:cNvPr>
          <p:cNvSpPr/>
          <p:nvPr userDrawn="1"/>
        </p:nvSpPr>
        <p:spPr>
          <a:xfrm>
            <a:off x="4" y="343826"/>
            <a:ext cx="677331" cy="1158875"/>
          </a:xfrm>
          <a:prstGeom prst="rect">
            <a:avLst/>
          </a:prstGeom>
          <a:solidFill>
            <a:srgbClr val="D2DB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7144D6-7189-5346-8FC1-BD2555EB7882}"/>
              </a:ext>
            </a:extLst>
          </p:cNvPr>
          <p:cNvCxnSpPr>
            <a:cxnSpLocks/>
          </p:cNvCxnSpPr>
          <p:nvPr userDrawn="1"/>
        </p:nvCxnSpPr>
        <p:spPr>
          <a:xfrm>
            <a:off x="677335" y="348588"/>
            <a:ext cx="0" cy="1154113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Google Shape;22;p3">
            <a:extLst>
              <a:ext uri="{FF2B5EF4-FFF2-40B4-BE49-F238E27FC236}">
                <a16:creationId xmlns:a16="http://schemas.microsoft.com/office/drawing/2014/main" id="{3169D907-9B9D-774B-B8B8-0614C36F55D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15653" y="343825"/>
            <a:ext cx="10699007" cy="1122300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3200" b="0" i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0" name="Google Shape;26;p3">
            <a:extLst>
              <a:ext uri="{FF2B5EF4-FFF2-40B4-BE49-F238E27FC236}">
                <a16:creationId xmlns:a16="http://schemas.microsoft.com/office/drawing/2014/main" id="{7CBAA379-7C55-0A4C-8E79-215F48888E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15654" y="1632560"/>
            <a:ext cx="7041413" cy="4534560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marL="9525" lvl="0" indent="0"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tx1"/>
              </a:buClr>
              <a:buSzPct val="125000"/>
              <a:buFontTx/>
              <a:buNone/>
              <a:tabLst/>
              <a:defRPr sz="1600" b="0" i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/>
            </a:lvl9pPr>
          </a:lstStyle>
          <a:p>
            <a:endParaRPr dirty="0"/>
          </a:p>
        </p:txBody>
      </p:sp>
      <p:sp>
        <p:nvSpPr>
          <p:cNvPr id="11" name="Shape 18">
            <a:extLst>
              <a:ext uri="{FF2B5EF4-FFF2-40B4-BE49-F238E27FC236}">
                <a16:creationId xmlns:a16="http://schemas.microsoft.com/office/drawing/2014/main" id="{E452DC6E-D284-DA4A-B95E-C40FCD559981}"/>
              </a:ext>
            </a:extLst>
          </p:cNvPr>
          <p:cNvSpPr txBox="1"/>
          <p:nvPr userDrawn="1"/>
        </p:nvSpPr>
        <p:spPr>
          <a:xfrm>
            <a:off x="11582400" y="6454711"/>
            <a:ext cx="49920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000" b="0" i="0">
                <a:solidFill>
                  <a:schemeClr val="tx1"/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000" b="0" i="0">
              <a:solidFill>
                <a:schemeClr val="tx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  <p:sp>
        <p:nvSpPr>
          <p:cNvPr id="12" name="Shape 18">
            <a:extLst>
              <a:ext uri="{FF2B5EF4-FFF2-40B4-BE49-F238E27FC236}">
                <a16:creationId xmlns:a16="http://schemas.microsoft.com/office/drawing/2014/main" id="{F40BD09F-49C4-6347-A228-33926B2A459F}"/>
              </a:ext>
            </a:extLst>
          </p:cNvPr>
          <p:cNvSpPr txBox="1"/>
          <p:nvPr userDrawn="1"/>
        </p:nvSpPr>
        <p:spPr>
          <a:xfrm>
            <a:off x="8395505" y="6454711"/>
            <a:ext cx="2806420" cy="2616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en-US" sz="1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 Pearson Education 2023</a:t>
            </a:r>
          </a:p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sz="1000" b="0" i="0">
              <a:solidFill>
                <a:schemeClr val="tx1"/>
              </a:solidFill>
              <a:latin typeface="Arial" panose="020B0604020202020204" pitchFamily="34" charset="0"/>
              <a:ea typeface="Arial"/>
              <a:cs typeface="Arial" panose="020B060402020202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77162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AB65259-F1A0-2A4F-B433-2D30793D51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5497513"/>
            <a:ext cx="154781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410849-7EC9-46FE-8DED-8D2C5CC835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68122" y="0"/>
            <a:ext cx="10223878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17920" y="586286"/>
            <a:ext cx="4182350" cy="2369187"/>
          </a:xfrm>
          <a:prstGeom prst="rect">
            <a:avLst/>
          </a:prstGeom>
          <a:solidFill>
            <a:schemeClr val="bg1"/>
          </a:solidFill>
        </p:spPr>
        <p:txBody>
          <a:bodyPr lIns="273600" tIns="180000"/>
          <a:lstStyle>
            <a:lvl1pPr>
              <a:defRPr/>
            </a:lvl1pPr>
          </a:lstStyle>
          <a:p>
            <a:r>
              <a:rPr lang="en-US" dirty="0"/>
              <a:t>Ignore this and all below – can’t delete!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65932B0-A39E-F54F-8DD4-F827A2104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87552" y="566928"/>
            <a:ext cx="0" cy="3676650"/>
          </a:xfrm>
          <a:prstGeom prst="line">
            <a:avLst/>
          </a:prstGeom>
          <a:ln w="63500">
            <a:solidFill>
              <a:srgbClr val="11B2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17951" y="2955473"/>
            <a:ext cx="4180854" cy="1253935"/>
          </a:xfrm>
          <a:prstGeom prst="rect">
            <a:avLst/>
          </a:prstGeom>
          <a:solidFill>
            <a:schemeClr val="bg1"/>
          </a:solidFill>
        </p:spPr>
        <p:txBody>
          <a:bodyPr lIns="273600"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All duplicate from main Pearson PPT decks from brand hub – i.e. do not use our IG suite </a:t>
            </a:r>
            <a:r>
              <a:rPr lang="en-US" dirty="0" err="1"/>
              <a:t>colours</a:t>
            </a:r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624DE9C-5609-3C40-8934-CCB095F53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75763" y="6488113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3A223C01-11D7-E049-8252-D38AEC7B21E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2189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08760E-2A64-6C42-8F96-E7682515D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1905000" y="0"/>
            <a:ext cx="10287000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B65259-F1A0-2A4F-B433-2D30793D51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5497513"/>
            <a:ext cx="154781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65932B0-A39E-F54F-8DD4-F827A2104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89013" y="565150"/>
            <a:ext cx="0" cy="3676650"/>
          </a:xfrm>
          <a:prstGeom prst="line">
            <a:avLst/>
          </a:prstGeom>
          <a:ln w="63500">
            <a:solidFill>
              <a:srgbClr val="11B2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6269" y="577850"/>
            <a:ext cx="4180852" cy="2377623"/>
          </a:xfrm>
          <a:prstGeom prst="rect">
            <a:avLst/>
          </a:prstGeom>
          <a:solidFill>
            <a:schemeClr val="bg1"/>
          </a:solidFill>
        </p:spPr>
        <p:txBody>
          <a:bodyPr lIns="273600" tIns="180000" bIns="4680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1026269" y="2955473"/>
            <a:ext cx="4180853" cy="1246547"/>
          </a:xfrm>
          <a:prstGeom prst="rect">
            <a:avLst/>
          </a:prstGeom>
          <a:solidFill>
            <a:schemeClr val="bg1"/>
          </a:solidFill>
        </p:spPr>
        <p:txBody>
          <a:bodyPr lIns="273600"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624DE9C-5609-3C40-8934-CCB095F53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75763" y="6488113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23C01-11D7-E049-8252-D38AEC7B21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4825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Title Slide 1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1E5570E7-1A1D-4113-8CB6-4C73458688F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273300" y="0"/>
            <a:ext cx="9918700" cy="6853238"/>
          </a:xfrm>
          <a:prstGeom prst="rect">
            <a:avLst/>
          </a:prstGeom>
          <a:solidFill>
            <a:srgbClr val="A3ACAC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insert picture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1949" y="576943"/>
            <a:ext cx="4061216" cy="2389778"/>
          </a:xfrm>
          <a:prstGeom prst="rect">
            <a:avLst/>
          </a:prstGeom>
          <a:solidFill>
            <a:schemeClr val="bg1"/>
          </a:solidFill>
        </p:spPr>
        <p:txBody>
          <a:bodyPr lIns="273600" tIns="18000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6" name="Subtitle 2"/>
          <p:cNvSpPr>
            <a:spLocks noGrp="1"/>
          </p:cNvSpPr>
          <p:nvPr>
            <p:ph type="subTitle" idx="1"/>
          </p:nvPr>
        </p:nvSpPr>
        <p:spPr>
          <a:xfrm>
            <a:off x="1021949" y="2966721"/>
            <a:ext cx="4058485" cy="1275079"/>
          </a:xfrm>
          <a:prstGeom prst="rect">
            <a:avLst/>
          </a:prstGeom>
          <a:solidFill>
            <a:schemeClr val="bg1"/>
          </a:solidFill>
        </p:spPr>
        <p:txBody>
          <a:bodyPr lIns="273600"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B65259-F1A0-2A4F-B433-2D30793D51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5497513"/>
            <a:ext cx="1547812" cy="1223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65932B0-A39E-F54F-8DD4-F827A2104A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89013" y="565150"/>
            <a:ext cx="0" cy="3676650"/>
          </a:xfrm>
          <a:prstGeom prst="line">
            <a:avLst/>
          </a:prstGeom>
          <a:ln w="63500">
            <a:solidFill>
              <a:srgbClr val="11B2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624DE9C-5609-3C40-8934-CCB095F531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275763" y="6488113"/>
            <a:ext cx="27432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223C01-11D7-E049-8252-D38AEC7B21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87754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36BB36-3C99-C34C-B289-33A3A2B0EC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893506" y="11151"/>
            <a:ext cx="10298494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D34DD50-A150-F346-8CA6-DC3DFA468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2244725"/>
            <a:ext cx="4041775" cy="4613275"/>
          </a:xfrm>
          <a:prstGeom prst="rect">
            <a:avLst/>
          </a:prstGeom>
          <a:solidFill>
            <a:srgbClr val="11B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E2D351A7-A44D-7745-8C4C-03503B3DB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239713"/>
            <a:ext cx="1547813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17D1088-45D1-4D4A-9A89-7D61BA508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3388" y="1695450"/>
            <a:ext cx="0" cy="4602163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465589" y="1695450"/>
            <a:ext cx="4216580" cy="3359876"/>
          </a:xfrm>
          <a:prstGeom prst="rect">
            <a:avLst/>
          </a:prstGeom>
          <a:solidFill>
            <a:schemeClr val="bg1"/>
          </a:solidFill>
        </p:spPr>
        <p:txBody>
          <a:bodyPr lIns="273600" tIns="180000" rIns="91440" bIns="46800" anchor="t" anchorCtr="0"/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65590" y="5055326"/>
            <a:ext cx="4216580" cy="1234349"/>
          </a:xfrm>
          <a:prstGeom prst="rect">
            <a:avLst/>
          </a:prstGeom>
          <a:solidFill>
            <a:schemeClr val="bg1"/>
          </a:solidFill>
        </p:spPr>
        <p:txBody>
          <a:bodyPr lIns="273600"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0BB4A60-29F7-3D4E-A51D-D6FF11ABE4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D3964CD-E85C-F247-89D1-B35C7FB7DD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126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A9EBCB-A696-8548-86C6-E4F061F88A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4037" r="7846" b="4507"/>
          <a:stretch/>
        </p:blipFill>
        <p:spPr>
          <a:xfrm>
            <a:off x="1993284" y="0"/>
            <a:ext cx="10198716" cy="685800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1430FE-6CC8-9F4B-8A9D-85A24F744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7713" y="2225675"/>
            <a:ext cx="0" cy="4021138"/>
          </a:xfrm>
          <a:prstGeom prst="line">
            <a:avLst/>
          </a:prstGeom>
          <a:ln w="63500">
            <a:solidFill>
              <a:srgbClr val="11B2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781146" y="2225675"/>
            <a:ext cx="4368703" cy="2607582"/>
          </a:xfrm>
          <a:prstGeom prst="rect">
            <a:avLst/>
          </a:prstGeom>
          <a:solidFill>
            <a:schemeClr val="bg1"/>
          </a:solidFill>
        </p:spPr>
        <p:txBody>
          <a:bodyPr lIns="273600" tIns="180000" rIns="91440" bIns="46800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Subtitle 2"/>
          <p:cNvSpPr>
            <a:spLocks noGrp="1"/>
          </p:cNvSpPr>
          <p:nvPr>
            <p:ph type="subTitle" idx="1"/>
          </p:nvPr>
        </p:nvSpPr>
        <p:spPr>
          <a:xfrm>
            <a:off x="781146" y="4702288"/>
            <a:ext cx="4368703" cy="1544525"/>
          </a:xfrm>
          <a:prstGeom prst="rect">
            <a:avLst/>
          </a:prstGeom>
          <a:solidFill>
            <a:schemeClr val="bg1"/>
          </a:solidFill>
        </p:spPr>
        <p:txBody>
          <a:bodyPr lIns="273600" anchor="t"/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9AD97B1-572F-EA4B-A8CE-33D28A5CBB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039F2-BC33-8D49-9EC7-EBD9628392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41C34609-7271-CF4F-81B7-1D33031D91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239713"/>
            <a:ext cx="1547813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806488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Title slide 2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D34DD50-A150-F346-8CA6-DC3DFA4686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2244725"/>
            <a:ext cx="4041775" cy="4613275"/>
          </a:xfrm>
          <a:prstGeom prst="rect">
            <a:avLst/>
          </a:prstGeom>
          <a:solidFill>
            <a:srgbClr val="11B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9A1F898B-FAE9-4D86-960F-90B653B5180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217738" y="0"/>
            <a:ext cx="9974257" cy="6858000"/>
          </a:xfrm>
          <a:prstGeom prst="rect">
            <a:avLst/>
          </a:prstGeom>
          <a:solidFill>
            <a:srgbClr val="A3ACAC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insert picture</a:t>
            </a:r>
          </a:p>
        </p:txBody>
      </p:sp>
      <p:sp>
        <p:nvSpPr>
          <p:cNvPr id="12" name="Title 1"/>
          <p:cNvSpPr>
            <a:spLocks noGrp="1"/>
          </p:cNvSpPr>
          <p:nvPr>
            <p:ph type="ctrTitle"/>
          </p:nvPr>
        </p:nvSpPr>
        <p:spPr>
          <a:xfrm>
            <a:off x="468314" y="1695450"/>
            <a:ext cx="3822192" cy="3518807"/>
          </a:xfrm>
          <a:prstGeom prst="rect">
            <a:avLst/>
          </a:prstGeom>
          <a:solidFill>
            <a:schemeClr val="bg1"/>
          </a:solidFill>
        </p:spPr>
        <p:txBody>
          <a:bodyPr lIns="273600" tIns="180000" bIns="46800" anchor="t" anchorCtr="0"/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"/>
          </p:nvPr>
        </p:nvSpPr>
        <p:spPr>
          <a:xfrm>
            <a:off x="468314" y="5075400"/>
            <a:ext cx="3822192" cy="1204718"/>
          </a:xfrm>
          <a:prstGeom prst="rect">
            <a:avLst/>
          </a:prstGeom>
          <a:solidFill>
            <a:schemeClr val="bg1"/>
          </a:solidFill>
        </p:spPr>
        <p:txBody>
          <a:bodyPr lIns="273600" tIns="182880"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E2D351A7-A44D-7745-8C4C-03503B3DB0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239713"/>
            <a:ext cx="1547813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17D1088-45D1-4D4A-9A89-7D61BA508D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33388" y="1695450"/>
            <a:ext cx="0" cy="4602163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0BB4A60-29F7-3D4E-A51D-D6FF11ABE4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D3964CD-E85C-F247-89D1-B35C7FB7DD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39874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Title slide 3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1430FE-6CC8-9F4B-8A9D-85A24F7447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47713" y="2225675"/>
            <a:ext cx="0" cy="4021138"/>
          </a:xfrm>
          <a:prstGeom prst="line">
            <a:avLst/>
          </a:prstGeom>
          <a:ln w="63500">
            <a:solidFill>
              <a:srgbClr val="11B2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218FE5E-0AD1-430C-938B-9C9520E7186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993284" y="0"/>
            <a:ext cx="10182928" cy="6839712"/>
          </a:xfrm>
          <a:prstGeom prst="rect">
            <a:avLst/>
          </a:prstGeom>
          <a:solidFill>
            <a:srgbClr val="A3ACAC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insert picture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781148" y="2225675"/>
            <a:ext cx="4368703" cy="2542268"/>
          </a:xfrm>
          <a:prstGeom prst="rect">
            <a:avLst/>
          </a:prstGeom>
          <a:solidFill>
            <a:schemeClr val="bg1"/>
          </a:solidFill>
        </p:spPr>
        <p:txBody>
          <a:bodyPr lIns="274320" tIns="180000" rIns="91440"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Subtitle 1">
            <a:extLst>
              <a:ext uri="{FF2B5EF4-FFF2-40B4-BE49-F238E27FC236}">
                <a16:creationId xmlns:a16="http://schemas.microsoft.com/office/drawing/2014/main" id="{DA5B2C57-6727-4047-AD63-87E2498B7E9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81148" y="4767942"/>
            <a:ext cx="4368701" cy="1475695"/>
          </a:xfrm>
          <a:prstGeom prst="rect">
            <a:avLst/>
          </a:prstGeom>
          <a:solidFill>
            <a:schemeClr val="bg1"/>
          </a:solidFill>
        </p:spPr>
        <p:txBody>
          <a:bodyPr lIns="182880" tIns="91440"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49AD97B1-572F-EA4B-A8CE-33D28A5CBB9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039F2-BC33-8D49-9EC7-EBD9628392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14C4704F-102A-4849-99D0-8B121C3F8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239713"/>
            <a:ext cx="1547813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3337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AF49AB9-ED06-5D4A-B185-0CD59BD7A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84375" y="0"/>
            <a:ext cx="10207625" cy="6858000"/>
          </a:xfrm>
          <a:prstGeom prst="rect">
            <a:avLst/>
          </a:prstGeom>
          <a:solidFill>
            <a:srgbClr val="11B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6C6F61-BA41-144D-B6FE-E8A9E2E4B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571" t="30062" r="25128" b="11244"/>
          <a:stretch/>
        </p:blipFill>
        <p:spPr>
          <a:xfrm>
            <a:off x="0" y="1669774"/>
            <a:ext cx="8156577" cy="5188226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ctrTitle" hasCustomPrompt="1"/>
          </p:nvPr>
        </p:nvSpPr>
        <p:spPr>
          <a:xfrm>
            <a:off x="7515421" y="577850"/>
            <a:ext cx="3597488" cy="3431247"/>
          </a:xfrm>
          <a:prstGeom prst="rect">
            <a:avLst/>
          </a:prstGeom>
          <a:solidFill>
            <a:schemeClr val="bg1"/>
          </a:solidFill>
        </p:spPr>
        <p:txBody>
          <a:bodyPr lIns="273600" tIns="274320" anchor="t" anchorCtr="0"/>
          <a:lstStyle>
            <a:lvl1pPr algn="l">
              <a:defRPr sz="45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1" name="Subtitle 2"/>
          <p:cNvSpPr>
            <a:spLocks noGrp="1"/>
          </p:cNvSpPr>
          <p:nvPr>
            <p:ph type="subTitle" idx="1"/>
          </p:nvPr>
        </p:nvSpPr>
        <p:spPr>
          <a:xfrm>
            <a:off x="7515421" y="4013859"/>
            <a:ext cx="3597487" cy="1158216"/>
          </a:xfrm>
          <a:prstGeom prst="rect">
            <a:avLst/>
          </a:prstGeom>
          <a:solidFill>
            <a:schemeClr val="bg1"/>
          </a:solidFill>
        </p:spPr>
        <p:txBody>
          <a:bodyPr lIns="273600" rIns="90000"/>
          <a:lstStyle>
            <a:lvl1pPr marL="0" indent="0" algn="l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D77FD4-D276-424C-88E8-25E8B84319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139489" y="568325"/>
            <a:ext cx="0" cy="460375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FAE6E9B-DFFB-9D4C-884F-65F4D0A124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239713"/>
            <a:ext cx="1547813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311C53FD-8B93-304B-A4BA-37BE3ED828F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D39E1D-6812-3F44-9317-2804B1690F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1064183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3DC312F-B9C0-D744-AD30-A434A20A7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01810" y="0"/>
            <a:ext cx="10290190" cy="68580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622D27A-F32D-EB48-9A03-1735E6735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60438" y="555625"/>
            <a:ext cx="0" cy="5164138"/>
          </a:xfrm>
          <a:prstGeom prst="line">
            <a:avLst/>
          </a:prstGeom>
          <a:ln w="63500">
            <a:solidFill>
              <a:srgbClr val="11B2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01680" y="574675"/>
            <a:ext cx="6135687" cy="2339975"/>
          </a:xfrm>
          <a:prstGeom prst="rect">
            <a:avLst/>
          </a:prstGeom>
          <a:solidFill>
            <a:schemeClr val="bg1"/>
          </a:solidFill>
        </p:spPr>
        <p:txBody>
          <a:bodyPr lIns="273600" tIns="180000"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BA9BF079-2451-A341-87BE-81C474B9E10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01680" y="2728885"/>
            <a:ext cx="6135688" cy="2990878"/>
          </a:xfrm>
          <a:prstGeom prst="rect">
            <a:avLst/>
          </a:prstGeom>
          <a:solidFill>
            <a:schemeClr val="bg1"/>
          </a:solidFill>
        </p:spPr>
        <p:txBody>
          <a:bodyPr lIns="273600"/>
          <a:lstStyle>
            <a:lvl1pPr marL="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B299BF0-56A4-6243-9705-509FD3434C3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95438-EECC-A345-B33C-CAAAFDC6CD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630530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Content slide with photo 2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77A58855-A5D2-4F64-98FE-895EDDFE9C2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1901825" y="0"/>
            <a:ext cx="10290175" cy="6858000"/>
          </a:xfrm>
          <a:prstGeom prst="rect">
            <a:avLst/>
          </a:prstGeom>
          <a:solidFill>
            <a:srgbClr val="A3ACAC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insert picture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03613" y="555625"/>
            <a:ext cx="6092510" cy="2273300"/>
          </a:xfrm>
          <a:prstGeom prst="rect">
            <a:avLst/>
          </a:prstGeom>
          <a:solidFill>
            <a:schemeClr val="bg1"/>
          </a:solidFill>
        </p:spPr>
        <p:txBody>
          <a:bodyPr lIns="273600" tIns="180000" anchor="t" anchorCtr="0">
            <a:normAutofit/>
          </a:bodyPr>
          <a:lstStyle>
            <a:lvl1pPr>
              <a:spcBef>
                <a:spcPts val="0"/>
              </a:spcBef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BA9BF079-2451-A341-87BE-81C474B9E10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03881" y="2728912"/>
            <a:ext cx="6073913" cy="2990851"/>
          </a:xfrm>
          <a:prstGeom prst="rect">
            <a:avLst/>
          </a:prstGeom>
          <a:solidFill>
            <a:schemeClr val="bg1"/>
          </a:solidFill>
        </p:spPr>
        <p:txBody>
          <a:bodyPr lIns="273600" tIns="91440"/>
          <a:lstStyle>
            <a:lvl1pPr marL="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622D27A-F32D-EB48-9A03-1735E67359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960438" y="555625"/>
            <a:ext cx="0" cy="5164138"/>
          </a:xfrm>
          <a:prstGeom prst="line">
            <a:avLst/>
          </a:prstGeom>
          <a:ln w="63500">
            <a:solidFill>
              <a:srgbClr val="11B2A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3B299BF0-56A4-6243-9705-509FD3434C3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595438-EECC-A345-B33C-CAAAFDC6CD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21487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3851D66-1278-2749-A103-F964992148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208821" y="-1"/>
            <a:ext cx="1983179" cy="3396342"/>
          </a:xfrm>
          <a:prstGeom prst="rect">
            <a:avLst/>
          </a:prstGeom>
          <a:solidFill>
            <a:srgbClr val="11B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0442BF-1B48-8B43-BC34-80C73F38FC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3350" t="1" r="273" b="16811"/>
          <a:stretch/>
        </p:blipFill>
        <p:spPr>
          <a:xfrm>
            <a:off x="2226366" y="0"/>
            <a:ext cx="8885581" cy="570506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3A46BF2-4302-0B48-8AEA-10EA3FBA8B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2257063"/>
            <a:ext cx="4064000" cy="4600937"/>
          </a:xfrm>
          <a:prstGeom prst="rect">
            <a:avLst/>
          </a:prstGeom>
          <a:solidFill>
            <a:srgbClr val="11B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723991" y="1698171"/>
            <a:ext cx="4381228" cy="1877247"/>
          </a:xfrm>
          <a:prstGeom prst="rect">
            <a:avLst/>
          </a:prstGeom>
          <a:solidFill>
            <a:schemeClr val="bg1"/>
          </a:solidFill>
        </p:spPr>
        <p:txBody>
          <a:bodyPr lIns="274320" tIns="182880" rIns="274320"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A5CFF35-7F70-D343-A37F-864CE104FBED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723991" y="3555577"/>
            <a:ext cx="4381228" cy="2822074"/>
          </a:xfrm>
          <a:prstGeom prst="rect">
            <a:avLst/>
          </a:prstGeom>
          <a:solidFill>
            <a:schemeClr val="bg1"/>
          </a:solidFill>
        </p:spPr>
        <p:txBody>
          <a:bodyPr lIns="274320"/>
          <a:lstStyle>
            <a:lvl1pPr marL="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BA35C7A-29D6-D040-9CCD-0B926B59C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686917" y="1678329"/>
            <a:ext cx="0" cy="4699322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D457E9F-B60E-4441-973F-8145897D092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01B88-A952-2044-9F37-BB636F0880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6715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with photo 1.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12B1CBC-EB73-B140-9941-D9E961F1B7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1"/>
            <a:ext cx="1983179" cy="3396342"/>
          </a:xfrm>
          <a:prstGeom prst="rect">
            <a:avLst/>
          </a:prstGeom>
          <a:solidFill>
            <a:srgbClr val="11B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494689-C6C2-A64B-8C35-09134E0C5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183" t="5696" r="-1"/>
          <a:stretch/>
        </p:blipFill>
        <p:spPr>
          <a:xfrm>
            <a:off x="974034" y="0"/>
            <a:ext cx="9093867" cy="5705061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3A46BF2-4302-0B48-8AEA-10EA3FBA8B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66265" y="2257063"/>
            <a:ext cx="4025735" cy="4600937"/>
          </a:xfrm>
          <a:prstGeom prst="rect">
            <a:avLst/>
          </a:prstGeom>
          <a:solidFill>
            <a:srgbClr val="11B2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6997330" y="1601603"/>
            <a:ext cx="4651777" cy="1827397"/>
          </a:xfrm>
          <a:prstGeom prst="rect">
            <a:avLst/>
          </a:prstGeom>
          <a:solidFill>
            <a:schemeClr val="bg1"/>
          </a:solidFill>
        </p:spPr>
        <p:txBody>
          <a:bodyPr lIns="273600" tIns="180000" bIns="46800"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38256B0E-5F5C-094C-858F-44441C2ED7EE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997330" y="3429000"/>
            <a:ext cx="4651777" cy="2871925"/>
          </a:xfrm>
          <a:prstGeom prst="rect">
            <a:avLst/>
          </a:prstGeom>
          <a:solidFill>
            <a:schemeClr val="bg1"/>
          </a:solidFill>
        </p:spPr>
        <p:txBody>
          <a:bodyPr lIns="273600"/>
          <a:lstStyle>
            <a:lvl1pPr marL="0" indent="0">
              <a:buFontTx/>
              <a:buNone/>
              <a:defRPr sz="1600" b="0" i="0"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57200" indent="0">
              <a:buFontTx/>
              <a:buNone/>
              <a:defRPr sz="1600"/>
            </a:lvl2pPr>
            <a:lvl3pPr marL="914400" indent="0">
              <a:buFontTx/>
              <a:buNone/>
              <a:defRPr sz="1600"/>
            </a:lvl3pPr>
            <a:lvl4pPr marL="1371600" indent="0">
              <a:buFontTx/>
              <a:buNone/>
              <a:defRPr sz="1600"/>
            </a:lvl4pPr>
            <a:lvl5pPr marL="1828800" indent="0">
              <a:buFontTx/>
              <a:buNone/>
              <a:defRPr sz="1600"/>
            </a:lvl5pPr>
          </a:lstStyle>
          <a:p>
            <a:pPr lvl="0"/>
            <a:r>
              <a:rPr lang="en-US" dirty="0"/>
              <a:t>Click to add content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CBA35C7A-29D6-D040-9CCD-0B926B59C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1686759" y="1601603"/>
            <a:ext cx="0" cy="4699322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CD457E9F-B60E-4441-973F-8145897D092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901B88-A952-2044-9F37-BB636F0880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5085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Title Slide 4.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7BF40AA-AE6F-5749-8C97-DE3834BA0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84374" y="0"/>
            <a:ext cx="10207625" cy="6858000"/>
          </a:xfrm>
          <a:prstGeom prst="rect">
            <a:avLst/>
          </a:prstGeom>
          <a:solidFill>
            <a:srgbClr val="F39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Picture Placeholder 15">
            <a:extLst>
              <a:ext uri="{FF2B5EF4-FFF2-40B4-BE49-F238E27FC236}">
                <a16:creationId xmlns:a16="http://schemas.microsoft.com/office/drawing/2014/main" id="{6EF18240-552B-1149-9D44-905FD72272E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1466850"/>
            <a:ext cx="10735160" cy="5391150"/>
          </a:xfrm>
          <a:prstGeom prst="rect">
            <a:avLst/>
          </a:prstGeom>
          <a:solidFill>
            <a:srgbClr val="004572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82D310E-7115-43AA-A189-B37D28B723B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74625" y="568326"/>
            <a:ext cx="3630471" cy="4603749"/>
          </a:xfrm>
          <a:prstGeom prst="rect">
            <a:avLst/>
          </a:prstGeom>
          <a:solidFill>
            <a:schemeClr val="bg1"/>
          </a:solidFill>
        </p:spPr>
        <p:txBody>
          <a:bodyPr lIns="273600" tIns="274320" rIns="274320"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CE068109-718D-4B25-993B-72D6B892A70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474625" y="4006471"/>
            <a:ext cx="3630587" cy="1165604"/>
          </a:xfrm>
          <a:prstGeom prst="rect">
            <a:avLst/>
          </a:prstGeom>
          <a:solidFill>
            <a:schemeClr val="bg1"/>
          </a:solidFill>
        </p:spPr>
        <p:txBody>
          <a:bodyPr lIns="273600" rIns="90000"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A9DC1FD-8034-E548-95C2-CD957F1D0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239713"/>
            <a:ext cx="1547813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FADDC1B-22E5-C441-BDA9-8EEB86CF33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756944-AAA6-A948-ABFF-0210BDF7DF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17382D9-3746-3141-8A7A-B32826C50D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11139489" y="568325"/>
            <a:ext cx="0" cy="4603750"/>
          </a:xfrm>
          <a:prstGeom prst="line">
            <a:avLst/>
          </a:prstGeom>
          <a:ln w="635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6422300"/>
      </p:ext>
    </p:extLst>
  </p:cSld>
  <p:clrMapOvr>
    <a:masterClrMapping/>
  </p:clrMapOvr>
  <p:transition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slide-accessi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541525-2E6D-49C0-8779-13EE63536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59240" y="6311900"/>
            <a:ext cx="2743200" cy="365125"/>
          </a:xfrm>
          <a:prstGeom prst="rect">
            <a:avLst/>
          </a:prstGeom>
        </p:spPr>
        <p:txBody>
          <a:bodyPr/>
          <a:lstStyle/>
          <a:p>
            <a:fld id="{F9A32ACD-E19E-41C2-B7E1-C19650DECB95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3" descr="Pearson Logo&#10;&#10;Description automatically generated with medium confidence">
            <a:extLst>
              <a:ext uri="{FF2B5EF4-FFF2-40B4-BE49-F238E27FC236}">
                <a16:creationId xmlns:a16="http://schemas.microsoft.com/office/drawing/2014/main" id="{BB2481F5-D62B-44C1-B85A-CDB0279C59F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4613" y="1417638"/>
            <a:ext cx="4387850" cy="3467100"/>
          </a:xfrm>
          <a:prstGeom prst="rect">
            <a:avLst/>
          </a:prstGeom>
          <a:solidFill>
            <a:schemeClr val="bg1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8589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20655D-586E-6845-AE67-B05206A8CA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09088" y="648811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>
              <a:defRPr/>
            </a:pPr>
            <a:fld id="{8AA4DBC8-4739-8E4E-8BD6-5C75040D97B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854" r:id="rId2"/>
    <p:sldLayoutId id="2147483857" r:id="rId3"/>
    <p:sldLayoutId id="2147483795" r:id="rId4"/>
    <p:sldLayoutId id="2147483801" r:id="rId5"/>
    <p:sldLayoutId id="2147483796" r:id="rId6"/>
    <p:sldLayoutId id="2147483858" r:id="rId7"/>
    <p:sldLayoutId id="2147483856" r:id="rId8"/>
    <p:sldLayoutId id="2147483804" r:id="rId9"/>
    <p:sldLayoutId id="2147483859" r:id="rId10"/>
    <p:sldLayoutId id="2147483861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500" kern="1200">
          <a:solidFill>
            <a:schemeClr val="tx1"/>
          </a:solidFill>
          <a:latin typeface="Open Sans Light" panose="020B0306030504020204" pitchFamily="34" charset="0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Open Sans Light" panose="020B0306030504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Open Sans Light" panose="020B0306030504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Open Sans Light" panose="020B0306030504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Open Sans Light" panose="020B030603050402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Open Sans Light" panose="020B030603050402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Open Sans Light" panose="020B030603050402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Open Sans Light" panose="020B030603050402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500">
          <a:solidFill>
            <a:schemeClr val="tx1"/>
          </a:solidFill>
          <a:latin typeface="Open Sans Light" panose="020B0306030504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100" b="1" kern="1200">
          <a:solidFill>
            <a:schemeClr val="tx1"/>
          </a:solidFill>
          <a:latin typeface="Open Sans Semibold" panose="020B0606030504020204" pitchFamily="34" charset="0"/>
          <a:ea typeface="Open Sans Semibold" panose="020B0606030504020204" pitchFamily="34" charset="0"/>
          <a:cs typeface="Open Sans Semibold" panose="020B060603050402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Open Sans Light" panose="020B0306030504020204" pitchFamily="34" charset="0"/>
          <a:ea typeface="+mn-ea"/>
          <a:cs typeface="Open Sans Semibold" panose="020B0606030504020204" pitchFamily="34" charset="0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Open Sans Light" panose="020B0306030504020204" pitchFamily="34" charset="0"/>
          <a:ea typeface="+mn-ea"/>
          <a:cs typeface="Open Sans Semibold" panose="020B0606030504020204" pitchFamily="34" charset="0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Open Sans Light" panose="020B0306030504020204" pitchFamily="34" charset="0"/>
          <a:ea typeface="+mn-ea"/>
          <a:cs typeface="Open Sans Semibold" panose="020B0606030504020204" pitchFamily="34" charset="0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Open Sans Light" panose="020B0306030504020204" pitchFamily="34" charset="0"/>
          <a:ea typeface="+mn-ea"/>
          <a:cs typeface="Open Sans Semibold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EFBE019F-BB70-4532-98EF-4F269AC366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9240" y="631190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latin typeface="Open Sans" panose="020B0606030504020204"/>
              </a:defRPr>
            </a:lvl1pPr>
          </a:lstStyle>
          <a:p>
            <a:pPr>
              <a:defRPr/>
            </a:pPr>
            <a:fld id="{EEAC2BAD-9516-2B47-9900-7FC05ED2F00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224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1"/>
    <p:sldLayoutId id="2147483843" r:id="rId2"/>
    <p:sldLayoutId id="2147483844" r:id="rId3"/>
    <p:sldLayoutId id="2147483788" r:id="rId4"/>
    <p:sldLayoutId id="2147483790" r:id="rId5"/>
    <p:sldLayoutId id="2147483845" r:id="rId6"/>
    <p:sldLayoutId id="2147483846" r:id="rId7"/>
    <p:sldLayoutId id="2147483792" r:id="rId8"/>
    <p:sldLayoutId id="2147483799" r:id="rId9"/>
    <p:sldLayoutId id="2147483853" r:id="rId10"/>
    <p:sldLayoutId id="2147483797" r:id="rId11"/>
    <p:sldLayoutId id="2147483806" r:id="rId12"/>
    <p:sldLayoutId id="2147483847" r:id="rId13"/>
    <p:sldLayoutId id="2147483842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LV9ZMYOeG8U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qualifications.pearson.com/en/subjects/languages.html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5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5664AFA-B410-114F-98AA-DF745C195F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3730" y="4094921"/>
            <a:ext cx="7020817" cy="511707"/>
          </a:xfrm>
        </p:spPr>
        <p:txBody>
          <a:bodyPr/>
          <a:lstStyle/>
          <a:p>
            <a:r>
              <a:rPr lang="en-GB" sz="2400" b="0" kern="1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Conducting the International GCSE </a:t>
            </a:r>
            <a:br>
              <a:rPr lang="en-GB" sz="2400" b="0" kern="1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2400" b="0" kern="1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Speaking Test </a:t>
            </a:r>
            <a:br>
              <a:rPr lang="en-GB" sz="2400" b="0" kern="1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br>
              <a:rPr lang="en-GB" sz="2400" b="0" kern="1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2400" b="0" kern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Paper 3</a:t>
            </a:r>
            <a:br>
              <a:rPr lang="en-GB" sz="2400" b="0" kern="1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GB" sz="2400" b="0" kern="1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Chinese (4CN01/03M or C) French </a:t>
            </a:r>
            <a:r>
              <a:rPr lang="en-GB" sz="2400" b="0" kern="1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(4FR1/03</a:t>
            </a:r>
            <a:r>
              <a:rPr lang="en-GB" sz="2400" b="0" kern="100" dirty="0"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)  German (4GN1/03) Spanish (4SP1/03)</a:t>
            </a:r>
            <a:endParaRPr lang="en-US" sz="2400" b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4A3A573-3ED0-4442-AFED-CE304F539C5D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EEAC2BAD-9516-2B47-9900-7FC05ED2F002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C90155-5672-DFFE-46EA-78E05149A232}"/>
              </a:ext>
            </a:extLst>
          </p:cNvPr>
          <p:cNvSpPr/>
          <p:nvPr/>
        </p:nvSpPr>
        <p:spPr>
          <a:xfrm>
            <a:off x="1183731" y="1656523"/>
            <a:ext cx="5601382" cy="1537252"/>
          </a:xfrm>
          <a:prstGeom prst="rect">
            <a:avLst/>
          </a:prstGeom>
          <a:solidFill>
            <a:srgbClr val="6C4394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International </a:t>
            </a:r>
            <a:br>
              <a:rPr lang="en-US" sz="3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sz="3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GCSE Languages</a:t>
            </a:r>
            <a:endParaRPr lang="en-GB" sz="3400" dirty="0"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8600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D4ACED-A68C-9551-6EC3-AAEB83E9D3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Link to </a:t>
            </a:r>
            <a:r>
              <a:rPr lang="en-GB"/>
              <a:t>YouTube video: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47706F-5AF6-4D43-E6DA-6635F5A5D85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16F0F2AA-7572-DC4D-AB68-865F32F517C3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4EF5A7-BF7E-BB7C-88CA-9923F595E3D1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GB" sz="2400" dirty="0">
                <a:hlinkClick r:id="rId2"/>
              </a:rPr>
              <a:t>International GCSE Chinese, French, German and Spanish - Speaking Assessment Conduct Reminders - YouTube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152391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0344AD-519A-B837-116A-107DE189F6B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7D9D03B-B0CE-F149-B9E8-CD52DE1054E7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F371D24-9FBC-A87C-F7A5-AC9BBA537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5170" y="1701800"/>
            <a:ext cx="7419898" cy="2887662"/>
          </a:xfrm>
        </p:spPr>
        <p:txBody>
          <a:bodyPr/>
          <a:lstStyle/>
          <a:p>
            <a:r>
              <a:rPr lang="en-US" dirty="0"/>
              <a:t>Important reminders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62481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4A78A74-EA1A-4B44-83DE-9FEC597FF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Paper 3 Speaking test </a:t>
            </a:r>
            <a:br>
              <a:rPr lang="en-GB" sz="3200" dirty="0"/>
            </a:br>
            <a:r>
              <a:rPr lang="en-GB" sz="3200" dirty="0"/>
              <a:t>Chinese, French, German, Spanish</a:t>
            </a:r>
            <a:endParaRPr lang="en-GB" sz="3200" dirty="0"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33A7740-5071-4CAF-A6E6-E2B8C5233DCC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180826" y="1893888"/>
            <a:ext cx="9972675" cy="3973512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b="1" kern="100" dirty="0"/>
              <a:t>T</a:t>
            </a:r>
            <a:r>
              <a:rPr lang="en-GB" sz="2400" b="1" kern="100" dirty="0">
                <a:effectLst/>
              </a:rPr>
              <a:t>wo sections:</a:t>
            </a:r>
          </a:p>
          <a:p>
            <a:pPr marL="0" indent="0" algn="l">
              <a:buNone/>
            </a:pPr>
            <a:r>
              <a:rPr lang="en-GB" sz="2400" b="1" kern="100" dirty="0"/>
              <a:t>Task A (picture-based discussion)</a:t>
            </a:r>
          </a:p>
          <a:p>
            <a:r>
              <a:rPr lang="en-GB" sz="2400" kern="100" dirty="0"/>
              <a:t>Candidates answer five questions about a picture.</a:t>
            </a:r>
          </a:p>
          <a:p>
            <a:r>
              <a:rPr lang="en-GB" sz="2400" kern="100" dirty="0"/>
              <a:t>2 to 3 minutes.</a:t>
            </a:r>
          </a:p>
          <a:p>
            <a:pPr marL="0" indent="0" algn="l">
              <a:buNone/>
            </a:pPr>
            <a:r>
              <a:rPr lang="en-GB" sz="2400" b="1" kern="100" dirty="0"/>
              <a:t>Tasks B and C (conversations on topics)</a:t>
            </a:r>
          </a:p>
          <a:p>
            <a:r>
              <a:rPr lang="en-GB" sz="2400" kern="100" dirty="0"/>
              <a:t>Candidates discuss two topics.</a:t>
            </a:r>
          </a:p>
          <a:p>
            <a:r>
              <a:rPr lang="en-GB" sz="2400" kern="100" dirty="0"/>
              <a:t>Topics discussed are allocated to candidate according to the ‘Speaking randomisation grid’ issued by Pearson.</a:t>
            </a:r>
          </a:p>
          <a:p>
            <a:r>
              <a:rPr lang="en-GB" sz="2400" kern="100" dirty="0"/>
              <a:t>3 to 3.5 minutes on each topic (6 – 7 minutes in total for Tasks B and C).</a:t>
            </a:r>
          </a:p>
          <a:p>
            <a:pPr marL="0" indent="0" algn="l">
              <a:buNone/>
            </a:pPr>
            <a:r>
              <a:rPr lang="en-GB" sz="2400" b="1" kern="100" dirty="0"/>
              <a:t>Total test time: 8 to 10 minutes</a:t>
            </a:r>
          </a:p>
          <a:p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114386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98BA6-644E-8D69-4EBA-FC4790930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Paper 3 Speaking test </a:t>
            </a:r>
            <a:br>
              <a:rPr lang="en-GB" sz="3200" dirty="0"/>
            </a:br>
            <a:r>
              <a:rPr lang="en-GB" sz="3200" dirty="0"/>
              <a:t>Chinese, French, German, Spanish</a:t>
            </a:r>
            <a:endParaRPr lang="en-GB" sz="3200" dirty="0"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6EEAA1-EC21-B34C-3B20-57EE4E650D3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16F0F2AA-7572-DC4D-AB68-865F32F517C3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6BB1BF-B669-D733-11A8-90C0A82F400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107712" y="1954060"/>
            <a:ext cx="9972675" cy="4025274"/>
          </a:xfrm>
        </p:spPr>
        <p:txBody>
          <a:bodyPr/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 dirty="0">
                <a:effectLst/>
              </a:rPr>
              <a:t>Record the centre number, candidate’s number and candidate’s name. 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 dirty="0"/>
              <a:t>T</a:t>
            </a:r>
            <a:r>
              <a:rPr lang="en-GB" sz="2400" kern="100" dirty="0">
                <a:effectLst/>
              </a:rPr>
              <a:t>iming starts as the candidate begins to speak in each task.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 dirty="0">
                <a:effectLst/>
              </a:rPr>
              <a:t>Do not pause or stop the recording during the test.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GB" sz="2400" kern="100" dirty="0"/>
              <a:t>Remember: sub-topics A3, C3, C5, D2 and E4 are not tested in the speaking test – see specification for full list of topics and sub-topics.</a:t>
            </a:r>
            <a:endParaRPr lang="en-GB" sz="2400" kern="1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22885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98BA6-644E-8D69-4EBA-FC4790930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Paper 3 Speaking test </a:t>
            </a:r>
            <a:br>
              <a:rPr lang="en-GB" sz="3200" dirty="0"/>
            </a:br>
            <a:r>
              <a:rPr lang="en-GB" sz="3200" dirty="0"/>
              <a:t>Chinese, French, German, Spanish</a:t>
            </a:r>
            <a:endParaRPr lang="en-GB" sz="3200" dirty="0"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6EEAA1-EC21-B34C-3B20-57EE4E650D3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16F0F2AA-7572-DC4D-AB68-865F32F517C3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6BB1BF-B669-D733-11A8-90C0A82F400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107712" y="1966586"/>
            <a:ext cx="9972675" cy="4025274"/>
          </a:xfrm>
        </p:spPr>
        <p:txBody>
          <a:bodyPr/>
          <a:lstStyle/>
          <a:p>
            <a:pPr marL="0" lvl="0" indent="0">
              <a:lnSpc>
                <a:spcPct val="107000"/>
              </a:lnSpc>
              <a:buNone/>
            </a:pPr>
            <a:r>
              <a:rPr lang="en-GB" sz="1800" b="1" kern="100" dirty="0"/>
              <a:t>Task</a:t>
            </a:r>
            <a:r>
              <a:rPr lang="en-GB" sz="1800" b="1" kern="100" dirty="0">
                <a:effectLst/>
              </a:rPr>
              <a:t> A: Picture-based discussion</a:t>
            </a:r>
            <a:endParaRPr lang="en-GB" sz="1800" b="1" kern="100" dirty="0"/>
          </a:p>
          <a:p>
            <a:pPr marL="0" lvl="0" indent="0">
              <a:lnSpc>
                <a:spcPct val="107000"/>
              </a:lnSpc>
              <a:buNone/>
            </a:pPr>
            <a:r>
              <a:rPr lang="en-GB" sz="1800" kern="100" dirty="0"/>
              <a:t>Candidates need to know:</a:t>
            </a:r>
          </a:p>
          <a:p>
            <a:pPr lvl="0">
              <a:lnSpc>
                <a:spcPct val="107000"/>
              </a:lnSpc>
            </a:pPr>
            <a:r>
              <a:rPr lang="en-GB" sz="1800" kern="100" dirty="0"/>
              <a:t>Choose a picture based on one of the permitted sub-topics (i.e. not A3, C3, C5, D2 and E4).</a:t>
            </a:r>
          </a:p>
          <a:p>
            <a:pPr lvl="0">
              <a:lnSpc>
                <a:spcPct val="107000"/>
              </a:lnSpc>
            </a:pPr>
            <a:r>
              <a:rPr lang="en-GB" sz="1800" kern="100" dirty="0"/>
              <a:t>Make sure the picture is suitable, it must contain: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1800" kern="100" dirty="0">
                <a:effectLst/>
              </a:rPr>
              <a:t>people (at least two people)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1800" kern="100" dirty="0">
                <a:effectLst/>
              </a:rPr>
              <a:t>objects (in the background)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1800" kern="100" dirty="0">
                <a:effectLst/>
              </a:rPr>
              <a:t>interactions (showing what people are doing)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800" kern="100" dirty="0"/>
              <a:t>Choose a picture, </a:t>
            </a:r>
            <a:r>
              <a:rPr lang="en-GB" sz="1800" b="1" kern="100" dirty="0"/>
              <a:t>not</a:t>
            </a:r>
            <a:r>
              <a:rPr lang="en-GB" sz="1800" kern="100" dirty="0"/>
              <a:t> a cartoon.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800" kern="100" dirty="0"/>
              <a:t>The 5 different types of questions they will need to answer in Task A.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800" kern="100" dirty="0"/>
              <a:t>How to ask for a question to be repeated (in the target language).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en-GB" sz="1800" kern="100" dirty="0"/>
              <a:t>They </a:t>
            </a:r>
            <a:r>
              <a:rPr lang="en-GB" sz="1800" b="1" kern="100" dirty="0"/>
              <a:t>cannot</a:t>
            </a:r>
            <a:r>
              <a:rPr lang="en-GB" sz="1800" kern="100" dirty="0"/>
              <a:t> take notes into the exam, but should take in a copy of the picture for Task A.</a:t>
            </a:r>
          </a:p>
        </p:txBody>
      </p:sp>
    </p:spTree>
    <p:extLst>
      <p:ext uri="{BB962C8B-B14F-4D97-AF65-F5344CB8AC3E}">
        <p14:creationId xmlns:p14="http://schemas.microsoft.com/office/powerpoint/2010/main" val="20763386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98BA6-644E-8D69-4EBA-FC4790930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Paper 3 Speaking test </a:t>
            </a:r>
            <a:br>
              <a:rPr lang="en-GB" sz="3200" dirty="0"/>
            </a:br>
            <a:r>
              <a:rPr lang="en-GB" sz="3200" dirty="0"/>
              <a:t>Chinese, French, German, Spanish</a:t>
            </a:r>
            <a:endParaRPr lang="en-GB" sz="3200" dirty="0"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6EEAA1-EC21-B34C-3B20-57EE4E650D3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16F0F2AA-7572-DC4D-AB68-865F32F517C3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0AEF1B4-3E9E-3A28-B177-1AB4E99DE5A2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1" kern="1200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000" b="0" u="sng" kern="100" dirty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Task 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b="0" u="sng" kern="100" dirty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Teacher/examiners:</a:t>
            </a:r>
          </a:p>
          <a:p>
            <a:r>
              <a:rPr lang="en-GB" sz="2000" b="0" kern="100" dirty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Ask one of each of the 5 types of the prescribed questions.</a:t>
            </a:r>
          </a:p>
          <a:p>
            <a:r>
              <a:rPr lang="en-GB" sz="2000" b="0" kern="100" dirty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Repeat a question or questions if necessary. </a:t>
            </a:r>
          </a:p>
          <a:p>
            <a:r>
              <a:rPr lang="en-GB" sz="2000" b="0" kern="100" dirty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Use only the allowed prompts (in the TL):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2000" b="0" kern="100" dirty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Why (not)?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2000" b="0" kern="100" dirty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Anything else?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2000" b="0" kern="100" dirty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Is that all? </a:t>
            </a:r>
            <a:r>
              <a:rPr lang="en-GB" sz="2000" b="0" i="1" kern="100" dirty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(French/German/Spanish only)</a:t>
            </a: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GB" sz="2000" b="0" kern="100" dirty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You still have time, please continue. </a:t>
            </a:r>
            <a:r>
              <a:rPr lang="en-GB" sz="2000" b="0" i="1" kern="100" dirty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(Chinese only)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000" kern="1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GB" sz="2000" dirty="0">
              <a:solidFill>
                <a:schemeClr val="tx2"/>
              </a:solidFill>
            </a:endParaRP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EC7EF6E7-1AD3-8F67-630E-B9EF139FD25E}"/>
              </a:ext>
            </a:extLst>
          </p:cNvPr>
          <p:cNvSpPr txBox="1">
            <a:spLocks/>
          </p:cNvSpPr>
          <p:nvPr/>
        </p:nvSpPr>
        <p:spPr>
          <a:xfrm>
            <a:off x="6407433" y="1825625"/>
            <a:ext cx="5181600" cy="4351338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228600" indent="-22860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100" b="1" kern="1200">
                <a:solidFill>
                  <a:schemeClr val="tx1"/>
                </a:solidFill>
                <a:latin typeface="Open Sans Semibold" panose="020B0606030504020204" pitchFamily="34" charset="0"/>
                <a:ea typeface="Open Sans Semibold" panose="020B0606030504020204" pitchFamily="34" charset="0"/>
                <a:cs typeface="Open Sans Semibold" panose="020B0606030504020204" pitchFamily="34" charset="0"/>
              </a:defRPr>
            </a:lvl1pPr>
            <a:lvl2pPr marL="6858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2pPr>
            <a:lvl3pPr marL="11430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3pPr>
            <a:lvl4pPr marL="16002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4pPr>
            <a:lvl5pPr marL="2057400" indent="-22860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kern="1200">
                <a:solidFill>
                  <a:schemeClr val="tx1"/>
                </a:solidFill>
                <a:latin typeface="Open Sans Light" panose="020B0306030504020204" pitchFamily="34" charset="0"/>
                <a:ea typeface="+mn-ea"/>
                <a:cs typeface="Open Sans Semibold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sz="2000" b="0" u="sng" dirty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Task A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b="0" u="sng" dirty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Prescribed question types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b="0" dirty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1: A description of what you can see in the picture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b="0" dirty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2: Specific factual information about the picture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b="0" dirty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3: Past or future hypothesis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b="0" dirty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4: Opinions about the picture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b="0" dirty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5: Evaluation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000" b="0" dirty="0">
              <a:solidFill>
                <a:schemeClr val="tx2"/>
              </a:solidFill>
              <a:latin typeface="Open Sans Light" panose="020B0306030504020204" pitchFamily="34" charset="0"/>
              <a:ea typeface="Open Sans Light" panose="020B0306030504020204" pitchFamily="34" charset="0"/>
              <a:cs typeface="Open Sans Light" panose="020B0306030504020204" pitchFamily="34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GB" sz="2000" b="0" dirty="0">
                <a:solidFill>
                  <a:schemeClr val="tx2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For more detail, see the International GCSE Specification for French/German/Spanish.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33055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98BA6-644E-8D69-4EBA-FC4790930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Paper 3 Speaking test </a:t>
            </a:r>
            <a:br>
              <a:rPr lang="en-GB" sz="3200" dirty="0"/>
            </a:br>
            <a:r>
              <a:rPr lang="en-GB" sz="3200" dirty="0"/>
              <a:t>Chinese, French, German, Spanish</a:t>
            </a:r>
            <a:endParaRPr lang="en-GB" sz="3200" dirty="0"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6EEAA1-EC21-B34C-3B20-57EE4E650D3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16F0F2AA-7572-DC4D-AB68-865F32F517C3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6BB1BF-B669-D733-11A8-90C0A82F400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107712" y="1966586"/>
            <a:ext cx="10303499" cy="4025274"/>
          </a:xfrm>
        </p:spPr>
        <p:txBody>
          <a:bodyPr/>
          <a:lstStyle/>
          <a:p>
            <a:pPr marL="0" indent="0">
              <a:buNone/>
            </a:pPr>
            <a:r>
              <a:rPr lang="en-GB" sz="2400" b="1" kern="100" dirty="0"/>
              <a:t>Task A</a:t>
            </a:r>
          </a:p>
          <a:p>
            <a:pPr marL="0" indent="0">
              <a:buNone/>
            </a:pPr>
            <a:r>
              <a:rPr lang="en-GB" sz="2400" kern="100" dirty="0"/>
              <a:t>Teacher/examiners must know (continued):</a:t>
            </a:r>
          </a:p>
          <a:p>
            <a:r>
              <a:rPr lang="en-GB" sz="2400" kern="100" dirty="0"/>
              <a:t>All five questions must relate to the topic being tested.</a:t>
            </a:r>
          </a:p>
          <a:p>
            <a:r>
              <a:rPr lang="en-GB" sz="2400" kern="100" dirty="0"/>
              <a:t>Ask </a:t>
            </a:r>
            <a:r>
              <a:rPr lang="en-GB" sz="2400" b="1" kern="100" dirty="0"/>
              <a:t>one</a:t>
            </a:r>
            <a:r>
              <a:rPr lang="en-GB" sz="2400" kern="100" dirty="0"/>
              <a:t> of each type of the five questions.</a:t>
            </a:r>
          </a:p>
          <a:p>
            <a:r>
              <a:rPr lang="en-GB" sz="2400" kern="100" dirty="0"/>
              <a:t>You </a:t>
            </a:r>
            <a:r>
              <a:rPr lang="en-GB" sz="2400" b="1" kern="100" dirty="0"/>
              <a:t>must</a:t>
            </a:r>
            <a:r>
              <a:rPr lang="en-GB" sz="2400" kern="100" dirty="0"/>
              <a:t> </a:t>
            </a:r>
            <a:r>
              <a:rPr lang="en-GB" sz="2400" b="1" kern="100" dirty="0"/>
              <a:t>not </a:t>
            </a:r>
            <a:r>
              <a:rPr lang="en-GB" sz="2400" kern="100" dirty="0"/>
              <a:t>practise Task A using the picture the candidate will use in the test.</a:t>
            </a:r>
          </a:p>
          <a:p>
            <a:r>
              <a:rPr lang="en-GB" sz="2400" kern="100" dirty="0"/>
              <a:t>The candidate will provide a copy of the picture they have chosen in advance of the test so that you can prepare the five questions for Task A. </a:t>
            </a:r>
          </a:p>
          <a:p>
            <a:pPr algn="l" rtl="0" fontAlgn="base"/>
            <a:endParaRPr lang="en-GB" sz="2400" b="0" i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3992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98BA6-644E-8D69-4EBA-FC4790930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Paper 3 Speaking test </a:t>
            </a:r>
            <a:br>
              <a:rPr lang="en-GB" sz="3200" dirty="0"/>
            </a:br>
            <a:r>
              <a:rPr lang="en-GB" sz="3200" dirty="0"/>
              <a:t>Chinese, French, German, Spanish</a:t>
            </a:r>
            <a:endParaRPr lang="en-GB" sz="3200" dirty="0"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6EEAA1-EC21-B34C-3B20-57EE4E650D3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16F0F2AA-7572-DC4D-AB68-865F32F517C3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6BB1BF-B669-D733-11A8-90C0A82F400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107712" y="1966586"/>
            <a:ext cx="9972675" cy="4025274"/>
          </a:xfrm>
        </p:spPr>
        <p:txBody>
          <a:bodyPr/>
          <a:lstStyle/>
          <a:p>
            <a:pPr marL="0" indent="0">
              <a:buNone/>
            </a:pPr>
            <a:r>
              <a:rPr lang="en-GB" sz="2400" b="1" kern="100" dirty="0"/>
              <a:t>Task A</a:t>
            </a:r>
          </a:p>
          <a:p>
            <a:r>
              <a:rPr lang="en-GB" sz="2400" kern="100" dirty="0"/>
              <a:t>Think carefully about the questions you ask e.g. question 3 must prompt the candidate to reply using a past or future time frame.</a:t>
            </a:r>
            <a:br>
              <a:rPr lang="en-GB" sz="2400" kern="100" dirty="0"/>
            </a:br>
            <a:endParaRPr lang="en-GB" sz="2400" kern="100" dirty="0"/>
          </a:p>
          <a:p>
            <a:r>
              <a:rPr lang="en-GB" sz="2400" kern="100" dirty="0"/>
              <a:t>Make sure the question is clear: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i="1" kern="100" dirty="0"/>
              <a:t>What did the girl in the blue shirt do before she came to the park? </a:t>
            </a:r>
            <a:r>
              <a:rPr lang="en-GB" sz="2400" kern="100" dirty="0"/>
              <a:t>is a </a:t>
            </a:r>
            <a:r>
              <a:rPr lang="en-GB" sz="2400" b="1" kern="100" dirty="0"/>
              <a:t>good question</a:t>
            </a:r>
            <a:r>
              <a:rPr lang="en-GB" sz="2400" kern="100" dirty="0"/>
              <a:t>; it clearly indicates that the candidate must reply using a past time frame.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400" i="1" kern="100" dirty="0"/>
              <a:t>What did the girl in the blue shirt do after she ate breakfast this morning? </a:t>
            </a:r>
            <a:r>
              <a:rPr lang="en-GB" sz="2400" kern="100" dirty="0"/>
              <a:t>is </a:t>
            </a:r>
            <a:r>
              <a:rPr lang="en-GB" sz="2400" b="1" kern="100" dirty="0"/>
              <a:t>not a good question</a:t>
            </a:r>
            <a:r>
              <a:rPr lang="en-GB" sz="2400" kern="100" dirty="0"/>
              <a:t>; it requires an answer using a past time frame, but the use of ‘after’ may confuse, as the candidate may think they have to use a future reference.</a:t>
            </a:r>
            <a:endParaRPr lang="en-GB" sz="2400" i="1" kern="100" dirty="0"/>
          </a:p>
          <a:p>
            <a:pPr algn="l" rtl="0" fontAlgn="base"/>
            <a:endParaRPr lang="en-GB" sz="2400" b="0" i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96012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298BA6-644E-8D69-4EBA-FC4790930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Paper 3 Speaking test </a:t>
            </a:r>
            <a:br>
              <a:rPr lang="en-GB" sz="3200" dirty="0"/>
            </a:br>
            <a:r>
              <a:rPr lang="en-GB" sz="3200" dirty="0"/>
              <a:t>Chinese, French, German, Spanish</a:t>
            </a:r>
            <a:endParaRPr lang="en-GB" sz="3200" dirty="0"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06EEAA1-EC21-B34C-3B20-57EE4E650D3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16F0F2AA-7572-DC4D-AB68-865F32F517C3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6BB1BF-B669-D733-11A8-90C0A82F400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67783" y="1943100"/>
            <a:ext cx="9972675" cy="3772862"/>
          </a:xfrm>
        </p:spPr>
        <p:txBody>
          <a:bodyPr/>
          <a:lstStyle/>
          <a:p>
            <a:pPr marL="0" indent="0">
              <a:buNone/>
            </a:pPr>
            <a:r>
              <a:rPr lang="en-GB" sz="2800" b="1" kern="100" dirty="0"/>
              <a:t>Task A</a:t>
            </a:r>
          </a:p>
          <a:p>
            <a:r>
              <a:rPr lang="en-GB" sz="2800" kern="100" dirty="0"/>
              <a:t>Make sure question 3 clearly prompts the candidate to use a past or future time frame: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i="1" kern="100" dirty="0"/>
              <a:t>Why did the man in the centre of the picture come to the supermarket?</a:t>
            </a:r>
          </a:p>
          <a:p>
            <a:pPr marL="0" indent="0">
              <a:buNone/>
            </a:pPr>
            <a:r>
              <a:rPr lang="en-GB" sz="2800" kern="100" dirty="0"/>
              <a:t>is </a:t>
            </a:r>
            <a:r>
              <a:rPr lang="en-GB" sz="2800" b="1" kern="100" dirty="0"/>
              <a:t>not a good question</a:t>
            </a:r>
            <a:r>
              <a:rPr lang="en-GB" sz="2800" kern="100" dirty="0"/>
              <a:t>; although the question refers to the past, the candidate could be tempted to reply using a present time frame, e.g.: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800" i="1" kern="100" dirty="0"/>
              <a:t>He wants to buy some vegetables.</a:t>
            </a:r>
          </a:p>
          <a:p>
            <a:pPr algn="l" rtl="0" fontAlgn="base"/>
            <a:endParaRPr lang="en-GB" sz="2800" b="0" i="0" dirty="0">
              <a:solidFill>
                <a:srgbClr val="00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533986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633163-D464-FE03-49BB-CF6E5BCDC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Paper 3 Speaking test </a:t>
            </a:r>
            <a:br>
              <a:rPr lang="en-GB" sz="3200" dirty="0"/>
            </a:br>
            <a:r>
              <a:rPr lang="en-GB" sz="3200" dirty="0"/>
              <a:t>Chinese, French, German, Spanish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38CB78E-6BBA-FA24-D1BB-75CCC795353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16F0F2AA-7572-DC4D-AB68-865F32F517C3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812185-00EE-B56D-1BBF-92F94D2675D3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180826" y="1690688"/>
            <a:ext cx="10771462" cy="4653310"/>
          </a:xfrm>
        </p:spPr>
        <p:txBody>
          <a:bodyPr/>
          <a:lstStyle/>
          <a:p>
            <a:pPr marL="0" lvl="0" indent="0">
              <a:lnSpc>
                <a:spcPct val="107000"/>
              </a:lnSpc>
              <a:buNone/>
            </a:pPr>
            <a:r>
              <a:rPr lang="en-GB" sz="2000" b="1" kern="100" dirty="0"/>
              <a:t>Tasks</a:t>
            </a:r>
            <a:r>
              <a:rPr lang="en-GB" sz="2000" b="1" kern="100" dirty="0">
                <a:effectLst/>
              </a:rPr>
              <a:t> B and C: Conversations on topics		</a:t>
            </a:r>
            <a:endParaRPr lang="en-GB" sz="2000" b="1" kern="100" dirty="0"/>
          </a:p>
          <a:p>
            <a:pPr marL="0" lvl="0" indent="0">
              <a:lnSpc>
                <a:spcPct val="107000"/>
              </a:lnSpc>
              <a:buNone/>
            </a:pPr>
            <a:r>
              <a:rPr lang="en-GB" sz="2000" kern="100" dirty="0"/>
              <a:t>Teacher/examiners: </a:t>
            </a:r>
          </a:p>
          <a:p>
            <a:pPr>
              <a:lnSpc>
                <a:spcPct val="107000"/>
              </a:lnSpc>
            </a:pPr>
            <a:r>
              <a:rPr lang="en-GB" sz="2000" kern="100" dirty="0"/>
              <a:t>Use the randomisation grid (from Pearson) to determine which topics are to be tested on Tasks B and C.</a:t>
            </a:r>
          </a:p>
          <a:p>
            <a:pPr>
              <a:lnSpc>
                <a:spcPct val="107000"/>
              </a:lnSpc>
            </a:pPr>
            <a:r>
              <a:rPr lang="en-GB" sz="2000" kern="100" dirty="0"/>
              <a:t>Candidates </a:t>
            </a:r>
            <a:r>
              <a:rPr lang="en-GB" sz="2000" b="1" kern="100" dirty="0"/>
              <a:t>must not </a:t>
            </a:r>
            <a:r>
              <a:rPr lang="en-GB" sz="2000" kern="100" dirty="0"/>
              <a:t>know in advance of the test which topics will be tested in Tasks B and C.</a:t>
            </a:r>
          </a:p>
          <a:p>
            <a:pPr>
              <a:lnSpc>
                <a:spcPct val="107000"/>
              </a:lnSpc>
            </a:pPr>
            <a:r>
              <a:rPr lang="en-GB" sz="2000" kern="100" dirty="0"/>
              <a:t>Ask questions which prompt candidates to use all three time frames (past, present and future).</a:t>
            </a:r>
          </a:p>
          <a:p>
            <a:pPr>
              <a:lnSpc>
                <a:spcPct val="107000"/>
              </a:lnSpc>
            </a:pPr>
            <a:r>
              <a:rPr lang="en-GB" sz="2000" kern="100" dirty="0"/>
              <a:t>Do </a:t>
            </a:r>
            <a:r>
              <a:rPr lang="en-GB" sz="2000" b="1" kern="100" dirty="0"/>
              <a:t>not</a:t>
            </a:r>
            <a:r>
              <a:rPr lang="en-GB" sz="2000" kern="100" dirty="0"/>
              <a:t> ask questions from sub-topics A3, C3, C5, D2 and E4.</a:t>
            </a:r>
          </a:p>
          <a:p>
            <a:pPr>
              <a:lnSpc>
                <a:spcPct val="107000"/>
              </a:lnSpc>
            </a:pPr>
            <a:r>
              <a:rPr lang="en-GB" sz="2000" kern="100" dirty="0"/>
              <a:t>Ask open questions.</a:t>
            </a:r>
          </a:p>
          <a:p>
            <a:pPr>
              <a:lnSpc>
                <a:spcPct val="107000"/>
              </a:lnSpc>
            </a:pPr>
            <a:r>
              <a:rPr lang="en-GB" sz="2000" kern="100" dirty="0"/>
              <a:t>Encourage candidates to develop their answers.</a:t>
            </a:r>
          </a:p>
          <a:p>
            <a:pPr>
              <a:lnSpc>
                <a:spcPct val="107000"/>
              </a:lnSpc>
            </a:pPr>
            <a:r>
              <a:rPr lang="en-GB" sz="2000" kern="100" dirty="0"/>
              <a:t>Facilitate genuine discussion i.e. the teacher/examiner and the candidate listen to what the other says and respond to this.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96186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A8629-C653-63F8-E9C8-7C7B6D7984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/>
              <a:t>Paper 3 Speaking test </a:t>
            </a:r>
            <a:br>
              <a:rPr lang="en-GB" sz="3200" dirty="0"/>
            </a:br>
            <a:r>
              <a:rPr lang="en-GB" sz="3200" dirty="0"/>
              <a:t>Chinese, French, German, Spanish</a:t>
            </a:r>
            <a:endParaRPr lang="en-GB" sz="3200" dirty="0">
              <a:ea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89EB3E-1E1E-0A05-DBF2-1D68C9D7E34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16F0F2AA-7572-DC4D-AB68-865F32F517C3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1702FD-092C-9AFA-F32A-0852AB1FD6BE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1180826" y="1690688"/>
            <a:ext cx="9972675" cy="4678362"/>
          </a:xfrm>
        </p:spPr>
        <p:txBody>
          <a:bodyPr/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GB" sz="2400" dirty="0">
                <a:solidFill>
                  <a:srgbClr val="000000"/>
                </a:solidFill>
              </a:rPr>
              <a:t>See also: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rgbClr val="000000"/>
                </a:solidFill>
              </a:rPr>
              <a:t>Pearson/Edexcel International GCSE Specification: Chinese/French/German/Spanish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rgbClr val="000000"/>
                </a:solidFill>
              </a:rPr>
              <a:t>International GCSE MFL: Conducting the Speaking Exam training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rgbClr val="000000"/>
                </a:solidFill>
              </a:rPr>
              <a:t>International GCSE Languages: conducting assessments administrative support guide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rgbClr val="000000"/>
                </a:solidFill>
              </a:rPr>
              <a:t>Paper 3 commentaries and sample recordings</a:t>
            </a:r>
          </a:p>
          <a:p>
            <a:pPr marL="342900" lvl="0" indent="-342900">
              <a:buFont typeface="Symbol" panose="05050102010706020507" pitchFamily="18" charset="2"/>
              <a:buChar char=""/>
            </a:pPr>
            <a:r>
              <a:rPr lang="en-GB" sz="2400" dirty="0">
                <a:solidFill>
                  <a:srgbClr val="000000"/>
                </a:solidFill>
              </a:rPr>
              <a:t>Paper 3 reports to centres</a:t>
            </a:r>
          </a:p>
          <a:p>
            <a:r>
              <a:rPr lang="en-GB" sz="2400" dirty="0"/>
              <a:t>​</a:t>
            </a:r>
          </a:p>
          <a:p>
            <a:r>
              <a:rPr lang="en-GB" sz="2400" dirty="0"/>
              <a:t>Available on the subject page of the Pearson website: </a:t>
            </a:r>
            <a:br>
              <a:rPr lang="en-GB" sz="2400" dirty="0"/>
            </a:br>
            <a:r>
              <a:rPr lang="en-GB" sz="2800" dirty="0">
                <a:hlinkClick r:id="rId3"/>
              </a:rPr>
              <a:t>Languages | Pearson qualifications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718830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3983F0-5100-46F3-B9CE-C3A2F40CD22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612423" y="3019546"/>
            <a:ext cx="967153" cy="221029"/>
          </a:xfrm>
          <a:prstGeom prst="rect">
            <a:avLst/>
          </a:prstGeom>
        </p:spPr>
        <p:txBody>
          <a:bodyPr/>
          <a:lstStyle/>
          <a:p>
            <a:r>
              <a:rPr lang="en-US" sz="400" dirty="0">
                <a:solidFill>
                  <a:srgbClr val="007FA3"/>
                </a:solidFill>
              </a:rPr>
              <a:t>End of Presentation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4D0855-A5E9-47A8-8BAE-07C3DB10C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32ACD-E19E-41C2-B7E1-C19650DECB95}" type="slidenum">
              <a:rPr lang="en-US" smtClean="0"/>
              <a:t>13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950292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THUMBNAIL_REFRESH" val="1"/>
  <p:tag name="ARTICULATE_SLIDE_COUNT" val="5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iG suite">
      <a:dk1>
        <a:srgbClr val="004572"/>
      </a:dk1>
      <a:lt1>
        <a:srgbClr val="FFFFFF"/>
      </a:lt1>
      <a:dk2>
        <a:srgbClr val="000000"/>
      </a:dk2>
      <a:lt2>
        <a:srgbClr val="00B4D4"/>
      </a:lt2>
      <a:accent1>
        <a:srgbClr val="F39200"/>
      </a:accent1>
      <a:accent2>
        <a:srgbClr val="D6007E"/>
      </a:accent2>
      <a:accent3>
        <a:srgbClr val="F3BA00"/>
      </a:accent3>
      <a:accent4>
        <a:srgbClr val="CD1619"/>
      </a:accent4>
      <a:accent5>
        <a:srgbClr val="008938"/>
      </a:accent5>
      <a:accent6>
        <a:srgbClr val="6C4394"/>
      </a:accent6>
      <a:hlink>
        <a:srgbClr val="006BB4"/>
      </a:hlink>
      <a:folHlink>
        <a:srgbClr val="9D007E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4" id="{5C88237D-8817-144F-BF7C-A60170470934}" vid="{7B8DA1B8-EF55-E844-B6B8-5DBFC66AD915}"/>
    </a:ext>
  </a:extLst>
</a:theme>
</file>

<file path=ppt/theme/theme2.xml><?xml version="1.0" encoding="utf-8"?>
<a:theme xmlns:a="http://schemas.openxmlformats.org/drawingml/2006/main" name="Pearson Templat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545BF2C8BA29D4CA1CF1B28CB215945" ma:contentTypeVersion="19" ma:contentTypeDescription="Create a new document." ma:contentTypeScope="" ma:versionID="0d67a8d1b785bec0404cdbd453e48eeb">
  <xsd:schema xmlns:xsd="http://www.w3.org/2001/XMLSchema" xmlns:xs="http://www.w3.org/2001/XMLSchema" xmlns:p="http://schemas.microsoft.com/office/2006/metadata/properties" xmlns:ns2="aef15915-1ad9-4df2-a051-24e841bbfed3" xmlns:ns3="d37093ce-74a9-4ead-ba34-b65f3c860946" targetNamespace="http://schemas.microsoft.com/office/2006/metadata/properties" ma:root="true" ma:fieldsID="08c09c95634f2274e93ec9b190c7bd67" ns2:_="" ns3:_="">
    <xsd:import namespace="aef15915-1ad9-4df2-a051-24e841bbfed3"/>
    <xsd:import namespace="d37093ce-74a9-4ead-ba34-b65f3c86094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Note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f15915-1ad9-4df2-a051-24e841bbfed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6342d94-4a90-4c9b-8c88-cb4c8647e98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Notes" ma:index="25" nillable="true" ma:displayName="Notes" ma:description="Vetter sign off form &#10;GQA sign off form &#10;GQ Product sign off form " ma:format="Dropdown" ma:internalName="Notes">
      <xsd:simpleType>
        <xsd:restriction base="dms:Text">
          <xsd:maxLength value="255"/>
        </xsd:restriction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37093ce-74a9-4ead-ba34-b65f3c860946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22bfb47-b343-4f7d-a980-7fefbfad0168}" ma:internalName="TaxCatchAll" ma:showField="CatchAllData" ma:web="d37093ce-74a9-4ead-ba34-b65f3c8609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ef15915-1ad9-4df2-a051-24e841bbfed3">
      <Terms xmlns="http://schemas.microsoft.com/office/infopath/2007/PartnerControls"/>
    </lcf76f155ced4ddcb4097134ff3c332f>
    <TaxCatchAll xmlns="d37093ce-74a9-4ead-ba34-b65f3c860946" xsi:nil="true"/>
    <Notes xmlns="aef15915-1ad9-4df2-a051-24e841bbfed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5F9BFF-13AE-47D3-B1E4-51A1E4B070F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ef15915-1ad9-4df2-a051-24e841bbfed3"/>
    <ds:schemaRef ds:uri="d37093ce-74a9-4ead-ba34-b65f3c86094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DB2A2A9-8AF7-461B-934B-A07F53BEEC9E}">
  <ds:schemaRefs>
    <ds:schemaRef ds:uri="http://purl.org/dc/elements/1.1/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http://purl.org/dc/dcmitype/"/>
    <ds:schemaRef ds:uri="http://schemas.microsoft.com/office/2006/metadata/properties"/>
    <ds:schemaRef ds:uri="http://schemas.microsoft.com/office/infopath/2007/PartnerControls"/>
    <ds:schemaRef ds:uri="d37093ce-74a9-4ead-ba34-b65f3c860946"/>
    <ds:schemaRef ds:uri="aef15915-1ad9-4df2-a051-24e841bbfed3"/>
  </ds:schemaRefs>
</ds:datastoreItem>
</file>

<file path=customXml/itemProps3.xml><?xml version="1.0" encoding="utf-8"?>
<ds:datastoreItem xmlns:ds="http://schemas.openxmlformats.org/officeDocument/2006/customXml" ds:itemID="{FA65728E-FEF1-443D-B1AA-1E664622E106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8cc434d7-97d0-47d3-b5c5-14fe0e33e34b}" enabled="0" method="" siteId="{8cc434d7-97d0-47d3-b5c5-14fe0e33e34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33702</TotalTime>
  <Words>1052</Words>
  <Application>Microsoft Office PowerPoint</Application>
  <PresentationFormat>Widescreen</PresentationFormat>
  <Paragraphs>113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Calibri</vt:lpstr>
      <vt:lpstr>Open Sans</vt:lpstr>
      <vt:lpstr>Open Sans Light</vt:lpstr>
      <vt:lpstr>Open Sans Semibold</vt:lpstr>
      <vt:lpstr>Symbol</vt:lpstr>
      <vt:lpstr>Wingdings</vt:lpstr>
      <vt:lpstr>Office Theme</vt:lpstr>
      <vt:lpstr>Pearson Templates</vt:lpstr>
      <vt:lpstr>Conducting the International GCSE  Speaking Test   Paper 3 Chinese (4CN01/03M or C) French (4FR1/03)  German (4GN1/03) Spanish (4SP1/03)</vt:lpstr>
      <vt:lpstr>Link to YouTube video:</vt:lpstr>
      <vt:lpstr>Important reminders</vt:lpstr>
      <vt:lpstr>Paper 3 Speaking test  Chinese, French, German, Spanish</vt:lpstr>
      <vt:lpstr>Paper 3 Speaking test  Chinese, French, German, Spanish</vt:lpstr>
      <vt:lpstr>Paper 3 Speaking test  Chinese, French, German, Spanish</vt:lpstr>
      <vt:lpstr>Paper 3 Speaking test  Chinese, French, German, Spanish</vt:lpstr>
      <vt:lpstr>Paper 3 Speaking test  Chinese, French, German, Spanish</vt:lpstr>
      <vt:lpstr>Paper 3 Speaking test  Chinese, French, German, Spanish</vt:lpstr>
      <vt:lpstr>Paper 3 Speaking test  Chinese, French, German, Spanish</vt:lpstr>
      <vt:lpstr>Paper 3 Speaking test  Chinese, French, German, Spanish</vt:lpstr>
      <vt:lpstr>Paper 3 Speaking test  Chinese, French, German, Spanish</vt:lpstr>
      <vt:lpstr>End of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Abraham, Stacey</dc:creator>
  <cp:lastModifiedBy>Julie Wagstaffe</cp:lastModifiedBy>
  <cp:revision>177</cp:revision>
  <cp:lastPrinted>2024-05-29T09:43:05Z</cp:lastPrinted>
  <dcterms:created xsi:type="dcterms:W3CDTF">2021-02-03T20:14:39Z</dcterms:created>
  <dcterms:modified xsi:type="dcterms:W3CDTF">2025-04-04T09:56:11Z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0x010100D545BF2C8BA29D4CA1CF1B28CB215945</vt:lpwstr>
  </property>
  <property fmtid="{D5CDD505-2E9C-101B-9397-08002B2CF9AE}" pid="3" name="MediaServiceImageTags">
    <vt:lpwstr/>
  </property>
  <property fmtid="{D5CDD505-2E9C-101B-9397-08002B2CF9AE}" pid="4" name="ArticulateGUID">
    <vt:lpwstr>B1C89942-A940-4B7A-8253-EEA4A681F176</vt:lpwstr>
  </property>
  <property fmtid="{D5CDD505-2E9C-101B-9397-08002B2CF9AE}" pid="5" name="ArticulatePath">
    <vt:lpwstr>iG Branded Slides_Languages Suite_TEMPLATE (7)</vt:lpwstr>
  </property>
</Properties>
</file>