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0"/>
  </p:notesMasterIdLst>
  <p:sldIdLst>
    <p:sldId id="256" r:id="rId6"/>
    <p:sldId id="264" r:id="rId7"/>
    <p:sldId id="265" r:id="rId8"/>
    <p:sldId id="266" r:id="rId9"/>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BF3833F-C39F-819B-5BC4-5A84D0547F51}" name="Chelsea Pateman" initials="CP" userId="S::chelsea.pateman@pearson.com::969dfa39-58ac-4392-982c-9e3b656e109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4AAE1"/>
    <a:srgbClr val="73B958"/>
    <a:srgbClr val="008938"/>
    <a:srgbClr val="000000"/>
    <a:srgbClr val="006BB4"/>
    <a:srgbClr val="4472C4"/>
    <a:srgbClr val="0045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50DF3A-0EDD-B5DB-F9B7-244EFD6FAD0E}" v="42" dt="2026-07-29T11:38:23.2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50" d="100"/>
          <a:sy n="50" d="100"/>
        </p:scale>
        <p:origin x="2100" y="1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1.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6C4CEA-911C-4B86-8B21-A3D5C2E04114}" type="datetimeFigureOut">
              <a:t>7/29/2026</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3B4AB0-EAAE-4B8C-BDA2-823764C5EE4C}" type="slidenum">
              <a:t>‹#›</a:t>
            </a:fld>
            <a:endParaRPr lang="en-GB"/>
          </a:p>
        </p:txBody>
      </p:sp>
    </p:spTree>
    <p:extLst>
      <p:ext uri="{BB962C8B-B14F-4D97-AF65-F5344CB8AC3E}">
        <p14:creationId xmlns:p14="http://schemas.microsoft.com/office/powerpoint/2010/main" val="2040374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Updated 29.07.26- changed error on sidebar saying that it was modular</a:t>
            </a:r>
          </a:p>
        </p:txBody>
      </p:sp>
      <p:sp>
        <p:nvSpPr>
          <p:cNvPr id="4" name="Slide Number Placeholder 3"/>
          <p:cNvSpPr>
            <a:spLocks noGrp="1"/>
          </p:cNvSpPr>
          <p:nvPr>
            <p:ph type="sldNum" sz="quarter" idx="5"/>
          </p:nvPr>
        </p:nvSpPr>
        <p:spPr/>
        <p:txBody>
          <a:bodyPr/>
          <a:lstStyle/>
          <a:p>
            <a:fld id="{243B4AB0-EAAE-4B8C-BDA2-823764C5EE4C}" type="slidenum">
              <a:t>2</a:t>
            </a:fld>
            <a:endParaRPr lang="en-GB"/>
          </a:p>
        </p:txBody>
      </p:sp>
    </p:spTree>
    <p:extLst>
      <p:ext uri="{BB962C8B-B14F-4D97-AF65-F5344CB8AC3E}">
        <p14:creationId xmlns:p14="http://schemas.microsoft.com/office/powerpoint/2010/main" val="187539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rot="18738047">
            <a:off x="514350" y="2788255"/>
            <a:ext cx="5829300" cy="3448756"/>
          </a:xfrm>
        </p:spPr>
        <p:txBody>
          <a:bodyPr anchor="b">
            <a:normAutofit/>
          </a:bodyPr>
          <a:lstStyle>
            <a:lvl1pPr algn="ctr">
              <a:defRPr sz="19900">
                <a:solidFill>
                  <a:schemeClr val="tx1">
                    <a:alpha val="24000"/>
                  </a:schemeClr>
                </a:solidFill>
              </a:defRPr>
            </a:lvl1pPr>
          </a:lstStyle>
          <a:p>
            <a:r>
              <a:rPr lang="en-US"/>
              <a:t>Draft</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3874703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2623819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244029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F28D8C-15EC-4A23-9A74-63ADEBE80EF8}" type="datetimeFigureOut">
              <a:rPr lang="en-GB" smtClean="0"/>
              <a:t>29/07/2026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3692278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AF28D8C-15EC-4A23-9A74-63ADEBE80EF8}" type="datetimeFigureOut">
              <a:rPr lang="en-GB" smtClean="0"/>
              <a:t>29/07/2026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3136735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F28D8C-15EC-4A23-9A74-63ADEBE80EF8}" type="datetimeFigureOut">
              <a:rPr lang="en-GB" smtClean="0"/>
              <a:t>29/07/2026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4161939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F28D8C-15EC-4A23-9A74-63ADEBE80EF8}" type="datetimeFigureOut">
              <a:rPr lang="en-GB" smtClean="0"/>
              <a:t>29/07/2026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4179879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AF28D8C-15EC-4A23-9A74-63ADEBE80EF8}" type="datetimeFigureOut">
              <a:rPr lang="en-GB" smtClean="0"/>
              <a:t>29/07/2026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2728193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AF28D8C-15EC-4A23-9A74-63ADEBE80EF8}" type="datetimeFigureOut">
              <a:rPr lang="en-GB" smtClean="0"/>
              <a:t>29/07/2026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3616359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2857142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1541752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AF28D8C-15EC-4A23-9A74-63ADEBE80EF8}" type="datetimeFigureOut">
              <a:rPr lang="en-GB" smtClean="0"/>
              <a:t>29/07/2026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CDE57CB-0925-40BF-A89A-A5876CBB816E}" type="slidenum">
              <a:rPr lang="en-GB" smtClean="0"/>
              <a:t>‹#›</a:t>
            </a:fld>
            <a:endParaRPr lang="en-GB"/>
          </a:p>
        </p:txBody>
      </p:sp>
    </p:spTree>
    <p:extLst>
      <p:ext uri="{BB962C8B-B14F-4D97-AF65-F5344CB8AC3E}">
        <p14:creationId xmlns:p14="http://schemas.microsoft.com/office/powerpoint/2010/main" val="1756434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4C07D9-9E14-C730-B897-57ECD22ECE1B}"/>
              </a:ext>
              <a:ext uri="{C183D7F6-B498-43B3-948B-1728B52AA6E4}">
                <adec:decorative xmlns:adec="http://schemas.microsoft.com/office/drawing/2017/decorative" val="1"/>
              </a:ext>
            </a:extLst>
          </p:cNvPr>
          <p:cNvSpPr/>
          <p:nvPr/>
        </p:nvSpPr>
        <p:spPr>
          <a:xfrm>
            <a:off x="0" y="-19981"/>
            <a:ext cx="6858000" cy="11588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a:extLst>
              <a:ext uri="{FF2B5EF4-FFF2-40B4-BE49-F238E27FC236}">
                <a16:creationId xmlns:a16="http://schemas.microsoft.com/office/drawing/2014/main" id="{83D85444-9283-FB81-CC75-B24AC6903B38}"/>
              </a:ext>
              <a:ext uri="{C183D7F6-B498-43B3-948B-1728B52AA6E4}">
                <adec:decorative xmlns:adec="http://schemas.microsoft.com/office/drawing/2017/decorative" val="1"/>
              </a:ext>
            </a:extLst>
          </p:cNvPr>
          <p:cNvSpPr/>
          <p:nvPr/>
        </p:nvSpPr>
        <p:spPr>
          <a:xfrm rot="16200000">
            <a:off x="1965475" y="5000776"/>
            <a:ext cx="8747127" cy="1037921"/>
          </a:xfrm>
          <a:prstGeom prst="rect">
            <a:avLst/>
          </a:prstGeom>
          <a:solidFill>
            <a:srgbClr val="00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Shape 16">
            <a:extLst>
              <a:ext uri="{FF2B5EF4-FFF2-40B4-BE49-F238E27FC236}">
                <a16:creationId xmlns:a16="http://schemas.microsoft.com/office/drawing/2014/main" id="{2AAB17BA-6282-CC26-1B0D-F1A888EA90AC}"/>
              </a:ext>
            </a:extLst>
          </p:cNvPr>
          <p:cNvPicPr preferRelativeResize="0"/>
          <p:nvPr/>
        </p:nvPicPr>
        <p:blipFill rotWithShape="1">
          <a:blip r:embed="rId2">
            <a:alphaModFix/>
            <a:duotone>
              <a:schemeClr val="bg2">
                <a:shade val="45000"/>
                <a:satMod val="135000"/>
              </a:schemeClr>
              <a:prstClr val="white"/>
            </a:duotone>
          </a:blip>
          <a:srcRect/>
          <a:stretch/>
        </p:blipFill>
        <p:spPr>
          <a:xfrm>
            <a:off x="5880555" y="157598"/>
            <a:ext cx="916966" cy="1594368"/>
          </a:xfrm>
          <a:prstGeom prst="rect">
            <a:avLst/>
          </a:prstGeom>
          <a:noFill/>
          <a:ln>
            <a:noFill/>
          </a:ln>
          <a:effectLst>
            <a:outerShdw blurRad="50799" dist="25400" dir="2700000" algn="tl" rotWithShape="0">
              <a:srgbClr val="000000">
                <a:alpha val="21568"/>
              </a:srgbClr>
            </a:outerShdw>
          </a:effectLst>
        </p:spPr>
      </p:pic>
      <p:sp>
        <p:nvSpPr>
          <p:cNvPr id="13" name="TextBox 12">
            <a:extLst>
              <a:ext uri="{FF2B5EF4-FFF2-40B4-BE49-F238E27FC236}">
                <a16:creationId xmlns:a16="http://schemas.microsoft.com/office/drawing/2014/main" id="{D5990589-A576-32C0-A0D6-A3516A55D4A9}"/>
              </a:ext>
            </a:extLst>
          </p:cNvPr>
          <p:cNvSpPr txBox="1"/>
          <p:nvPr/>
        </p:nvSpPr>
        <p:spPr>
          <a:xfrm rot="5400000">
            <a:off x="3030562" y="4876628"/>
            <a:ext cx="6644639" cy="707886"/>
          </a:xfrm>
          <a:prstGeom prst="rect">
            <a:avLst/>
          </a:prstGeom>
          <a:noFill/>
        </p:spPr>
        <p:txBody>
          <a:bodyPr wrap="square" lIns="91440" tIns="45720" rIns="91440" bIns="45720" rtlCol="0" anchor="t">
            <a:spAutoFit/>
          </a:bodyPr>
          <a:lstStyle/>
          <a:p>
            <a:r>
              <a:rPr lang="en-GB" sz="4000">
                <a:solidFill>
                  <a:schemeClr val="bg1"/>
                </a:solidFill>
                <a:latin typeface="Amasis MT Pro"/>
                <a:ea typeface="Open Sans"/>
                <a:cs typeface="Open Sans"/>
              </a:rPr>
              <a:t>International GCSE (Linear)</a:t>
            </a:r>
          </a:p>
        </p:txBody>
      </p:sp>
      <p:pic>
        <p:nvPicPr>
          <p:cNvPr id="14" name="Picture 13" descr="A picture containing text&#10;&#10;Description automatically generated">
            <a:extLst>
              <a:ext uri="{FF2B5EF4-FFF2-40B4-BE49-F238E27FC236}">
                <a16:creationId xmlns:a16="http://schemas.microsoft.com/office/drawing/2014/main" id="{9173255F-64F9-FB47-28CF-5B0AB9F1270A}"/>
              </a:ext>
            </a:extLst>
          </p:cNvPr>
          <p:cNvPicPr>
            <a:picLocks noChangeAspect="1"/>
          </p:cNvPicPr>
          <p:nvPr/>
        </p:nvPicPr>
        <p:blipFill>
          <a:blip r:embed="rId3"/>
          <a:stretch>
            <a:fillRect/>
          </a:stretch>
        </p:blipFill>
        <p:spPr>
          <a:xfrm>
            <a:off x="5880555" y="9302267"/>
            <a:ext cx="916966" cy="377865"/>
          </a:xfrm>
          <a:prstGeom prst="rect">
            <a:avLst/>
          </a:prstGeom>
        </p:spPr>
      </p:pic>
      <p:sp>
        <p:nvSpPr>
          <p:cNvPr id="20" name="TextBox 19">
            <a:extLst>
              <a:ext uri="{FF2B5EF4-FFF2-40B4-BE49-F238E27FC236}">
                <a16:creationId xmlns:a16="http://schemas.microsoft.com/office/drawing/2014/main" id="{A8F84F4F-03CD-5661-89FC-2ECFE80063F8}"/>
              </a:ext>
            </a:extLst>
          </p:cNvPr>
          <p:cNvSpPr txBox="1"/>
          <p:nvPr/>
        </p:nvSpPr>
        <p:spPr>
          <a:xfrm>
            <a:off x="195796" y="169630"/>
            <a:ext cx="5339241" cy="830997"/>
          </a:xfrm>
          <a:prstGeom prst="rect">
            <a:avLst/>
          </a:prstGeom>
          <a:noFill/>
        </p:spPr>
        <p:txBody>
          <a:bodyPr wrap="square" rtlCol="0">
            <a:spAutoFit/>
          </a:bodyPr>
          <a:lstStyle/>
          <a:p>
            <a:r>
              <a:rPr lang="en-GB"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Chemistry (2017) (4CH1)</a:t>
            </a:r>
            <a:endParaRPr lang="en-GB"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GB"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2-year course planner</a:t>
            </a:r>
          </a:p>
        </p:txBody>
      </p:sp>
      <p:graphicFrame>
        <p:nvGraphicFramePr>
          <p:cNvPr id="3" name="Table 2">
            <a:extLst>
              <a:ext uri="{FF2B5EF4-FFF2-40B4-BE49-F238E27FC236}">
                <a16:creationId xmlns:a16="http://schemas.microsoft.com/office/drawing/2014/main" id="{A8ACC27E-1B58-4FB0-F5AD-40D936C50E56}"/>
              </a:ext>
            </a:extLst>
          </p:cNvPr>
          <p:cNvGraphicFramePr>
            <a:graphicFrameLocks noGrp="1"/>
          </p:cNvGraphicFramePr>
          <p:nvPr>
            <p:extLst>
              <p:ext uri="{D42A27DB-BD31-4B8C-83A1-F6EECF244321}">
                <p14:modId xmlns:p14="http://schemas.microsoft.com/office/powerpoint/2010/main" val="687582072"/>
              </p:ext>
            </p:extLst>
          </p:nvPr>
        </p:nvGraphicFramePr>
        <p:xfrm>
          <a:off x="142321" y="3184293"/>
          <a:ext cx="5588326" cy="6579096"/>
        </p:xfrm>
        <a:graphic>
          <a:graphicData uri="http://schemas.openxmlformats.org/drawingml/2006/table">
            <a:tbl>
              <a:tblPr firstRow="1" bandRow="1">
                <a:tableStyleId>{21E4AEA4-8DFA-4A89-87EB-49C32662AFE0}</a:tableStyleId>
              </a:tblPr>
              <a:tblGrid>
                <a:gridCol w="547225">
                  <a:extLst>
                    <a:ext uri="{9D8B030D-6E8A-4147-A177-3AD203B41FA5}">
                      <a16:colId xmlns:a16="http://schemas.microsoft.com/office/drawing/2014/main" val="1882682604"/>
                    </a:ext>
                  </a:extLst>
                </a:gridCol>
                <a:gridCol w="590216">
                  <a:extLst>
                    <a:ext uri="{9D8B030D-6E8A-4147-A177-3AD203B41FA5}">
                      <a16:colId xmlns:a16="http://schemas.microsoft.com/office/drawing/2014/main" val="4067924972"/>
                    </a:ext>
                  </a:extLst>
                </a:gridCol>
                <a:gridCol w="590216">
                  <a:extLst>
                    <a:ext uri="{9D8B030D-6E8A-4147-A177-3AD203B41FA5}">
                      <a16:colId xmlns:a16="http://schemas.microsoft.com/office/drawing/2014/main" val="3698785093"/>
                    </a:ext>
                  </a:extLst>
                </a:gridCol>
                <a:gridCol w="1801080">
                  <a:extLst>
                    <a:ext uri="{9D8B030D-6E8A-4147-A177-3AD203B41FA5}">
                      <a16:colId xmlns:a16="http://schemas.microsoft.com/office/drawing/2014/main" val="2459747404"/>
                    </a:ext>
                  </a:extLst>
                </a:gridCol>
                <a:gridCol w="2059589">
                  <a:extLst>
                    <a:ext uri="{9D8B030D-6E8A-4147-A177-3AD203B41FA5}">
                      <a16:colId xmlns:a16="http://schemas.microsoft.com/office/drawing/2014/main" val="729835556"/>
                    </a:ext>
                  </a:extLst>
                </a:gridCol>
              </a:tblGrid>
              <a:tr h="284976">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Year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Term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Week</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Topic/Sub-topic</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Spec points/</a:t>
                      </a:r>
                      <a:r>
                        <a:rPr lang="en-GB"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practicals</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2765484018"/>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u="sng" dirty="0">
                          <a:latin typeface="Open Sans" panose="020B0606030504020204" pitchFamily="34" charset="0"/>
                          <a:ea typeface="Open Sans" panose="020B0606030504020204" pitchFamily="34" charset="0"/>
                          <a:cs typeface="Open Sans" panose="020B0606030504020204" pitchFamily="34" charset="0"/>
                        </a:rPr>
                        <a:t>Section 1: Principles of chemistry</a:t>
                      </a:r>
                    </a:p>
                    <a:p>
                      <a:r>
                        <a:rPr lang="en-GB" sz="1000" dirty="0">
                          <a:latin typeface="Open Sans" panose="020B0606030504020204" pitchFamily="34" charset="0"/>
                          <a:ea typeface="Open Sans" panose="020B0606030504020204" pitchFamily="34" charset="0"/>
                          <a:cs typeface="Open Sans" panose="020B0606030504020204" pitchFamily="34" charset="0"/>
                        </a:rPr>
                        <a:t>a) States of matter</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1.1, 1.2, 1.3, 1.4</a:t>
                      </a:r>
                      <a:endParaRPr lang="en-GB" sz="1000" i="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93362156"/>
                  </a:ext>
                </a:extLst>
              </a:tr>
              <a:tr h="370840">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a) States of matter</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b) Elements, compounds and mixtures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dirty="0">
                          <a:latin typeface="Open Sans" panose="020B0606030504020204" pitchFamily="34" charset="0"/>
                          <a:ea typeface="Open Sans" panose="020B0606030504020204" pitchFamily="34" charset="0"/>
                          <a:cs typeface="Open Sans" panose="020B0606030504020204" pitchFamily="34" charset="0"/>
                        </a:rPr>
                        <a:t>1.5C, 1.6C, 1.7C, </a:t>
                      </a:r>
                      <a:r>
                        <a:rPr lang="en-GB" sz="1000" dirty="0">
                          <a:latin typeface="Open Sans" panose="020B0606030504020204" pitchFamily="34" charset="0"/>
                          <a:ea typeface="Open Sans" panose="020B0606030504020204" pitchFamily="34" charset="0"/>
                          <a:cs typeface="Open Sans" panose="020B0606030504020204" pitchFamily="34" charset="0"/>
                        </a:rPr>
                        <a:t>1.8, 1.9</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the solubility of a solid in water at a specific temperature</a:t>
                      </a:r>
                      <a:endParaRPr lang="en-GB" sz="60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61715343"/>
                  </a:ext>
                </a:extLst>
              </a:tr>
              <a:tr h="370840">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3</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b) Elements, compounds and mixtures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dirty="0">
                          <a:latin typeface="Open Sans" panose="020B0606030504020204" pitchFamily="34" charset="0"/>
                          <a:ea typeface="Open Sans" panose="020B0606030504020204" pitchFamily="34" charset="0"/>
                          <a:cs typeface="Open Sans" panose="020B0606030504020204" pitchFamily="34" charset="0"/>
                        </a:rPr>
                        <a:t>1.10</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4527569"/>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4</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b) Elements, compounds and mixtures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dirty="0">
                          <a:latin typeface="Open Sans" panose="020B0606030504020204" pitchFamily="34" charset="0"/>
                          <a:ea typeface="Open Sans" panose="020B0606030504020204" pitchFamily="34" charset="0"/>
                          <a:cs typeface="Open Sans" panose="020B0606030504020204" pitchFamily="34" charset="0"/>
                        </a:rPr>
                        <a:t>1.10, 1.11, 1.12, 1.13</a:t>
                      </a:r>
                    </a:p>
                    <a:p>
                      <a:r>
                        <a:rPr lang="en-GB" sz="100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paper chromatography using inks/food colourings</a:t>
                      </a:r>
                      <a:endParaRPr lang="en-GB" sz="60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278877835"/>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5</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 Atomic structure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1.14, 1.15, 1.16, 1.17</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0648642"/>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6</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Consolidation </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Assessment</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45948108"/>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7</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d) The Periodic Table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1.18, 1.19, 1.20, 1.21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74694705"/>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8</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d) The Periodic Table</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f) Ionic bonding</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1.22, 1.23, 1.24, 1.37, 1.38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2502904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f) Ionic bonding</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1.39, 1.40, 1.41, 1.42, 1.43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8279911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g) Covalent bonding</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1.44, 1.45, 1.46, 1.47, 1.48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0332879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g) Covalent bonding</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e) Chemical formulae, equations and calculations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1.25, 1.26, 1.49, 1.50, 1.51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812475309"/>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67044387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2: Inorganic chemistry</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Group 1 (alkali metals)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2.1, 2.2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853936800"/>
                  </a:ext>
                </a:extLst>
              </a:tr>
            </a:tbl>
          </a:graphicData>
        </a:graphic>
      </p:graphicFrame>
      <p:sp>
        <p:nvSpPr>
          <p:cNvPr id="4" name="TextBox 3">
            <a:extLst>
              <a:ext uri="{FF2B5EF4-FFF2-40B4-BE49-F238E27FC236}">
                <a16:creationId xmlns:a16="http://schemas.microsoft.com/office/drawing/2014/main" id="{08E1DBC6-1006-05ED-F59E-13BCA38F0A6E}"/>
              </a:ext>
            </a:extLst>
          </p:cNvPr>
          <p:cNvSpPr txBox="1"/>
          <p:nvPr/>
        </p:nvSpPr>
        <p:spPr>
          <a:xfrm>
            <a:off x="53638" y="1117955"/>
            <a:ext cx="5754246" cy="2108269"/>
          </a:xfrm>
          <a:prstGeom prst="rect">
            <a:avLst/>
          </a:prstGeom>
          <a:noFill/>
        </p:spPr>
        <p:txBody>
          <a:bodyPr wrap="square" rtlCol="0">
            <a:spAutoFit/>
          </a:bodyPr>
          <a:lstStyle/>
          <a:p>
            <a:pPr algn="l" rtl="0" fontAlgn="base">
              <a:spcAft>
                <a:spcPts val="600"/>
              </a:spcAft>
            </a:pPr>
            <a:r>
              <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This section contains a 2-year course planner for the </a:t>
            </a:r>
            <a:r>
              <a:rPr lang="en-GB" sz="1100" b="1"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International GCSE Chemistry (2017) </a:t>
            </a:r>
            <a:r>
              <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qualification. It follows the specification and scheme of work to cover each of the units. </a:t>
            </a:r>
          </a:p>
          <a:p>
            <a:pPr algn="l" rtl="0" fontAlgn="base">
              <a:spcAft>
                <a:spcPts val="600"/>
              </a:spcAft>
            </a:pPr>
            <a:r>
              <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course planner summarises what can be covered in each term to enable completion of the content and preparation for assessment at the end of each year. It assumes that each year is split into 3 terms a</a:t>
            </a:r>
            <a:r>
              <a:rPr lang="en-GB" sz="1100" dirty="0">
                <a:solidFill>
                  <a:srgbClr val="000000"/>
                </a:solidFill>
                <a:latin typeface="Open Sans" panose="020B0606030504020204" pitchFamily="34" charset="0"/>
                <a:ea typeface="Open Sans" panose="020B0606030504020204" pitchFamily="34" charset="0"/>
                <a:cs typeface="Open Sans" panose="020B0606030504020204" pitchFamily="34" charset="0"/>
              </a:rPr>
              <a:t>nd that </a:t>
            </a:r>
            <a:r>
              <a:rPr lang="en-GB" sz="1100" dirty="0">
                <a:latin typeface="Open Sans" panose="020B0606030504020204" pitchFamily="34" charset="0"/>
                <a:ea typeface="Open Sans" panose="020B0606030504020204" pitchFamily="34" charset="0"/>
                <a:cs typeface="Open Sans" panose="020B0606030504020204" pitchFamily="34" charset="0"/>
              </a:rPr>
              <a:t>each week accounts for roughly 2 Guided Learning Hours over 60 weeks of teaching to give a total of 120 hours for the Chemistry (2017).</a:t>
            </a:r>
            <a:endPar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algn="l" rtl="0" fontAlgn="base">
              <a:spcAft>
                <a:spcPts val="600"/>
              </a:spcAft>
            </a:pPr>
            <a:r>
              <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This is only a suggested course planner with suggested timings, and it does not need to be followed. Yo</a:t>
            </a:r>
            <a:r>
              <a:rPr lang="en-GB" sz="1100" dirty="0">
                <a:solidFill>
                  <a:srgbClr val="000000"/>
                </a:solidFill>
                <a:latin typeface="Open Sans" panose="020B0606030504020204" pitchFamily="34" charset="0"/>
                <a:ea typeface="Open Sans" panose="020B0606030504020204" pitchFamily="34" charset="0"/>
                <a:cs typeface="Open Sans" panose="020B0606030504020204" pitchFamily="34" charset="0"/>
              </a:rPr>
              <a:t>u may decide to start teaching content earlier if you would like more time.</a:t>
            </a:r>
            <a:endPar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91223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4C07D9-9E14-C730-B897-57ECD22ECE1B}"/>
              </a:ext>
              <a:ext uri="{C183D7F6-B498-43B3-948B-1728B52AA6E4}">
                <adec:decorative xmlns:adec="http://schemas.microsoft.com/office/drawing/2017/decorative" val="1"/>
              </a:ext>
            </a:extLst>
          </p:cNvPr>
          <p:cNvSpPr/>
          <p:nvPr/>
        </p:nvSpPr>
        <p:spPr>
          <a:xfrm>
            <a:off x="5817932" y="-19981"/>
            <a:ext cx="1050116" cy="11588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a:extLst>
              <a:ext uri="{FF2B5EF4-FFF2-40B4-BE49-F238E27FC236}">
                <a16:creationId xmlns:a16="http://schemas.microsoft.com/office/drawing/2014/main" id="{83D85444-9283-FB81-CC75-B24AC6903B38}"/>
              </a:ext>
              <a:ext uri="{C183D7F6-B498-43B3-948B-1728B52AA6E4}">
                <adec:decorative xmlns:adec="http://schemas.microsoft.com/office/drawing/2017/decorative" val="1"/>
              </a:ext>
            </a:extLst>
          </p:cNvPr>
          <p:cNvSpPr/>
          <p:nvPr/>
        </p:nvSpPr>
        <p:spPr>
          <a:xfrm rot="16200000">
            <a:off x="1970499" y="4995751"/>
            <a:ext cx="8747127" cy="1047970"/>
          </a:xfrm>
          <a:prstGeom prst="rect">
            <a:avLst/>
          </a:prstGeom>
          <a:solidFill>
            <a:srgbClr val="00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Shape 16">
            <a:extLst>
              <a:ext uri="{FF2B5EF4-FFF2-40B4-BE49-F238E27FC236}">
                <a16:creationId xmlns:a16="http://schemas.microsoft.com/office/drawing/2014/main" id="{2AAB17BA-6282-CC26-1B0D-F1A888EA90AC}"/>
              </a:ext>
            </a:extLst>
          </p:cNvPr>
          <p:cNvPicPr preferRelativeResize="0"/>
          <p:nvPr/>
        </p:nvPicPr>
        <p:blipFill rotWithShape="1">
          <a:blip r:embed="rId3">
            <a:alphaModFix/>
            <a:duotone>
              <a:schemeClr val="bg2">
                <a:shade val="45000"/>
                <a:satMod val="135000"/>
              </a:schemeClr>
              <a:prstClr val="white"/>
            </a:duotone>
          </a:blip>
          <a:srcRect/>
          <a:stretch/>
        </p:blipFill>
        <p:spPr>
          <a:xfrm>
            <a:off x="5880555" y="157598"/>
            <a:ext cx="916966" cy="1594368"/>
          </a:xfrm>
          <a:prstGeom prst="rect">
            <a:avLst/>
          </a:prstGeom>
          <a:noFill/>
          <a:ln>
            <a:noFill/>
          </a:ln>
          <a:effectLst>
            <a:outerShdw blurRad="50799" dist="25400" dir="2700000" algn="tl" rotWithShape="0">
              <a:srgbClr val="000000">
                <a:alpha val="21568"/>
              </a:srgbClr>
            </a:outerShdw>
          </a:effectLst>
        </p:spPr>
      </p:pic>
      <p:sp>
        <p:nvSpPr>
          <p:cNvPr id="13" name="TextBox 12">
            <a:extLst>
              <a:ext uri="{FF2B5EF4-FFF2-40B4-BE49-F238E27FC236}">
                <a16:creationId xmlns:a16="http://schemas.microsoft.com/office/drawing/2014/main" id="{D5990589-A576-32C0-A0D6-A3516A55D4A9}"/>
              </a:ext>
            </a:extLst>
          </p:cNvPr>
          <p:cNvSpPr txBox="1"/>
          <p:nvPr/>
        </p:nvSpPr>
        <p:spPr>
          <a:xfrm rot="5400000">
            <a:off x="3030562" y="4876628"/>
            <a:ext cx="6644639" cy="707886"/>
          </a:xfrm>
          <a:prstGeom prst="rect">
            <a:avLst/>
          </a:prstGeom>
          <a:noFill/>
        </p:spPr>
        <p:txBody>
          <a:bodyPr wrap="square" lIns="91440" tIns="45720" rIns="91440" bIns="45720" rtlCol="0" anchor="t">
            <a:spAutoFit/>
          </a:bodyPr>
          <a:lstStyle/>
          <a:p>
            <a:r>
              <a:rPr lang="en-GB" sz="4000">
                <a:solidFill>
                  <a:schemeClr val="bg1"/>
                </a:solidFill>
                <a:latin typeface="Amasis MT Pro"/>
                <a:ea typeface="Open Sans"/>
                <a:cs typeface="Open Sans"/>
              </a:rPr>
              <a:t>International GCSE (Linear)</a:t>
            </a:r>
          </a:p>
        </p:txBody>
      </p:sp>
      <p:pic>
        <p:nvPicPr>
          <p:cNvPr id="14" name="Picture 13" descr="A picture containing text&#10;&#10;Description automatically generated">
            <a:extLst>
              <a:ext uri="{FF2B5EF4-FFF2-40B4-BE49-F238E27FC236}">
                <a16:creationId xmlns:a16="http://schemas.microsoft.com/office/drawing/2014/main" id="{9173255F-64F9-FB47-28CF-5B0AB9F1270A}"/>
              </a:ext>
            </a:extLst>
          </p:cNvPr>
          <p:cNvPicPr>
            <a:picLocks noChangeAspect="1"/>
          </p:cNvPicPr>
          <p:nvPr/>
        </p:nvPicPr>
        <p:blipFill>
          <a:blip r:embed="rId4"/>
          <a:stretch>
            <a:fillRect/>
          </a:stretch>
        </p:blipFill>
        <p:spPr>
          <a:xfrm>
            <a:off x="5880555" y="9302267"/>
            <a:ext cx="916966" cy="377865"/>
          </a:xfrm>
          <a:prstGeom prst="rect">
            <a:avLst/>
          </a:prstGeom>
        </p:spPr>
      </p:pic>
      <p:graphicFrame>
        <p:nvGraphicFramePr>
          <p:cNvPr id="3" name="Table 2">
            <a:extLst>
              <a:ext uri="{FF2B5EF4-FFF2-40B4-BE49-F238E27FC236}">
                <a16:creationId xmlns:a16="http://schemas.microsoft.com/office/drawing/2014/main" id="{A8ACC27E-1B58-4FB0-F5AD-40D936C50E56}"/>
              </a:ext>
            </a:extLst>
          </p:cNvPr>
          <p:cNvGraphicFramePr>
            <a:graphicFrameLocks noGrp="1"/>
          </p:cNvGraphicFramePr>
          <p:nvPr>
            <p:extLst>
              <p:ext uri="{D42A27DB-BD31-4B8C-83A1-F6EECF244321}">
                <p14:modId xmlns:p14="http://schemas.microsoft.com/office/powerpoint/2010/main" val="1094060886"/>
              </p:ext>
            </p:extLst>
          </p:nvPr>
        </p:nvGraphicFramePr>
        <p:xfrm>
          <a:off x="131006" y="157598"/>
          <a:ext cx="5588326" cy="9317216"/>
        </p:xfrm>
        <a:graphic>
          <a:graphicData uri="http://schemas.openxmlformats.org/drawingml/2006/table">
            <a:tbl>
              <a:tblPr firstRow="1" bandRow="1">
                <a:tableStyleId>{21E4AEA4-8DFA-4A89-87EB-49C32662AFE0}</a:tableStyleId>
              </a:tblPr>
              <a:tblGrid>
                <a:gridCol w="547225">
                  <a:extLst>
                    <a:ext uri="{9D8B030D-6E8A-4147-A177-3AD203B41FA5}">
                      <a16:colId xmlns:a16="http://schemas.microsoft.com/office/drawing/2014/main" val="1882682604"/>
                    </a:ext>
                  </a:extLst>
                </a:gridCol>
                <a:gridCol w="590216">
                  <a:extLst>
                    <a:ext uri="{9D8B030D-6E8A-4147-A177-3AD203B41FA5}">
                      <a16:colId xmlns:a16="http://schemas.microsoft.com/office/drawing/2014/main" val="4067924972"/>
                    </a:ext>
                  </a:extLst>
                </a:gridCol>
                <a:gridCol w="590216">
                  <a:extLst>
                    <a:ext uri="{9D8B030D-6E8A-4147-A177-3AD203B41FA5}">
                      <a16:colId xmlns:a16="http://schemas.microsoft.com/office/drawing/2014/main" val="3698785093"/>
                    </a:ext>
                  </a:extLst>
                </a:gridCol>
                <a:gridCol w="1801080">
                  <a:extLst>
                    <a:ext uri="{9D8B030D-6E8A-4147-A177-3AD203B41FA5}">
                      <a16:colId xmlns:a16="http://schemas.microsoft.com/office/drawing/2014/main" val="2459747404"/>
                    </a:ext>
                  </a:extLst>
                </a:gridCol>
                <a:gridCol w="2059589">
                  <a:extLst>
                    <a:ext uri="{9D8B030D-6E8A-4147-A177-3AD203B41FA5}">
                      <a16:colId xmlns:a16="http://schemas.microsoft.com/office/drawing/2014/main" val="729835556"/>
                    </a:ext>
                  </a:extLst>
                </a:gridCol>
              </a:tblGrid>
              <a:tr h="284976">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Year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Term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Week</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Topic/Sub-topic</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Spec points/</a:t>
                      </a:r>
                      <a:r>
                        <a:rPr lang="en-GB"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practicals</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2765484018"/>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3</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Group 1 (alkali metals)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Group 7 (halogens)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2.3, </a:t>
                      </a:r>
                      <a:r>
                        <a:rPr lang="en-GB" sz="1000" b="1" dirty="0">
                          <a:latin typeface="Open Sans" panose="020B0606030504020204" pitchFamily="34" charset="0"/>
                          <a:ea typeface="Open Sans" panose="020B0606030504020204" pitchFamily="34" charset="0"/>
                          <a:cs typeface="Open Sans" panose="020B0606030504020204" pitchFamily="34" charset="0"/>
                        </a:rPr>
                        <a:t>2.4C</a:t>
                      </a:r>
                      <a:r>
                        <a:rPr lang="en-GB" sz="1000" b="0" dirty="0">
                          <a:latin typeface="Open Sans" panose="020B0606030504020204" pitchFamily="34" charset="0"/>
                          <a:ea typeface="Open Sans" panose="020B0606030504020204" pitchFamily="34" charset="0"/>
                          <a:cs typeface="Open Sans" panose="020B0606030504020204" pitchFamily="34" charset="0"/>
                        </a:rPr>
                        <a:t>, 2.5, 2.6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93362156"/>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4</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Group 7 (halogens)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Gases in the atmosphere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2.7, </a:t>
                      </a:r>
                      <a:r>
                        <a:rPr lang="en-GB" sz="1000" b="1" dirty="0">
                          <a:latin typeface="Open Sans" panose="020B0606030504020204" pitchFamily="34" charset="0"/>
                          <a:ea typeface="Open Sans" panose="020B0606030504020204" pitchFamily="34" charset="0"/>
                          <a:cs typeface="Open Sans" panose="020B0606030504020204" pitchFamily="34" charset="0"/>
                        </a:rPr>
                        <a:t>2.8C</a:t>
                      </a:r>
                      <a:r>
                        <a:rPr lang="en-GB" sz="1000" b="0" dirty="0">
                          <a:latin typeface="Open Sans" panose="020B0606030504020204" pitchFamily="34" charset="0"/>
                          <a:ea typeface="Open Sans" panose="020B0606030504020204" pitchFamily="34" charset="0"/>
                          <a:cs typeface="Open Sans" panose="020B0606030504020204" pitchFamily="34" charset="0"/>
                        </a:rPr>
                        <a:t>, 2.9, 2.10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34216627"/>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5</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Gases in the atmosphere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2.13, 2.14</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i="1" dirty="0">
                          <a:latin typeface="Open Sans" panose="020B0606030504020204" pitchFamily="34" charset="0"/>
                          <a:ea typeface="Open Sans" panose="020B0606030504020204" pitchFamily="34" charset="0"/>
                          <a:cs typeface="Open Sans" panose="020B0606030504020204" pitchFamily="34" charset="0"/>
                        </a:rPr>
                        <a:t>Practical: determine the approximate percentage by volume of oxygen in air using a metal or non-metal</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61715343"/>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6</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Gases in the atmosphere</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2.11, 2.12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64527569"/>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7</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Assessment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Feedback</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78877835"/>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8</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d) Reactivity series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2.15, 2.17, 2.21</a:t>
                      </a:r>
                    </a:p>
                    <a:p>
                      <a:r>
                        <a:rPr lang="en-GB" sz="100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reactions between dilute hydrochloric and sulfuric acids and metals (e.g. magnesium, zinc and iron)</a:t>
                      </a:r>
                      <a:endParaRPr lang="en-GB" sz="10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60648642"/>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9</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d) Reactivity series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2.16, 2.18, 2.19, 2.20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45948108"/>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10</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 Extraction and uses of metals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Section 1: Principles of chemistry</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h) Metallic bonding</a:t>
                      </a:r>
                      <a:endParaRPr lang="en-GB" sz="10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1.52C, 1.53C, 1.54C, 2.22C, 2.23C, 2.24C</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74694705"/>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3</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Section 2: Inorganic chemistry</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e) Extraction and uses of metals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 Acids, alkalis and titrations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2.25C, 2.26C, 2.27C</a:t>
                      </a:r>
                      <a:r>
                        <a:rPr lang="en-GB" sz="1000" b="0" dirty="0">
                          <a:latin typeface="Open Sans" panose="020B0606030504020204" pitchFamily="34" charset="0"/>
                          <a:ea typeface="Open Sans" panose="020B0606030504020204" pitchFamily="34" charset="0"/>
                          <a:cs typeface="Open Sans" panose="020B0606030504020204" pitchFamily="34" charset="0"/>
                        </a:rPr>
                        <a:t>, 2.28, 2.29, 2.30, 2.31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2502904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f) Acids, alkalis and titrations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Consolidation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2.32, </a:t>
                      </a:r>
                      <a:r>
                        <a:rPr lang="en-GB" sz="1000" b="1" dirty="0">
                          <a:latin typeface="Open Sans" panose="020B0606030504020204" pitchFamily="34" charset="0"/>
                          <a:ea typeface="Open Sans" panose="020B0606030504020204" pitchFamily="34" charset="0"/>
                          <a:cs typeface="Open Sans" panose="020B0606030504020204" pitchFamily="34" charset="0"/>
                        </a:rPr>
                        <a:t>2.33C</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8279911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0332879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g) Acids, bases and salt preparations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2.34, 2.35, 2.36, 2.37, 2.38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86749672"/>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g) Acids, bases and salt preparations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2.39, </a:t>
                      </a:r>
                      <a:r>
                        <a:rPr lang="en-GB" sz="1000" b="1" dirty="0">
                          <a:latin typeface="Open Sans" panose="020B0606030504020204" pitchFamily="34" charset="0"/>
                          <a:ea typeface="Open Sans" panose="020B0606030504020204" pitchFamily="34" charset="0"/>
                          <a:cs typeface="Open Sans" panose="020B0606030504020204" pitchFamily="34" charset="0"/>
                        </a:rPr>
                        <a:t>2.40C</a:t>
                      </a:r>
                      <a:r>
                        <a:rPr lang="en-GB" sz="1000" b="0" dirty="0">
                          <a:latin typeface="Open Sans" panose="020B0606030504020204" pitchFamily="34" charset="0"/>
                          <a:ea typeface="Open Sans" panose="020B0606030504020204" pitchFamily="34" charset="0"/>
                          <a:cs typeface="Open Sans" panose="020B0606030504020204" pitchFamily="34" charset="0"/>
                        </a:rPr>
                        <a:t>, 2.42</a:t>
                      </a:r>
                    </a:p>
                    <a:p>
                      <a:r>
                        <a:rPr lang="en-GB" sz="100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prepare a sample of pure, dry hydrated copper(II) </a:t>
                      </a:r>
                      <a:r>
                        <a:rPr lang="en-GB" sz="1000" i="1" kern="1200" dirty="0" err="1">
                          <a:solidFill>
                            <a:schemeClr val="dk1"/>
                          </a:solidFill>
                          <a:effectLst/>
                          <a:latin typeface="Open Sans" panose="020B0606030504020204" pitchFamily="34" charset="0"/>
                          <a:ea typeface="Open Sans" panose="020B0606030504020204" pitchFamily="34" charset="0"/>
                          <a:cs typeface="Open Sans" panose="020B0606030504020204" pitchFamily="34" charset="0"/>
                        </a:rPr>
                        <a:t>sulfate</a:t>
                      </a:r>
                      <a:r>
                        <a:rPr lang="en-GB" sz="100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 crystals starting from copper(II) oxide</a:t>
                      </a:r>
                      <a:endParaRPr lang="en-GB" sz="10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75382204"/>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g) Acids, bases and salt preparations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h) Chemical tests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2.41C, 2.43C</a:t>
                      </a:r>
                      <a:r>
                        <a:rPr lang="en-GB" sz="1000" b="0" dirty="0">
                          <a:latin typeface="Open Sans" panose="020B0606030504020204" pitchFamily="34" charset="0"/>
                          <a:ea typeface="Open Sans" panose="020B0606030504020204" pitchFamily="34" charset="0"/>
                          <a:cs typeface="Open Sans" panose="020B0606030504020204" pitchFamily="34" charset="0"/>
                        </a:rPr>
                        <a:t>, 2.44</a:t>
                      </a:r>
                    </a:p>
                    <a:p>
                      <a:r>
                        <a:rPr lang="en-GB" sz="1000" b="1"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prepare a sample of pure, dry lead(II) </a:t>
                      </a:r>
                      <a:r>
                        <a:rPr lang="en-GB" sz="1000" b="1" i="1" kern="1200" dirty="0" err="1">
                          <a:solidFill>
                            <a:schemeClr val="dk1"/>
                          </a:solidFill>
                          <a:effectLst/>
                          <a:latin typeface="Open Sans" panose="020B0606030504020204" pitchFamily="34" charset="0"/>
                          <a:ea typeface="Open Sans" panose="020B0606030504020204" pitchFamily="34" charset="0"/>
                          <a:cs typeface="Open Sans" panose="020B0606030504020204" pitchFamily="34" charset="0"/>
                        </a:rPr>
                        <a:t>sulfate</a:t>
                      </a:r>
                      <a:endParaRPr lang="en-GB" sz="10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83698527"/>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h) Chemical tests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2.45, 2.46, 2.47, 2.48, 2.49, 2.50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869341503"/>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98646914"/>
                  </a:ext>
                </a:extLst>
              </a:tr>
            </a:tbl>
          </a:graphicData>
        </a:graphic>
      </p:graphicFrame>
    </p:spTree>
    <p:extLst>
      <p:ext uri="{BB962C8B-B14F-4D97-AF65-F5344CB8AC3E}">
        <p14:creationId xmlns:p14="http://schemas.microsoft.com/office/powerpoint/2010/main" val="1666473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4C07D9-9E14-C730-B897-57ECD22ECE1B}"/>
              </a:ext>
              <a:ext uri="{C183D7F6-B498-43B3-948B-1728B52AA6E4}">
                <adec:decorative xmlns:adec="http://schemas.microsoft.com/office/drawing/2017/decorative" val="1"/>
              </a:ext>
            </a:extLst>
          </p:cNvPr>
          <p:cNvSpPr/>
          <p:nvPr/>
        </p:nvSpPr>
        <p:spPr>
          <a:xfrm>
            <a:off x="5817932" y="-19981"/>
            <a:ext cx="1050116" cy="11588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a:extLst>
              <a:ext uri="{FF2B5EF4-FFF2-40B4-BE49-F238E27FC236}">
                <a16:creationId xmlns:a16="http://schemas.microsoft.com/office/drawing/2014/main" id="{83D85444-9283-FB81-CC75-B24AC6903B38}"/>
              </a:ext>
              <a:ext uri="{C183D7F6-B498-43B3-948B-1728B52AA6E4}">
                <adec:decorative xmlns:adec="http://schemas.microsoft.com/office/drawing/2017/decorative" val="1"/>
              </a:ext>
            </a:extLst>
          </p:cNvPr>
          <p:cNvSpPr/>
          <p:nvPr/>
        </p:nvSpPr>
        <p:spPr>
          <a:xfrm rot="16200000">
            <a:off x="1970499" y="4995751"/>
            <a:ext cx="8747127" cy="1047970"/>
          </a:xfrm>
          <a:prstGeom prst="rect">
            <a:avLst/>
          </a:prstGeom>
          <a:solidFill>
            <a:srgbClr val="00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Shape 16">
            <a:extLst>
              <a:ext uri="{FF2B5EF4-FFF2-40B4-BE49-F238E27FC236}">
                <a16:creationId xmlns:a16="http://schemas.microsoft.com/office/drawing/2014/main" id="{2AAB17BA-6282-CC26-1B0D-F1A888EA90AC}"/>
              </a:ext>
            </a:extLst>
          </p:cNvPr>
          <p:cNvPicPr preferRelativeResize="0"/>
          <p:nvPr/>
        </p:nvPicPr>
        <p:blipFill rotWithShape="1">
          <a:blip r:embed="rId2">
            <a:alphaModFix/>
            <a:duotone>
              <a:schemeClr val="bg2">
                <a:shade val="45000"/>
                <a:satMod val="135000"/>
              </a:schemeClr>
              <a:prstClr val="white"/>
            </a:duotone>
          </a:blip>
          <a:srcRect/>
          <a:stretch/>
        </p:blipFill>
        <p:spPr>
          <a:xfrm>
            <a:off x="5880555" y="157598"/>
            <a:ext cx="916966" cy="1594368"/>
          </a:xfrm>
          <a:prstGeom prst="rect">
            <a:avLst/>
          </a:prstGeom>
          <a:noFill/>
          <a:ln>
            <a:noFill/>
          </a:ln>
          <a:effectLst>
            <a:outerShdw blurRad="50799" dist="25400" dir="2700000" algn="tl" rotWithShape="0">
              <a:srgbClr val="000000">
                <a:alpha val="21568"/>
              </a:srgbClr>
            </a:outerShdw>
          </a:effectLst>
        </p:spPr>
      </p:pic>
      <p:sp>
        <p:nvSpPr>
          <p:cNvPr id="13" name="TextBox 12">
            <a:extLst>
              <a:ext uri="{FF2B5EF4-FFF2-40B4-BE49-F238E27FC236}">
                <a16:creationId xmlns:a16="http://schemas.microsoft.com/office/drawing/2014/main" id="{D5990589-A576-32C0-A0D6-A3516A55D4A9}"/>
              </a:ext>
            </a:extLst>
          </p:cNvPr>
          <p:cNvSpPr txBox="1"/>
          <p:nvPr/>
        </p:nvSpPr>
        <p:spPr>
          <a:xfrm rot="5400000">
            <a:off x="3030562" y="4876628"/>
            <a:ext cx="6644639" cy="707886"/>
          </a:xfrm>
          <a:prstGeom prst="rect">
            <a:avLst/>
          </a:prstGeom>
          <a:noFill/>
        </p:spPr>
        <p:txBody>
          <a:bodyPr wrap="square" lIns="91440" tIns="45720" rIns="91440" bIns="45720" rtlCol="0" anchor="t">
            <a:spAutoFit/>
          </a:bodyPr>
          <a:lstStyle/>
          <a:p>
            <a:r>
              <a:rPr lang="en-GB" sz="4000">
                <a:solidFill>
                  <a:schemeClr val="bg1"/>
                </a:solidFill>
                <a:latin typeface="Amasis MT Pro"/>
                <a:ea typeface="Open Sans"/>
                <a:cs typeface="Open Sans"/>
              </a:rPr>
              <a:t>International GCSE (Linear)</a:t>
            </a:r>
          </a:p>
        </p:txBody>
      </p:sp>
      <p:pic>
        <p:nvPicPr>
          <p:cNvPr id="14" name="Picture 13" descr="A picture containing text&#10;&#10;Description automatically generated">
            <a:extLst>
              <a:ext uri="{FF2B5EF4-FFF2-40B4-BE49-F238E27FC236}">
                <a16:creationId xmlns:a16="http://schemas.microsoft.com/office/drawing/2014/main" id="{9173255F-64F9-FB47-28CF-5B0AB9F1270A}"/>
              </a:ext>
            </a:extLst>
          </p:cNvPr>
          <p:cNvPicPr>
            <a:picLocks noChangeAspect="1"/>
          </p:cNvPicPr>
          <p:nvPr/>
        </p:nvPicPr>
        <p:blipFill>
          <a:blip r:embed="rId3"/>
          <a:stretch>
            <a:fillRect/>
          </a:stretch>
        </p:blipFill>
        <p:spPr>
          <a:xfrm>
            <a:off x="5880555" y="9302267"/>
            <a:ext cx="916966" cy="377865"/>
          </a:xfrm>
          <a:prstGeom prst="rect">
            <a:avLst/>
          </a:prstGeom>
        </p:spPr>
      </p:pic>
      <p:graphicFrame>
        <p:nvGraphicFramePr>
          <p:cNvPr id="3" name="Table 2">
            <a:extLst>
              <a:ext uri="{FF2B5EF4-FFF2-40B4-BE49-F238E27FC236}">
                <a16:creationId xmlns:a16="http://schemas.microsoft.com/office/drawing/2014/main" id="{A8ACC27E-1B58-4FB0-F5AD-40D936C50E56}"/>
              </a:ext>
            </a:extLst>
          </p:cNvPr>
          <p:cNvGraphicFramePr>
            <a:graphicFrameLocks noGrp="1"/>
          </p:cNvGraphicFramePr>
          <p:nvPr>
            <p:extLst>
              <p:ext uri="{D42A27DB-BD31-4B8C-83A1-F6EECF244321}">
                <p14:modId xmlns:p14="http://schemas.microsoft.com/office/powerpoint/2010/main" val="2255966390"/>
              </p:ext>
            </p:extLst>
          </p:nvPr>
        </p:nvGraphicFramePr>
        <p:xfrm>
          <a:off x="131006" y="157598"/>
          <a:ext cx="5588326" cy="8280896"/>
        </p:xfrm>
        <a:graphic>
          <a:graphicData uri="http://schemas.openxmlformats.org/drawingml/2006/table">
            <a:tbl>
              <a:tblPr firstRow="1" bandRow="1">
                <a:tableStyleId>{21E4AEA4-8DFA-4A89-87EB-49C32662AFE0}</a:tableStyleId>
              </a:tblPr>
              <a:tblGrid>
                <a:gridCol w="547225">
                  <a:extLst>
                    <a:ext uri="{9D8B030D-6E8A-4147-A177-3AD203B41FA5}">
                      <a16:colId xmlns:a16="http://schemas.microsoft.com/office/drawing/2014/main" val="1882682604"/>
                    </a:ext>
                  </a:extLst>
                </a:gridCol>
                <a:gridCol w="590216">
                  <a:extLst>
                    <a:ext uri="{9D8B030D-6E8A-4147-A177-3AD203B41FA5}">
                      <a16:colId xmlns:a16="http://schemas.microsoft.com/office/drawing/2014/main" val="4067924972"/>
                    </a:ext>
                  </a:extLst>
                </a:gridCol>
                <a:gridCol w="590216">
                  <a:extLst>
                    <a:ext uri="{9D8B030D-6E8A-4147-A177-3AD203B41FA5}">
                      <a16:colId xmlns:a16="http://schemas.microsoft.com/office/drawing/2014/main" val="3698785093"/>
                    </a:ext>
                  </a:extLst>
                </a:gridCol>
                <a:gridCol w="1801080">
                  <a:extLst>
                    <a:ext uri="{9D8B030D-6E8A-4147-A177-3AD203B41FA5}">
                      <a16:colId xmlns:a16="http://schemas.microsoft.com/office/drawing/2014/main" val="2459747404"/>
                    </a:ext>
                  </a:extLst>
                </a:gridCol>
                <a:gridCol w="2059589">
                  <a:extLst>
                    <a:ext uri="{9D8B030D-6E8A-4147-A177-3AD203B41FA5}">
                      <a16:colId xmlns:a16="http://schemas.microsoft.com/office/drawing/2014/main" val="729835556"/>
                    </a:ext>
                  </a:extLst>
                </a:gridCol>
              </a:tblGrid>
              <a:tr h="284976">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Year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Term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Week</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Topic/Sub-topic</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Spec points/</a:t>
                      </a:r>
                      <a:r>
                        <a:rPr lang="en-GB"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practicals</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276548401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1: Principles of chemistry</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e) Chemical formulae, equations and calculations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1.27, 1.28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9336215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e) Chemical formulae, equations and calculations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1.29, 1.30, 1.31, 1.32, 1.33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734216627"/>
                  </a:ext>
                </a:extLst>
              </a:tr>
              <a:tr h="466746">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e) Chemical formulae, equations and calculations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dirty="0">
                          <a:latin typeface="Open Sans" panose="020B0606030504020204" pitchFamily="34" charset="0"/>
                          <a:ea typeface="Open Sans" panose="020B0606030504020204" pitchFamily="34" charset="0"/>
                          <a:cs typeface="Open Sans" panose="020B0606030504020204" pitchFamily="34" charset="0"/>
                        </a:rPr>
                        <a:t>1.34C</a:t>
                      </a:r>
                      <a:r>
                        <a:rPr lang="en-GB" sz="1000" b="0" dirty="0">
                          <a:latin typeface="Open Sans" panose="020B0606030504020204" pitchFamily="34" charset="0"/>
                          <a:ea typeface="Open Sans" panose="020B0606030504020204" pitchFamily="34" charset="0"/>
                          <a:cs typeface="Open Sans" panose="020B0606030504020204" pitchFamily="34" charset="0"/>
                        </a:rPr>
                        <a:t>, 1.36</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know how to determine the formula of a metal oxide by combustion (e.g. magnesium oxide) or by reduction (e.g. copper(II) oxide)</a:t>
                      </a:r>
                      <a:endParaRPr lang="en-GB" sz="10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61715343"/>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e) Chemical formulae, equations and calculations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1.35C</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4527569"/>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278877835"/>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3: Physical chemistry</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Energetics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3.1, 3.2, 3.3, 3.4, 3.8</a:t>
                      </a:r>
                    </a:p>
                    <a:p>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temperature changes accompanying some of the following types of change: </a:t>
                      </a:r>
                    </a:p>
                    <a:p>
                      <a:pPr marL="171450" indent="-171450">
                        <a:buFont typeface="Arial" panose="020B0604020202020204" pitchFamily="34" charset="0"/>
                        <a:buChar char="•"/>
                      </a:pPr>
                      <a:r>
                        <a:rPr lang="en-GB" sz="1000" b="0" i="1" dirty="0">
                          <a:latin typeface="Open Sans" panose="020B0606030504020204" pitchFamily="34" charset="0"/>
                          <a:ea typeface="Open Sans" panose="020B0606030504020204" pitchFamily="34" charset="0"/>
                          <a:cs typeface="Open Sans" panose="020B0606030504020204" pitchFamily="34" charset="0"/>
                        </a:rPr>
                        <a:t>Salts dissolving in water</a:t>
                      </a:r>
                    </a:p>
                    <a:p>
                      <a:pPr marL="171450" indent="-171450">
                        <a:buFont typeface="Arial" panose="020B0604020202020204" pitchFamily="34" charset="0"/>
                        <a:buChar char="•"/>
                      </a:pPr>
                      <a:r>
                        <a:rPr lang="en-GB" sz="1000" b="0" i="1" dirty="0">
                          <a:latin typeface="Open Sans" panose="020B0606030504020204" pitchFamily="34" charset="0"/>
                          <a:ea typeface="Open Sans" panose="020B0606030504020204" pitchFamily="34" charset="0"/>
                          <a:cs typeface="Open Sans" panose="020B0606030504020204" pitchFamily="34" charset="0"/>
                        </a:rPr>
                        <a:t>Neutralisation reactions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0648642"/>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Energetics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3.2, 3.3, 3.4, </a:t>
                      </a:r>
                      <a:r>
                        <a:rPr lang="en-GB" sz="1000" b="1" dirty="0">
                          <a:latin typeface="Open Sans" panose="020B0606030504020204" pitchFamily="34" charset="0"/>
                          <a:ea typeface="Open Sans" panose="020B0606030504020204" pitchFamily="34" charset="0"/>
                          <a:cs typeface="Open Sans" panose="020B0606030504020204" pitchFamily="34" charset="0"/>
                        </a:rPr>
                        <a:t>3.5C</a:t>
                      </a:r>
                      <a:r>
                        <a:rPr lang="en-GB" sz="1000" b="0" dirty="0">
                          <a:latin typeface="Open Sans" panose="020B0606030504020204" pitchFamily="34" charset="0"/>
                          <a:ea typeface="Open Sans" panose="020B0606030504020204" pitchFamily="34" charset="0"/>
                          <a:cs typeface="Open Sans" panose="020B0606030504020204" pitchFamily="34" charset="0"/>
                        </a:rPr>
                        <a:t>, 3.8</a:t>
                      </a:r>
                    </a:p>
                    <a:p>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temperature changes accompanying some of the following types of change: </a:t>
                      </a:r>
                    </a:p>
                    <a:p>
                      <a:pPr marL="171450" indent="-171450">
                        <a:buFont typeface="Arial" panose="020B0604020202020204" pitchFamily="34" charset="0"/>
                        <a:buChar char="•"/>
                      </a:pPr>
                      <a:r>
                        <a:rPr lang="en-GB" sz="1000" b="0" i="1" dirty="0">
                          <a:latin typeface="Open Sans" panose="020B0606030504020204" pitchFamily="34" charset="0"/>
                          <a:ea typeface="Open Sans" panose="020B0606030504020204" pitchFamily="34" charset="0"/>
                          <a:cs typeface="Open Sans" panose="020B0606030504020204" pitchFamily="34" charset="0"/>
                        </a:rPr>
                        <a:t>Displacement reactions</a:t>
                      </a:r>
                    </a:p>
                    <a:p>
                      <a:pPr marL="171450" indent="-171450">
                        <a:buFont typeface="Arial" panose="020B0604020202020204" pitchFamily="34" charset="0"/>
                        <a:buChar char="•"/>
                      </a:pPr>
                      <a:r>
                        <a:rPr lang="en-GB" sz="1000" b="0" i="1" dirty="0">
                          <a:latin typeface="Open Sans" panose="020B0606030504020204" pitchFamily="34" charset="0"/>
                          <a:ea typeface="Open Sans" panose="020B0606030504020204" pitchFamily="34" charset="0"/>
                          <a:cs typeface="Open Sans" panose="020B0606030504020204" pitchFamily="34" charset="0"/>
                        </a:rPr>
                        <a:t>Combustion reactions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4594810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Energetics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3.6C, 3.7C</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74694705"/>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2502904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4: Organic chemistry</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Introduction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4.1, 4.2, 4.3, 4.4, 4.5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8279911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Crude oil</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4.6, 4.7, 4.8, 4.9, 4.10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0332879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Crude oil</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4.11, 4.12, 4.13, 4.14, 4.15, 4.16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051873637"/>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Crude oil</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3: Physical chemistry</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Rates of reaction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3.9, 3.10, 3.11, 4.17, 4.18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27781892"/>
                  </a:ext>
                </a:extLst>
              </a:tr>
            </a:tbl>
          </a:graphicData>
        </a:graphic>
      </p:graphicFrame>
    </p:spTree>
    <p:extLst>
      <p:ext uri="{BB962C8B-B14F-4D97-AF65-F5344CB8AC3E}">
        <p14:creationId xmlns:p14="http://schemas.microsoft.com/office/powerpoint/2010/main" val="1300805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4C07D9-9E14-C730-B897-57ECD22ECE1B}"/>
              </a:ext>
              <a:ext uri="{C183D7F6-B498-43B3-948B-1728B52AA6E4}">
                <adec:decorative xmlns:adec="http://schemas.microsoft.com/office/drawing/2017/decorative" val="1"/>
              </a:ext>
            </a:extLst>
          </p:cNvPr>
          <p:cNvSpPr/>
          <p:nvPr/>
        </p:nvSpPr>
        <p:spPr>
          <a:xfrm>
            <a:off x="5817932" y="-19981"/>
            <a:ext cx="1050116" cy="11588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a:extLst>
              <a:ext uri="{FF2B5EF4-FFF2-40B4-BE49-F238E27FC236}">
                <a16:creationId xmlns:a16="http://schemas.microsoft.com/office/drawing/2014/main" id="{83D85444-9283-FB81-CC75-B24AC6903B38}"/>
              </a:ext>
              <a:ext uri="{C183D7F6-B498-43B3-948B-1728B52AA6E4}">
                <adec:decorative xmlns:adec="http://schemas.microsoft.com/office/drawing/2017/decorative" val="1"/>
              </a:ext>
            </a:extLst>
          </p:cNvPr>
          <p:cNvSpPr/>
          <p:nvPr/>
        </p:nvSpPr>
        <p:spPr>
          <a:xfrm rot="16200000">
            <a:off x="1970499" y="4995751"/>
            <a:ext cx="8747127" cy="1047970"/>
          </a:xfrm>
          <a:prstGeom prst="rect">
            <a:avLst/>
          </a:prstGeom>
          <a:solidFill>
            <a:srgbClr val="00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Shape 16">
            <a:extLst>
              <a:ext uri="{FF2B5EF4-FFF2-40B4-BE49-F238E27FC236}">
                <a16:creationId xmlns:a16="http://schemas.microsoft.com/office/drawing/2014/main" id="{2AAB17BA-6282-CC26-1B0D-F1A888EA90AC}"/>
              </a:ext>
            </a:extLst>
          </p:cNvPr>
          <p:cNvPicPr preferRelativeResize="0"/>
          <p:nvPr/>
        </p:nvPicPr>
        <p:blipFill rotWithShape="1">
          <a:blip r:embed="rId2">
            <a:alphaModFix/>
            <a:duotone>
              <a:schemeClr val="bg2">
                <a:shade val="45000"/>
                <a:satMod val="135000"/>
              </a:schemeClr>
              <a:prstClr val="white"/>
            </a:duotone>
          </a:blip>
          <a:srcRect/>
          <a:stretch/>
        </p:blipFill>
        <p:spPr>
          <a:xfrm>
            <a:off x="5880555" y="157598"/>
            <a:ext cx="916966" cy="1594368"/>
          </a:xfrm>
          <a:prstGeom prst="rect">
            <a:avLst/>
          </a:prstGeom>
          <a:noFill/>
          <a:ln>
            <a:noFill/>
          </a:ln>
          <a:effectLst>
            <a:outerShdw blurRad="50799" dist="25400" dir="2700000" algn="tl" rotWithShape="0">
              <a:srgbClr val="000000">
                <a:alpha val="21568"/>
              </a:srgbClr>
            </a:outerShdw>
          </a:effectLst>
        </p:spPr>
      </p:pic>
      <p:sp>
        <p:nvSpPr>
          <p:cNvPr id="13" name="TextBox 12">
            <a:extLst>
              <a:ext uri="{FF2B5EF4-FFF2-40B4-BE49-F238E27FC236}">
                <a16:creationId xmlns:a16="http://schemas.microsoft.com/office/drawing/2014/main" id="{D5990589-A576-32C0-A0D6-A3516A55D4A9}"/>
              </a:ext>
            </a:extLst>
          </p:cNvPr>
          <p:cNvSpPr txBox="1"/>
          <p:nvPr/>
        </p:nvSpPr>
        <p:spPr>
          <a:xfrm rot="5400000">
            <a:off x="3030562" y="4876628"/>
            <a:ext cx="6644639" cy="707886"/>
          </a:xfrm>
          <a:prstGeom prst="rect">
            <a:avLst/>
          </a:prstGeom>
          <a:noFill/>
        </p:spPr>
        <p:txBody>
          <a:bodyPr wrap="square" lIns="91440" tIns="45720" rIns="91440" bIns="45720" rtlCol="0" anchor="t">
            <a:spAutoFit/>
          </a:bodyPr>
          <a:lstStyle/>
          <a:p>
            <a:r>
              <a:rPr lang="en-GB" sz="4000">
                <a:solidFill>
                  <a:schemeClr val="bg1"/>
                </a:solidFill>
                <a:latin typeface="Amasis MT Pro"/>
                <a:ea typeface="Open Sans"/>
                <a:cs typeface="Open Sans"/>
              </a:rPr>
              <a:t>International GCSE (Linear)</a:t>
            </a:r>
          </a:p>
        </p:txBody>
      </p:sp>
      <p:pic>
        <p:nvPicPr>
          <p:cNvPr id="14" name="Picture 13" descr="A picture containing text&#10;&#10;Description automatically generated">
            <a:extLst>
              <a:ext uri="{FF2B5EF4-FFF2-40B4-BE49-F238E27FC236}">
                <a16:creationId xmlns:a16="http://schemas.microsoft.com/office/drawing/2014/main" id="{9173255F-64F9-FB47-28CF-5B0AB9F1270A}"/>
              </a:ext>
            </a:extLst>
          </p:cNvPr>
          <p:cNvPicPr>
            <a:picLocks noChangeAspect="1"/>
          </p:cNvPicPr>
          <p:nvPr/>
        </p:nvPicPr>
        <p:blipFill>
          <a:blip r:embed="rId3"/>
          <a:stretch>
            <a:fillRect/>
          </a:stretch>
        </p:blipFill>
        <p:spPr>
          <a:xfrm>
            <a:off x="5880555" y="9302267"/>
            <a:ext cx="916966" cy="377865"/>
          </a:xfrm>
          <a:prstGeom prst="rect">
            <a:avLst/>
          </a:prstGeom>
        </p:spPr>
      </p:pic>
      <p:graphicFrame>
        <p:nvGraphicFramePr>
          <p:cNvPr id="3" name="Table 2">
            <a:extLst>
              <a:ext uri="{FF2B5EF4-FFF2-40B4-BE49-F238E27FC236}">
                <a16:creationId xmlns:a16="http://schemas.microsoft.com/office/drawing/2014/main" id="{A8ACC27E-1B58-4FB0-F5AD-40D936C50E56}"/>
              </a:ext>
            </a:extLst>
          </p:cNvPr>
          <p:cNvGraphicFramePr>
            <a:graphicFrameLocks noGrp="1"/>
          </p:cNvGraphicFramePr>
          <p:nvPr>
            <p:extLst>
              <p:ext uri="{D42A27DB-BD31-4B8C-83A1-F6EECF244321}">
                <p14:modId xmlns:p14="http://schemas.microsoft.com/office/powerpoint/2010/main" val="1650766110"/>
              </p:ext>
            </p:extLst>
          </p:nvPr>
        </p:nvGraphicFramePr>
        <p:xfrm>
          <a:off x="131006" y="157598"/>
          <a:ext cx="5588326" cy="9088616"/>
        </p:xfrm>
        <a:graphic>
          <a:graphicData uri="http://schemas.openxmlformats.org/drawingml/2006/table">
            <a:tbl>
              <a:tblPr firstRow="1" bandRow="1">
                <a:tableStyleId>{21E4AEA4-8DFA-4A89-87EB-49C32662AFE0}</a:tableStyleId>
              </a:tblPr>
              <a:tblGrid>
                <a:gridCol w="547225">
                  <a:extLst>
                    <a:ext uri="{9D8B030D-6E8A-4147-A177-3AD203B41FA5}">
                      <a16:colId xmlns:a16="http://schemas.microsoft.com/office/drawing/2014/main" val="1882682604"/>
                    </a:ext>
                  </a:extLst>
                </a:gridCol>
                <a:gridCol w="590216">
                  <a:extLst>
                    <a:ext uri="{9D8B030D-6E8A-4147-A177-3AD203B41FA5}">
                      <a16:colId xmlns:a16="http://schemas.microsoft.com/office/drawing/2014/main" val="4067924972"/>
                    </a:ext>
                  </a:extLst>
                </a:gridCol>
                <a:gridCol w="590216">
                  <a:extLst>
                    <a:ext uri="{9D8B030D-6E8A-4147-A177-3AD203B41FA5}">
                      <a16:colId xmlns:a16="http://schemas.microsoft.com/office/drawing/2014/main" val="3698785093"/>
                    </a:ext>
                  </a:extLst>
                </a:gridCol>
                <a:gridCol w="1801080">
                  <a:extLst>
                    <a:ext uri="{9D8B030D-6E8A-4147-A177-3AD203B41FA5}">
                      <a16:colId xmlns:a16="http://schemas.microsoft.com/office/drawing/2014/main" val="2459747404"/>
                    </a:ext>
                  </a:extLst>
                </a:gridCol>
                <a:gridCol w="2059589">
                  <a:extLst>
                    <a:ext uri="{9D8B030D-6E8A-4147-A177-3AD203B41FA5}">
                      <a16:colId xmlns:a16="http://schemas.microsoft.com/office/drawing/2014/main" val="729835556"/>
                    </a:ext>
                  </a:extLst>
                </a:gridCol>
              </a:tblGrid>
              <a:tr h="284976">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Year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Term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Week</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Topic/Sub-topic</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Spec points/</a:t>
                      </a:r>
                      <a:r>
                        <a:rPr lang="en-GB"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practicals</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276548401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Rates of reaction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3.12, 3.13, </a:t>
                      </a:r>
                      <a:r>
                        <a:rPr lang="en-GB" sz="1000" b="1" dirty="0">
                          <a:latin typeface="Open Sans" panose="020B0606030504020204" pitchFamily="34" charset="0"/>
                          <a:ea typeface="Open Sans" panose="020B0606030504020204" pitchFamily="34" charset="0"/>
                          <a:cs typeface="Open Sans" panose="020B0606030504020204" pitchFamily="34" charset="0"/>
                        </a:rPr>
                        <a:t>3.14C</a:t>
                      </a:r>
                      <a:r>
                        <a:rPr lang="en-GB" sz="1000" b="0" dirty="0">
                          <a:latin typeface="Open Sans" panose="020B0606030504020204" pitchFamily="34" charset="0"/>
                          <a:ea typeface="Open Sans" panose="020B0606030504020204" pitchFamily="34" charset="0"/>
                          <a:cs typeface="Open Sans" panose="020B0606030504020204" pitchFamily="34" charset="0"/>
                        </a:rPr>
                        <a:t>, 3.15, 3.16 </a:t>
                      </a:r>
                    </a:p>
                    <a:p>
                      <a:r>
                        <a:rPr lang="en-GB" sz="100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the effect of changing the surface area of marble chips and of changing the concentration of hydrochloric acid on the rate of reaction between marble chips and dilute hydrochloric acid</a:t>
                      </a:r>
                    </a:p>
                    <a:p>
                      <a:r>
                        <a:rPr lang="en-GB" sz="100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the effect of different solids on the catalytic decomposition of hydrogen peroxide solution.</a:t>
                      </a:r>
                      <a:endParaRPr lang="en-GB" sz="2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9336215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734216627"/>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Reversible reactions and equilibria</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3.17, 3.18, </a:t>
                      </a:r>
                      <a:r>
                        <a:rPr lang="en-GB" sz="1000" b="1" dirty="0">
                          <a:latin typeface="Open Sans" panose="020B0606030504020204" pitchFamily="34" charset="0"/>
                          <a:ea typeface="Open Sans" panose="020B0606030504020204" pitchFamily="34" charset="0"/>
                          <a:cs typeface="Open Sans" panose="020B0606030504020204" pitchFamily="34" charset="0"/>
                        </a:rPr>
                        <a:t>3.19C, 3.20C</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61715343"/>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Reversible reactions and equilibria</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3.22C, 3.21C</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4527569"/>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4: Organic chemistry</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c) Alkanes</a:t>
                      </a:r>
                      <a:endParaRPr lang="en-GB" sz="1000" b="0" i="0" u="none"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4.19, 4.20, 4.21, 4.22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278877835"/>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d) Alkenes</a:t>
                      </a:r>
                      <a:endParaRPr lang="en-GB" sz="1000" b="0" i="0" u="none"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4.23, 4.24, 4.25, 4.26, 4.27, 4.28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0648642"/>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e) Alcohols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4.29C, 4.30C, 4.31C</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4594810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e) Alcohols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4.32C, 4.33C</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74694705"/>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2502904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 Carboxylic acids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4.34C, 4.35C, 4.37C</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8279911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 Carboxylic acids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g) Esters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4.36C, 4.38C, 4.39C, 4.40C, 4.41C, 4.42C</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0332879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g) Esters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h) Synthetic polymers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4.43C, </a:t>
                      </a:r>
                      <a:r>
                        <a:rPr lang="en-GB" sz="1000" b="0" dirty="0">
                          <a:latin typeface="Open Sans" panose="020B0606030504020204" pitchFamily="34" charset="0"/>
                          <a:ea typeface="Open Sans" panose="020B0606030504020204" pitchFamily="34" charset="0"/>
                          <a:cs typeface="Open Sans" panose="020B0606030504020204" pitchFamily="34" charset="0"/>
                        </a:rPr>
                        <a:t>4.44, 4.45, 4.46</a:t>
                      </a:r>
                    </a:p>
                    <a:p>
                      <a:r>
                        <a:rPr lang="en-GB" sz="1000" b="1" i="1" dirty="0">
                          <a:latin typeface="Open Sans" panose="020B0606030504020204" pitchFamily="34" charset="0"/>
                          <a:ea typeface="Open Sans" panose="020B0606030504020204" pitchFamily="34" charset="0"/>
                          <a:cs typeface="Open Sans" panose="020B0606030504020204" pitchFamily="34" charset="0"/>
                        </a:rPr>
                        <a:t>Practical: prepare a sample of an ester such as ethyl ethanoate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308600713"/>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h) Synthetic polymers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4.47, </a:t>
                      </a:r>
                      <a:r>
                        <a:rPr lang="en-GB" sz="1000" b="1" dirty="0">
                          <a:latin typeface="Open Sans" panose="020B0606030504020204" pitchFamily="34" charset="0"/>
                          <a:ea typeface="Open Sans" panose="020B0606030504020204" pitchFamily="34" charset="0"/>
                          <a:cs typeface="Open Sans" panose="020B0606030504020204" pitchFamily="34" charset="0"/>
                        </a:rPr>
                        <a:t>4.48C, 4.49C, 4.50C</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193385450"/>
                  </a:ext>
                </a:extLst>
              </a:tr>
              <a:tr h="490192">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1: Principles of chemistry</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err="1">
                          <a:latin typeface="Open Sans" panose="020B0606030504020204" pitchFamily="34" charset="0"/>
                          <a:ea typeface="Open Sans" panose="020B0606030504020204" pitchFamily="34" charset="0"/>
                          <a:cs typeface="Open Sans" panose="020B0606030504020204" pitchFamily="34" charset="0"/>
                        </a:rPr>
                        <a:t>i</a:t>
                      </a:r>
                      <a:r>
                        <a:rPr lang="en-GB" sz="1000" b="0" dirty="0">
                          <a:latin typeface="Open Sans" panose="020B0606030504020204" pitchFamily="34" charset="0"/>
                          <a:ea typeface="Open Sans" panose="020B0606030504020204" pitchFamily="34" charset="0"/>
                          <a:cs typeface="Open Sans" panose="020B0606030504020204" pitchFamily="34" charset="0"/>
                        </a:rPr>
                        <a:t>) Electrolysis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1.55C, 1.56C, 1.57C, 1.58C, 1.59C, 1.60C</a:t>
                      </a:r>
                    </a:p>
                    <a:p>
                      <a:r>
                        <a:rPr lang="en-GB" sz="1000" b="1" i="1" dirty="0">
                          <a:latin typeface="Open Sans" panose="020B0606030504020204" pitchFamily="34" charset="0"/>
                          <a:ea typeface="Open Sans" panose="020B0606030504020204" pitchFamily="34" charset="0"/>
                          <a:cs typeface="Open Sans" panose="020B0606030504020204" pitchFamily="34" charset="0"/>
                        </a:rPr>
                        <a:t>Practical: investigate the electrolysis of aqueous solution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771273307"/>
                  </a:ext>
                </a:extLst>
              </a:tr>
              <a:tr h="360066">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 </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711260681"/>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 and revision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643058401"/>
                  </a:ext>
                </a:extLst>
              </a:tr>
            </a:tbl>
          </a:graphicData>
        </a:graphic>
      </p:graphicFrame>
    </p:spTree>
    <p:extLst>
      <p:ext uri="{BB962C8B-B14F-4D97-AF65-F5344CB8AC3E}">
        <p14:creationId xmlns:p14="http://schemas.microsoft.com/office/powerpoint/2010/main" val="35207111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37093ce-74a9-4ead-ba34-b65f3c860946" xsi:nil="true"/>
    <lcf76f155ced4ddcb4097134ff3c332f xmlns="aef15915-1ad9-4df2-a051-24e841bbfed3">
      <Terms xmlns="http://schemas.microsoft.com/office/infopath/2007/PartnerControls"/>
    </lcf76f155ced4ddcb4097134ff3c332f>
    <Notes xmlns="aef15915-1ad9-4df2-a051-24e841bbfed3" xsi:nil="true"/>
    <SharedWithUsers xmlns="d37093ce-74a9-4ead-ba34-b65f3c860946">
      <UserInfo>
        <DisplayName>Stacey Roberts-Brighton</DisplayName>
        <AccountId>730</AccountId>
        <AccountType/>
      </UserInfo>
      <UserInfo>
        <DisplayName>Jemima Palfreyman-Rose</DisplayName>
        <AccountId>7748</AccountId>
        <AccountType/>
      </UserInfo>
    </SharedWithUsers>
    <_ip_UnifiedCompliancePolicyUIAction xmlns="http://schemas.microsoft.com/sharepoint/v3" xsi:nil="true"/>
    <_ip_UnifiedCompliancePolicyProperties xmlns="http://schemas.microsoft.com/sharepoint/v3" xsi:nil="true"/>
    <_dlc_DocId xmlns="d37093ce-74a9-4ead-ba34-b65f3c860946">U4YVJ33HXHVX-1411066255-189902</_dlc_DocId>
    <_dlc_DocIdUrl xmlns="d37093ce-74a9-4ead-ba34-b65f3c860946">
      <Url>https://pearsoneducationinc.sharepoint.com/sites/COREProductQualsTeam/_layouts/15/DocIdRedir.aspx?ID=U4YVJ33HXHVX-1411066255-189902</Url>
      <Description>U4YVJ33HXHVX-1411066255-189902</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545BF2C8BA29D4CA1CF1B28CB215945" ma:contentTypeVersion="22" ma:contentTypeDescription="Create a new document." ma:contentTypeScope="" ma:versionID="8a0a812d8573cad5493f2b53eb6d61e4">
  <xsd:schema xmlns:xsd="http://www.w3.org/2001/XMLSchema" xmlns:xs="http://www.w3.org/2001/XMLSchema" xmlns:p="http://schemas.microsoft.com/office/2006/metadata/properties" xmlns:ns1="http://schemas.microsoft.com/sharepoint/v3" xmlns:ns2="aef15915-1ad9-4df2-a051-24e841bbfed3" xmlns:ns3="d37093ce-74a9-4ead-ba34-b65f3c860946" targetNamespace="http://schemas.microsoft.com/office/2006/metadata/properties" ma:root="true" ma:fieldsID="6f0e2d27428134c79ceb43a58a43ba76" ns1:_="" ns2:_="" ns3:_="">
    <xsd:import namespace="http://schemas.microsoft.com/sharepoint/v3"/>
    <xsd:import namespace="aef15915-1ad9-4df2-a051-24e841bbfed3"/>
    <xsd:import namespace="d37093ce-74a9-4ead-ba34-b65f3c86094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Notes" minOccurs="0"/>
                <xsd:element ref="ns2:MediaServiceSearchProperties" minOccurs="0"/>
                <xsd:element ref="ns2:MediaServiceBillingMetadata" minOccurs="0"/>
                <xsd:element ref="ns1:_ip_UnifiedCompliancePolicyProperties" minOccurs="0"/>
                <xsd:element ref="ns1:_ip_UnifiedCompliancePolicyUIAction"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f15915-1ad9-4df2-a051-24e841bbfe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Notes" ma:index="25" nillable="true" ma:displayName="Notes" ma:description="Vetter sign off form &#10;GQA sign off form &#10;GQ Product sign off form " ma:internalName="Notes">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7093ce-74a9-4ead-ba34-b65f3c86094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22bfb47-b343-4f7d-a980-7fefbfad0168}" ma:internalName="TaxCatchAll" ma:showField="CatchAllData" ma:web="d37093ce-74a9-4ead-ba34-b65f3c860946">
      <xsd:complexType>
        <xsd:complexContent>
          <xsd:extension base="dms:MultiChoiceLookup">
            <xsd:sequence>
              <xsd:element name="Value" type="dms:Lookup" maxOccurs="unbounded" minOccurs="0" nillable="true"/>
            </xsd:sequence>
          </xsd:extension>
        </xsd:complexContent>
      </xsd:complexType>
    </xsd:element>
    <xsd:element name="_dlc_DocId" ma:index="30" nillable="true" ma:displayName="Document ID Value" ma:description="The value of the document ID assigned to this item." ma:indexed="true" ma:internalName="_dlc_DocId" ma:readOnly="true">
      <xsd:simpleType>
        <xsd:restriction base="dms:Text"/>
      </xsd:simpleType>
    </xsd:element>
    <xsd:element name="_dlc_DocIdUrl" ma:index="3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2"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CF62FE5-8C1E-4919-BA1A-BC3581DF553E}">
  <ds:schemaRefs>
    <ds:schemaRef ds:uri="aef15915-1ad9-4df2-a051-24e841bbfed3"/>
    <ds:schemaRef ds:uri="http://purl.org/dc/elements/1.1/"/>
    <ds:schemaRef ds:uri="http://schemas.openxmlformats.org/package/2006/metadata/core-properties"/>
    <ds:schemaRef ds:uri="http://purl.org/dc/terms/"/>
    <ds:schemaRef ds:uri="http://schemas.microsoft.com/office/2006/documentManagement/types"/>
    <ds:schemaRef ds:uri="d37093ce-74a9-4ead-ba34-b65f3c860946"/>
    <ds:schemaRef ds:uri="http://www.w3.org/XML/1998/namespace"/>
    <ds:schemaRef ds:uri="http://schemas.microsoft.com/office/infopath/2007/PartnerControls"/>
    <ds:schemaRef ds:uri="http://schemas.microsoft.com/office/2006/metadata/properties"/>
    <ds:schemaRef ds:uri="http://purl.org/dc/dcmitype/"/>
    <ds:schemaRef ds:uri="http://schemas.microsoft.com/sharepoint/v3"/>
  </ds:schemaRefs>
</ds:datastoreItem>
</file>

<file path=customXml/itemProps2.xml><?xml version="1.0" encoding="utf-8"?>
<ds:datastoreItem xmlns:ds="http://schemas.openxmlformats.org/officeDocument/2006/customXml" ds:itemID="{8C574D58-7146-4297-9F6F-152D86391E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ef15915-1ad9-4df2-a051-24e841bbfed3"/>
    <ds:schemaRef ds:uri="d37093ce-74a9-4ead-ba34-b65f3c8609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D053E1-CFCD-41D4-9CAA-5961E28DBE86}">
  <ds:schemaRefs>
    <ds:schemaRef ds:uri="http://schemas.microsoft.com/sharepoint/v3/contenttype/forms"/>
  </ds:schemaRefs>
</ds:datastoreItem>
</file>

<file path=customXml/itemProps4.xml><?xml version="1.0" encoding="utf-8"?>
<ds:datastoreItem xmlns:ds="http://schemas.openxmlformats.org/officeDocument/2006/customXml" ds:itemID="{DBC851A7-7DB1-4D84-944E-2E311DB50E1D}">
  <ds:schemaRefs>
    <ds:schemaRef ds:uri="http://schemas.microsoft.com/sharepoint/events"/>
  </ds:schemaRefs>
</ds:datastoreItem>
</file>

<file path=docMetadata/LabelInfo.xml><?xml version="1.0" encoding="utf-8"?>
<clbl:labelList xmlns:clbl="http://schemas.microsoft.com/office/2020/mipLabelMetadata">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Office Theme</Template>
  <TotalTime>1445</TotalTime>
  <Words>1339</Words>
  <Application>Microsoft Office PowerPoint</Application>
  <PresentationFormat>A4 Paper (210x297 mm)</PresentationFormat>
  <Paragraphs>364</Paragraphs>
  <Slides>4</Slides>
  <Notes>1</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Chloe Statham</dc:creator>
  <cp:lastModifiedBy>Chelsea Pateman</cp:lastModifiedBy>
  <cp:revision>13</cp:revision>
  <dcterms:created xsi:type="dcterms:W3CDTF">2023-06-14T10:17:44Z</dcterms:created>
  <dcterms:modified xsi:type="dcterms:W3CDTF">2026-07-29T11:44:27Z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0x010100D545BF2C8BA29D4CA1CF1B28CB215945</vt:lpwstr>
  </property>
  <property fmtid="{D5CDD505-2E9C-101B-9397-08002B2CF9AE}" pid="3" name="MediaServiceImageTags">
    <vt:lpwstr/>
  </property>
  <property fmtid="{D5CDD505-2E9C-101B-9397-08002B2CF9AE}" pid="4" name="_dlc_DocIdItemGuid">
    <vt:lpwstr>9f4e583d-fa54-4437-b1e3-e310dbca9e6c</vt:lpwstr>
  </property>
</Properties>
</file>