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sldIdLst>
    <p:sldId id="256" r:id="rId6"/>
    <p:sldId id="264" r:id="rId7"/>
    <p:sldId id="265" r:id="rId8"/>
    <p:sldId id="266" r:id="rId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F3833F-C39F-819B-5BC4-5A84D0547F51}" name="Chelsea Pateman" initials="CP" userId="S::chelsea.pateman@pearson.com::969dfa39-58ac-4392-982c-9e3b656e109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4AAE1"/>
    <a:srgbClr val="73B958"/>
    <a:srgbClr val="008938"/>
    <a:srgbClr val="000000"/>
    <a:srgbClr val="006BB4"/>
    <a:srgbClr val="4472C4"/>
    <a:srgbClr val="0045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166A99-83ED-5095-22B2-64A68E32B92F}" v="58" dt="2026-07-29T11:44:46.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32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rot="18738047">
            <a:off x="514350" y="2788255"/>
            <a:ext cx="5829300" cy="3448756"/>
          </a:xfrm>
        </p:spPr>
        <p:txBody>
          <a:bodyPr anchor="b">
            <a:normAutofit/>
          </a:bodyPr>
          <a:lstStyle>
            <a:lvl1pPr algn="ctr">
              <a:defRPr sz="19900">
                <a:solidFill>
                  <a:schemeClr val="tx1">
                    <a:alpha val="24000"/>
                  </a:schemeClr>
                </a:solidFill>
              </a:defRPr>
            </a:lvl1pPr>
          </a:lstStyle>
          <a:p>
            <a:r>
              <a:rPr lang="en-US"/>
              <a:t>Draft</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87470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62381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44029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692278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F28D8C-15EC-4A23-9A74-63ADEBE80EF8}" type="datetimeFigureOut">
              <a:rPr lang="en-GB" smtClean="0"/>
              <a:t>29/07/2026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13673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F28D8C-15EC-4A23-9A74-63ADEBE80EF8}" type="datetimeFigureOut">
              <a:rPr lang="en-GB" smtClean="0"/>
              <a:t>29/07/2026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4161939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F28D8C-15EC-4A23-9A74-63ADEBE80EF8}" type="datetimeFigureOut">
              <a:rPr lang="en-GB" smtClean="0"/>
              <a:t>29/07/2026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417987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728193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61635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857142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154175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AF28D8C-15EC-4A23-9A74-63ADEBE80EF8}" type="datetimeFigureOut">
              <a:rPr lang="en-GB" smtClean="0"/>
              <a:t>29/07/2026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CDE57CB-0925-40BF-A89A-A5876CBB816E}" type="slidenum">
              <a:rPr lang="en-GB" smtClean="0"/>
              <a:t>‹#›</a:t>
            </a:fld>
            <a:endParaRPr lang="en-GB"/>
          </a:p>
        </p:txBody>
      </p:sp>
    </p:spTree>
    <p:extLst>
      <p:ext uri="{BB962C8B-B14F-4D97-AF65-F5344CB8AC3E}">
        <p14:creationId xmlns:p14="http://schemas.microsoft.com/office/powerpoint/2010/main" val="1756434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0" y="-19981"/>
            <a:ext cx="6858000"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65475" y="5000776"/>
            <a:ext cx="8747127" cy="1037921"/>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a:t>
            </a:r>
            <a:r>
              <a:rPr lang="en-GB" sz="4000" dirty="0">
                <a:solidFill>
                  <a:schemeClr val="bg1"/>
                </a:solidFill>
                <a:latin typeface="Amasis MT Pro"/>
                <a:ea typeface="Open Sans"/>
                <a:cs typeface="Open Sans"/>
              </a:rPr>
              <a:t>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sp>
        <p:nvSpPr>
          <p:cNvPr id="20" name="TextBox 19">
            <a:extLst>
              <a:ext uri="{FF2B5EF4-FFF2-40B4-BE49-F238E27FC236}">
                <a16:creationId xmlns:a16="http://schemas.microsoft.com/office/drawing/2014/main" id="{A8F84F4F-03CD-5661-89FC-2ECFE80063F8}"/>
              </a:ext>
            </a:extLst>
          </p:cNvPr>
          <p:cNvSpPr txBox="1"/>
          <p:nvPr/>
        </p:nvSpPr>
        <p:spPr>
          <a:xfrm>
            <a:off x="195796" y="169630"/>
            <a:ext cx="5339241" cy="830997"/>
          </a:xfrm>
          <a:prstGeom prst="rect">
            <a:avLst/>
          </a:prstGeom>
          <a:noFill/>
        </p:spPr>
        <p:txBody>
          <a:bodyPr wrap="square" rtlCol="0">
            <a:spAutoFit/>
          </a:bodyPr>
          <a:lstStyle/>
          <a:p>
            <a:r>
              <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Biology (2017) (4BI1)</a:t>
            </a:r>
            <a:endPar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2-year course planner</a:t>
            </a:r>
          </a:p>
        </p:txBody>
      </p:sp>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3924517666"/>
              </p:ext>
            </p:extLst>
          </p:nvPr>
        </p:nvGraphicFramePr>
        <p:xfrm>
          <a:off x="142321" y="3184293"/>
          <a:ext cx="5588326" cy="668577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u="sng" dirty="0">
                          <a:latin typeface="Open Sans" panose="020B0606030504020204" pitchFamily="34" charset="0"/>
                          <a:ea typeface="Open Sans" panose="020B0606030504020204" pitchFamily="34" charset="0"/>
                          <a:cs typeface="Open Sans" panose="020B0606030504020204" pitchFamily="34" charset="0"/>
                        </a:rPr>
                        <a:t>Section 1: The nature and variety of living organisms</a:t>
                      </a:r>
                    </a:p>
                    <a:p>
                      <a:pPr marL="0" indent="0">
                        <a:buNone/>
                      </a:pPr>
                      <a:r>
                        <a:rPr lang="en-GB" sz="1000" dirty="0">
                          <a:latin typeface="Open Sans" panose="020B0606030504020204" pitchFamily="34" charset="0"/>
                          <a:ea typeface="Open Sans" panose="020B0606030504020204" pitchFamily="34" charset="0"/>
                          <a:cs typeface="Open Sans" panose="020B0606030504020204" pitchFamily="34" charset="0"/>
                        </a:rPr>
                        <a:t>a) Characteristics of living organisms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Variety of living organisms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1.1, 1.2</a:t>
                      </a:r>
                      <a:endParaRPr lang="en-GB" sz="100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Variety of living organisms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1.3, 1.4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Assessment</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2: Structures and functions in living organisms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 Levels of organisation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b) Cell structure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dirty="0">
                          <a:latin typeface="Open Sans" panose="020B0606030504020204" pitchFamily="34" charset="0"/>
                          <a:ea typeface="Open Sans" panose="020B0606030504020204" pitchFamily="34" charset="0"/>
                          <a:cs typeface="Open Sans" panose="020B0606030504020204" pitchFamily="34" charset="0"/>
                        </a:rPr>
                        <a:t>2.1, 2.2, 2.3, 2.4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b) Cell structure</a:t>
                      </a:r>
                    </a:p>
                    <a:p>
                      <a:pPr marL="0" indent="0">
                        <a:buNone/>
                      </a:pPr>
                      <a:r>
                        <a:rPr lang="en-GB" sz="1000" dirty="0">
                          <a:latin typeface="Open Sans" panose="020B0606030504020204" pitchFamily="34" charset="0"/>
                          <a:ea typeface="Open Sans" panose="020B0606030504020204" pitchFamily="34" charset="0"/>
                          <a:cs typeface="Open Sans" panose="020B0606030504020204" pitchFamily="34" charset="0"/>
                        </a:rPr>
                        <a:t>c) Biological molecules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2.5B, 2.6B</a:t>
                      </a:r>
                      <a:r>
                        <a:rPr lang="en-GB" sz="1000" b="0" dirty="0">
                          <a:latin typeface="Open Sans" panose="020B0606030504020204" pitchFamily="34" charset="0"/>
                          <a:ea typeface="Open Sans" panose="020B0606030504020204" pitchFamily="34" charset="0"/>
                          <a:cs typeface="Open Sans" panose="020B0606030504020204" pitchFamily="34" charset="0"/>
                        </a:rPr>
                        <a:t>, 2.7, 2.8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Biological molecules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2.9, 2.10, 2.11</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food samples for the presence of glucose, starch, protein, and fat</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Biological molecules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2.12, 2.13</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how enzyme activity can be affected by changes in temperature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Biological molecules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Consolidation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2.14B</a:t>
                      </a:r>
                    </a:p>
                    <a:p>
                      <a:r>
                        <a:rPr lang="en-GB" sz="1000" b="1" i="1" dirty="0">
                          <a:latin typeface="Open Sans" panose="020B0606030504020204" pitchFamily="34" charset="0"/>
                          <a:ea typeface="Open Sans" panose="020B0606030504020204" pitchFamily="34" charset="0"/>
                          <a:cs typeface="Open Sans" panose="020B0606030504020204" pitchFamily="34" charset="0"/>
                        </a:rPr>
                        <a:t>Practical: investigate how enzyme activity can be affected by changes in pH</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Movement of substances into and out of cells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2.15, 2.16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bl>
          </a:graphicData>
        </a:graphic>
      </p:graphicFrame>
      <p:sp>
        <p:nvSpPr>
          <p:cNvPr id="4" name="TextBox 3">
            <a:extLst>
              <a:ext uri="{FF2B5EF4-FFF2-40B4-BE49-F238E27FC236}">
                <a16:creationId xmlns:a16="http://schemas.microsoft.com/office/drawing/2014/main" id="{08E1DBC6-1006-05ED-F59E-13BCA38F0A6E}"/>
              </a:ext>
            </a:extLst>
          </p:cNvPr>
          <p:cNvSpPr txBox="1"/>
          <p:nvPr/>
        </p:nvSpPr>
        <p:spPr>
          <a:xfrm>
            <a:off x="53638" y="1117955"/>
            <a:ext cx="5754246" cy="2108269"/>
          </a:xfrm>
          <a:prstGeom prst="rect">
            <a:avLst/>
          </a:prstGeom>
          <a:noFill/>
        </p:spPr>
        <p:txBody>
          <a:bodyPr wrap="square" rtlCol="0">
            <a:spAutoFit/>
          </a:bodyPr>
          <a:lstStyle/>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section contains a 2-year course planner for the </a:t>
            </a:r>
            <a:r>
              <a:rPr lang="en-GB" sz="1100"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International GCSE Biology (2017) </a:t>
            </a: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qualification. It follows the specification and scheme of work to cover each of the units. </a:t>
            </a:r>
          </a:p>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course planner summarises what can be covered in each term to enable completion of the content and preparation for assessment at the end of each year. It assumes that each year is split into 3 terms a</a:t>
            </a:r>
            <a:r>
              <a:rPr lang="en-GB"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nd that </a:t>
            </a:r>
            <a:r>
              <a:rPr lang="en-GB" sz="1100" dirty="0">
                <a:latin typeface="Open Sans" panose="020B0606030504020204" pitchFamily="34" charset="0"/>
                <a:ea typeface="Open Sans" panose="020B0606030504020204" pitchFamily="34" charset="0"/>
                <a:cs typeface="Open Sans" panose="020B0606030504020204" pitchFamily="34" charset="0"/>
              </a:rPr>
              <a:t>each week accounts for roughly 2 Guided Learning Hours over 60 weeks of teaching to give a total of 120 hours for the Biology (2017).</a:t>
            </a:r>
            <a:endPar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is only a suggested course planner with suggested timings, and it does not need to be followed. Yo</a:t>
            </a:r>
            <a:r>
              <a:rPr lang="en-GB"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u may decide to start teaching content earlier if you would like more time.</a:t>
            </a:r>
            <a:endPar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223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rgbClr val="24AA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1914910629"/>
              </p:ext>
            </p:extLst>
          </p:nvPr>
        </p:nvGraphicFramePr>
        <p:xfrm>
          <a:off x="131006" y="157598"/>
          <a:ext cx="5588326" cy="9246096"/>
        </p:xfrm>
        <a:graphic>
          <a:graphicData uri="http://schemas.openxmlformats.org/drawingml/2006/table">
            <a:tbl>
              <a:tblPr firstRow="1" bandRow="1">
                <a:tableStyleId>{9DCAF9ED-07DC-4A11-8D7F-57B35C25682E}</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Movement of substances into and out of cells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2.15, 2.16, 2.17</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osmosis using living and non-living systems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Movement of substances into and out of cells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Nutrition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2.15, 2.16, 2.17, 2.18, 2.19</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osmosis using living and non-living systems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e) Nutrition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2.20, 2.21, 2.23</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i="1" dirty="0">
                          <a:latin typeface="Open Sans" panose="020B0606030504020204" pitchFamily="34" charset="0"/>
                          <a:ea typeface="Open Sans" panose="020B0606030504020204" pitchFamily="34" charset="0"/>
                          <a:cs typeface="Open Sans" panose="020B0606030504020204" pitchFamily="34" charset="0"/>
                        </a:rPr>
                        <a:t>Practical: </a:t>
                      </a:r>
                      <a:r>
                        <a:rPr lang="en-GB" sz="1000" b="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investigate photosynthesis, showing the evolution of oxygen from a water plant, the production of starch and the requirements of light, carbon dioxide and chlorophyll.</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e) Nutrition</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000" b="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2.22, 2.23</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i="1" dirty="0">
                          <a:latin typeface="Open Sans" panose="020B0606030504020204" pitchFamily="34" charset="0"/>
                          <a:ea typeface="Open Sans" panose="020B0606030504020204" pitchFamily="34" charset="0"/>
                          <a:cs typeface="Open Sans" panose="020B0606030504020204" pitchFamily="34" charset="0"/>
                        </a:rPr>
                        <a:t>Practical: </a:t>
                      </a:r>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investigate photosynthesis, showing the evolution of oxygen from a water plant, the production of starch and the requirements of light, carbon dioxide and chlorophyll</a:t>
                      </a:r>
                      <a:endParaRPr lang="en-GB" sz="100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Assessment</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e) Nutrition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2.24, 2.25, 2.26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e) Nutrition</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2.27, 2.28, 2.29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e) Nutrition</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2.30, 2.31, 2.32, </a:t>
                      </a:r>
                      <a:r>
                        <a:rPr lang="en-GB" sz="1000" b="1" dirty="0">
                          <a:latin typeface="Open Sans" panose="020B0606030504020204" pitchFamily="34" charset="0"/>
                          <a:ea typeface="Open Sans" panose="020B0606030504020204" pitchFamily="34" charset="0"/>
                          <a:cs typeface="Open Sans" panose="020B0606030504020204" pitchFamily="34" charset="0"/>
                        </a:rPr>
                        <a:t>2.33B</a:t>
                      </a:r>
                    </a:p>
                    <a:p>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energy content in a food sample</a:t>
                      </a:r>
                      <a:endParaRPr lang="en-GB" sz="1000" b="1"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 Respiration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2.34, 2.35, 2.36, 2.37, 2.38, 2.39</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evolution of carbon dioxide and heat from respiring seeds or other suitable living organisms</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Gas exchange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2.40B, 2.41B, 2.42B, 2.43B, 2.44B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Gas exchange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2.45B, </a:t>
                      </a:r>
                      <a:r>
                        <a:rPr lang="en-GB" sz="1000" b="0" dirty="0">
                          <a:latin typeface="Open Sans" panose="020B0606030504020204" pitchFamily="34" charset="0"/>
                          <a:ea typeface="Open Sans" panose="020B0606030504020204" pitchFamily="34" charset="0"/>
                          <a:cs typeface="Open Sans" panose="020B0606030504020204" pitchFamily="34" charset="0"/>
                        </a:rPr>
                        <a:t>2.46, 2.47, 2.48</a:t>
                      </a:r>
                    </a:p>
                    <a:p>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effect of light on net gas exchange from a leaf, using hydrogen-carbonate indicator</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Gas exchange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2.49, 2.50</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breathing in humans, including the release of carbon dioxide and the effect of exercise</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18674967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875382204"/>
                  </a:ext>
                </a:extLst>
              </a:tr>
            </a:tbl>
          </a:graphicData>
        </a:graphic>
      </p:graphicFrame>
    </p:spTree>
    <p:extLst>
      <p:ext uri="{BB962C8B-B14F-4D97-AF65-F5344CB8AC3E}">
        <p14:creationId xmlns:p14="http://schemas.microsoft.com/office/powerpoint/2010/main" val="1666473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rgbClr val="24AA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1996433099"/>
              </p:ext>
            </p:extLst>
          </p:nvPr>
        </p:nvGraphicFramePr>
        <p:xfrm>
          <a:off x="131006" y="157598"/>
          <a:ext cx="5588326" cy="942897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Transport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2.51, 2.52, 2.53</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Transport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2.54, </a:t>
                      </a:r>
                      <a:r>
                        <a:rPr lang="en-GB" sz="1000" b="1" dirty="0">
                          <a:latin typeface="Open Sans" panose="020B0606030504020204" pitchFamily="34" charset="0"/>
                          <a:ea typeface="Open Sans" panose="020B0606030504020204" pitchFamily="34" charset="0"/>
                          <a:cs typeface="Open Sans" panose="020B0606030504020204" pitchFamily="34" charset="0"/>
                        </a:rPr>
                        <a:t>2.55B, 2.56B</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Transport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dirty="0">
                          <a:latin typeface="Open Sans" panose="020B0606030504020204" pitchFamily="34" charset="0"/>
                          <a:ea typeface="Open Sans" panose="020B0606030504020204" pitchFamily="34" charset="0"/>
                          <a:cs typeface="Open Sans" panose="020B0606030504020204" pitchFamily="34" charset="0"/>
                        </a:rPr>
                        <a:t>2.57B, 2.58B</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role of environmental factors in determining the rate of transpiration from a leafy shoot</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Transport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2.59, 2.60, 2.61, </a:t>
                      </a:r>
                      <a:r>
                        <a:rPr lang="en-GB" sz="1000" b="1" dirty="0">
                          <a:latin typeface="Open Sans" panose="020B0606030504020204" pitchFamily="34" charset="0"/>
                          <a:ea typeface="Open Sans" panose="020B0606030504020204" pitchFamily="34" charset="0"/>
                          <a:cs typeface="Open Sans" panose="020B0606030504020204" pitchFamily="34" charset="0"/>
                        </a:rPr>
                        <a:t>2.64B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Transport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2.62, </a:t>
                      </a:r>
                      <a:r>
                        <a:rPr lang="en-GB" sz="1000" b="1" dirty="0">
                          <a:latin typeface="Open Sans" panose="020B0606030504020204" pitchFamily="34" charset="0"/>
                          <a:ea typeface="Open Sans" panose="020B0606030504020204" pitchFamily="34" charset="0"/>
                          <a:cs typeface="Open Sans" panose="020B0606030504020204" pitchFamily="34" charset="0"/>
                        </a:rPr>
                        <a:t>2.63B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Transport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2.65, 2.66, 2.67, 2.68, 2.69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err="1">
                          <a:latin typeface="Open Sans" panose="020B0606030504020204" pitchFamily="34" charset="0"/>
                          <a:ea typeface="Open Sans" panose="020B0606030504020204" pitchFamily="34" charset="0"/>
                          <a:cs typeface="Open Sans" panose="020B0606030504020204" pitchFamily="34" charset="0"/>
                        </a:rPr>
                        <a:t>i</a:t>
                      </a:r>
                      <a:r>
                        <a:rPr lang="en-GB" sz="1000" b="0" dirty="0">
                          <a:latin typeface="Open Sans" panose="020B0606030504020204" pitchFamily="34" charset="0"/>
                          <a:ea typeface="Open Sans" panose="020B0606030504020204" pitchFamily="34" charset="0"/>
                          <a:cs typeface="Open Sans" panose="020B0606030504020204" pitchFamily="34" charset="0"/>
                        </a:rPr>
                        <a:t>) Excretion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2.70, 2.71, </a:t>
                      </a:r>
                      <a:r>
                        <a:rPr lang="en-GB" sz="1000" b="1" dirty="0">
                          <a:latin typeface="Open Sans" panose="020B0606030504020204" pitchFamily="34" charset="0"/>
                          <a:ea typeface="Open Sans" panose="020B0606030504020204" pitchFamily="34" charset="0"/>
                          <a:cs typeface="Open Sans" panose="020B0606030504020204" pitchFamily="34" charset="0"/>
                        </a:rPr>
                        <a:t>2.72B, 2.73B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err="1">
                          <a:latin typeface="Open Sans" panose="020B0606030504020204" pitchFamily="34" charset="0"/>
                          <a:ea typeface="Open Sans" panose="020B0606030504020204" pitchFamily="34" charset="0"/>
                          <a:cs typeface="Open Sans" panose="020B0606030504020204" pitchFamily="34" charset="0"/>
                        </a:rPr>
                        <a:t>i</a:t>
                      </a:r>
                      <a:r>
                        <a:rPr lang="en-GB" sz="1000" b="0" dirty="0">
                          <a:latin typeface="Open Sans" panose="020B0606030504020204" pitchFamily="34" charset="0"/>
                          <a:ea typeface="Open Sans" panose="020B0606030504020204" pitchFamily="34" charset="0"/>
                          <a:cs typeface="Open Sans" panose="020B0606030504020204" pitchFamily="34" charset="0"/>
                        </a:rPr>
                        <a:t>) Excretion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2.74B, 2.75B, 2.76B, 2.77B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err="1">
                          <a:latin typeface="Open Sans" panose="020B0606030504020204" pitchFamily="34" charset="0"/>
                          <a:ea typeface="Open Sans" panose="020B0606030504020204" pitchFamily="34" charset="0"/>
                          <a:cs typeface="Open Sans" panose="020B0606030504020204" pitchFamily="34" charset="0"/>
                        </a:rPr>
                        <a:t>i</a:t>
                      </a:r>
                      <a:r>
                        <a:rPr lang="en-GB" sz="1000" b="0" dirty="0">
                          <a:latin typeface="Open Sans" panose="020B0606030504020204" pitchFamily="34" charset="0"/>
                          <a:ea typeface="Open Sans" panose="020B0606030504020204" pitchFamily="34" charset="0"/>
                          <a:cs typeface="Open Sans" panose="020B0606030504020204" pitchFamily="34" charset="0"/>
                        </a:rPr>
                        <a:t>) Excretion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j) Coordination and response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2.78B, 2.79B</a:t>
                      </a:r>
                      <a:r>
                        <a:rPr lang="en-GB" sz="1000" b="0" dirty="0">
                          <a:latin typeface="Open Sans" panose="020B0606030504020204" pitchFamily="34" charset="0"/>
                          <a:ea typeface="Open Sans" panose="020B0606030504020204" pitchFamily="34" charset="0"/>
                          <a:cs typeface="Open Sans" panose="020B0606030504020204" pitchFamily="34" charset="0"/>
                        </a:rPr>
                        <a:t>, 2.80, 2.81, 2.82, 2.93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j) Coordination and response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2.83, 2.84, 2.85, 2.87, 2.88, 2.90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05187363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j) Coordination and response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2.89, 2.91, 2.92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2778189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j) Coordination and response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2.86, 2.94, </a:t>
                      </a:r>
                      <a:r>
                        <a:rPr lang="en-GB" sz="1000" b="1" dirty="0">
                          <a:latin typeface="Open Sans" panose="020B0606030504020204" pitchFamily="34" charset="0"/>
                          <a:ea typeface="Open Sans" panose="020B0606030504020204" pitchFamily="34" charset="0"/>
                          <a:cs typeface="Open Sans" panose="020B0606030504020204" pitchFamily="34" charset="0"/>
                        </a:rPr>
                        <a:t>2.95B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83546781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00870370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3: Reproduction and inheritance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Reproduction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3.1, 3.2, 3.3, 3.4, 3.6, 3.7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95795470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Reproduction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3.5, 3.8, 3.13</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conditions needed for seed germination</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20134468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Reproduction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3.9, </a:t>
                      </a:r>
                      <a:r>
                        <a:rPr lang="en-GB" sz="1000" b="1" dirty="0">
                          <a:latin typeface="Open Sans" panose="020B0606030504020204" pitchFamily="34" charset="0"/>
                          <a:ea typeface="Open Sans" panose="020B0606030504020204" pitchFamily="34" charset="0"/>
                          <a:cs typeface="Open Sans" panose="020B0606030504020204" pitchFamily="34" charset="0"/>
                        </a:rPr>
                        <a:t>3.10B, </a:t>
                      </a:r>
                      <a:r>
                        <a:rPr lang="en-GB" sz="1000" b="0" dirty="0">
                          <a:latin typeface="Open Sans" panose="020B0606030504020204" pitchFamily="34" charset="0"/>
                          <a:ea typeface="Open Sans" panose="020B0606030504020204" pitchFamily="34" charset="0"/>
                          <a:cs typeface="Open Sans" panose="020B0606030504020204" pitchFamily="34" charset="0"/>
                        </a:rPr>
                        <a:t>3.11, 3.12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47926457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06536343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Inheritance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3.14, 3.15, </a:t>
                      </a:r>
                      <a:r>
                        <a:rPr lang="en-GB" sz="1000" b="1" dirty="0">
                          <a:latin typeface="Open Sans" panose="020B0606030504020204" pitchFamily="34" charset="0"/>
                          <a:ea typeface="Open Sans" panose="020B0606030504020204" pitchFamily="34" charset="0"/>
                          <a:cs typeface="Open Sans" panose="020B0606030504020204" pitchFamily="34" charset="0"/>
                        </a:rPr>
                        <a:t>3.16B, 3.17B, 3.18B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60037940"/>
                  </a:ext>
                </a:extLst>
              </a:tr>
              <a:tr h="370839">
                <a:tc>
                  <a:txBody>
                    <a:bodyPr/>
                    <a:lstStyle/>
                    <a:p>
                      <a:pPr lvl="0" algn="ctr">
                        <a:buNone/>
                      </a:pP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lvl="0" algn="ctr">
                        <a:buNone/>
                      </a:pP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US" sz="10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lvl="0" algn="ctr">
                        <a:buNone/>
                      </a:pP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US" sz="10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rtl="0">
                        <a:lnSpc>
                          <a:spcPct val="100000"/>
                        </a:lnSpc>
                        <a:spcBef>
                          <a:spcPts val="0"/>
                        </a:spcBef>
                        <a:spcAft>
                          <a:spcPts val="0"/>
                        </a:spcAft>
                        <a:buClrTx/>
                        <a:buSzTx/>
                        <a:buFontTx/>
                        <a:buNone/>
                      </a:pPr>
                      <a:r>
                        <a:rPr lang="en-GB" sz="1000" b="0" dirty="0">
                          <a:latin typeface="Open Sans" panose="020B0606030504020204" pitchFamily="34" charset="0"/>
                          <a:ea typeface="Open Sans" panose="020B0606030504020204" pitchFamily="34" charset="0"/>
                          <a:cs typeface="Open Sans" panose="020B0606030504020204" pitchFamily="34" charset="0"/>
                        </a:rPr>
                        <a:t>b) Inheritance</a:t>
                      </a:r>
                      <a:endParaRPr lang="en-US" sz="100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lvl="0">
                        <a:buNone/>
                      </a:pPr>
                      <a:r>
                        <a:rPr lang="en-GB" sz="1000" b="0" dirty="0">
                          <a:latin typeface="Open Sans" panose="020B0606030504020204" pitchFamily="34" charset="0"/>
                          <a:ea typeface="Open Sans" panose="020B0606030504020204" pitchFamily="34" charset="0"/>
                          <a:cs typeface="Open Sans" panose="020B0606030504020204" pitchFamily="34" charset="0"/>
                        </a:rPr>
                        <a:t>3.26, 3.27, 3.28, 3.29, 3.30, 3.31, 3.32</a:t>
                      </a:r>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982149943"/>
                  </a:ext>
                </a:extLst>
              </a:tr>
            </a:tbl>
          </a:graphicData>
        </a:graphic>
      </p:graphicFrame>
    </p:spTree>
    <p:extLst>
      <p:ext uri="{BB962C8B-B14F-4D97-AF65-F5344CB8AC3E}">
        <p14:creationId xmlns:p14="http://schemas.microsoft.com/office/powerpoint/2010/main" val="130080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rgbClr val="24AA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dirty="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238827309"/>
              </p:ext>
            </p:extLst>
          </p:nvPr>
        </p:nvGraphicFramePr>
        <p:xfrm>
          <a:off x="131006" y="157598"/>
          <a:ext cx="5588326" cy="874317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Inheritance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3.19, 3.20, </a:t>
                      </a:r>
                      <a:r>
                        <a:rPr lang="en-GB" sz="1000" b="1" dirty="0">
                          <a:latin typeface="Open Sans" panose="020B0606030504020204" pitchFamily="34" charset="0"/>
                          <a:ea typeface="Open Sans" panose="020B0606030504020204" pitchFamily="34" charset="0"/>
                          <a:cs typeface="Open Sans" panose="020B0606030504020204" pitchFamily="34" charset="0"/>
                        </a:rPr>
                        <a:t>3.21B</a:t>
                      </a:r>
                      <a:r>
                        <a:rPr lang="en-GB" sz="1000" b="0" dirty="0">
                          <a:latin typeface="Open Sans" panose="020B0606030504020204" pitchFamily="34" charset="0"/>
                          <a:ea typeface="Open Sans" panose="020B0606030504020204" pitchFamily="34" charset="0"/>
                          <a:cs typeface="Open Sans" panose="020B0606030504020204" pitchFamily="34" charset="0"/>
                        </a:rPr>
                        <a:t>, 3.22, 3.23, 3.24, 3.25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Inheritance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3.33, 3.34, </a:t>
                      </a:r>
                      <a:r>
                        <a:rPr lang="en-GB" sz="1000" b="1" dirty="0">
                          <a:latin typeface="Open Sans" panose="020B0606030504020204" pitchFamily="34" charset="0"/>
                          <a:ea typeface="Open Sans" panose="020B0606030504020204" pitchFamily="34" charset="0"/>
                          <a:cs typeface="Open Sans" panose="020B0606030504020204" pitchFamily="34" charset="0"/>
                        </a:rPr>
                        <a:t>3.35B, 3.36B, 3.37B</a:t>
                      </a:r>
                      <a:r>
                        <a:rPr lang="en-GB" sz="1000" b="0" dirty="0">
                          <a:latin typeface="Open Sans" panose="020B0606030504020204" pitchFamily="34" charset="0"/>
                          <a:ea typeface="Open Sans" panose="020B0606030504020204" pitchFamily="34" charset="0"/>
                          <a:cs typeface="Open Sans" panose="020B0606030504020204" pitchFamily="34" charset="0"/>
                        </a:rPr>
                        <a:t>, 3.38, 3.39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4: Ecology and the environment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 The organism in the environment</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 </a:t>
                      </a:r>
                      <a:r>
                        <a:rPr lang="en-GB" sz="1000" b="1" dirty="0">
                          <a:latin typeface="Open Sans" panose="020B0606030504020204" pitchFamily="34" charset="0"/>
                          <a:ea typeface="Open Sans" panose="020B0606030504020204" pitchFamily="34" charset="0"/>
                          <a:cs typeface="Open Sans" panose="020B0606030504020204" pitchFamily="34" charset="0"/>
                        </a:rPr>
                        <a:t>4.3B</a:t>
                      </a:r>
                      <a:r>
                        <a:rPr lang="en-GB" sz="1000" b="0" dirty="0">
                          <a:latin typeface="Open Sans" panose="020B0606030504020204" pitchFamily="34" charset="0"/>
                          <a:ea typeface="Open Sans" panose="020B0606030504020204" pitchFamily="34" charset="0"/>
                          <a:cs typeface="Open Sans" panose="020B0606030504020204" pitchFamily="34" charset="0"/>
                        </a:rPr>
                        <a:t>, 4.5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 The organism in the environment</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4.2, </a:t>
                      </a:r>
                      <a:r>
                        <a:rPr lang="en-GB" sz="1000" b="1" dirty="0">
                          <a:latin typeface="Open Sans" panose="020B0606030504020204" pitchFamily="34" charset="0"/>
                          <a:ea typeface="Open Sans" panose="020B0606030504020204" pitchFamily="34" charset="0"/>
                          <a:cs typeface="Open Sans" panose="020B0606030504020204" pitchFamily="34" charset="0"/>
                        </a:rPr>
                        <a:t>4.4B</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population size of an organism in two different areas using quadrats</a:t>
                      </a:r>
                    </a:p>
                    <a:p>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distribution of organisms in their habitats and measure biodiversity using quadrats</a:t>
                      </a:r>
                      <a:endParaRPr lang="en-GB" sz="2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Feeding relationships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4.6, 4.7, 4.8, 4.9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Cycles within ecosystems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4.10, </a:t>
                      </a:r>
                      <a:r>
                        <a:rPr lang="en-GB" sz="1000" b="1" dirty="0">
                          <a:latin typeface="Open Sans" panose="020B0606030504020204" pitchFamily="34" charset="0"/>
                          <a:ea typeface="Open Sans" panose="020B0606030504020204" pitchFamily="34" charset="0"/>
                          <a:cs typeface="Open Sans" panose="020B0606030504020204" pitchFamily="34" charset="0"/>
                        </a:rPr>
                        <a:t>4.11B, 4.18B </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Human influences on the environment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4.12, 4.13, 4.14, 4.15, 4.16, 4.17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5: Use of biological resources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Food production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5.1, 5.2, 5.3, 5.4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Food production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Selective breeding</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5.5, 5.6, </a:t>
                      </a:r>
                      <a:r>
                        <a:rPr lang="en-GB" sz="1000" b="1" dirty="0">
                          <a:latin typeface="Open Sans" panose="020B0606030504020204" pitchFamily="34" charset="0"/>
                          <a:ea typeface="Open Sans" panose="020B0606030504020204" pitchFamily="34" charset="0"/>
                          <a:cs typeface="Open Sans" panose="020B0606030504020204" pitchFamily="34" charset="0"/>
                        </a:rPr>
                        <a:t>5.9B</a:t>
                      </a:r>
                      <a:r>
                        <a:rPr lang="en-GB" sz="1000" b="0" dirty="0">
                          <a:latin typeface="Open Sans" panose="020B0606030504020204" pitchFamily="34" charset="0"/>
                          <a:ea typeface="Open Sans" panose="020B0606030504020204" pitchFamily="34" charset="0"/>
                          <a:cs typeface="Open Sans" panose="020B0606030504020204" pitchFamily="34" charset="0"/>
                        </a:rPr>
                        <a:t>, 5.10, 5.11</a:t>
                      </a:r>
                    </a:p>
                    <a:p>
                      <a:r>
                        <a:rPr lang="en-GB" sz="1000" b="0" dirty="0">
                          <a:latin typeface="Open Sans" panose="020B0606030504020204" pitchFamily="34" charset="0"/>
                          <a:ea typeface="Open Sans" panose="020B0606030504020204" pitchFamily="34" charset="0"/>
                          <a:cs typeface="Open Sans" panose="020B0606030504020204" pitchFamily="34" charset="0"/>
                        </a:rPr>
                        <a:t>Practical: investigate the role of anaerobic respiration by yeast in different conditions</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30860071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Food production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Genetic modification (genetic engineering)</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5.7, 5.8, 5.12, 5.13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193385450"/>
                  </a:ext>
                </a:extLst>
              </a:tr>
              <a:tr h="490192">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Genetic modification (genetic engineering)</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Cloning</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5.14, 5.15, 5.16, </a:t>
                      </a:r>
                      <a:r>
                        <a:rPr lang="en-GB" sz="1000" b="1" dirty="0">
                          <a:latin typeface="Open Sans" panose="020B0606030504020204" pitchFamily="34" charset="0"/>
                          <a:ea typeface="Open Sans" panose="020B0606030504020204" pitchFamily="34" charset="0"/>
                          <a:cs typeface="Open Sans" panose="020B0606030504020204" pitchFamily="34" charset="0"/>
                        </a:rPr>
                        <a:t>5.17B, 5.18B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77127330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Cloning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 &amp; 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5.19B, 5.20B</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711260681"/>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a:latin typeface="Open Sans" panose="020B0606030504020204" pitchFamily="34" charset="0"/>
                          <a:ea typeface="Open Sans" panose="020B0606030504020204" pitchFamily="34" charset="0"/>
                          <a:cs typeface="Open Sans" panose="020B0606030504020204" pitchFamily="34" charset="0"/>
                        </a:rPr>
                        <a:t>Feedback and revision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643058401"/>
                  </a:ext>
                </a:extLst>
              </a:tr>
            </a:tbl>
          </a:graphicData>
        </a:graphic>
      </p:graphicFrame>
    </p:spTree>
    <p:extLst>
      <p:ext uri="{BB962C8B-B14F-4D97-AF65-F5344CB8AC3E}">
        <p14:creationId xmlns:p14="http://schemas.microsoft.com/office/powerpoint/2010/main" val="35207111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37093ce-74a9-4ead-ba34-b65f3c860946" xsi:nil="true"/>
    <lcf76f155ced4ddcb4097134ff3c332f xmlns="aef15915-1ad9-4df2-a051-24e841bbfed3">
      <Terms xmlns="http://schemas.microsoft.com/office/infopath/2007/PartnerControls"/>
    </lcf76f155ced4ddcb4097134ff3c332f>
    <Notes xmlns="aef15915-1ad9-4df2-a051-24e841bbfed3" xsi:nil="true"/>
    <SharedWithUsers xmlns="d37093ce-74a9-4ead-ba34-b65f3c860946">
      <UserInfo>
        <DisplayName>Stacey Roberts-Brighton</DisplayName>
        <AccountId>730</AccountId>
        <AccountType/>
      </UserInfo>
      <UserInfo>
        <DisplayName>Jemima Palfreyman-Rose</DisplayName>
        <AccountId>7748</AccountId>
        <AccountType/>
      </UserInfo>
    </SharedWithUsers>
    <_ip_UnifiedCompliancePolicyUIAction xmlns="http://schemas.microsoft.com/sharepoint/v3" xsi:nil="true"/>
    <_ip_UnifiedCompliancePolicyProperties xmlns="http://schemas.microsoft.com/sharepoint/v3" xsi:nil="true"/>
    <_dlc_DocId xmlns="d37093ce-74a9-4ead-ba34-b65f3c860946">U4YVJ33HXHVX-1411066255-189795</_dlc_DocId>
    <_dlc_DocIdUrl xmlns="d37093ce-74a9-4ead-ba34-b65f3c860946">
      <Url>https://pearsoneducationinc.sharepoint.com/sites/COREProductQualsTeam/_layouts/15/DocIdRedir.aspx?ID=U4YVJ33HXHVX-1411066255-189795</Url>
      <Description>U4YVJ33HXHVX-1411066255-189795</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545BF2C8BA29D4CA1CF1B28CB215945" ma:contentTypeVersion="22" ma:contentTypeDescription="Create a new document." ma:contentTypeScope="" ma:versionID="8a0a812d8573cad5493f2b53eb6d61e4">
  <xsd:schema xmlns:xsd="http://www.w3.org/2001/XMLSchema" xmlns:xs="http://www.w3.org/2001/XMLSchema" xmlns:p="http://schemas.microsoft.com/office/2006/metadata/properties" xmlns:ns1="http://schemas.microsoft.com/sharepoint/v3" xmlns:ns2="aef15915-1ad9-4df2-a051-24e841bbfed3" xmlns:ns3="d37093ce-74a9-4ead-ba34-b65f3c860946" targetNamespace="http://schemas.microsoft.com/office/2006/metadata/properties" ma:root="true" ma:fieldsID="6f0e2d27428134c79ceb43a58a43ba76" ns1:_="" ns2:_="" ns3:_="">
    <xsd:import namespace="http://schemas.microsoft.com/sharepoint/v3"/>
    <xsd:import namespace="aef15915-1ad9-4df2-a051-24e841bbfed3"/>
    <xsd:import namespace="d37093ce-74a9-4ead-ba34-b65f3c86094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element ref="ns2:MediaServiceBillingMetadata" minOccurs="0"/>
                <xsd:element ref="ns1:_ip_UnifiedCompliancePolicyProperties" minOccurs="0"/>
                <xsd:element ref="ns1:_ip_UnifiedCompliancePolicyUIAction"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f15915-1ad9-4df2-a051-24e841bbfe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Notes" ma:index="25" nillable="true" ma:displayName="Notes" ma:description="Vetter sign off form &#10;GQA sign off form &#10;GQ Product sign off form " ma:internalName="Notes">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7093ce-74a9-4ead-ba34-b65f3c86094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22bfb47-b343-4f7d-a980-7fefbfad0168}" ma:internalName="TaxCatchAll" ma:showField="CatchAllData" ma:web="d37093ce-74a9-4ead-ba34-b65f3c860946">
      <xsd:complexType>
        <xsd:complexContent>
          <xsd:extension base="dms:MultiChoiceLookup">
            <xsd:sequence>
              <xsd:element name="Value" type="dms:Lookup" maxOccurs="unbounded" minOccurs="0" nillable="true"/>
            </xsd:sequence>
          </xsd:extension>
        </xsd:complexContent>
      </xsd:complexType>
    </xsd:element>
    <xsd:element name="_dlc_DocId" ma:index="30" nillable="true" ma:displayName="Document ID Value" ma:description="The value of the document ID assigned to this item." ma:indexed="true" ma:internalName="_dlc_DocId" ma:readOnly="true">
      <xsd:simpleType>
        <xsd:restriction base="dms:Text"/>
      </xsd:simpleType>
    </xsd:element>
    <xsd:element name="_dlc_DocIdUrl" ma:index="3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BD053E1-CFCD-41D4-9CAA-5961E28DBE86}">
  <ds:schemaRefs>
    <ds:schemaRef ds:uri="http://schemas.microsoft.com/sharepoint/v3/contenttype/forms"/>
  </ds:schemaRefs>
</ds:datastoreItem>
</file>

<file path=customXml/itemProps2.xml><?xml version="1.0" encoding="utf-8"?>
<ds:datastoreItem xmlns:ds="http://schemas.openxmlformats.org/officeDocument/2006/customXml" ds:itemID="{3CF62FE5-8C1E-4919-BA1A-BC3581DF553E}">
  <ds:schemaRefs>
    <ds:schemaRef ds:uri="http://purl.org/dc/elements/1.1/"/>
    <ds:schemaRef ds:uri="d37093ce-74a9-4ead-ba34-b65f3c860946"/>
    <ds:schemaRef ds:uri="http://purl.org/dc/dcmitype/"/>
    <ds:schemaRef ds:uri="aef15915-1ad9-4df2-a051-24e841bbfed3"/>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www.w3.org/XML/1998/namespace"/>
    <ds:schemaRef ds:uri="http://schemas.microsoft.com/sharepoint/v3"/>
  </ds:schemaRefs>
</ds:datastoreItem>
</file>

<file path=customXml/itemProps3.xml><?xml version="1.0" encoding="utf-8"?>
<ds:datastoreItem xmlns:ds="http://schemas.openxmlformats.org/officeDocument/2006/customXml" ds:itemID="{95329AB1-DB15-4832-83F4-89B5724576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ef15915-1ad9-4df2-a051-24e841bbfed3"/>
    <ds:schemaRef ds:uri="d37093ce-74a9-4ead-ba34-b65f3c8609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0F8D7AC-B63E-4389-AD1E-D2EBF82DA707}">
  <ds:schemaRefs>
    <ds:schemaRef ds:uri="http://schemas.microsoft.com/sharepoint/events"/>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1265</Words>
  <Application>Microsoft Office PowerPoint</Application>
  <PresentationFormat>A4 Paper (210x297 mm)</PresentationFormat>
  <Paragraphs>356</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Statham</dc:creator>
  <cp:lastModifiedBy>Jonathan Wong</cp:lastModifiedBy>
  <cp:revision>2</cp:revision>
  <dcterms:created xsi:type="dcterms:W3CDTF">2023-06-14T10:17:44Z</dcterms:created>
  <dcterms:modified xsi:type="dcterms:W3CDTF">2026-07-29T13:11:51Z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0x010100D545BF2C8BA29D4CA1CF1B28CB215945</vt:lpwstr>
  </property>
  <property fmtid="{D5CDD505-2E9C-101B-9397-08002B2CF9AE}" pid="3" name="MediaServiceImageTags">
    <vt:lpwstr/>
  </property>
  <property fmtid="{D5CDD505-2E9C-101B-9397-08002B2CF9AE}" pid="4" name="_dlc_DocIdItemGuid">
    <vt:lpwstr>ca686ead-e64c-446a-bc31-f9e82885da17</vt:lpwstr>
  </property>
</Properties>
</file>