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2b3f01b95fb4f82" /><Relationship Type="http://schemas.openxmlformats.org/officeDocument/2006/relationships/extended-properties" Target="/docProps/app.xml" Id="R66efa03886684a9e" /><Relationship Type="http://schemas.openxmlformats.org/officeDocument/2006/relationships/officeDocument" Target="/ppt/presentation.xml" Id="R554dc37b323d4c7f" /></Relationships>
</file>

<file path=ppt/presentation.xml><?xml version="1.0" encoding="utf-8"?>
<p:presentation xmlns:p="http://schemas.openxmlformats.org/presentationml/2006/main">
  <p:sldMasterIdLst>
    <p:sldMasterId xmlns:r="http://schemas.openxmlformats.org/officeDocument/2006/relationships" id="2147483648" r:id="R5efd21b97ac94220"/>
  </p:sldMasterIdLst>
  <p:notesMasterIdLst>
    <p:notesMasterId xmlns:r="http://schemas.openxmlformats.org/officeDocument/2006/relationships" r:id="R9df3da919b084ddd"/>
  </p:notesMasterIdLst>
  <p:sldIdLst>
    <p:sldId xmlns:r="http://schemas.openxmlformats.org/officeDocument/2006/relationships" id="256" r:id="Rbd8c193b4c234476"/>
    <p:sldId xmlns:r="http://schemas.openxmlformats.org/officeDocument/2006/relationships" id="257" r:id="R67adf4acac2c4301"/>
    <p:sldId xmlns:r="http://schemas.openxmlformats.org/officeDocument/2006/relationships" id="258" r:id="R38f14a7b96b84da3"/>
    <p:sldId xmlns:r="http://schemas.openxmlformats.org/officeDocument/2006/relationships" id="259" r:id="R880de2d9e9894ac6"/>
    <p:sldId xmlns:r="http://schemas.openxmlformats.org/officeDocument/2006/relationships" id="260" r:id="Refc70d90a6444ec6"/>
    <p:sldId xmlns:r="http://schemas.openxmlformats.org/officeDocument/2006/relationships" id="261" r:id="R6963b79fae4b4817"/>
    <p:sldId xmlns:r="http://schemas.openxmlformats.org/officeDocument/2006/relationships" id="262" r:id="R69e0f41dcceb4898"/>
    <p:sldId xmlns:r="http://schemas.openxmlformats.org/officeDocument/2006/relationships" id="263" r:id="R20772383a1294cb5"/>
    <p:sldId xmlns:r="http://schemas.openxmlformats.org/officeDocument/2006/relationships" id="264" r:id="R0619f34da3c84499"/>
    <p:sldId xmlns:r="http://schemas.openxmlformats.org/officeDocument/2006/relationships" id="265" r:id="Raae4f8bf93d24d42"/>
    <p:sldId xmlns:r="http://schemas.openxmlformats.org/officeDocument/2006/relationships" id="266" r:id="R0dcfdfd3c1fa42f1"/>
    <p:sldId xmlns:r="http://schemas.openxmlformats.org/officeDocument/2006/relationships" id="267" r:id="R9fa62287b2264e9d"/>
    <p:sldId xmlns:r="http://schemas.openxmlformats.org/officeDocument/2006/relationships" id="268" r:id="Rece8afb4eb674a80"/>
    <p:sldId xmlns:r="http://schemas.openxmlformats.org/officeDocument/2006/relationships" id="269" r:id="Rf28f459643c74a55"/>
    <p:sldId xmlns:r="http://schemas.openxmlformats.org/officeDocument/2006/relationships" id="270" r:id="R8c7ebcb0f5254263"/>
    <p:sldId xmlns:r="http://schemas.openxmlformats.org/officeDocument/2006/relationships" id="271" r:id="R67cd8d1ee8f647f4"/>
    <p:sldId xmlns:r="http://schemas.openxmlformats.org/officeDocument/2006/relationships" id="272" r:id="R4190bafc6c5d49a4"/>
    <p:sldId xmlns:r="http://schemas.openxmlformats.org/officeDocument/2006/relationships" id="273" r:id="R7cb2d044b02a4420"/>
    <p:sldId xmlns:r="http://schemas.openxmlformats.org/officeDocument/2006/relationships" id="274" r:id="Rc16cc09880a448b9"/>
    <p:sldId xmlns:r="http://schemas.openxmlformats.org/officeDocument/2006/relationships" id="275" r:id="R2d0439c0d830452c"/>
    <p:sldId xmlns:r="http://schemas.openxmlformats.org/officeDocument/2006/relationships" id="276" r:id="R726b50cfe2a64aa8"/>
    <p:sldId xmlns:r="http://schemas.openxmlformats.org/officeDocument/2006/relationships" id="277" r:id="R3f508a3ae5e544ac"/>
    <p:sldId xmlns:r="http://schemas.openxmlformats.org/officeDocument/2006/relationships" id="278" r:id="R2adb2030170d4d63"/>
    <p:sldId xmlns:r="http://schemas.openxmlformats.org/officeDocument/2006/relationships" id="279" r:id="R4d297d1309c548b5"/>
    <p:sldId xmlns:r="http://schemas.openxmlformats.org/officeDocument/2006/relationships" id="280" r:id="Rb66bba8d9fc945a1"/>
    <p:sldId xmlns:r="http://schemas.openxmlformats.org/officeDocument/2006/relationships" id="281" r:id="Rf74c20f367ef41a1"/>
    <p:sldId xmlns:r="http://schemas.openxmlformats.org/officeDocument/2006/relationships" id="282" r:id="Ra8a8b8e443674039"/>
    <p:sldId xmlns:r="http://schemas.openxmlformats.org/officeDocument/2006/relationships" id="283" r:id="R642b85702ef94fb4"/>
    <p:sldId xmlns:r="http://schemas.openxmlformats.org/officeDocument/2006/relationships" id="284" r:id="R1ae18e598a1a4612"/>
    <p:sldId xmlns:r="http://schemas.openxmlformats.org/officeDocument/2006/relationships" id="285" r:id="R6a17c81c52424ae5"/>
    <p:sldId xmlns:r="http://schemas.openxmlformats.org/officeDocument/2006/relationships" id="286" r:id="R04da19d6a3c34405"/>
    <p:sldId xmlns:r="http://schemas.openxmlformats.org/officeDocument/2006/relationships" id="287" r:id="Rfec8282819e04bf0"/>
    <p:sldId xmlns:r="http://schemas.openxmlformats.org/officeDocument/2006/relationships" id="288" r:id="Rdaf7a99b28dd4eac"/>
    <p:sldId xmlns:r="http://schemas.openxmlformats.org/officeDocument/2006/relationships" id="289" r:id="Rd36b542b8885434f"/>
    <p:sldId xmlns:r="http://schemas.openxmlformats.org/officeDocument/2006/relationships" id="290" r:id="R462b44713d554dd0"/>
    <p:sldId xmlns:r="http://schemas.openxmlformats.org/officeDocument/2006/relationships" id="291" r:id="R038bd609fbe4460d"/>
    <p:sldId xmlns:r="http://schemas.openxmlformats.org/officeDocument/2006/relationships" id="292" r:id="Ref5cde08f2c145ad"/>
    <p:sldId xmlns:r="http://schemas.openxmlformats.org/officeDocument/2006/relationships" id="293" r:id="Re81b4ffbe2164a70"/>
    <p:sldId xmlns:r="http://schemas.openxmlformats.org/officeDocument/2006/relationships" id="294" r:id="R44258e68b6eb4927"/>
    <p:sldId xmlns:r="http://schemas.openxmlformats.org/officeDocument/2006/relationships" id="295" r:id="R9dfad650a33e471c"/>
    <p:sldId xmlns:r="http://schemas.openxmlformats.org/officeDocument/2006/relationships" id="296" r:id="R9798d98322f6402e"/>
    <p:sldId xmlns:r="http://schemas.openxmlformats.org/officeDocument/2006/relationships" id="297" r:id="R8c9262c637c54a8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1b54649ff20440e" /><Relationship Type="http://schemas.openxmlformats.org/officeDocument/2006/relationships/slideMaster" Target="/ppt/slideMasters/slideMaster1.xml" Id="R5efd21b97ac94220" /><Relationship Type="http://schemas.openxmlformats.org/officeDocument/2006/relationships/notesMaster" Target="/ppt/notesMasters/notesMaster1.xml" Id="R9df3da919b084ddd" /><Relationship Type="http://schemas.openxmlformats.org/officeDocument/2006/relationships/presProps" Target="/ppt/presProps.xml" Id="R01f3d9ca8e2e4c1f" /><Relationship Type="http://schemas.openxmlformats.org/officeDocument/2006/relationships/tableStyles" Target="/ppt/tableStyles.xml" Id="R07f7c29b111442bb" /><Relationship Type="http://schemas.openxmlformats.org/officeDocument/2006/relationships/slide" Target="/ppt/slides/slide1.xml" Id="Rbd8c193b4c234476" /><Relationship Type="http://schemas.openxmlformats.org/officeDocument/2006/relationships/slide" Target="/ppt/slides/slide2.xml" Id="R67adf4acac2c4301" /><Relationship Type="http://schemas.openxmlformats.org/officeDocument/2006/relationships/slide" Target="/ppt/slides/slide3.xml" Id="R38f14a7b96b84da3" /><Relationship Type="http://schemas.openxmlformats.org/officeDocument/2006/relationships/slide" Target="/ppt/slides/slide4.xml" Id="R880de2d9e9894ac6" /><Relationship Type="http://schemas.openxmlformats.org/officeDocument/2006/relationships/slide" Target="/ppt/slides/slide5.xml" Id="Refc70d90a6444ec6" /><Relationship Type="http://schemas.openxmlformats.org/officeDocument/2006/relationships/slide" Target="/ppt/slides/slide6.xml" Id="R6963b79fae4b4817" /><Relationship Type="http://schemas.openxmlformats.org/officeDocument/2006/relationships/slide" Target="/ppt/slides/slide7.xml" Id="R69e0f41dcceb4898" /><Relationship Type="http://schemas.openxmlformats.org/officeDocument/2006/relationships/slide" Target="/ppt/slides/slide8.xml" Id="R20772383a1294cb5" /><Relationship Type="http://schemas.openxmlformats.org/officeDocument/2006/relationships/slide" Target="/ppt/slides/slide9.xml" Id="R0619f34da3c84499" /><Relationship Type="http://schemas.openxmlformats.org/officeDocument/2006/relationships/slide" Target="/ppt/slides/slide10.xml" Id="Raae4f8bf93d24d42" /><Relationship Type="http://schemas.openxmlformats.org/officeDocument/2006/relationships/slide" Target="/ppt/slides/slide11.xml" Id="R0dcfdfd3c1fa42f1" /><Relationship Type="http://schemas.openxmlformats.org/officeDocument/2006/relationships/slide" Target="/ppt/slides/slide12.xml" Id="R9fa62287b2264e9d" /><Relationship Type="http://schemas.openxmlformats.org/officeDocument/2006/relationships/slide" Target="/ppt/slides/slide13.xml" Id="Rece8afb4eb674a80" /><Relationship Type="http://schemas.openxmlformats.org/officeDocument/2006/relationships/slide" Target="/ppt/slides/slide14.xml" Id="Rf28f459643c74a55" /><Relationship Type="http://schemas.openxmlformats.org/officeDocument/2006/relationships/slide" Target="/ppt/slides/slide15.xml" Id="R8c7ebcb0f5254263" /><Relationship Type="http://schemas.openxmlformats.org/officeDocument/2006/relationships/slide" Target="/ppt/slides/slide16.xml" Id="R67cd8d1ee8f647f4" /><Relationship Type="http://schemas.openxmlformats.org/officeDocument/2006/relationships/slide" Target="/ppt/slides/slide17.xml" Id="R4190bafc6c5d49a4" /><Relationship Type="http://schemas.openxmlformats.org/officeDocument/2006/relationships/slide" Target="/ppt/slides/slide18.xml" Id="R7cb2d044b02a4420" /><Relationship Type="http://schemas.openxmlformats.org/officeDocument/2006/relationships/slide" Target="/ppt/slides/slide19.xml" Id="Rc16cc09880a448b9" /><Relationship Type="http://schemas.openxmlformats.org/officeDocument/2006/relationships/slide" Target="/ppt/slides/slide20.xml" Id="R2d0439c0d830452c" /><Relationship Type="http://schemas.openxmlformats.org/officeDocument/2006/relationships/slide" Target="/ppt/slides/slide21.xml" Id="R726b50cfe2a64aa8" /><Relationship Type="http://schemas.openxmlformats.org/officeDocument/2006/relationships/slide" Target="/ppt/slides/slide22.xml" Id="R3f508a3ae5e544ac" /><Relationship Type="http://schemas.openxmlformats.org/officeDocument/2006/relationships/slide" Target="/ppt/slides/slide23.xml" Id="R2adb2030170d4d63" /><Relationship Type="http://schemas.openxmlformats.org/officeDocument/2006/relationships/slide" Target="/ppt/slides/slide24.xml" Id="R4d297d1309c548b5" /><Relationship Type="http://schemas.openxmlformats.org/officeDocument/2006/relationships/slide" Target="/ppt/slides/slide25.xml" Id="Rb66bba8d9fc945a1" /><Relationship Type="http://schemas.openxmlformats.org/officeDocument/2006/relationships/slide" Target="/ppt/slides/slide26.xml" Id="Rf74c20f367ef41a1" /><Relationship Type="http://schemas.openxmlformats.org/officeDocument/2006/relationships/slide" Target="/ppt/slides/slide27.xml" Id="Ra8a8b8e443674039" /><Relationship Type="http://schemas.openxmlformats.org/officeDocument/2006/relationships/slide" Target="/ppt/slides/slide28.xml" Id="R642b85702ef94fb4" /><Relationship Type="http://schemas.openxmlformats.org/officeDocument/2006/relationships/slide" Target="/ppt/slides/slide29.xml" Id="R1ae18e598a1a4612" /><Relationship Type="http://schemas.openxmlformats.org/officeDocument/2006/relationships/slide" Target="/ppt/slides/slide30.xml" Id="R6a17c81c52424ae5" /><Relationship Type="http://schemas.openxmlformats.org/officeDocument/2006/relationships/slide" Target="/ppt/slides/slide31.xml" Id="R04da19d6a3c34405" /><Relationship Type="http://schemas.openxmlformats.org/officeDocument/2006/relationships/slide" Target="/ppt/slides/slide32.xml" Id="Rfec8282819e04bf0" /><Relationship Type="http://schemas.openxmlformats.org/officeDocument/2006/relationships/slide" Target="/ppt/slides/slide33.xml" Id="Rdaf7a99b28dd4eac" /><Relationship Type="http://schemas.openxmlformats.org/officeDocument/2006/relationships/slide" Target="/ppt/slides/slide34.xml" Id="Rd36b542b8885434f" /><Relationship Type="http://schemas.openxmlformats.org/officeDocument/2006/relationships/slide" Target="/ppt/slides/slide35.xml" Id="R462b44713d554dd0" /><Relationship Type="http://schemas.openxmlformats.org/officeDocument/2006/relationships/slide" Target="/ppt/slides/slide36.xml" Id="R038bd609fbe4460d" /><Relationship Type="http://schemas.openxmlformats.org/officeDocument/2006/relationships/slide" Target="/ppt/slides/slide37.xml" Id="Ref5cde08f2c145ad" /><Relationship Type="http://schemas.openxmlformats.org/officeDocument/2006/relationships/slide" Target="/ppt/slides/slide38.xml" Id="Re81b4ffbe2164a70" /><Relationship Type="http://schemas.openxmlformats.org/officeDocument/2006/relationships/slide" Target="/ppt/slides/slide39.xml" Id="R44258e68b6eb4927" /><Relationship Type="http://schemas.openxmlformats.org/officeDocument/2006/relationships/slide" Target="/ppt/slides/slide40.xml" Id="R9dfad650a33e471c" /><Relationship Type="http://schemas.openxmlformats.org/officeDocument/2006/relationships/slide" Target="/ppt/slides/slide41.xml" Id="R9798d98322f6402e" /><Relationship Type="http://schemas.openxmlformats.org/officeDocument/2006/relationships/slide" Target="/ppt/slides/slide42.xml" Id="R8c9262c637c54a8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bc191f83d0140e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0b786f5dca74ac5" /><Relationship Type="http://schemas.openxmlformats.org/officeDocument/2006/relationships/notesMaster" Target="/ppt/notesMasters/notesMaster1.xml" Id="R94f40220f3154995" /></Relationships>
</file>

<file path=ppt/notesSlides/_rels/notesSlide2.xml.rels>&#65279;<?xml version="1.0" encoding="utf-8"?><Relationships xmlns="http://schemas.openxmlformats.org/package/2006/relationships"><Relationship Type="http://schemas.openxmlformats.org/officeDocument/2006/relationships/slide" Target="/ppt/slides/slide2.xml" Id="R46ce9928d0d546ed" /><Relationship Type="http://schemas.openxmlformats.org/officeDocument/2006/relationships/notesMaster" Target="/ppt/notesMasters/notesMaster1.xml" Id="R34c580c7c1c046c1" /></Relationships>
</file>

<file path=ppt/notesSlides/_rels/notesSlide3.xml.rels>&#65279;<?xml version="1.0" encoding="utf-8"?><Relationships xmlns="http://schemas.openxmlformats.org/package/2006/relationships"><Relationship Type="http://schemas.openxmlformats.org/officeDocument/2006/relationships/slide" Target="/ppt/slides/slide3.xml" Id="Ra31ed37a258f41a0" /><Relationship Type="http://schemas.openxmlformats.org/officeDocument/2006/relationships/notesMaster" Target="/ppt/notesMasters/notesMaster1.xml" Id="R0916fff236f349ab" /></Relationships>
</file>

<file path=ppt/notesSlides/_rels/notesSlide4.xml.rels>&#65279;<?xml version="1.0" encoding="utf-8"?><Relationships xmlns="http://schemas.openxmlformats.org/package/2006/relationships"><Relationship Type="http://schemas.openxmlformats.org/officeDocument/2006/relationships/slide" Target="/ppt/slides/slide4.xml" Id="R4bab9bc496ad41f2" /><Relationship Type="http://schemas.openxmlformats.org/officeDocument/2006/relationships/notesMaster" Target="/ppt/notesMasters/notesMaster1.xml" Id="Rb1bd07c08f674c3a" /></Relationships>
</file>

<file path=ppt/notesSlides/_rels/notesSlide5.xml.rels>&#65279;<?xml version="1.0" encoding="utf-8"?><Relationships xmlns="http://schemas.openxmlformats.org/package/2006/relationships"><Relationship Type="http://schemas.openxmlformats.org/officeDocument/2006/relationships/slide" Target="/ppt/slides/slide5.xml" Id="Rd0e9993467354539" /><Relationship Type="http://schemas.openxmlformats.org/officeDocument/2006/relationships/notesMaster" Target="/ppt/notesMasters/notesMaster1.xml" Id="R90483699aeb2429f" /></Relationships>
</file>

<file path=ppt/notesSlides/_rels/notesSlide6.xml.rels>&#65279;<?xml version="1.0" encoding="utf-8"?><Relationships xmlns="http://schemas.openxmlformats.org/package/2006/relationships"><Relationship Type="http://schemas.openxmlformats.org/officeDocument/2006/relationships/slide" Target="/ppt/slides/slide6.xml" Id="R7ac60d985a514f84" /><Relationship Type="http://schemas.openxmlformats.org/officeDocument/2006/relationships/notesMaster" Target="/ppt/notesMasters/notesMaster1.xml" Id="R7c66108aad804c8b" /></Relationships>
</file>

<file path=ppt/notesSlides/_rels/notesSlide7.xml.rels>&#65279;<?xml version="1.0" encoding="utf-8"?><Relationships xmlns="http://schemas.openxmlformats.org/package/2006/relationships"><Relationship Type="http://schemas.openxmlformats.org/officeDocument/2006/relationships/slide" Target="/ppt/slides/slide7.xml" Id="R149029f8fee74be4" /><Relationship Type="http://schemas.openxmlformats.org/officeDocument/2006/relationships/notesMaster" Target="/ppt/notesMasters/notesMaster1.xml" Id="R1cdd4047fefa4346" /></Relationships>
</file>

<file path=ppt/notesSlides/_rels/notesSlide8.xml.rels>&#65279;<?xml version="1.0" encoding="utf-8"?><Relationships xmlns="http://schemas.openxmlformats.org/package/2006/relationships"><Relationship Type="http://schemas.openxmlformats.org/officeDocument/2006/relationships/slide" Target="/ppt/slides/slide8.xml" Id="Rabe08c150831486e" /><Relationship Type="http://schemas.openxmlformats.org/officeDocument/2006/relationships/notesMaster" Target="/ppt/notesMasters/notesMaster1.xml" Id="R8f841cc9fdc84290" /></Relationships>
</file>

<file path=ppt/notesSlides/_rels/notesSlide9.xml.rels>&#65279;<?xml version="1.0" encoding="utf-8"?><Relationships xmlns="http://schemas.openxmlformats.org/package/2006/relationships"><Relationship Type="http://schemas.openxmlformats.org/officeDocument/2006/relationships/slide" Target="/ppt/slides/slide9.xml" Id="Rb6dbf2f4491f4ecc" /><Relationship Type="http://schemas.openxmlformats.org/officeDocument/2006/relationships/notesMaster" Target="/ppt/notesMasters/notesMaster1.xml" Id="R975ed6dee441483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1c415480eb5458f" /><Relationship Type="http://schemas.openxmlformats.org/officeDocument/2006/relationships/notesMaster" Target="/ppt/notesMasters/notesMaster1.xml" Id="Rfe2eb0b6aec5428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176cb4d234543d9" /><Relationship Type="http://schemas.openxmlformats.org/officeDocument/2006/relationships/notesMaster" Target="/ppt/notesMasters/notesMaster1.xml" Id="R470b8be58c0b4cb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b0bff5a753d4ede" /><Relationship Type="http://schemas.openxmlformats.org/officeDocument/2006/relationships/notesMaster" Target="/ppt/notesMasters/notesMaster1.xml" Id="Rb0c9ac005beb41e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8bdc97f53ef45a2" /><Relationship Type="http://schemas.openxmlformats.org/officeDocument/2006/relationships/notesMaster" Target="/ppt/notesMasters/notesMaster1.xml" Id="R0009ee1ed09c45f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fa99fdf1aa34f28" /><Relationship Type="http://schemas.openxmlformats.org/officeDocument/2006/relationships/notesMaster" Target="/ppt/notesMasters/notesMaster1.xml" Id="R08d06a7fbd664a1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8058deac7274e1e" /><Relationship Type="http://schemas.openxmlformats.org/officeDocument/2006/relationships/notesMaster" Target="/ppt/notesMasters/notesMaster1.xml" Id="Raa4dafd5f454442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5779cfea5714c4c" /><Relationship Type="http://schemas.openxmlformats.org/officeDocument/2006/relationships/notesMaster" Target="/ppt/notesMasters/notesMaster1.xml" Id="R08cc08f2b58f46a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f28b8a193d74745" /><Relationship Type="http://schemas.openxmlformats.org/officeDocument/2006/relationships/notesMaster" Target="/ppt/notesMasters/notesMaster1.xml" Id="R6ae39169632349c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79107d003de4924" /><Relationship Type="http://schemas.openxmlformats.org/officeDocument/2006/relationships/notesMaster" Target="/ppt/notesMasters/notesMaster1.xml" Id="R6cfd7fc54340458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1b28add65ab4129" /><Relationship Type="http://schemas.openxmlformats.org/officeDocument/2006/relationships/notesMaster" Target="/ppt/notesMasters/notesMaster1.xml" Id="R19dbdbdc133740a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7c564c2faad4e09" /><Relationship Type="http://schemas.openxmlformats.org/officeDocument/2006/relationships/notesMaster" Target="/ppt/notesMasters/notesMaster1.xml" Id="R491140720ad7425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d72075d557d4e9d" /><Relationship Type="http://schemas.openxmlformats.org/officeDocument/2006/relationships/notesMaster" Target="/ppt/notesMasters/notesMaster1.xml" Id="Raa17aa76c883412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5971f7398924833" /><Relationship Type="http://schemas.openxmlformats.org/officeDocument/2006/relationships/notesMaster" Target="/ppt/notesMasters/notesMaster1.xml" Id="R36a2b428c2a94e5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105c926ee02413f" /><Relationship Type="http://schemas.openxmlformats.org/officeDocument/2006/relationships/notesMaster" Target="/ppt/notesMasters/notesMaster1.xml" Id="Rca360a1b328d472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cfcc7e7ac064399" /><Relationship Type="http://schemas.openxmlformats.org/officeDocument/2006/relationships/notesMaster" Target="/ppt/notesMasters/notesMaster1.xml" Id="Rdf47cc53e3ab4f7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d4071210a914476" /><Relationship Type="http://schemas.openxmlformats.org/officeDocument/2006/relationships/notesMaster" Target="/ppt/notesMasters/notesMaster1.xml" Id="R289792135f8d4db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f0b6739545f4ae7" /><Relationship Type="http://schemas.openxmlformats.org/officeDocument/2006/relationships/notesMaster" Target="/ppt/notesMasters/notesMaster1.xml" Id="Rda8a934c526f41a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4475aab6f22405b" /><Relationship Type="http://schemas.openxmlformats.org/officeDocument/2006/relationships/notesMaster" Target="/ppt/notesMasters/notesMaster1.xml" Id="R9b17320aac06400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9f9723f77864115" /><Relationship Type="http://schemas.openxmlformats.org/officeDocument/2006/relationships/notesMaster" Target="/ppt/notesMasters/notesMaster1.xml" Id="Rf88a34d966d3401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5b3a467d7a04745" /><Relationship Type="http://schemas.openxmlformats.org/officeDocument/2006/relationships/notesMaster" Target="/ppt/notesMasters/notesMaster1.xml" Id="R1b7c2dec785141f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019621bf2a7438e" /><Relationship Type="http://schemas.openxmlformats.org/officeDocument/2006/relationships/notesMaster" Target="/ppt/notesMasters/notesMaster1.xml" Id="Rd97b9f59c5454cf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c7eed4de2f64b20" /><Relationship Type="http://schemas.openxmlformats.org/officeDocument/2006/relationships/notesMaster" Target="/ppt/notesMasters/notesMaster1.xml" Id="R89281773f4bc4c70"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19dc48c8b4c4ba7" /><Relationship Type="http://schemas.openxmlformats.org/officeDocument/2006/relationships/notesMaster" Target="/ppt/notesMasters/notesMaster1.xml" Id="Rb5002786f4ba49c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7bdd3d6b34db4526" /><Relationship Type="http://schemas.openxmlformats.org/officeDocument/2006/relationships/notesMaster" Target="/ppt/notesMasters/notesMaster1.xml" Id="R63c3b42bdfeb4ae6"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fe22b3460c1640d3" /><Relationship Type="http://schemas.openxmlformats.org/officeDocument/2006/relationships/notesMaster" Target="/ppt/notesMasters/notesMaster1.xml" Id="Rd5761dab271d497a"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016df2e35106493d" /><Relationship Type="http://schemas.openxmlformats.org/officeDocument/2006/relationships/notesMaster" Target="/ppt/notesMasters/notesMaster1.xml" Id="R4f4ccabb6b8c4ef6"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b35f222427e4bc2" /><Relationship Type="http://schemas.openxmlformats.org/officeDocument/2006/relationships/notesMaster" Target="/ppt/notesMasters/notesMaster1.xml" Id="Rc589e0b472e645b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60ef97fc489f4ff7" /><Relationship Type="http://schemas.openxmlformats.org/officeDocument/2006/relationships/notesMaster" Target="/ppt/notesMasters/notesMaster1.xml" Id="R54a3fa5b85264252"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813b7dd502d243ab" /><Relationship Type="http://schemas.openxmlformats.org/officeDocument/2006/relationships/notesMaster" Target="/ppt/notesMasters/notesMaster1.xml" Id="R9117078e0b7641ef"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cc29ededb33e439d" /><Relationship Type="http://schemas.openxmlformats.org/officeDocument/2006/relationships/notesMaster" Target="/ppt/notesMasters/notesMaster1.xml" Id="R701cffd57f96459a"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b90d530fcd804138" /><Relationship Type="http://schemas.openxmlformats.org/officeDocument/2006/relationships/notesMaster" Target="/ppt/notesMasters/notesMaster1.xml" Id="Rde2e8c69c0fc4806"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3853e53a15df476d" /><Relationship Type="http://schemas.openxmlformats.org/officeDocument/2006/relationships/notesMaster" Target="/ppt/notesMasters/notesMaster1.xml" Id="R63679f9356c047d8"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96fb7eeff9d74f64" /><Relationship Type="http://schemas.openxmlformats.org/officeDocument/2006/relationships/notesMaster" Target="/ppt/notesMasters/notesMaster1.xml" Id="Rc2d5febdcfad4cb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Illustration: OpenAI built-in image generation,26 October2026, forces-cover.png. Prompt/provenance: assets/selected-illustrations.json. Qualitative, not to scale.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Keep the following answer page hidden while students attempt all labelled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Worked answer to the preceding slide, with matching part labels.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Keep the following answer page hidden while students attempt all labelled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Worked answer to the preceding slide, with matching part labels.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Keep the following answer page hidden while students attempt all labelled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Worked answer to the preceding slide, with matching part labels.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Keep the following answer page hidden while students attempt all labelled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Worked answer to the preceding slide, with matching part labels.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Keep the following answer page hidden while students attempt all labelled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Worked answer to the preceding slide, with matching part labels.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Keep the following answer page hidden while students attempt all labelled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Worked answer to the preceding slide, with matching part labels.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Keep the following answer page hidden while students attempt all labelled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Worked answer to the preceding slide, with matching part labels.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Keep the following answer page hidden while students attempt all labelled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Worked answer to the preceding slide, with matching part labels.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Keep the following answer page hidden while students attempt all labelled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Worked answer to the preceding slide, with matching part labels.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Keep the following answer page hidden while students attempt all labelled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Worked answer to the preceding slide, with matching part labels.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Keep the following answer page hidden while students attempt all labelled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Worked answer to the preceding slide, with matching part labels.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Keep the following answer page hidden while students attempt all labelled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Worked answer to the preceding slide, with matching part labels.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Keep the following answer page hidden while students attempt all labelled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 Worked answer to the preceding slide, with matching part labels.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Pearson Edexcel IAL Physics YPH11 (2018). Official specification Issue3 July2021, printed pp14,16,17 and60,64, points5,6,8,9,10,12 and mathematical C.4.4. https://qualifications.pearson.com/content/dam/pdf/International%20Advanced%20Level/Physics/2018/Specification%20and%20Sample%20Assessment/9781446957783_IAL_Physics_Iss3.pdf</a:t>
            </a:r>
          </a:p>
          <a:p xmlns:a="http://schemas.openxmlformats.org/drawingml/2006/main">
            <a:r>
              <a:t>Student Practical Guide2018, pp7–9 and14–15 consulted. https://qualifications.pearson.com/content/dam/pdf/International%20Advanced%20Level/Physics/2018/TeachingandLearningMaterials/student-practical-guide.pdf</a:t>
            </a:r>
          </a:p>
          <a:p xmlns:a="http://schemas.openxmlformats.org/drawingml/2006/main">
            <a:r>
              <a:t>Original illustrative questions, not official exam questions or measured data. No core practical completion claimed. Point6 requires drawings at any angle and calculation for perpendicular vectors. Moments and rotational equilibrium are reserved for1.1.5. Force/vector diagrams are editable mathematical evidence, not decorative artwork. In schematic FBDs distances are not physical scale unless a drawing scale is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a7bd90a88fa445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beaa4376d0f437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eeca3a3c43b486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98f85babadc492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10222448e6b492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f30834962e946f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9E5AA2F-545F-4FB1-AD11-0480DBAD919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FE8AB21-0923-42EF-A2C0-69F1C3F45EF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AD9BEF5-F7E2-4218-887A-DDC0DF0F032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2BDC829-BB5A-4304-B8A9-4AB646F77FB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DD1D7FB-3597-49CC-97FF-B8AEF30DEC6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CBF71E5-E84B-4A12-9A81-4F520F06CF8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78A4D93-3C2F-417E-91FC-CD7EB0E256A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474212B-96AE-4547-A50B-919415A287B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E47C5D4-F154-4D18-9D53-186122357A8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067CD10-8FE7-4A06-9227-3FFA1862B88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57ea1e39f06470d" /><Relationship Type="http://schemas.openxmlformats.org/officeDocument/2006/relationships/slideLayout" Target="/ppt/slideLayouts/slideLayout1.xml" Id="R48905d748b984012" /><Relationship Type="http://schemas.openxmlformats.org/officeDocument/2006/relationships/slideLayout" Target="/ppt/slideLayouts/slideLayout2.xml" Id="R41f38fa0345a468f" /><Relationship Type="http://schemas.openxmlformats.org/officeDocument/2006/relationships/slideLayout" Target="/ppt/slideLayouts/slideLayout3.xml" Id="R9e5156f22b044ddc" /><Relationship Type="http://schemas.openxmlformats.org/officeDocument/2006/relationships/slideLayout" Target="/ppt/slideLayouts/slideLayout4.xml" Id="R679f5da998bf40ec" /><Relationship Type="http://schemas.openxmlformats.org/officeDocument/2006/relationships/slideLayout" Target="/ppt/slideLayouts/slideLayout5.xml" Id="R06cb59a3e2204e81" /><Relationship Type="http://schemas.openxmlformats.org/officeDocument/2006/relationships/slideLayout" Target="/ppt/slideLayouts/slideLayout6.xml" Id="R92df61c2177c46f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8905d748b984012"/>
    <p:sldLayoutId xmlns:r="http://schemas.openxmlformats.org/officeDocument/2006/relationships" id="2147483650" r:id="R41f38fa0345a468f"/>
    <p:sldLayoutId xmlns:r="http://schemas.openxmlformats.org/officeDocument/2006/relationships" id="2147483651" r:id="R9e5156f22b044ddc"/>
    <p:sldLayoutId xmlns:r="http://schemas.openxmlformats.org/officeDocument/2006/relationships" id="2147483652" r:id="R679f5da998bf40ec"/>
    <p:sldLayoutId xmlns:r="http://schemas.openxmlformats.org/officeDocument/2006/relationships" id="2147483653" r:id="R06cb59a3e2204e81"/>
    <p:sldLayoutId xmlns:r="http://schemas.openxmlformats.org/officeDocument/2006/relationships" id="2147483654" r:id="R92df61c2177c46f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746492a8afa407b" /><Relationship Type="http://schemas.openxmlformats.org/officeDocument/2006/relationships/image" Target="/ppt/media/image.png" Id="Rcf7c2c9a265b4aa1" /><Relationship Type="http://schemas.openxmlformats.org/officeDocument/2006/relationships/notesSlide" Target="/ppt/notesSlides/notesSlide1.xml" Id="Rc23a9d5b48b1465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29362d403f44c86" /><Relationship Type="http://schemas.openxmlformats.org/officeDocument/2006/relationships/notesSlide" Target="/ppt/notesSlides/notesSlide2.xml" Id="R55fe754a23dc448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6936b4c2b0b4c87" /><Relationship Type="http://schemas.openxmlformats.org/officeDocument/2006/relationships/notesSlide" Target="/ppt/notesSlides/notesSlide3.xml" Id="R6fd57c2ad24848c9"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f79fdd059b5408c" /><Relationship Type="http://schemas.openxmlformats.org/officeDocument/2006/relationships/notesSlide" Target="/ppt/notesSlides/notesSlide4.xml" Id="Rfe8ec67c907d4ae5"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c08c5f0f9b74f66" /><Relationship Type="http://schemas.openxmlformats.org/officeDocument/2006/relationships/notesSlide" Target="/ppt/notesSlides/notesSlide5.xml" Id="R486de74702bc4e3e"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e2a42703054b48de" /><Relationship Type="http://schemas.openxmlformats.org/officeDocument/2006/relationships/notesSlide" Target="/ppt/notesSlides/notesSlide6.xml" Id="Ra609bf9ab9b54442"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12655aea2de4523" /><Relationship Type="http://schemas.openxmlformats.org/officeDocument/2006/relationships/notesSlide" Target="/ppt/notesSlides/notesSlide7.xml" Id="R0fbd04be78e84899"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e67c97ef09374fb7" /><Relationship Type="http://schemas.openxmlformats.org/officeDocument/2006/relationships/notesSlide" Target="/ppt/notesSlides/notesSlide8.xml" Id="R00fca86c34b34a5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d33cbffc8971421c" /><Relationship Type="http://schemas.openxmlformats.org/officeDocument/2006/relationships/notesSlide" Target="/ppt/notesSlides/notesSlide9.xml" Id="Rc04b72b3114e478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fdfb72eeac804a6b" /><Relationship Type="http://schemas.openxmlformats.org/officeDocument/2006/relationships/notesSlide" Target="/ppt/notesSlides/notesSlide10.xml" Id="Rd9d30c7afee3461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01c992aa82fc4dc5" /><Relationship Type="http://schemas.openxmlformats.org/officeDocument/2006/relationships/notesSlide" Target="/ppt/notesSlides/notesSlide11.xml" Id="R1a0b7b0cf07243f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0c72b2e1c56b4752" /><Relationship Type="http://schemas.openxmlformats.org/officeDocument/2006/relationships/notesSlide" Target="/ppt/notesSlides/notesSlide12.xml" Id="R93e1e977bdc94b3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b2706462138b4de8" /><Relationship Type="http://schemas.openxmlformats.org/officeDocument/2006/relationships/notesSlide" Target="/ppt/notesSlides/notesSlide13.xml" Id="Rbe496b0ec695474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f8dee22ce9b940f8" /><Relationship Type="http://schemas.openxmlformats.org/officeDocument/2006/relationships/notesSlide" Target="/ppt/notesSlides/notesSlide14.xml" Id="R1ed84d51930d4b9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1aed2997011149fa" /><Relationship Type="http://schemas.openxmlformats.org/officeDocument/2006/relationships/notesSlide" Target="/ppt/notesSlides/notesSlide15.xml" Id="Rf190dac793b049f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d64d3a41b3c94fe0" /><Relationship Type="http://schemas.openxmlformats.org/officeDocument/2006/relationships/notesSlide" Target="/ppt/notesSlides/notesSlide16.xml" Id="R44a0e26e906c4a5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0acc6c27c011415e" /><Relationship Type="http://schemas.openxmlformats.org/officeDocument/2006/relationships/notesSlide" Target="/ppt/notesSlides/notesSlide17.xml" Id="Rd86829fac6b0451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edf90f8090c24126" /><Relationship Type="http://schemas.openxmlformats.org/officeDocument/2006/relationships/notesSlide" Target="/ppt/notesSlides/notesSlide18.xml" Id="Ra1aae49e461d4d8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95d472085f834634" /><Relationship Type="http://schemas.openxmlformats.org/officeDocument/2006/relationships/notesSlide" Target="/ppt/notesSlides/notesSlide19.xml" Id="R309069a1402c4a0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f8d04a9086674b7c" /><Relationship Type="http://schemas.openxmlformats.org/officeDocument/2006/relationships/notesSlide" Target="/ppt/notesSlides/notesSlide20.xml" Id="Rb8a37094844b44e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0be16e28c61643dc" /><Relationship Type="http://schemas.openxmlformats.org/officeDocument/2006/relationships/notesSlide" Target="/ppt/notesSlides/notesSlide21.xml" Id="R024bba7bff3943a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66dbe6789c9943b1" /><Relationship Type="http://schemas.openxmlformats.org/officeDocument/2006/relationships/notesSlide" Target="/ppt/notesSlides/notesSlide22.xml" Id="R4692500256254fd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1941ae5b389446fb" /><Relationship Type="http://schemas.openxmlformats.org/officeDocument/2006/relationships/notesSlide" Target="/ppt/notesSlides/notesSlide23.xml" Id="R5ed3216c0b4c4a9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f636e342e9c2451b" /><Relationship Type="http://schemas.openxmlformats.org/officeDocument/2006/relationships/notesSlide" Target="/ppt/notesSlides/notesSlide24.xml" Id="Rbe0b374e91294d0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60fd971879764ccd" /><Relationship Type="http://schemas.openxmlformats.org/officeDocument/2006/relationships/notesSlide" Target="/ppt/notesSlides/notesSlide25.xml" Id="R86300006c86b4c0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6889aebd9c914a75" /><Relationship Type="http://schemas.openxmlformats.org/officeDocument/2006/relationships/notesSlide" Target="/ppt/notesSlides/notesSlide26.xml" Id="Ra06e9b2ef8824b9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91c3a19e72404d3f" /><Relationship Type="http://schemas.openxmlformats.org/officeDocument/2006/relationships/notesSlide" Target="/ppt/notesSlides/notesSlide27.xml" Id="R26055e9fe42f40d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f8b988d181c045e5" /><Relationship Type="http://schemas.openxmlformats.org/officeDocument/2006/relationships/notesSlide" Target="/ppt/notesSlides/notesSlide28.xml" Id="R57681ffa695d4d5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f7042d1617334b3c" /><Relationship Type="http://schemas.openxmlformats.org/officeDocument/2006/relationships/notesSlide" Target="/ppt/notesSlides/notesSlide29.xml" Id="R1c7d5613c0de4f2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c95f2559e16f4f90" /><Relationship Type="http://schemas.openxmlformats.org/officeDocument/2006/relationships/notesSlide" Target="/ppt/notesSlides/notesSlide30.xml" Id="Rd85df93792514b8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84ccf515a1e64017" /><Relationship Type="http://schemas.openxmlformats.org/officeDocument/2006/relationships/notesSlide" Target="/ppt/notesSlides/notesSlide31.xml" Id="R031f450dd49e4a2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be22a3d624f644af" /><Relationship Type="http://schemas.openxmlformats.org/officeDocument/2006/relationships/notesSlide" Target="/ppt/notesSlides/notesSlide32.xml" Id="R755bb313b4a6468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915634a6a2d3438f" /><Relationship Type="http://schemas.openxmlformats.org/officeDocument/2006/relationships/notesSlide" Target="/ppt/notesSlides/notesSlide33.xml" Id="R3e9a3524e32a45de"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27edc6ed09e945a4" /><Relationship Type="http://schemas.openxmlformats.org/officeDocument/2006/relationships/notesSlide" Target="/ppt/notesSlides/notesSlide34.xml" Id="Rc835225905214cd2"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e17285cbbb90444b" /><Relationship Type="http://schemas.openxmlformats.org/officeDocument/2006/relationships/notesSlide" Target="/ppt/notesSlides/notesSlide35.xml" Id="R6f344e1017f949d9"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1baad091009942be" /><Relationship Type="http://schemas.openxmlformats.org/officeDocument/2006/relationships/notesSlide" Target="/ppt/notesSlides/notesSlide36.xml" Id="Rd3bdcfd5c26b4352" /></Relationships>
</file>

<file path=ppt/slides/_rels/slide37.xml.rels>&#65279;<?xml version="1.0" encoding="utf-8"?><Relationships xmlns="http://schemas.openxmlformats.org/package/2006/relationships"><Relationship Type="http://schemas.openxmlformats.org/officeDocument/2006/relationships/slideLayout" Target="/ppt/slideLayouts/slideLayout6.xml" Id="R06704a8a01e841dd" /><Relationship Type="http://schemas.openxmlformats.org/officeDocument/2006/relationships/notesSlide" Target="/ppt/notesSlides/notesSlide37.xml" Id="R121f8f619fe84693" /></Relationships>
</file>

<file path=ppt/slides/_rels/slide38.xml.rels>&#65279;<?xml version="1.0" encoding="utf-8"?><Relationships xmlns="http://schemas.openxmlformats.org/package/2006/relationships"><Relationship Type="http://schemas.openxmlformats.org/officeDocument/2006/relationships/slideLayout" Target="/ppt/slideLayouts/slideLayout6.xml" Id="R5c4a7d3fe9d04961" /><Relationship Type="http://schemas.openxmlformats.org/officeDocument/2006/relationships/notesSlide" Target="/ppt/notesSlides/notesSlide38.xml" Id="Rc021c2a42ae14a9e" /></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294ac8fbf6f44116" /><Relationship Type="http://schemas.openxmlformats.org/officeDocument/2006/relationships/notesSlide" Target="/ppt/notesSlides/notesSlide39.xml" Id="R770e6bbce1884d45" /></Relationships>
</file>

<file path=ppt/slides/_rels/slide40.xml.rels>&#65279;<?xml version="1.0" encoding="utf-8"?><Relationships xmlns="http://schemas.openxmlformats.org/package/2006/relationships"><Relationship Type="http://schemas.openxmlformats.org/officeDocument/2006/relationships/slideLayout" Target="/ppt/slideLayouts/slideLayout6.xml" Id="R8d1c99d9d08347ce" /><Relationship Type="http://schemas.openxmlformats.org/officeDocument/2006/relationships/notesSlide" Target="/ppt/notesSlides/notesSlide40.xml" Id="R660acfb5dfaa493a" /></Relationships>
</file>

<file path=ppt/slides/_rels/slide41.xml.rels>&#65279;<?xml version="1.0" encoding="utf-8"?><Relationships xmlns="http://schemas.openxmlformats.org/package/2006/relationships"><Relationship Type="http://schemas.openxmlformats.org/officeDocument/2006/relationships/slideLayout" Target="/ppt/slideLayouts/slideLayout6.xml" Id="Re8a6e451d67e41b8" /><Relationship Type="http://schemas.openxmlformats.org/officeDocument/2006/relationships/notesSlide" Target="/ppt/notesSlides/notesSlide41.xml" Id="R7fc1e4f97e114343" /></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54028dd5e3244e54" /><Relationship Type="http://schemas.openxmlformats.org/officeDocument/2006/relationships/notesSlide" Target="/ppt/notesSlides/notesSlide42.xml" Id="R37f4e25551534e01"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Forces and Newton’s laws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introduction  /  1.1.3</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a:t>
            </a:r>
          </a:p>
        </p:txBody>
      </p:sp>
      <p:sp>
        <p:nvSpPr>
          <p:cNvPr id="14" name="text">
            <a:extLst xmlns:a="http://schemas.openxmlformats.org/drawingml/2006/main">
              <a:ext uri="{FF2B5EF4-FFF2-40B4-BE49-F238E27FC236}">
                <a16:creationId xmlns:a16="http://schemas.microsoft.com/office/drawing/2014/main" id="{5687F3B3-8DD4-4B12-898E-6FF7090F0895}"/>
              </a:ext>
            </a:extLst>
          </p:cNvPr>
          <p:cNvSpPr>
            <a:spLocks xmlns:a="http://schemas.openxmlformats.org/drawingml/2006/main" noGrp="1"/>
          </p:cNvSpPr>
          <p:nvPr/>
        </p:nvSpPr>
        <p:spPr>
          <a:xfrm xmlns:a="http://schemas.openxmlformats.org/drawingml/2006/main">
            <a:off x="685800" y="1790700"/>
            <a:ext cx="523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00" b="1">
                <a:solidFill>
                  <a:srgbClr val="008E99"/>
                </a:solidFill>
                <a:latin typeface="Arial"/>
                <a:ea typeface="Arial"/>
                <a:cs typeface="Arial"/>
              </a:defRPr>
            </a:defPPr>
            <a:lvl1pPr algn="l">
              <a:defRPr sz="1500" b="1">
                <a:solidFill>
                  <a:srgbClr val="008E99"/>
                </a:solidFill>
                <a:latin typeface="Arial"/>
                <a:ea typeface="Arial"/>
                <a:cs typeface="Arial"/>
              </a:defRPr>
            </a:lvl1pPr>
            <a:lvl2pPr algn="l">
              <a:defRPr sz="1500" b="1">
                <a:solidFill>
                  <a:srgbClr val="008E99"/>
                </a:solidFill>
                <a:latin typeface="Arial"/>
                <a:ea typeface="Arial"/>
                <a:cs typeface="Arial"/>
              </a:defRPr>
            </a:lvl2pPr>
            <a:lvl3pPr algn="l">
              <a:defRPr sz="1500" b="1">
                <a:solidFill>
                  <a:srgbClr val="008E99"/>
                </a:solidFill>
                <a:latin typeface="Arial"/>
                <a:ea typeface="Arial"/>
                <a:cs typeface="Arial"/>
              </a:defRPr>
            </a:lvl3pPr>
            <a:lvl4pPr algn="l">
              <a:defRPr sz="1500" b="1">
                <a:solidFill>
                  <a:srgbClr val="008E99"/>
                </a:solidFill>
                <a:latin typeface="Arial"/>
                <a:ea typeface="Arial"/>
                <a:cs typeface="Arial"/>
              </a:defRPr>
            </a:lvl4pPr>
            <a:lvl5pPr algn="l">
              <a:defRPr sz="1500" b="1">
                <a:solidFill>
                  <a:srgbClr val="008E99"/>
                </a:solidFill>
                <a:latin typeface="Arial"/>
                <a:ea typeface="Arial"/>
                <a:cs typeface="Arial"/>
              </a:defRPr>
            </a:lvl5pPr>
            <a:lvl6pPr algn="l">
              <a:defRPr sz="1500" b="1">
                <a:solidFill>
                  <a:srgbClr val="008E99"/>
                </a:solidFill>
                <a:latin typeface="Arial"/>
                <a:ea typeface="Arial"/>
                <a:cs typeface="Arial"/>
              </a:defRPr>
            </a:lvl6pPr>
            <a:lvl7pPr algn="l">
              <a:defRPr sz="1500" b="1">
                <a:solidFill>
                  <a:srgbClr val="008E99"/>
                </a:solidFill>
                <a:latin typeface="Arial"/>
                <a:ea typeface="Arial"/>
                <a:cs typeface="Arial"/>
              </a:defRPr>
            </a:lvl7pPr>
            <a:lvl8pPr algn="l">
              <a:defRPr sz="1500" b="1">
                <a:solidFill>
                  <a:srgbClr val="008E99"/>
                </a:solidFill>
                <a:latin typeface="Arial"/>
                <a:ea typeface="Arial"/>
                <a:cs typeface="Arial"/>
              </a:defRPr>
            </a:lvl8pPr>
            <a:lvl9pPr algn="l">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LESSON INTRODUCTION</a:t>
            </a:r>
          </a:p>
        </p:txBody>
      </p:sp>
      <p:sp>
        <p:nvSpPr>
          <p:cNvPr id="15" name="paragraph">
            <a:extLst xmlns:a="http://schemas.openxmlformats.org/drawingml/2006/main">
              <a:ext uri="{FF2B5EF4-FFF2-40B4-BE49-F238E27FC236}">
                <a16:creationId xmlns:a16="http://schemas.microsoft.com/office/drawing/2014/main" id="{EE3F0CA1-A644-4C6D-9080-4E3A81C9C823}"/>
              </a:ext>
            </a:extLst>
          </p:cNvPr>
          <p:cNvSpPr>
            <a:spLocks xmlns:a="http://schemas.openxmlformats.org/drawingml/2006/main" noGrp="1"/>
          </p:cNvSpPr>
          <p:nvPr/>
        </p:nvSpPr>
        <p:spPr>
          <a:xfrm xmlns:a="http://schemas.openxmlformats.org/drawingml/2006/main">
            <a:off x="685800" y="2343150"/>
            <a:ext cx="5238750" cy="4405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625" b="1">
                <a:solidFill>
                  <a:srgbClr val="19324D"/>
                </a:solidFill>
                <a:latin typeface="Arial"/>
                <a:ea typeface="Arial"/>
                <a:cs typeface="Arial"/>
              </a:defRPr>
            </a:defPPr>
            <a:lvl1pPr algn="l">
              <a:defRPr sz="2625" b="1">
                <a:solidFill>
                  <a:srgbClr val="19324D"/>
                </a:solidFill>
                <a:latin typeface="Arial"/>
                <a:ea typeface="Arial"/>
                <a:cs typeface="Arial"/>
              </a:defRPr>
            </a:lvl1pPr>
            <a:lvl2pPr algn="l">
              <a:defRPr sz="2625" b="1">
                <a:solidFill>
                  <a:srgbClr val="19324D"/>
                </a:solidFill>
                <a:latin typeface="Arial"/>
                <a:ea typeface="Arial"/>
                <a:cs typeface="Arial"/>
              </a:defRPr>
            </a:lvl2pPr>
            <a:lvl3pPr algn="l">
              <a:defRPr sz="2625" b="1">
                <a:solidFill>
                  <a:srgbClr val="19324D"/>
                </a:solidFill>
                <a:latin typeface="Arial"/>
                <a:ea typeface="Arial"/>
                <a:cs typeface="Arial"/>
              </a:defRPr>
            </a:lvl3pPr>
            <a:lvl4pPr algn="l">
              <a:defRPr sz="2625" b="1">
                <a:solidFill>
                  <a:srgbClr val="19324D"/>
                </a:solidFill>
                <a:latin typeface="Arial"/>
                <a:ea typeface="Arial"/>
                <a:cs typeface="Arial"/>
              </a:defRPr>
            </a:lvl4pPr>
            <a:lvl5pPr algn="l">
              <a:defRPr sz="2625" b="1">
                <a:solidFill>
                  <a:srgbClr val="19324D"/>
                </a:solidFill>
                <a:latin typeface="Arial"/>
                <a:ea typeface="Arial"/>
                <a:cs typeface="Arial"/>
              </a:defRPr>
            </a:lvl5pPr>
            <a:lvl6pPr algn="l">
              <a:defRPr sz="2625" b="1">
                <a:solidFill>
                  <a:srgbClr val="19324D"/>
                </a:solidFill>
                <a:latin typeface="Arial"/>
                <a:ea typeface="Arial"/>
                <a:cs typeface="Arial"/>
              </a:defRPr>
            </a:lvl6pPr>
            <a:lvl7pPr algn="l">
              <a:defRPr sz="2625" b="1">
                <a:solidFill>
                  <a:srgbClr val="19324D"/>
                </a:solidFill>
                <a:latin typeface="Arial"/>
                <a:ea typeface="Arial"/>
                <a:cs typeface="Arial"/>
              </a:defRPr>
            </a:lvl7pPr>
            <a:lvl8pPr algn="l">
              <a:defRPr sz="2625" b="1">
                <a:solidFill>
                  <a:srgbClr val="19324D"/>
                </a:solidFill>
                <a:latin typeface="Arial"/>
                <a:ea typeface="Arial"/>
                <a:cs typeface="Arial"/>
              </a:defRPr>
            </a:lvl8pPr>
            <a:lvl9pPr algn="l">
              <a:defRPr sz="2625" b="1">
                <a:solidFill>
                  <a:srgbClr val="19324D"/>
                </a:solidFill>
                <a:latin typeface="Arial"/>
                <a:ea typeface="Arial"/>
                <a:cs typeface="Arial"/>
              </a:defRPr>
            </a:lvl9pPr>
          </a:lstStyle>
          <a:p xmlns:a="http://schemas.openxmlformats.org/drawingml/2006/main">
            <a:pPr algn="l">
              <a:lnSpc>
                <a:spcPct val="112000"/>
              </a:lnSpc>
              <a:buNone/>
              <a:defRPr sz="2625" b="1">
                <a:solidFill>
                  <a:srgbClr val="19324D"/>
                </a:solidFill>
                <a:latin typeface="Arial"/>
                <a:ea typeface="Arial"/>
                <a:cs typeface="Arial"/>
              </a:defRPr>
            </a:pPr>
            <a:r>
              <a:rPr sz="2625" b="1">
                <a:solidFill>
                  <a:srgbClr val="19324D"/>
                </a:solidFill>
                <a:latin typeface="Arial"/>
                <a:ea typeface="Arial"/>
                <a:cs typeface="Arial"/>
              </a:rPr>
              <a:t>1.1.3  Forces and motion</a:t>
            </a:r>
          </a:p>
        </p:txBody>
      </p:sp>
      <p:sp>
        <p:nvSpPr>
          <p:cNvPr id="16" name="paragraph">
            <a:extLst xmlns:a="http://schemas.openxmlformats.org/drawingml/2006/main">
              <a:ext uri="{FF2B5EF4-FFF2-40B4-BE49-F238E27FC236}">
                <a16:creationId xmlns:a16="http://schemas.microsoft.com/office/drawing/2014/main" id="{0A0540C8-317A-44E5-B194-AC4B5DE4C8A3}"/>
              </a:ext>
            </a:extLst>
          </p:cNvPr>
          <p:cNvSpPr>
            <a:spLocks xmlns:a="http://schemas.openxmlformats.org/drawingml/2006/main" noGrp="1"/>
          </p:cNvSpPr>
          <p:nvPr/>
        </p:nvSpPr>
        <p:spPr>
          <a:xfrm xmlns:a="http://schemas.openxmlformats.org/drawingml/2006/main">
            <a:off x="685800" y="3419475"/>
            <a:ext cx="5238750" cy="7581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9324D"/>
                </a:solidFill>
                <a:latin typeface="Arial"/>
                <a:ea typeface="Arial"/>
                <a:cs typeface="Arial"/>
              </a:defRPr>
            </a:defPPr>
            <a:lvl1pPr algn="l">
              <a:defRPr sz="2400" b="0">
                <a:solidFill>
                  <a:srgbClr val="19324D"/>
                </a:solidFill>
                <a:latin typeface="Arial"/>
                <a:ea typeface="Arial"/>
                <a:cs typeface="Arial"/>
              </a:defRPr>
            </a:lvl1pPr>
            <a:lvl2pPr algn="l">
              <a:defRPr sz="2400" b="0">
                <a:solidFill>
                  <a:srgbClr val="19324D"/>
                </a:solidFill>
                <a:latin typeface="Arial"/>
                <a:ea typeface="Arial"/>
                <a:cs typeface="Arial"/>
              </a:defRPr>
            </a:lvl2pPr>
            <a:lvl3pPr algn="l">
              <a:defRPr sz="2400" b="0">
                <a:solidFill>
                  <a:srgbClr val="19324D"/>
                </a:solidFill>
                <a:latin typeface="Arial"/>
                <a:ea typeface="Arial"/>
                <a:cs typeface="Arial"/>
              </a:defRPr>
            </a:lvl3pPr>
            <a:lvl4pPr algn="l">
              <a:defRPr sz="2400" b="0">
                <a:solidFill>
                  <a:srgbClr val="19324D"/>
                </a:solidFill>
                <a:latin typeface="Arial"/>
                <a:ea typeface="Arial"/>
                <a:cs typeface="Arial"/>
              </a:defRPr>
            </a:lvl4pPr>
            <a:lvl5pPr algn="l">
              <a:defRPr sz="2400" b="0">
                <a:solidFill>
                  <a:srgbClr val="19324D"/>
                </a:solidFill>
                <a:latin typeface="Arial"/>
                <a:ea typeface="Arial"/>
                <a:cs typeface="Arial"/>
              </a:defRPr>
            </a:lvl5pPr>
            <a:lvl6pPr algn="l">
              <a:defRPr sz="2400" b="0">
                <a:solidFill>
                  <a:srgbClr val="19324D"/>
                </a:solidFill>
                <a:latin typeface="Arial"/>
                <a:ea typeface="Arial"/>
                <a:cs typeface="Arial"/>
              </a:defRPr>
            </a:lvl6pPr>
            <a:lvl7pPr algn="l">
              <a:defRPr sz="2400" b="0">
                <a:solidFill>
                  <a:srgbClr val="19324D"/>
                </a:solidFill>
                <a:latin typeface="Arial"/>
                <a:ea typeface="Arial"/>
                <a:cs typeface="Arial"/>
              </a:defRPr>
            </a:lvl7pPr>
            <a:lvl8pPr algn="l">
              <a:defRPr sz="2400" b="0">
                <a:solidFill>
                  <a:srgbClr val="19324D"/>
                </a:solidFill>
                <a:latin typeface="Arial"/>
                <a:ea typeface="Arial"/>
                <a:cs typeface="Arial"/>
              </a:defRPr>
            </a:lvl8pPr>
            <a:lvl9pPr algn="l">
              <a:defRPr sz="2400" b="0">
                <a:solidFill>
                  <a:srgbClr val="19324D"/>
                </a:solidFill>
                <a:latin typeface="Arial"/>
                <a:ea typeface="Arial"/>
                <a:cs typeface="Arial"/>
              </a:defRPr>
            </a:lvl9pPr>
          </a:lstStyle>
          <a:p xmlns:a="http://schemas.openxmlformats.org/drawingml/2006/main">
            <a:pPr algn="l">
              <a:lnSpc>
                <a:spcPct val="112000"/>
              </a:lnSpc>
              <a:buNone/>
              <a:defRPr sz="2400" b="0">
                <a:solidFill>
                  <a:srgbClr val="19324D"/>
                </a:solidFill>
                <a:latin typeface="Arial"/>
                <a:ea typeface="Arial"/>
                <a:cs typeface="Arial"/>
              </a:defRPr>
            </a:pPr>
            <a:r>
              <a:rPr sz="2400" b="0">
                <a:solidFill>
                  <a:srgbClr val="19324D"/>
                </a:solidFill>
                <a:latin typeface="Arial"/>
                <a:ea typeface="Arial"/>
                <a:cs typeface="Arial"/>
              </a:rPr>
              <a:t>Which forces act on the object,</a:t>
            </a:r>
          </a:p>
          <a:p xmlns:a="http://schemas.openxmlformats.org/drawingml/2006/main">
            <a:pPr algn="l">
              <a:lnSpc>
                <a:spcPct val="112000"/>
              </a:lnSpc>
              <a:buNone/>
              <a:defRPr sz="2400" b="0">
                <a:solidFill>
                  <a:srgbClr val="19324D"/>
                </a:solidFill>
                <a:latin typeface="Arial"/>
                <a:ea typeface="Arial"/>
                <a:cs typeface="Arial"/>
              </a:defRPr>
            </a:pPr>
            <a:r>
              <a:rPr sz="2400" b="0">
                <a:solidFill>
                  <a:srgbClr val="19324D"/>
                </a:solidFill>
                <a:latin typeface="Arial"/>
                <a:ea typeface="Arial"/>
                <a:cs typeface="Arial"/>
              </a:rPr>
              <a:t>and what do they change?</a:t>
            </a:r>
          </a:p>
        </p:txBody>
      </p:sp>
      <p:sp>
        <p:nvSpPr>
          <p:cNvPr id="17" name="paragraph">
            <a:extLst xmlns:a="http://schemas.openxmlformats.org/drawingml/2006/main">
              <a:ext uri="{FF2B5EF4-FFF2-40B4-BE49-F238E27FC236}">
                <a16:creationId xmlns:a16="http://schemas.microsoft.com/office/drawing/2014/main" id="{2FA95594-F12D-41F7-AB8C-3A264472F21C}"/>
              </a:ext>
            </a:extLst>
          </p:cNvPr>
          <p:cNvSpPr>
            <a:spLocks xmlns:a="http://schemas.openxmlformats.org/drawingml/2006/main" noGrp="1"/>
          </p:cNvSpPr>
          <p:nvPr/>
        </p:nvSpPr>
        <p:spPr>
          <a:xfrm xmlns:a="http://schemas.openxmlformats.org/drawingml/2006/main">
            <a:off x="685800" y="5048250"/>
            <a:ext cx="523875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5B6C7E"/>
                </a:solidFill>
                <a:latin typeface="Arial"/>
                <a:ea typeface="Arial"/>
                <a:cs typeface="Arial"/>
              </a:defRPr>
            </a:defPPr>
            <a:lvl1pPr algn="l">
              <a:defRPr sz="1875" b="0">
                <a:solidFill>
                  <a:srgbClr val="5B6C7E"/>
                </a:solidFill>
                <a:latin typeface="Arial"/>
                <a:ea typeface="Arial"/>
                <a:cs typeface="Arial"/>
              </a:defRPr>
            </a:lvl1pPr>
            <a:lvl2pPr algn="l">
              <a:defRPr sz="1875" b="0">
                <a:solidFill>
                  <a:srgbClr val="5B6C7E"/>
                </a:solidFill>
                <a:latin typeface="Arial"/>
                <a:ea typeface="Arial"/>
                <a:cs typeface="Arial"/>
              </a:defRPr>
            </a:lvl2pPr>
            <a:lvl3pPr algn="l">
              <a:defRPr sz="1875" b="0">
                <a:solidFill>
                  <a:srgbClr val="5B6C7E"/>
                </a:solidFill>
                <a:latin typeface="Arial"/>
                <a:ea typeface="Arial"/>
                <a:cs typeface="Arial"/>
              </a:defRPr>
            </a:lvl3pPr>
            <a:lvl4pPr algn="l">
              <a:defRPr sz="1875" b="0">
                <a:solidFill>
                  <a:srgbClr val="5B6C7E"/>
                </a:solidFill>
                <a:latin typeface="Arial"/>
                <a:ea typeface="Arial"/>
                <a:cs typeface="Arial"/>
              </a:defRPr>
            </a:lvl4pPr>
            <a:lvl5pPr algn="l">
              <a:defRPr sz="1875" b="0">
                <a:solidFill>
                  <a:srgbClr val="5B6C7E"/>
                </a:solidFill>
                <a:latin typeface="Arial"/>
                <a:ea typeface="Arial"/>
                <a:cs typeface="Arial"/>
              </a:defRPr>
            </a:lvl5pPr>
            <a:lvl6pPr algn="l">
              <a:defRPr sz="1875" b="0">
                <a:solidFill>
                  <a:srgbClr val="5B6C7E"/>
                </a:solidFill>
                <a:latin typeface="Arial"/>
                <a:ea typeface="Arial"/>
                <a:cs typeface="Arial"/>
              </a:defRPr>
            </a:lvl6pPr>
            <a:lvl7pPr algn="l">
              <a:defRPr sz="1875" b="0">
                <a:solidFill>
                  <a:srgbClr val="5B6C7E"/>
                </a:solidFill>
                <a:latin typeface="Arial"/>
                <a:ea typeface="Arial"/>
                <a:cs typeface="Arial"/>
              </a:defRPr>
            </a:lvl7pPr>
            <a:lvl8pPr algn="l">
              <a:defRPr sz="1875" b="0">
                <a:solidFill>
                  <a:srgbClr val="5B6C7E"/>
                </a:solidFill>
                <a:latin typeface="Arial"/>
                <a:ea typeface="Arial"/>
                <a:cs typeface="Arial"/>
              </a:defRPr>
            </a:lvl8pPr>
            <a:lvl9pPr algn="l">
              <a:defRPr sz="1875" b="0">
                <a:solidFill>
                  <a:srgbClr val="5B6C7E"/>
                </a:solidFill>
                <a:latin typeface="Arial"/>
                <a:ea typeface="Arial"/>
                <a:cs typeface="Arial"/>
              </a:defRPr>
            </a:lvl9pPr>
          </a:lstStyle>
          <a:p xmlns:a="http://schemas.openxmlformats.org/drawingml/2006/main">
            <a:pPr algn="l">
              <a:lnSpc>
                <a:spcPct val="112000"/>
              </a:lnSpc>
              <a:buNone/>
              <a:defRPr sz="1875" b="0">
                <a:solidFill>
                  <a:srgbClr val="5B6C7E"/>
                </a:solidFill>
                <a:latin typeface="Arial"/>
                <a:ea typeface="Arial"/>
                <a:cs typeface="Arial"/>
              </a:defRPr>
            </a:pPr>
            <a:r>
              <a:rPr sz="1875" b="0">
                <a:solidFill>
                  <a:srgbClr val="5B6C7E"/>
                </a:solidFill>
                <a:latin typeface="Arial"/>
                <a:ea typeface="Arial"/>
                <a:cs typeface="Arial"/>
              </a:rPr>
              <a:t>Concepts, questions and worked keys</a:t>
            </a:r>
          </a:p>
        </p:txBody>
      </p:sp>
      <p:sp>
        <p:nvSpPr>
          <p:cNvPr id="18" name="paragraph">
            <a:extLst xmlns:a="http://schemas.openxmlformats.org/drawingml/2006/main">
              <a:ext uri="{FF2B5EF4-FFF2-40B4-BE49-F238E27FC236}">
                <a16:creationId xmlns:a16="http://schemas.microsoft.com/office/drawing/2014/main" id="{B83AEE92-C9C0-4E4B-B18E-5EBA01C4248F}"/>
              </a:ext>
            </a:extLst>
          </p:cNvPr>
          <p:cNvSpPr>
            <a:spLocks xmlns:a="http://schemas.openxmlformats.org/drawingml/2006/main" noGrp="1"/>
          </p:cNvSpPr>
          <p:nvPr/>
        </p:nvSpPr>
        <p:spPr>
          <a:xfrm xmlns:a="http://schemas.openxmlformats.org/drawingml/2006/main">
            <a:off x="685800" y="5657850"/>
            <a:ext cx="523875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1">
                <a:solidFill>
                  <a:srgbClr val="008E99"/>
                </a:solidFill>
                <a:latin typeface="Arial"/>
                <a:ea typeface="Arial"/>
                <a:cs typeface="Arial"/>
              </a:defRPr>
            </a:defPPr>
            <a:lvl1pPr algn="l">
              <a:defRPr sz="1800" b="1">
                <a:solidFill>
                  <a:srgbClr val="008E99"/>
                </a:solidFill>
                <a:latin typeface="Arial"/>
                <a:ea typeface="Arial"/>
                <a:cs typeface="Arial"/>
              </a:defRPr>
            </a:lvl1pPr>
            <a:lvl2pPr algn="l">
              <a:defRPr sz="1800" b="1">
                <a:solidFill>
                  <a:srgbClr val="008E99"/>
                </a:solidFill>
                <a:latin typeface="Arial"/>
                <a:ea typeface="Arial"/>
                <a:cs typeface="Arial"/>
              </a:defRPr>
            </a:lvl2pPr>
            <a:lvl3pPr algn="l">
              <a:defRPr sz="1800" b="1">
                <a:solidFill>
                  <a:srgbClr val="008E99"/>
                </a:solidFill>
                <a:latin typeface="Arial"/>
                <a:ea typeface="Arial"/>
                <a:cs typeface="Arial"/>
              </a:defRPr>
            </a:lvl3pPr>
            <a:lvl4pPr algn="l">
              <a:defRPr sz="1800" b="1">
                <a:solidFill>
                  <a:srgbClr val="008E99"/>
                </a:solidFill>
                <a:latin typeface="Arial"/>
                <a:ea typeface="Arial"/>
                <a:cs typeface="Arial"/>
              </a:defRPr>
            </a:lvl4pPr>
            <a:lvl5pPr algn="l">
              <a:defRPr sz="1800" b="1">
                <a:solidFill>
                  <a:srgbClr val="008E99"/>
                </a:solidFill>
                <a:latin typeface="Arial"/>
                <a:ea typeface="Arial"/>
                <a:cs typeface="Arial"/>
              </a:defRPr>
            </a:lvl5pPr>
            <a:lvl6pPr algn="l">
              <a:defRPr sz="1800" b="1">
                <a:solidFill>
                  <a:srgbClr val="008E99"/>
                </a:solidFill>
                <a:latin typeface="Arial"/>
                <a:ea typeface="Arial"/>
                <a:cs typeface="Arial"/>
              </a:defRPr>
            </a:lvl6pPr>
            <a:lvl7pPr algn="l">
              <a:defRPr sz="1800" b="1">
                <a:solidFill>
                  <a:srgbClr val="008E99"/>
                </a:solidFill>
                <a:latin typeface="Arial"/>
                <a:ea typeface="Arial"/>
                <a:cs typeface="Arial"/>
              </a:defRPr>
            </a:lvl7pPr>
            <a:lvl8pPr algn="l">
              <a:defRPr sz="1800" b="1">
                <a:solidFill>
                  <a:srgbClr val="008E99"/>
                </a:solidFill>
                <a:latin typeface="Arial"/>
                <a:ea typeface="Arial"/>
                <a:cs typeface="Arial"/>
              </a:defRPr>
            </a:lvl8pPr>
            <a:lvl9pPr algn="l">
              <a:defRPr sz="1800" b="1">
                <a:solidFill>
                  <a:srgbClr val="008E99"/>
                </a:solidFill>
                <a:latin typeface="Arial"/>
                <a:ea typeface="Arial"/>
                <a:cs typeface="Arial"/>
              </a:defRPr>
            </a:lvl9pPr>
          </a:lstStyle>
          <a:p xmlns:a="http://schemas.openxmlformats.org/drawingml/2006/main">
            <a:pPr algn="l">
              <a:lnSpc>
                <a:spcPct val="112000"/>
              </a:lnSpc>
              <a:buNone/>
              <a:defRPr sz="1800" b="1">
                <a:solidFill>
                  <a:srgbClr val="008E99"/>
                </a:solidFill>
                <a:latin typeface="Arial"/>
                <a:ea typeface="Arial"/>
                <a:cs typeface="Arial"/>
              </a:defRPr>
            </a:pPr>
            <a:r>
              <a:rPr sz="1800" b="1">
                <a:solidFill>
                  <a:srgbClr val="008E99"/>
                </a:solidFill>
                <a:latin typeface="Arial"/>
                <a:ea typeface="Arial"/>
                <a:cs typeface="Arial"/>
              </a:rPr>
              <a:t>Force diagrams, vectors and motion</a:t>
            </a:r>
          </a:p>
        </p:txBody>
      </p:sp>
      <p:pic>
        <p:nvPicPr>
          <p:cNvPr id="19" name="">
            <a:extLst xmlns:a="http://schemas.openxmlformats.org/drawingml/2006/main">
              <a:ext uri="{FF2B5EF4-FFF2-40B4-BE49-F238E27FC236}">
                <a16:creationId xmlns:a16="http://schemas.microsoft.com/office/drawing/2014/main" id="{61BF3BF3-E1CB-4634-8579-B1D3BED556D7}"/>
              </a:ext>
            </a:extLst>
          </p:cNvPr>
          <p:cNvPicPr>
            <a:picLocks xmlns:a="http://schemas.openxmlformats.org/drawingml/2006/main" noChangeAspect="1"/>
          </p:cNvPicPr>
          <p:nvPr/>
        </p:nvPicPr>
        <p:blipFill>
          <a:blip xmlns:r="http://schemas.openxmlformats.org/officeDocument/2006/relationships" xmlns:a="http://schemas.openxmlformats.org/drawingml/2006/main" r:embed="Rcf7c2c9a265b4aa1"/>
          <a:stretch xmlns:a="http://schemas.openxmlformats.org/drawingml/2006/main"/>
        </p:blipFill>
        <p:spPr>
          <a:xfrm xmlns:a="http://schemas.openxmlformats.org/drawingml/2006/main">
            <a:off x="6238875" y="2197100"/>
            <a:ext cx="5267325" cy="3511550"/>
          </a:xfrm>
          <a:prstGeom xmlns:a="http://schemas.openxmlformats.org/drawingml/2006/main" prst="rect">
            <a:avLst/>
          </a:prstGeom>
        </p:spPr>
      </p:pic>
    </p:spTree>
    <p:extLst>
      <p:ext uri="{BB962C8B-B14F-4D97-AF65-F5344CB8AC3E}">
        <p14:creationId xmlns:p14="http://schemas.microsoft.com/office/powerpoint/2010/main" val="59632250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Force, resultant force and Newton’s first law</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1  /  Definitions and symbols</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a:t>
            </a:r>
          </a:p>
        </p:txBody>
      </p:sp>
      <p:sp>
        <p:nvSpPr>
          <p:cNvPr id="14" name="gold-panel">
            <a:extLst xmlns:a="http://schemas.openxmlformats.org/drawingml/2006/main">
              <a:ext uri="{FF2B5EF4-FFF2-40B4-BE49-F238E27FC236}">
                <a16:creationId xmlns:a16="http://schemas.microsoft.com/office/drawing/2014/main" id="{702A3A0D-FAED-4F08-87D5-6095BA0EEDA3}"/>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78F87CB5-B877-4B6E-8E73-FEC41D792EB6}"/>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KEY TERMS</a:t>
            </a:r>
          </a:p>
        </p:txBody>
      </p:sp>
      <p:sp>
        <p:nvSpPr>
          <p:cNvPr id="16" name="paragraph">
            <a:extLst xmlns:a="http://schemas.openxmlformats.org/drawingml/2006/main">
              <a:ext uri="{FF2B5EF4-FFF2-40B4-BE49-F238E27FC236}">
                <a16:creationId xmlns:a16="http://schemas.microsoft.com/office/drawing/2014/main" id="{DCE5F7F8-29E9-4004-BDE2-F00C0BAA9683}"/>
              </a:ext>
            </a:extLst>
          </p:cNvPr>
          <p:cNvSpPr>
            <a:spLocks xmlns:a="http://schemas.openxmlformats.org/drawingml/2006/main" noGrp="1"/>
          </p:cNvSpPr>
          <p:nvPr/>
        </p:nvSpPr>
        <p:spPr>
          <a:xfrm xmlns:a="http://schemas.openxmlformats.org/drawingml/2006/main">
            <a:off x="952500" y="2352675"/>
            <a:ext cx="3657600" cy="3748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defRPr sz="2175" b="1">
                <a:solidFill>
                  <a:srgbClr val="19324D"/>
                </a:solidFill>
                <a:latin typeface="Arial"/>
                <a:ea typeface="Arial"/>
                <a:cs typeface="Arial"/>
              </a:defRPr>
            </a:lvl1pPr>
            <a:lvl2pPr algn="l">
              <a:defRPr sz="2175" b="1">
                <a:solidFill>
                  <a:srgbClr val="19324D"/>
                </a:solidFill>
                <a:latin typeface="Arial"/>
                <a:ea typeface="Arial"/>
                <a:cs typeface="Arial"/>
              </a:defRPr>
            </a:lvl2pPr>
            <a:lvl3pPr algn="l">
              <a:defRPr sz="2175" b="1">
                <a:solidFill>
                  <a:srgbClr val="19324D"/>
                </a:solidFill>
                <a:latin typeface="Arial"/>
                <a:ea typeface="Arial"/>
                <a:cs typeface="Arial"/>
              </a:defRPr>
            </a:lvl3pPr>
            <a:lvl4pPr algn="l">
              <a:defRPr sz="2175" b="1">
                <a:solidFill>
                  <a:srgbClr val="19324D"/>
                </a:solidFill>
                <a:latin typeface="Arial"/>
                <a:ea typeface="Arial"/>
                <a:cs typeface="Arial"/>
              </a:defRPr>
            </a:lvl4pPr>
            <a:lvl5pPr algn="l">
              <a:defRPr sz="2175" b="1">
                <a:solidFill>
                  <a:srgbClr val="19324D"/>
                </a:solidFill>
                <a:latin typeface="Arial"/>
                <a:ea typeface="Arial"/>
                <a:cs typeface="Arial"/>
              </a:defRPr>
            </a:lvl5pPr>
            <a:lvl6pPr algn="l">
              <a:defRPr sz="2175" b="1">
                <a:solidFill>
                  <a:srgbClr val="19324D"/>
                </a:solidFill>
                <a:latin typeface="Arial"/>
                <a:ea typeface="Arial"/>
                <a:cs typeface="Arial"/>
              </a:defRPr>
            </a:lvl6pPr>
            <a:lvl7pPr algn="l">
              <a:defRPr sz="2175" b="1">
                <a:solidFill>
                  <a:srgbClr val="19324D"/>
                </a:solidFill>
                <a:latin typeface="Arial"/>
                <a:ea typeface="Arial"/>
                <a:cs typeface="Arial"/>
              </a:defRPr>
            </a:lvl7pPr>
            <a:lvl8pPr algn="l">
              <a:defRPr sz="2175" b="1">
                <a:solidFill>
                  <a:srgbClr val="19324D"/>
                </a:solidFill>
                <a:latin typeface="Arial"/>
                <a:ea typeface="Arial"/>
                <a:cs typeface="Arial"/>
              </a:defRPr>
            </a:lvl8pPr>
            <a:lvl9pPr algn="l">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Force</a:t>
            </a:r>
          </a:p>
        </p:txBody>
      </p:sp>
      <p:sp>
        <p:nvSpPr>
          <p:cNvPr id="17" name="paragraph">
            <a:extLst xmlns:a="http://schemas.openxmlformats.org/drawingml/2006/main">
              <a:ext uri="{FF2B5EF4-FFF2-40B4-BE49-F238E27FC236}">
                <a16:creationId xmlns:a16="http://schemas.microsoft.com/office/drawing/2014/main" id="{BA99994C-D6F1-4371-BF5A-809ABA22FA11}"/>
              </a:ext>
            </a:extLst>
          </p:cNvPr>
          <p:cNvSpPr>
            <a:spLocks xmlns:a="http://schemas.openxmlformats.org/drawingml/2006/main" noGrp="1"/>
          </p:cNvSpPr>
          <p:nvPr/>
        </p:nvSpPr>
        <p:spPr>
          <a:xfrm xmlns:a="http://schemas.openxmlformats.org/drawingml/2006/main">
            <a:off x="952500" y="2800350"/>
            <a:ext cx="3657600" cy="9115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An interaction that can</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change velocity or deform</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an object. A vector, in N.</a:t>
            </a:r>
          </a:p>
        </p:txBody>
      </p:sp>
      <p:sp>
        <p:nvSpPr>
          <p:cNvPr id="18" name="paragraph">
            <a:extLst xmlns:a="http://schemas.openxmlformats.org/drawingml/2006/main">
              <a:ext uri="{FF2B5EF4-FFF2-40B4-BE49-F238E27FC236}">
                <a16:creationId xmlns:a16="http://schemas.microsoft.com/office/drawing/2014/main" id="{7C833476-F8E9-445E-8BC0-F57462AD8321}"/>
              </a:ext>
            </a:extLst>
          </p:cNvPr>
          <p:cNvSpPr>
            <a:spLocks xmlns:a="http://schemas.openxmlformats.org/drawingml/2006/main" noGrp="1"/>
          </p:cNvSpPr>
          <p:nvPr/>
        </p:nvSpPr>
        <p:spPr>
          <a:xfrm xmlns:a="http://schemas.openxmlformats.org/drawingml/2006/main">
            <a:off x="952500" y="4467225"/>
            <a:ext cx="3657600" cy="3638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19324D"/>
                </a:solidFill>
                <a:latin typeface="Arial"/>
                <a:ea typeface="Arial"/>
                <a:cs typeface="Arial"/>
              </a:defRPr>
            </a:defPPr>
            <a:lvl1pPr algn="l">
              <a:defRPr sz="2100" b="1">
                <a:solidFill>
                  <a:srgbClr val="19324D"/>
                </a:solidFill>
                <a:latin typeface="Arial"/>
                <a:ea typeface="Arial"/>
                <a:cs typeface="Arial"/>
              </a:defRPr>
            </a:lvl1pPr>
            <a:lvl2pPr algn="l">
              <a:defRPr sz="2100" b="1">
                <a:solidFill>
                  <a:srgbClr val="19324D"/>
                </a:solidFill>
                <a:latin typeface="Arial"/>
                <a:ea typeface="Arial"/>
                <a:cs typeface="Arial"/>
              </a:defRPr>
            </a:lvl2pPr>
            <a:lvl3pPr algn="l">
              <a:defRPr sz="2100" b="1">
                <a:solidFill>
                  <a:srgbClr val="19324D"/>
                </a:solidFill>
                <a:latin typeface="Arial"/>
                <a:ea typeface="Arial"/>
                <a:cs typeface="Arial"/>
              </a:defRPr>
            </a:lvl3pPr>
            <a:lvl4pPr algn="l">
              <a:defRPr sz="2100" b="1">
                <a:solidFill>
                  <a:srgbClr val="19324D"/>
                </a:solidFill>
                <a:latin typeface="Arial"/>
                <a:ea typeface="Arial"/>
                <a:cs typeface="Arial"/>
              </a:defRPr>
            </a:lvl4pPr>
            <a:lvl5pPr algn="l">
              <a:defRPr sz="2100" b="1">
                <a:solidFill>
                  <a:srgbClr val="19324D"/>
                </a:solidFill>
                <a:latin typeface="Arial"/>
                <a:ea typeface="Arial"/>
                <a:cs typeface="Arial"/>
              </a:defRPr>
            </a:lvl5pPr>
            <a:lvl6pPr algn="l">
              <a:defRPr sz="2100" b="1">
                <a:solidFill>
                  <a:srgbClr val="19324D"/>
                </a:solidFill>
                <a:latin typeface="Arial"/>
                <a:ea typeface="Arial"/>
                <a:cs typeface="Arial"/>
              </a:defRPr>
            </a:lvl6pPr>
            <a:lvl7pPr algn="l">
              <a:defRPr sz="2100" b="1">
                <a:solidFill>
                  <a:srgbClr val="19324D"/>
                </a:solidFill>
                <a:latin typeface="Arial"/>
                <a:ea typeface="Arial"/>
                <a:cs typeface="Arial"/>
              </a:defRPr>
            </a:lvl7pPr>
            <a:lvl8pPr algn="l">
              <a:defRPr sz="2100" b="1">
                <a:solidFill>
                  <a:srgbClr val="19324D"/>
                </a:solidFill>
                <a:latin typeface="Arial"/>
                <a:ea typeface="Arial"/>
                <a:cs typeface="Arial"/>
              </a:defRPr>
            </a:lvl8pPr>
            <a:lvl9pPr algn="l">
              <a:defRPr sz="2100" b="1">
                <a:solidFill>
                  <a:srgbClr val="19324D"/>
                </a:solidFill>
                <a:latin typeface="Arial"/>
                <a:ea typeface="Arial"/>
                <a:cs typeface="Arial"/>
              </a:defRPr>
            </a:lvl9pPr>
          </a:lstStyle>
          <a:p xmlns:a="http://schemas.openxmlformats.org/drawingml/2006/main">
            <a:pPr algn="l">
              <a:lnSpc>
                <a:spcPct val="112000"/>
              </a:lnSpc>
              <a:buNone/>
              <a:defRPr sz="2100" b="1">
                <a:solidFill>
                  <a:srgbClr val="19324D"/>
                </a:solidFill>
                <a:latin typeface="Arial"/>
                <a:ea typeface="Arial"/>
                <a:cs typeface="Arial"/>
              </a:defRPr>
            </a:pPr>
            <a:r>
              <a:rPr sz="2100" b="1">
                <a:solidFill>
                  <a:srgbClr val="19324D"/>
                </a:solidFill>
                <a:latin typeface="Arial"/>
                <a:ea typeface="Arial"/>
                <a:cs typeface="Arial"/>
              </a:rPr>
              <a:t>Resultant force</a:t>
            </a:r>
          </a:p>
        </p:txBody>
      </p:sp>
      <p:sp>
        <p:nvSpPr>
          <p:cNvPr id="19" name="paragraph">
            <a:extLst xmlns:a="http://schemas.openxmlformats.org/drawingml/2006/main">
              <a:ext uri="{FF2B5EF4-FFF2-40B4-BE49-F238E27FC236}">
                <a16:creationId xmlns:a16="http://schemas.microsoft.com/office/drawing/2014/main" id="{7AE69FC3-4868-4A4A-99E0-8DE369BB7191}"/>
              </a:ext>
            </a:extLst>
          </p:cNvPr>
          <p:cNvSpPr>
            <a:spLocks xmlns:a="http://schemas.openxmlformats.org/drawingml/2006/main" noGrp="1"/>
          </p:cNvSpPr>
          <p:nvPr/>
        </p:nvSpPr>
        <p:spPr>
          <a:xfrm xmlns:a="http://schemas.openxmlformats.org/drawingml/2006/main">
            <a:off x="952500" y="4905375"/>
            <a:ext cx="3657600" cy="6267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The vector sum of all forces</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on the chosen object.</a:t>
            </a:r>
          </a:p>
        </p:txBody>
      </p:sp>
      <p:sp>
        <p:nvSpPr>
          <p:cNvPr id="20" name="section-heading">
            <a:extLst xmlns:a="http://schemas.openxmlformats.org/drawingml/2006/main">
              <a:ext uri="{FF2B5EF4-FFF2-40B4-BE49-F238E27FC236}">
                <a16:creationId xmlns:a16="http://schemas.microsoft.com/office/drawing/2014/main" id="{5B3E50E0-32CA-4FA5-8924-6D2FA793B678}"/>
              </a:ext>
            </a:extLst>
          </p:cNvPr>
          <p:cNvSpPr>
            <a:spLocks xmlns:a="http://schemas.openxmlformats.org/drawingml/2006/main" noGrp="1"/>
          </p:cNvSpPr>
          <p:nvPr/>
        </p:nvSpPr>
        <p:spPr>
          <a:xfrm xmlns:a="http://schemas.openxmlformats.org/drawingml/2006/main">
            <a:off x="5334000" y="1857375"/>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Newton’s first law</a:t>
            </a:r>
          </a:p>
        </p:txBody>
      </p:sp>
      <p:sp>
        <p:nvSpPr>
          <p:cNvPr id="21" name="paragraph">
            <a:extLst xmlns:a="http://schemas.openxmlformats.org/drawingml/2006/main">
              <a:ext uri="{FF2B5EF4-FFF2-40B4-BE49-F238E27FC236}">
                <a16:creationId xmlns:a16="http://schemas.microsoft.com/office/drawing/2014/main" id="{5FF0C696-CC78-4087-9EAB-77117267D156}"/>
              </a:ext>
            </a:extLst>
          </p:cNvPr>
          <p:cNvSpPr>
            <a:spLocks xmlns:a="http://schemas.openxmlformats.org/drawingml/2006/main" noGrp="1"/>
          </p:cNvSpPr>
          <p:nvPr/>
        </p:nvSpPr>
        <p:spPr>
          <a:xfrm xmlns:a="http://schemas.openxmlformats.org/drawingml/2006/main">
            <a:off x="5334000" y="2276475"/>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With zero resultant force, an object stays at rest or</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moves with constant velocity in a straight line.</a:t>
            </a:r>
          </a:p>
        </p:txBody>
      </p:sp>
      <p:sp>
        <p:nvSpPr>
          <p:cNvPr id="22" name="section-heading">
            <a:extLst xmlns:a="http://schemas.openxmlformats.org/drawingml/2006/main">
              <a:ext uri="{FF2B5EF4-FFF2-40B4-BE49-F238E27FC236}">
                <a16:creationId xmlns:a16="http://schemas.microsoft.com/office/drawing/2014/main" id="{DB529D8D-FCCB-4E81-82B4-F80335DA6216}"/>
              </a:ext>
            </a:extLst>
          </p:cNvPr>
          <p:cNvSpPr>
            <a:spLocks xmlns:a="http://schemas.openxmlformats.org/drawingml/2006/main" noGrp="1"/>
          </p:cNvSpPr>
          <p:nvPr/>
        </p:nvSpPr>
        <p:spPr>
          <a:xfrm xmlns:a="http://schemas.openxmlformats.org/drawingml/2006/main">
            <a:off x="5334000" y="3819525"/>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Inertia</a:t>
            </a:r>
          </a:p>
        </p:txBody>
      </p:sp>
      <p:sp>
        <p:nvSpPr>
          <p:cNvPr id="23" name="paragraph">
            <a:extLst xmlns:a="http://schemas.openxmlformats.org/drawingml/2006/main">
              <a:ext uri="{FF2B5EF4-FFF2-40B4-BE49-F238E27FC236}">
                <a16:creationId xmlns:a16="http://schemas.microsoft.com/office/drawing/2014/main" id="{CEA66C4A-404F-4A1F-8D08-31AA38505D22}"/>
              </a:ext>
            </a:extLst>
          </p:cNvPr>
          <p:cNvSpPr>
            <a:spLocks xmlns:a="http://schemas.openxmlformats.org/drawingml/2006/main" noGrp="1"/>
          </p:cNvSpPr>
          <p:nvPr/>
        </p:nvSpPr>
        <p:spPr>
          <a:xfrm xmlns:a="http://schemas.openxmlformats.org/drawingml/2006/main">
            <a:off x="5334000" y="4238625"/>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Resistance to a change in velocity. Mass measures</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inertia.</a:t>
            </a:r>
          </a:p>
        </p:txBody>
      </p:sp>
      <p:sp>
        <p:nvSpPr>
          <p:cNvPr id="24" name="paragraph">
            <a:extLst xmlns:a="http://schemas.openxmlformats.org/drawingml/2006/main">
              <a:ext uri="{FF2B5EF4-FFF2-40B4-BE49-F238E27FC236}">
                <a16:creationId xmlns:a16="http://schemas.microsoft.com/office/drawing/2014/main" id="{78C19516-6E82-497E-ACB2-3DE67B1163A7}"/>
              </a:ext>
            </a:extLst>
          </p:cNvPr>
          <p:cNvSpPr>
            <a:spLocks xmlns:a="http://schemas.openxmlformats.org/drawingml/2006/main" noGrp="1"/>
          </p:cNvSpPr>
          <p:nvPr/>
        </p:nvSpPr>
        <p:spPr>
          <a:xfrm xmlns:a="http://schemas.openxmlformats.org/drawingml/2006/main">
            <a:off x="5334000" y="5238750"/>
            <a:ext cx="6172200" cy="6267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Changing speed or direction requires acceleration. Zero</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resultant force means zero acceleration.</a:t>
            </a:r>
          </a:p>
        </p:txBody>
      </p:sp>
    </p:spTree>
    <p:extLst>
      <p:ext uri="{BB962C8B-B14F-4D97-AF65-F5344CB8AC3E}">
        <p14:creationId xmlns:p14="http://schemas.microsoft.com/office/powerpoint/2010/main" val="59632250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trolley moves steadily to the right</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1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3</a:t>
            </a:r>
          </a:p>
        </p:txBody>
      </p:sp>
      <p:sp>
        <p:nvSpPr>
          <p:cNvPr id="14" name="gold-panel">
            <a:extLst xmlns:a="http://schemas.openxmlformats.org/drawingml/2006/main">
              <a:ext uri="{FF2B5EF4-FFF2-40B4-BE49-F238E27FC236}">
                <a16:creationId xmlns:a16="http://schemas.microsoft.com/office/drawing/2014/main" id="{9CF96031-005D-4E88-9003-35C22FC97F59}"/>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EF115F55-5E33-4267-8734-7E5F6D89FFAF}"/>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GIVEN</a:t>
            </a:r>
          </a:p>
        </p:txBody>
      </p:sp>
      <p:sp>
        <p:nvSpPr>
          <p:cNvPr id="16" name="math-1-0">
            <a:extLst xmlns:a="http://schemas.openxmlformats.org/drawingml/2006/main">
              <a:ext uri="{FF2B5EF4-FFF2-40B4-BE49-F238E27FC236}">
                <a16:creationId xmlns:a16="http://schemas.microsoft.com/office/drawing/2014/main" id="{3EB47475-D4DB-4B89-BF4D-C15B27791060}"/>
              </a:ext>
            </a:extLst>
          </p:cNvPr>
          <p:cNvSpPr>
            <a:spLocks xmlns:a="http://schemas.openxmlformats.org/drawingml/2006/main" noGrp="1"/>
          </p:cNvSpPr>
          <p:nvPr/>
        </p:nvSpPr>
        <p:spPr>
          <a:xfrm xmlns:a="http://schemas.openxmlformats.org/drawingml/2006/main">
            <a:off x="952500" y="2457450"/>
            <a:ext cx="2981039"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Driving force = 20.0 N right</a:t>
            </a:r>
          </a:p>
        </p:txBody>
      </p:sp>
      <p:sp>
        <p:nvSpPr>
          <p:cNvPr id="17" name="math-2-0">
            <a:extLst xmlns:a="http://schemas.openxmlformats.org/drawingml/2006/main">
              <a:ext uri="{FF2B5EF4-FFF2-40B4-BE49-F238E27FC236}">
                <a16:creationId xmlns:a16="http://schemas.microsoft.com/office/drawing/2014/main" id="{FDF5D778-0C94-4075-8DC3-117970FE586C}"/>
              </a:ext>
            </a:extLst>
          </p:cNvPr>
          <p:cNvSpPr>
            <a:spLocks xmlns:a="http://schemas.openxmlformats.org/drawingml/2006/main" noGrp="1"/>
          </p:cNvSpPr>
          <p:nvPr/>
        </p:nvSpPr>
        <p:spPr>
          <a:xfrm xmlns:a="http://schemas.openxmlformats.org/drawingml/2006/main">
            <a:off x="952500" y="3457575"/>
            <a:ext cx="2664714"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Resistance = 20.0 N left</a:t>
            </a:r>
          </a:p>
        </p:txBody>
      </p:sp>
      <p:sp>
        <p:nvSpPr>
          <p:cNvPr id="18" name="math-3-0">
            <a:extLst xmlns:a="http://schemas.openxmlformats.org/drawingml/2006/main">
              <a:ext uri="{FF2B5EF4-FFF2-40B4-BE49-F238E27FC236}">
                <a16:creationId xmlns:a16="http://schemas.microsoft.com/office/drawing/2014/main" id="{4A936E2F-58A0-4996-B042-AE2DEC7345BD}"/>
              </a:ext>
            </a:extLst>
          </p:cNvPr>
          <p:cNvSpPr>
            <a:spLocks xmlns:a="http://schemas.openxmlformats.org/drawingml/2006/main" noGrp="1"/>
          </p:cNvSpPr>
          <p:nvPr/>
        </p:nvSpPr>
        <p:spPr>
          <a:xfrm xmlns:a="http://schemas.openxmlformats.org/drawingml/2006/main">
            <a:off x="952500" y="4457700"/>
            <a:ext cx="2113979"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Velocity = 3.00 m s</a:t>
            </a:r>
          </a:p>
        </p:txBody>
      </p:sp>
      <p:sp>
        <p:nvSpPr>
          <p:cNvPr id="19" name="math-3-1">
            <a:extLst xmlns:a="http://schemas.openxmlformats.org/drawingml/2006/main">
              <a:ext uri="{FF2B5EF4-FFF2-40B4-BE49-F238E27FC236}">
                <a16:creationId xmlns:a16="http://schemas.microsoft.com/office/drawing/2014/main" id="{67CC6333-703D-4668-855B-BE6E82E09181}"/>
              </a:ext>
            </a:extLst>
          </p:cNvPr>
          <p:cNvSpPr>
            <a:spLocks xmlns:a="http://schemas.openxmlformats.org/drawingml/2006/main" noGrp="1"/>
          </p:cNvSpPr>
          <p:nvPr/>
        </p:nvSpPr>
        <p:spPr>
          <a:xfrm xmlns:a="http://schemas.openxmlformats.org/drawingml/2006/main">
            <a:off x="3037904" y="4398264"/>
            <a:ext cx="214884" cy="16344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87" b="0">
                <a:solidFill>
                  <a:srgbClr val="19324D"/>
                </a:solidFill>
                <a:latin typeface="Arial"/>
                <a:ea typeface="Arial"/>
                <a:cs typeface="Arial"/>
              </a:defRPr>
            </a:defPPr>
            <a:lvl1pPr algn="l">
              <a:defRPr sz="1287" b="0">
                <a:solidFill>
                  <a:srgbClr val="19324D"/>
                </a:solidFill>
                <a:latin typeface="Arial"/>
                <a:ea typeface="Arial"/>
                <a:cs typeface="Arial"/>
              </a:defRPr>
            </a:lvl1pPr>
            <a:lvl2pPr algn="l">
              <a:defRPr sz="1287" b="0">
                <a:solidFill>
                  <a:srgbClr val="19324D"/>
                </a:solidFill>
                <a:latin typeface="Arial"/>
                <a:ea typeface="Arial"/>
                <a:cs typeface="Arial"/>
              </a:defRPr>
            </a:lvl2pPr>
            <a:lvl3pPr algn="l">
              <a:defRPr sz="1287" b="0">
                <a:solidFill>
                  <a:srgbClr val="19324D"/>
                </a:solidFill>
                <a:latin typeface="Arial"/>
                <a:ea typeface="Arial"/>
                <a:cs typeface="Arial"/>
              </a:defRPr>
            </a:lvl3pPr>
            <a:lvl4pPr algn="l">
              <a:defRPr sz="1287" b="0">
                <a:solidFill>
                  <a:srgbClr val="19324D"/>
                </a:solidFill>
                <a:latin typeface="Arial"/>
                <a:ea typeface="Arial"/>
                <a:cs typeface="Arial"/>
              </a:defRPr>
            </a:lvl4pPr>
            <a:lvl5pPr algn="l">
              <a:defRPr sz="1287" b="0">
                <a:solidFill>
                  <a:srgbClr val="19324D"/>
                </a:solidFill>
                <a:latin typeface="Arial"/>
                <a:ea typeface="Arial"/>
                <a:cs typeface="Arial"/>
              </a:defRPr>
            </a:lvl5pPr>
            <a:lvl6pPr algn="l">
              <a:defRPr sz="1287" b="0">
                <a:solidFill>
                  <a:srgbClr val="19324D"/>
                </a:solidFill>
                <a:latin typeface="Arial"/>
                <a:ea typeface="Arial"/>
                <a:cs typeface="Arial"/>
              </a:defRPr>
            </a:lvl6pPr>
            <a:lvl7pPr algn="l">
              <a:defRPr sz="1287" b="0">
                <a:solidFill>
                  <a:srgbClr val="19324D"/>
                </a:solidFill>
                <a:latin typeface="Arial"/>
                <a:ea typeface="Arial"/>
                <a:cs typeface="Arial"/>
              </a:defRPr>
            </a:lvl7pPr>
            <a:lvl8pPr algn="l">
              <a:defRPr sz="1287" b="0">
                <a:solidFill>
                  <a:srgbClr val="19324D"/>
                </a:solidFill>
                <a:latin typeface="Arial"/>
                <a:ea typeface="Arial"/>
                <a:cs typeface="Arial"/>
              </a:defRPr>
            </a:lvl8pPr>
            <a:lvl9pPr algn="l">
              <a:defRPr sz="1287" b="0">
                <a:solidFill>
                  <a:srgbClr val="19324D"/>
                </a:solidFill>
                <a:latin typeface="Arial"/>
                <a:ea typeface="Arial"/>
                <a:cs typeface="Arial"/>
              </a:defRPr>
            </a:lvl9pPr>
          </a:lstStyle>
          <a:p xmlns:a="http://schemas.openxmlformats.org/drawingml/2006/main">
            <a:pPr algn="l">
              <a:lnSpc>
                <a:spcPct val="112000"/>
              </a:lnSpc>
              <a:buNone/>
              <a:defRPr sz="1287" b="0">
                <a:solidFill>
                  <a:srgbClr val="19324D"/>
                </a:solidFill>
                <a:latin typeface="Arial"/>
                <a:ea typeface="Arial"/>
                <a:cs typeface="Arial"/>
              </a:defRPr>
            </a:pPr>
            <a:r>
              <a:rPr sz="1287" b="0">
                <a:solidFill>
                  <a:srgbClr val="19324D"/>
                </a:solidFill>
                <a:latin typeface="Arial"/>
                <a:ea typeface="Arial"/>
                <a:cs typeface="Arial"/>
              </a:rPr>
              <a:t>−1</a:t>
            </a:r>
          </a:p>
        </p:txBody>
      </p:sp>
      <p:sp>
        <p:nvSpPr>
          <p:cNvPr id="20" name="math-3-2">
            <a:extLst xmlns:a="http://schemas.openxmlformats.org/drawingml/2006/main">
              <a:ext uri="{FF2B5EF4-FFF2-40B4-BE49-F238E27FC236}">
                <a16:creationId xmlns:a16="http://schemas.microsoft.com/office/drawing/2014/main" id="{F4551B38-0F05-4665-982A-55D245612596}"/>
              </a:ext>
            </a:extLst>
          </p:cNvPr>
          <p:cNvSpPr>
            <a:spLocks xmlns:a="http://schemas.openxmlformats.org/drawingml/2006/main" noGrp="1"/>
          </p:cNvSpPr>
          <p:nvPr/>
        </p:nvSpPr>
        <p:spPr>
          <a:xfrm xmlns:a="http://schemas.openxmlformats.org/drawingml/2006/main">
            <a:off x="3224213" y="4457700"/>
            <a:ext cx="57912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 right</a:t>
            </a:r>
          </a:p>
        </p:txBody>
      </p:sp>
      <p:sp>
        <p:nvSpPr>
          <p:cNvPr id="21" name="question-part-a">
            <a:extLst xmlns:a="http://schemas.openxmlformats.org/drawingml/2006/main">
              <a:ext uri="{FF2B5EF4-FFF2-40B4-BE49-F238E27FC236}">
                <a16:creationId xmlns:a16="http://schemas.microsoft.com/office/drawing/2014/main" id="{9DE76F62-DD8E-4CAB-8E07-0E4F26272756}"/>
              </a:ext>
            </a:extLst>
          </p:cNvPr>
          <p:cNvSpPr>
            <a:spLocks xmlns:a="http://schemas.openxmlformats.org/drawingml/2006/main" noGrp="1"/>
          </p:cNvSpPr>
          <p:nvPr/>
        </p:nvSpPr>
        <p:spPr>
          <a:xfrm xmlns:a="http://schemas.openxmlformats.org/drawingml/2006/main">
            <a:off x="5334000" y="1952625"/>
            <a:ext cx="6172200" cy="3638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Find the horizontal resultant force.</a:t>
            </a:r>
          </a:p>
        </p:txBody>
      </p:sp>
      <p:sp>
        <p:nvSpPr>
          <p:cNvPr id="22" name="question-part-b">
            <a:extLst xmlns:a="http://schemas.openxmlformats.org/drawingml/2006/main">
              <a:ext uri="{FF2B5EF4-FFF2-40B4-BE49-F238E27FC236}">
                <a16:creationId xmlns:a16="http://schemas.microsoft.com/office/drawing/2014/main" id="{AF414AD8-EF3E-4AD4-85FC-A637E646BFE8}"/>
              </a:ext>
            </a:extLst>
          </p:cNvPr>
          <p:cNvSpPr>
            <a:spLocks xmlns:a="http://schemas.openxmlformats.org/drawingml/2006/main" noGrp="1"/>
          </p:cNvSpPr>
          <p:nvPr/>
        </p:nvSpPr>
        <p:spPr>
          <a:xfrm xmlns:a="http://schemas.openxmlformats.org/drawingml/2006/main">
            <a:off x="5334000" y="2611755"/>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Explain how the trolley can keep moving when</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the resultant is zero.</a:t>
            </a:r>
          </a:p>
        </p:txBody>
      </p:sp>
      <p:sp>
        <p:nvSpPr>
          <p:cNvPr id="23" name="question-part-c">
            <a:extLst xmlns:a="http://schemas.openxmlformats.org/drawingml/2006/main">
              <a:ext uri="{FF2B5EF4-FFF2-40B4-BE49-F238E27FC236}">
                <a16:creationId xmlns:a16="http://schemas.microsoft.com/office/drawing/2014/main" id="{168D2224-B3FF-47FD-AEC4-67124FA5F19F}"/>
              </a:ext>
            </a:extLst>
          </p:cNvPr>
          <p:cNvSpPr>
            <a:spLocks xmlns:a="http://schemas.openxmlformats.org/drawingml/2006/main" noGrp="1"/>
          </p:cNvSpPr>
          <p:nvPr/>
        </p:nvSpPr>
        <p:spPr>
          <a:xfrm xmlns:a="http://schemas.openxmlformats.org/drawingml/2006/main">
            <a:off x="5334000" y="3577590"/>
            <a:ext cx="6172200" cy="9772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 The driving force falls to 12.0 N. Resistance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stays at 20.0 N. Find the new resultant and describe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the initial change in motion.</a:t>
            </a:r>
          </a:p>
        </p:txBody>
      </p:sp>
    </p:spTree>
    <p:extLst>
      <p:ext uri="{BB962C8B-B14F-4D97-AF65-F5344CB8AC3E}">
        <p14:creationId xmlns:p14="http://schemas.microsoft.com/office/powerpoint/2010/main" val="59632250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trolley moves steadily to the right</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1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4</a:t>
            </a:r>
          </a:p>
        </p:txBody>
      </p:sp>
      <p:sp>
        <p:nvSpPr>
          <p:cNvPr id="14" name="answer-part-a">
            <a:extLst xmlns:a="http://schemas.openxmlformats.org/drawingml/2006/main">
              <a:ext uri="{FF2B5EF4-FFF2-40B4-BE49-F238E27FC236}">
                <a16:creationId xmlns:a16="http://schemas.microsoft.com/office/drawing/2014/main" id="{235D4399-9A56-4B26-84A2-8C3672939EEA}"/>
              </a:ext>
            </a:extLst>
          </p:cNvPr>
          <p:cNvSpPr>
            <a:spLocks xmlns:a="http://schemas.openxmlformats.org/drawingml/2006/main" noGrp="1"/>
          </p:cNvSpPr>
          <p:nvPr/>
        </p:nvSpPr>
        <p:spPr>
          <a:xfrm xmlns:a="http://schemas.openxmlformats.org/drawingml/2006/main">
            <a:off x="685800" y="1857375"/>
            <a:ext cx="108204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(a) Opposite forces cancel in the sum</a:t>
            </a:r>
          </a:p>
        </p:txBody>
      </p:sp>
      <p:sp>
        <p:nvSpPr>
          <p:cNvPr id="15" name="math-4-0">
            <a:extLst xmlns:a="http://schemas.openxmlformats.org/drawingml/2006/main">
              <a:ext uri="{FF2B5EF4-FFF2-40B4-BE49-F238E27FC236}">
                <a16:creationId xmlns:a16="http://schemas.microsoft.com/office/drawing/2014/main" id="{669597F7-EF25-4BA7-8900-A9A4ED865425}"/>
              </a:ext>
            </a:extLst>
          </p:cNvPr>
          <p:cNvSpPr>
            <a:spLocks xmlns:a="http://schemas.openxmlformats.org/drawingml/2006/main" noGrp="1"/>
          </p:cNvSpPr>
          <p:nvPr/>
        </p:nvSpPr>
        <p:spPr>
          <a:xfrm xmlns:a="http://schemas.openxmlformats.org/drawingml/2006/main">
            <a:off x="685800" y="2333625"/>
            <a:ext cx="3385756" cy="4714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b="0">
                <a:solidFill>
                  <a:srgbClr val="19324D"/>
                </a:solidFill>
                <a:latin typeface="Arial"/>
                <a:ea typeface="Arial"/>
                <a:cs typeface="Arial"/>
              </a:defRPr>
            </a:defPPr>
            <a:lvl1pPr algn="l">
              <a:defRPr sz="2475" b="0">
                <a:solidFill>
                  <a:srgbClr val="19324D"/>
                </a:solidFill>
                <a:latin typeface="Arial"/>
                <a:ea typeface="Arial"/>
                <a:cs typeface="Arial"/>
              </a:defRPr>
            </a:lvl1pPr>
            <a:lvl2pPr algn="l">
              <a:defRPr sz="2475" b="0">
                <a:solidFill>
                  <a:srgbClr val="19324D"/>
                </a:solidFill>
                <a:latin typeface="Arial"/>
                <a:ea typeface="Arial"/>
                <a:cs typeface="Arial"/>
              </a:defRPr>
            </a:lvl2pPr>
            <a:lvl3pPr algn="l">
              <a:defRPr sz="2475" b="0">
                <a:solidFill>
                  <a:srgbClr val="19324D"/>
                </a:solidFill>
                <a:latin typeface="Arial"/>
                <a:ea typeface="Arial"/>
                <a:cs typeface="Arial"/>
              </a:defRPr>
            </a:lvl3pPr>
            <a:lvl4pPr algn="l">
              <a:defRPr sz="2475" b="0">
                <a:solidFill>
                  <a:srgbClr val="19324D"/>
                </a:solidFill>
                <a:latin typeface="Arial"/>
                <a:ea typeface="Arial"/>
                <a:cs typeface="Arial"/>
              </a:defRPr>
            </a:lvl4pPr>
            <a:lvl5pPr algn="l">
              <a:defRPr sz="2475" b="0">
                <a:solidFill>
                  <a:srgbClr val="19324D"/>
                </a:solidFill>
                <a:latin typeface="Arial"/>
                <a:ea typeface="Arial"/>
                <a:cs typeface="Arial"/>
              </a:defRPr>
            </a:lvl5pPr>
            <a:lvl6pPr algn="l">
              <a:defRPr sz="2475" b="0">
                <a:solidFill>
                  <a:srgbClr val="19324D"/>
                </a:solidFill>
                <a:latin typeface="Arial"/>
                <a:ea typeface="Arial"/>
                <a:cs typeface="Arial"/>
              </a:defRPr>
            </a:lvl6pPr>
            <a:lvl7pPr algn="l">
              <a:defRPr sz="2475" b="0">
                <a:solidFill>
                  <a:srgbClr val="19324D"/>
                </a:solidFill>
                <a:latin typeface="Arial"/>
                <a:ea typeface="Arial"/>
                <a:cs typeface="Arial"/>
              </a:defRPr>
            </a:lvl7pPr>
            <a:lvl8pPr algn="l">
              <a:defRPr sz="2475" b="0">
                <a:solidFill>
                  <a:srgbClr val="19324D"/>
                </a:solidFill>
                <a:latin typeface="Arial"/>
                <a:ea typeface="Arial"/>
                <a:cs typeface="Arial"/>
              </a:defRPr>
            </a:lvl8pPr>
            <a:lvl9pPr algn="l">
              <a:defRPr sz="2475" b="0">
                <a:solidFill>
                  <a:srgbClr val="19324D"/>
                </a:solidFill>
                <a:latin typeface="Arial"/>
                <a:ea typeface="Arial"/>
                <a:cs typeface="Arial"/>
              </a:defRPr>
            </a:lvl9pPr>
          </a:lstStyle>
          <a:p xmlns:a="http://schemas.openxmlformats.org/drawingml/2006/main">
            <a:pPr algn="l">
              <a:lnSpc>
                <a:spcPct val="112000"/>
              </a:lnSpc>
              <a:buNone/>
              <a:defRPr sz="2475" b="0">
                <a:solidFill>
                  <a:srgbClr val="19324D"/>
                </a:solidFill>
                <a:latin typeface="Arial"/>
                <a:ea typeface="Arial"/>
                <a:cs typeface="Arial"/>
              </a:defRPr>
            </a:pPr>
            <a:r>
              <a:rPr sz="2475" b="0">
                <a:solidFill>
                  <a:srgbClr val="19324D"/>
                </a:solidFill>
                <a:latin typeface="Arial"/>
                <a:ea typeface="Arial"/>
                <a:cs typeface="Arial"/>
              </a:rPr>
              <a:t>ΣF = +20.0 − 20.0 = 0 N</a:t>
            </a:r>
          </a:p>
        </p:txBody>
      </p:sp>
      <p:sp>
        <p:nvSpPr>
          <p:cNvPr id="16" name="answer-part-b">
            <a:extLst xmlns:a="http://schemas.openxmlformats.org/drawingml/2006/main">
              <a:ext uri="{FF2B5EF4-FFF2-40B4-BE49-F238E27FC236}">
                <a16:creationId xmlns:a16="http://schemas.microsoft.com/office/drawing/2014/main" id="{1EDF6B4F-607A-4E10-BB5A-BA49660921E5}"/>
              </a:ext>
            </a:extLst>
          </p:cNvPr>
          <p:cNvSpPr>
            <a:spLocks xmlns:a="http://schemas.openxmlformats.org/drawingml/2006/main" noGrp="1"/>
          </p:cNvSpPr>
          <p:nvPr/>
        </p:nvSpPr>
        <p:spPr>
          <a:xfrm xmlns:a="http://schemas.openxmlformats.org/drawingml/2006/main">
            <a:off x="685800" y="3333750"/>
            <a:ext cx="108204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(b) The velocity stays constant</a:t>
            </a:r>
          </a:p>
        </p:txBody>
      </p:sp>
      <p:sp>
        <p:nvSpPr>
          <p:cNvPr id="17" name="paragraph">
            <a:extLst xmlns:a="http://schemas.openxmlformats.org/drawingml/2006/main">
              <a:ext uri="{FF2B5EF4-FFF2-40B4-BE49-F238E27FC236}">
                <a16:creationId xmlns:a16="http://schemas.microsoft.com/office/drawing/2014/main" id="{101AAAB4-0C63-4DB3-AA0B-B22CD20658ED}"/>
              </a:ext>
            </a:extLst>
          </p:cNvPr>
          <p:cNvSpPr>
            <a:spLocks xmlns:a="http://schemas.openxmlformats.org/drawingml/2006/main" noGrp="1"/>
          </p:cNvSpPr>
          <p:nvPr/>
        </p:nvSpPr>
        <p:spPr>
          <a:xfrm xmlns:a="http://schemas.openxmlformats.org/drawingml/2006/main">
            <a:off x="685800" y="3781425"/>
            <a:ext cx="10820400" cy="3638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Zero resultant gives zero acceleration. The trolley continues at 3.00 m s⁻¹ to the right.</a:t>
            </a:r>
          </a:p>
        </p:txBody>
      </p:sp>
      <p:sp>
        <p:nvSpPr>
          <p:cNvPr id="18" name="answer-part-c">
            <a:extLst xmlns:a="http://schemas.openxmlformats.org/drawingml/2006/main">
              <a:ext uri="{FF2B5EF4-FFF2-40B4-BE49-F238E27FC236}">
                <a16:creationId xmlns:a16="http://schemas.microsoft.com/office/drawing/2014/main" id="{5ABC2DB5-310F-44C9-BC85-66715DB94A56}"/>
              </a:ext>
            </a:extLst>
          </p:cNvPr>
          <p:cNvSpPr>
            <a:spLocks xmlns:a="http://schemas.openxmlformats.org/drawingml/2006/main" noGrp="1"/>
          </p:cNvSpPr>
          <p:nvPr/>
        </p:nvSpPr>
        <p:spPr>
          <a:xfrm xmlns:a="http://schemas.openxmlformats.org/drawingml/2006/main">
            <a:off x="685800" y="4695825"/>
            <a:ext cx="108204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(c) The resultant now points left</a:t>
            </a:r>
          </a:p>
        </p:txBody>
      </p:sp>
      <p:sp>
        <p:nvSpPr>
          <p:cNvPr id="19" name="math-5-0">
            <a:extLst xmlns:a="http://schemas.openxmlformats.org/drawingml/2006/main">
              <a:ext uri="{FF2B5EF4-FFF2-40B4-BE49-F238E27FC236}">
                <a16:creationId xmlns:a16="http://schemas.microsoft.com/office/drawing/2014/main" id="{A6AD8166-5053-40DB-9C6F-B045685359DC}"/>
              </a:ext>
            </a:extLst>
          </p:cNvPr>
          <p:cNvSpPr>
            <a:spLocks xmlns:a="http://schemas.openxmlformats.org/drawingml/2006/main" noGrp="1"/>
          </p:cNvSpPr>
          <p:nvPr/>
        </p:nvSpPr>
        <p:spPr>
          <a:xfrm xmlns:a="http://schemas.openxmlformats.org/drawingml/2006/main">
            <a:off x="685800" y="5143500"/>
            <a:ext cx="3765232"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9324D"/>
                </a:solidFill>
                <a:latin typeface="Arial"/>
                <a:ea typeface="Arial"/>
                <a:cs typeface="Arial"/>
              </a:defRPr>
            </a:defPPr>
            <a:lvl1pPr algn="l">
              <a:defRPr sz="2325" b="0">
                <a:solidFill>
                  <a:srgbClr val="19324D"/>
                </a:solidFill>
                <a:latin typeface="Arial"/>
                <a:ea typeface="Arial"/>
                <a:cs typeface="Arial"/>
              </a:defRPr>
            </a:lvl1pPr>
            <a:lvl2pPr algn="l">
              <a:defRPr sz="2325" b="0">
                <a:solidFill>
                  <a:srgbClr val="19324D"/>
                </a:solidFill>
                <a:latin typeface="Arial"/>
                <a:ea typeface="Arial"/>
                <a:cs typeface="Arial"/>
              </a:defRPr>
            </a:lvl2pPr>
            <a:lvl3pPr algn="l">
              <a:defRPr sz="2325" b="0">
                <a:solidFill>
                  <a:srgbClr val="19324D"/>
                </a:solidFill>
                <a:latin typeface="Arial"/>
                <a:ea typeface="Arial"/>
                <a:cs typeface="Arial"/>
              </a:defRPr>
            </a:lvl3pPr>
            <a:lvl4pPr algn="l">
              <a:defRPr sz="2325" b="0">
                <a:solidFill>
                  <a:srgbClr val="19324D"/>
                </a:solidFill>
                <a:latin typeface="Arial"/>
                <a:ea typeface="Arial"/>
                <a:cs typeface="Arial"/>
              </a:defRPr>
            </a:lvl4pPr>
            <a:lvl5pPr algn="l">
              <a:defRPr sz="2325" b="0">
                <a:solidFill>
                  <a:srgbClr val="19324D"/>
                </a:solidFill>
                <a:latin typeface="Arial"/>
                <a:ea typeface="Arial"/>
                <a:cs typeface="Arial"/>
              </a:defRPr>
            </a:lvl5pPr>
            <a:lvl6pPr algn="l">
              <a:defRPr sz="2325" b="0">
                <a:solidFill>
                  <a:srgbClr val="19324D"/>
                </a:solidFill>
                <a:latin typeface="Arial"/>
                <a:ea typeface="Arial"/>
                <a:cs typeface="Arial"/>
              </a:defRPr>
            </a:lvl6pPr>
            <a:lvl7pPr algn="l">
              <a:defRPr sz="2325" b="0">
                <a:solidFill>
                  <a:srgbClr val="19324D"/>
                </a:solidFill>
                <a:latin typeface="Arial"/>
                <a:ea typeface="Arial"/>
                <a:cs typeface="Arial"/>
              </a:defRPr>
            </a:lvl7pPr>
            <a:lvl8pPr algn="l">
              <a:defRPr sz="2325" b="0">
                <a:solidFill>
                  <a:srgbClr val="19324D"/>
                </a:solidFill>
                <a:latin typeface="Arial"/>
                <a:ea typeface="Arial"/>
                <a:cs typeface="Arial"/>
              </a:defRPr>
            </a:lvl8pPr>
            <a:lvl9pPr algn="l">
              <a:defRPr sz="2325" b="0">
                <a:solidFill>
                  <a:srgbClr val="19324D"/>
                </a:solidFill>
                <a:latin typeface="Arial"/>
                <a:ea typeface="Arial"/>
                <a:cs typeface="Arial"/>
              </a:defRPr>
            </a:lvl9pPr>
          </a:lstStyle>
          <a:p xmlns:a="http://schemas.openxmlformats.org/drawingml/2006/main">
            <a:pPr algn="l">
              <a:lnSpc>
                <a:spcPct val="112000"/>
              </a:lnSpc>
              <a:buNone/>
              <a:defRPr sz="2325" b="0">
                <a:solidFill>
                  <a:srgbClr val="19324D"/>
                </a:solidFill>
                <a:latin typeface="Arial"/>
                <a:ea typeface="Arial"/>
                <a:cs typeface="Arial"/>
              </a:defRPr>
            </a:pPr>
            <a:r>
              <a:rPr sz="2325" b="0">
                <a:solidFill>
                  <a:srgbClr val="19324D"/>
                </a:solidFill>
                <a:latin typeface="Arial"/>
                <a:ea typeface="Arial"/>
                <a:cs typeface="Arial"/>
              </a:rPr>
              <a:t>ΣF = +12.0 − 20.0 = −8.00 N</a:t>
            </a:r>
          </a:p>
        </p:txBody>
      </p:sp>
      <p:sp>
        <p:nvSpPr>
          <p:cNvPr id="20" name="paragraph">
            <a:extLst xmlns:a="http://schemas.openxmlformats.org/drawingml/2006/main">
              <a:ext uri="{FF2B5EF4-FFF2-40B4-BE49-F238E27FC236}">
                <a16:creationId xmlns:a16="http://schemas.microsoft.com/office/drawing/2014/main" id="{ABA5C762-1810-4A2E-B02E-BEE7D7BB7DC1}"/>
              </a:ext>
            </a:extLst>
          </p:cNvPr>
          <p:cNvSpPr>
            <a:spLocks xmlns:a="http://schemas.openxmlformats.org/drawingml/2006/main" noGrp="1"/>
          </p:cNvSpPr>
          <p:nvPr/>
        </p:nvSpPr>
        <p:spPr>
          <a:xfrm xmlns:a="http://schemas.openxmlformats.org/drawingml/2006/main">
            <a:off x="685800" y="5715000"/>
            <a:ext cx="108204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It initially still moves right, but slows because acceleration points left.</a:t>
            </a:r>
          </a:p>
        </p:txBody>
      </p:sp>
    </p:spTree>
    <p:extLst>
      <p:ext uri="{BB962C8B-B14F-4D97-AF65-F5344CB8AC3E}">
        <p14:creationId xmlns:p14="http://schemas.microsoft.com/office/powerpoint/2010/main" val="59632250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Free-body diagrams and the centre of gravity</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2  /  Definitions and symbols</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5</a:t>
            </a:r>
          </a:p>
        </p:txBody>
      </p:sp>
      <p:sp>
        <p:nvSpPr>
          <p:cNvPr id="14" name="gold-panel">
            <a:extLst xmlns:a="http://schemas.openxmlformats.org/drawingml/2006/main">
              <a:ext uri="{FF2B5EF4-FFF2-40B4-BE49-F238E27FC236}">
                <a16:creationId xmlns:a16="http://schemas.microsoft.com/office/drawing/2014/main" id="{AB0F83E8-C390-4B28-89B1-AA07D67767CF}"/>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890E69D6-4FDF-4020-AD23-D3C9CC093C0F}"/>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KEY TERMS</a:t>
            </a:r>
          </a:p>
        </p:txBody>
      </p:sp>
      <p:sp>
        <p:nvSpPr>
          <p:cNvPr id="16" name="paragraph">
            <a:extLst xmlns:a="http://schemas.openxmlformats.org/drawingml/2006/main">
              <a:ext uri="{FF2B5EF4-FFF2-40B4-BE49-F238E27FC236}">
                <a16:creationId xmlns:a16="http://schemas.microsoft.com/office/drawing/2014/main" id="{5FF216DA-5E6D-4DAD-A72A-EFD2FBCF0B3A}"/>
              </a:ext>
            </a:extLst>
          </p:cNvPr>
          <p:cNvSpPr>
            <a:spLocks xmlns:a="http://schemas.openxmlformats.org/drawingml/2006/main" noGrp="1"/>
          </p:cNvSpPr>
          <p:nvPr/>
        </p:nvSpPr>
        <p:spPr>
          <a:xfrm xmlns:a="http://schemas.openxmlformats.org/drawingml/2006/main">
            <a:off x="952500" y="2352675"/>
            <a:ext cx="3657600" cy="3638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19324D"/>
                </a:solidFill>
                <a:latin typeface="Arial"/>
                <a:ea typeface="Arial"/>
                <a:cs typeface="Arial"/>
              </a:defRPr>
            </a:defPPr>
            <a:lvl1pPr algn="l">
              <a:defRPr sz="2100" b="1">
                <a:solidFill>
                  <a:srgbClr val="19324D"/>
                </a:solidFill>
                <a:latin typeface="Arial"/>
                <a:ea typeface="Arial"/>
                <a:cs typeface="Arial"/>
              </a:defRPr>
            </a:lvl1pPr>
            <a:lvl2pPr algn="l">
              <a:defRPr sz="2100" b="1">
                <a:solidFill>
                  <a:srgbClr val="19324D"/>
                </a:solidFill>
                <a:latin typeface="Arial"/>
                <a:ea typeface="Arial"/>
                <a:cs typeface="Arial"/>
              </a:defRPr>
            </a:lvl2pPr>
            <a:lvl3pPr algn="l">
              <a:defRPr sz="2100" b="1">
                <a:solidFill>
                  <a:srgbClr val="19324D"/>
                </a:solidFill>
                <a:latin typeface="Arial"/>
                <a:ea typeface="Arial"/>
                <a:cs typeface="Arial"/>
              </a:defRPr>
            </a:lvl3pPr>
            <a:lvl4pPr algn="l">
              <a:defRPr sz="2100" b="1">
                <a:solidFill>
                  <a:srgbClr val="19324D"/>
                </a:solidFill>
                <a:latin typeface="Arial"/>
                <a:ea typeface="Arial"/>
                <a:cs typeface="Arial"/>
              </a:defRPr>
            </a:lvl4pPr>
            <a:lvl5pPr algn="l">
              <a:defRPr sz="2100" b="1">
                <a:solidFill>
                  <a:srgbClr val="19324D"/>
                </a:solidFill>
                <a:latin typeface="Arial"/>
                <a:ea typeface="Arial"/>
                <a:cs typeface="Arial"/>
              </a:defRPr>
            </a:lvl5pPr>
            <a:lvl6pPr algn="l">
              <a:defRPr sz="2100" b="1">
                <a:solidFill>
                  <a:srgbClr val="19324D"/>
                </a:solidFill>
                <a:latin typeface="Arial"/>
                <a:ea typeface="Arial"/>
                <a:cs typeface="Arial"/>
              </a:defRPr>
            </a:lvl6pPr>
            <a:lvl7pPr algn="l">
              <a:defRPr sz="2100" b="1">
                <a:solidFill>
                  <a:srgbClr val="19324D"/>
                </a:solidFill>
                <a:latin typeface="Arial"/>
                <a:ea typeface="Arial"/>
                <a:cs typeface="Arial"/>
              </a:defRPr>
            </a:lvl7pPr>
            <a:lvl8pPr algn="l">
              <a:defRPr sz="2100" b="1">
                <a:solidFill>
                  <a:srgbClr val="19324D"/>
                </a:solidFill>
                <a:latin typeface="Arial"/>
                <a:ea typeface="Arial"/>
                <a:cs typeface="Arial"/>
              </a:defRPr>
            </a:lvl8pPr>
            <a:lvl9pPr algn="l">
              <a:defRPr sz="2100" b="1">
                <a:solidFill>
                  <a:srgbClr val="19324D"/>
                </a:solidFill>
                <a:latin typeface="Arial"/>
                <a:ea typeface="Arial"/>
                <a:cs typeface="Arial"/>
              </a:defRPr>
            </a:lvl9pPr>
          </a:lstStyle>
          <a:p xmlns:a="http://schemas.openxmlformats.org/drawingml/2006/main">
            <a:pPr algn="l">
              <a:lnSpc>
                <a:spcPct val="112000"/>
              </a:lnSpc>
              <a:buNone/>
              <a:defRPr sz="2100" b="1">
                <a:solidFill>
                  <a:srgbClr val="19324D"/>
                </a:solidFill>
                <a:latin typeface="Arial"/>
                <a:ea typeface="Arial"/>
                <a:cs typeface="Arial"/>
              </a:defRPr>
            </a:pPr>
            <a:r>
              <a:rPr sz="2100" b="1">
                <a:solidFill>
                  <a:srgbClr val="19324D"/>
                </a:solidFill>
                <a:latin typeface="Arial"/>
                <a:ea typeface="Arial"/>
                <a:cs typeface="Arial"/>
              </a:rPr>
              <a:t>Free-body diagram</a:t>
            </a:r>
          </a:p>
        </p:txBody>
      </p:sp>
      <p:sp>
        <p:nvSpPr>
          <p:cNvPr id="17" name="paragraph">
            <a:extLst xmlns:a="http://schemas.openxmlformats.org/drawingml/2006/main">
              <a:ext uri="{FF2B5EF4-FFF2-40B4-BE49-F238E27FC236}">
                <a16:creationId xmlns:a16="http://schemas.microsoft.com/office/drawing/2014/main" id="{A4652C5D-0455-4C05-9209-C374FECCB7DE}"/>
              </a:ext>
            </a:extLst>
          </p:cNvPr>
          <p:cNvSpPr>
            <a:spLocks xmlns:a="http://schemas.openxmlformats.org/drawingml/2006/main" noGrp="1"/>
          </p:cNvSpPr>
          <p:nvPr/>
        </p:nvSpPr>
        <p:spPr>
          <a:xfrm xmlns:a="http://schemas.openxmlformats.org/drawingml/2006/main">
            <a:off x="952500" y="2800350"/>
            <a:ext cx="3657600" cy="9115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Shows all external forces</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acting on one chosen object</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or system.</a:t>
            </a:r>
          </a:p>
        </p:txBody>
      </p:sp>
      <p:sp>
        <p:nvSpPr>
          <p:cNvPr id="18" name="paragraph">
            <a:extLst xmlns:a="http://schemas.openxmlformats.org/drawingml/2006/main">
              <a:ext uri="{FF2B5EF4-FFF2-40B4-BE49-F238E27FC236}">
                <a16:creationId xmlns:a16="http://schemas.microsoft.com/office/drawing/2014/main" id="{BB8D2B94-2D96-47AF-8A4C-E63CA1708FA2}"/>
              </a:ext>
            </a:extLst>
          </p:cNvPr>
          <p:cNvSpPr>
            <a:spLocks xmlns:a="http://schemas.openxmlformats.org/drawingml/2006/main" noGrp="1"/>
          </p:cNvSpPr>
          <p:nvPr/>
        </p:nvSpPr>
        <p:spPr>
          <a:xfrm xmlns:a="http://schemas.openxmlformats.org/drawingml/2006/main">
            <a:off x="952500" y="4400550"/>
            <a:ext cx="3657600" cy="352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19324D"/>
                </a:solidFill>
                <a:latin typeface="Arial"/>
                <a:ea typeface="Arial"/>
                <a:cs typeface="Arial"/>
              </a:defRPr>
            </a:defPPr>
            <a:lvl1pPr algn="l">
              <a:defRPr sz="2025" b="1">
                <a:solidFill>
                  <a:srgbClr val="19324D"/>
                </a:solidFill>
                <a:latin typeface="Arial"/>
                <a:ea typeface="Arial"/>
                <a:cs typeface="Arial"/>
              </a:defRPr>
            </a:lvl1pPr>
            <a:lvl2pPr algn="l">
              <a:defRPr sz="2025" b="1">
                <a:solidFill>
                  <a:srgbClr val="19324D"/>
                </a:solidFill>
                <a:latin typeface="Arial"/>
                <a:ea typeface="Arial"/>
                <a:cs typeface="Arial"/>
              </a:defRPr>
            </a:lvl2pPr>
            <a:lvl3pPr algn="l">
              <a:defRPr sz="2025" b="1">
                <a:solidFill>
                  <a:srgbClr val="19324D"/>
                </a:solidFill>
                <a:latin typeface="Arial"/>
                <a:ea typeface="Arial"/>
                <a:cs typeface="Arial"/>
              </a:defRPr>
            </a:lvl3pPr>
            <a:lvl4pPr algn="l">
              <a:defRPr sz="2025" b="1">
                <a:solidFill>
                  <a:srgbClr val="19324D"/>
                </a:solidFill>
                <a:latin typeface="Arial"/>
                <a:ea typeface="Arial"/>
                <a:cs typeface="Arial"/>
              </a:defRPr>
            </a:lvl4pPr>
            <a:lvl5pPr algn="l">
              <a:defRPr sz="2025" b="1">
                <a:solidFill>
                  <a:srgbClr val="19324D"/>
                </a:solidFill>
                <a:latin typeface="Arial"/>
                <a:ea typeface="Arial"/>
                <a:cs typeface="Arial"/>
              </a:defRPr>
            </a:lvl5pPr>
            <a:lvl6pPr algn="l">
              <a:defRPr sz="2025" b="1">
                <a:solidFill>
                  <a:srgbClr val="19324D"/>
                </a:solidFill>
                <a:latin typeface="Arial"/>
                <a:ea typeface="Arial"/>
                <a:cs typeface="Arial"/>
              </a:defRPr>
            </a:lvl6pPr>
            <a:lvl7pPr algn="l">
              <a:defRPr sz="2025" b="1">
                <a:solidFill>
                  <a:srgbClr val="19324D"/>
                </a:solidFill>
                <a:latin typeface="Arial"/>
                <a:ea typeface="Arial"/>
                <a:cs typeface="Arial"/>
              </a:defRPr>
            </a:lvl7pPr>
            <a:lvl8pPr algn="l">
              <a:defRPr sz="2025" b="1">
                <a:solidFill>
                  <a:srgbClr val="19324D"/>
                </a:solidFill>
                <a:latin typeface="Arial"/>
                <a:ea typeface="Arial"/>
                <a:cs typeface="Arial"/>
              </a:defRPr>
            </a:lvl8pPr>
            <a:lvl9pPr algn="l">
              <a:defRPr sz="2025" b="1">
                <a:solidFill>
                  <a:srgbClr val="19324D"/>
                </a:solidFill>
                <a:latin typeface="Arial"/>
                <a:ea typeface="Arial"/>
                <a:cs typeface="Arial"/>
              </a:defRPr>
            </a:lvl9pPr>
          </a:lstStyle>
          <a:p xmlns:a="http://schemas.openxmlformats.org/drawingml/2006/main">
            <a:pPr algn="l">
              <a:lnSpc>
                <a:spcPct val="112000"/>
              </a:lnSpc>
              <a:buNone/>
              <a:defRPr sz="2025" b="1">
                <a:solidFill>
                  <a:srgbClr val="19324D"/>
                </a:solidFill>
                <a:latin typeface="Arial"/>
                <a:ea typeface="Arial"/>
                <a:cs typeface="Arial"/>
              </a:defRPr>
            </a:pPr>
            <a:r>
              <a:rPr sz="2025" b="1">
                <a:solidFill>
                  <a:srgbClr val="19324D"/>
                </a:solidFill>
                <a:latin typeface="Arial"/>
                <a:ea typeface="Arial"/>
                <a:cs typeface="Arial"/>
              </a:rPr>
              <a:t>Centre of gravity</a:t>
            </a:r>
          </a:p>
        </p:txBody>
      </p:sp>
      <p:sp>
        <p:nvSpPr>
          <p:cNvPr id="19" name="paragraph">
            <a:extLst xmlns:a="http://schemas.openxmlformats.org/drawingml/2006/main">
              <a:ext uri="{FF2B5EF4-FFF2-40B4-BE49-F238E27FC236}">
                <a16:creationId xmlns:a16="http://schemas.microsoft.com/office/drawing/2014/main" id="{5ED33D5E-6D96-452B-8F48-E096DFA161D6}"/>
              </a:ext>
            </a:extLst>
          </p:cNvPr>
          <p:cNvSpPr>
            <a:spLocks xmlns:a="http://schemas.openxmlformats.org/drawingml/2006/main" noGrp="1"/>
          </p:cNvSpPr>
          <p:nvPr/>
        </p:nvSpPr>
        <p:spPr>
          <a:xfrm xmlns:a="http://schemas.openxmlformats.org/drawingml/2006/main">
            <a:off x="952500" y="4848225"/>
            <a:ext cx="3657600" cy="8786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The point through which</a:t>
            </a:r>
          </a:p>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the entire weight may be</a:t>
            </a:r>
          </a:p>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considered to act.</a:t>
            </a:r>
          </a:p>
        </p:txBody>
      </p:sp>
      <p:sp>
        <p:nvSpPr>
          <p:cNvPr id="20" name="section-heading">
            <a:extLst xmlns:a="http://schemas.openxmlformats.org/drawingml/2006/main">
              <a:ext uri="{FF2B5EF4-FFF2-40B4-BE49-F238E27FC236}">
                <a16:creationId xmlns:a16="http://schemas.microsoft.com/office/drawing/2014/main" id="{BBBE5DB8-90EB-4BCE-918E-B5BC9158B075}"/>
              </a:ext>
            </a:extLst>
          </p:cNvPr>
          <p:cNvSpPr>
            <a:spLocks xmlns:a="http://schemas.openxmlformats.org/drawingml/2006/main" noGrp="1"/>
          </p:cNvSpPr>
          <p:nvPr/>
        </p:nvSpPr>
        <p:spPr>
          <a:xfrm xmlns:a="http://schemas.openxmlformats.org/drawingml/2006/main">
            <a:off x="5334000" y="1857375"/>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A particle or an extended rigid body</a:t>
            </a:r>
          </a:p>
        </p:txBody>
      </p:sp>
      <p:sp>
        <p:nvSpPr>
          <p:cNvPr id="21" name="paragraph">
            <a:extLst xmlns:a="http://schemas.openxmlformats.org/drawingml/2006/main">
              <a:ext uri="{FF2B5EF4-FFF2-40B4-BE49-F238E27FC236}">
                <a16:creationId xmlns:a16="http://schemas.microsoft.com/office/drawing/2014/main" id="{318F5297-BB63-4545-A1B1-1E78EBE2D310}"/>
              </a:ext>
            </a:extLst>
          </p:cNvPr>
          <p:cNvSpPr>
            <a:spLocks xmlns:a="http://schemas.openxmlformats.org/drawingml/2006/main" noGrp="1"/>
          </p:cNvSpPr>
          <p:nvPr/>
        </p:nvSpPr>
        <p:spPr>
          <a:xfrm xmlns:a="http://schemas.openxmlformats.org/drawingml/2006/main">
            <a:off x="5334000" y="2276475"/>
            <a:ext cx="6172200" cy="94440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A particle model ignores size. A rigid body keeps its</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shape. Its force diagram retains the force application</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points.</a:t>
            </a:r>
          </a:p>
        </p:txBody>
      </p:sp>
      <p:sp>
        <p:nvSpPr>
          <p:cNvPr id="22" name="section-heading">
            <a:extLst xmlns:a="http://schemas.openxmlformats.org/drawingml/2006/main">
              <a:ext uri="{FF2B5EF4-FFF2-40B4-BE49-F238E27FC236}">
                <a16:creationId xmlns:a16="http://schemas.microsoft.com/office/drawing/2014/main" id="{B0BC05A8-0F2D-4954-99D7-5EBEE91DBF7C}"/>
              </a:ext>
            </a:extLst>
          </p:cNvPr>
          <p:cNvSpPr>
            <a:spLocks xmlns:a="http://schemas.openxmlformats.org/drawingml/2006/main" noGrp="1"/>
          </p:cNvSpPr>
          <p:nvPr/>
        </p:nvSpPr>
        <p:spPr>
          <a:xfrm xmlns:a="http://schemas.openxmlformats.org/drawingml/2006/main">
            <a:off x="5334000" y="3771900"/>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Label each physical interaction</a:t>
            </a:r>
          </a:p>
        </p:txBody>
      </p:sp>
      <p:sp>
        <p:nvSpPr>
          <p:cNvPr id="23" name="paragraph">
            <a:extLst xmlns:a="http://schemas.openxmlformats.org/drawingml/2006/main">
              <a:ext uri="{FF2B5EF4-FFF2-40B4-BE49-F238E27FC236}">
                <a16:creationId xmlns:a16="http://schemas.microsoft.com/office/drawing/2014/main" id="{BBA5FE37-ACC0-48DC-AA94-D30DFDFD3E17}"/>
              </a:ext>
            </a:extLst>
          </p:cNvPr>
          <p:cNvSpPr>
            <a:spLocks xmlns:a="http://schemas.openxmlformats.org/drawingml/2006/main" noGrp="1"/>
          </p:cNvSpPr>
          <p:nvPr/>
        </p:nvSpPr>
        <p:spPr>
          <a:xfrm xmlns:a="http://schemas.openxmlformats.org/drawingml/2006/main">
            <a:off x="5334000" y="4191000"/>
            <a:ext cx="6172200" cy="94440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Weight acts vertically down. Normal contact force acts</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perpendicular to a surface. Tension acts along a taut</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string.</a:t>
            </a:r>
          </a:p>
        </p:txBody>
      </p:sp>
      <p:sp>
        <p:nvSpPr>
          <p:cNvPr id="24" name="paragraph">
            <a:extLst xmlns:a="http://schemas.openxmlformats.org/drawingml/2006/main">
              <a:ext uri="{FF2B5EF4-FFF2-40B4-BE49-F238E27FC236}">
                <a16:creationId xmlns:a16="http://schemas.microsoft.com/office/drawing/2014/main" id="{20984EAD-1343-4406-889D-28C4A82E790E}"/>
              </a:ext>
            </a:extLst>
          </p:cNvPr>
          <p:cNvSpPr>
            <a:spLocks xmlns:a="http://schemas.openxmlformats.org/drawingml/2006/main" noGrp="1"/>
          </p:cNvSpPr>
          <p:nvPr/>
        </p:nvSpPr>
        <p:spPr>
          <a:xfrm xmlns:a="http://schemas.openxmlformats.org/drawingml/2006/main">
            <a:off x="5334000" y="5505450"/>
            <a:ext cx="6172200" cy="60483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Velocity, acceleration and the resultant are not extra</a:t>
            </a:r>
          </a:p>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physical forces to add.</a:t>
            </a:r>
          </a:p>
        </p:txBody>
      </p:sp>
    </p:spTree>
    <p:extLst>
      <p:ext uri="{BB962C8B-B14F-4D97-AF65-F5344CB8AC3E}">
        <p14:creationId xmlns:p14="http://schemas.microsoft.com/office/powerpoint/2010/main" val="59632250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horizontal uniform beam supported at both ends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2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6</a:t>
            </a:r>
          </a:p>
        </p:txBody>
      </p:sp>
      <p:sp>
        <p:nvSpPr>
          <p:cNvPr id="14" name="gold-panel">
            <a:extLst xmlns:a="http://schemas.openxmlformats.org/drawingml/2006/main">
              <a:ext uri="{FF2B5EF4-FFF2-40B4-BE49-F238E27FC236}">
                <a16:creationId xmlns:a16="http://schemas.microsoft.com/office/drawing/2014/main" id="{598AD8F8-BCA3-4036-AFC5-F6A64EB6E004}"/>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35B16B3B-6542-4D05-9397-5620162751B9}"/>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GIVEN</a:t>
            </a:r>
          </a:p>
        </p:txBody>
      </p:sp>
      <p:sp>
        <p:nvSpPr>
          <p:cNvPr id="16" name="math-6-0">
            <a:extLst xmlns:a="http://schemas.openxmlformats.org/drawingml/2006/main">
              <a:ext uri="{FF2B5EF4-FFF2-40B4-BE49-F238E27FC236}">
                <a16:creationId xmlns:a16="http://schemas.microsoft.com/office/drawing/2014/main" id="{EFFC6526-2277-4E81-84A9-CCD33488C1A3}"/>
              </a:ext>
            </a:extLst>
          </p:cNvPr>
          <p:cNvSpPr>
            <a:spLocks xmlns:a="http://schemas.openxmlformats.org/drawingml/2006/main" noGrp="1"/>
          </p:cNvSpPr>
          <p:nvPr/>
        </p:nvSpPr>
        <p:spPr>
          <a:xfrm xmlns:a="http://schemas.openxmlformats.org/drawingml/2006/main">
            <a:off x="952500" y="2457450"/>
            <a:ext cx="2458403"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Beam length = 1.20 m</a:t>
            </a:r>
          </a:p>
        </p:txBody>
      </p:sp>
      <p:sp>
        <p:nvSpPr>
          <p:cNvPr id="17" name="math-7-0">
            <a:extLst xmlns:a="http://schemas.openxmlformats.org/drawingml/2006/main">
              <a:ext uri="{FF2B5EF4-FFF2-40B4-BE49-F238E27FC236}">
                <a16:creationId xmlns:a16="http://schemas.microsoft.com/office/drawing/2014/main" id="{302BA081-9BD6-48F8-855D-8B9796CF73B3}"/>
              </a:ext>
            </a:extLst>
          </p:cNvPr>
          <p:cNvSpPr>
            <a:spLocks xmlns:a="http://schemas.openxmlformats.org/drawingml/2006/main" noGrp="1"/>
          </p:cNvSpPr>
          <p:nvPr/>
        </p:nvSpPr>
        <p:spPr>
          <a:xfrm xmlns:a="http://schemas.openxmlformats.org/drawingml/2006/main">
            <a:off x="952500" y="3457575"/>
            <a:ext cx="2472023"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Beam weight = 39.2 N</a:t>
            </a:r>
          </a:p>
        </p:txBody>
      </p:sp>
      <p:sp>
        <p:nvSpPr>
          <p:cNvPr id="18" name="math-8-0">
            <a:extLst xmlns:a="http://schemas.openxmlformats.org/drawingml/2006/main">
              <a:ext uri="{FF2B5EF4-FFF2-40B4-BE49-F238E27FC236}">
                <a16:creationId xmlns:a16="http://schemas.microsoft.com/office/drawing/2014/main" id="{79817BF8-8199-4C8C-A31B-A855D158B16A}"/>
              </a:ext>
            </a:extLst>
          </p:cNvPr>
          <p:cNvSpPr>
            <a:spLocks xmlns:a="http://schemas.openxmlformats.org/drawingml/2006/main" noGrp="1"/>
          </p:cNvSpPr>
          <p:nvPr/>
        </p:nvSpPr>
        <p:spPr>
          <a:xfrm xmlns:a="http://schemas.openxmlformats.org/drawingml/2006/main">
            <a:off x="952500" y="4457700"/>
            <a:ext cx="310534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Each upward force = 19.6 N</a:t>
            </a:r>
          </a:p>
        </p:txBody>
      </p:sp>
      <p:sp>
        <p:nvSpPr>
          <p:cNvPr id="19" name="question-part-a">
            <a:extLst xmlns:a="http://schemas.openxmlformats.org/drawingml/2006/main">
              <a:ext uri="{FF2B5EF4-FFF2-40B4-BE49-F238E27FC236}">
                <a16:creationId xmlns:a16="http://schemas.microsoft.com/office/drawing/2014/main" id="{8B6061AF-C327-4D28-9951-FCE5A5BB8D25}"/>
              </a:ext>
            </a:extLst>
          </p:cNvPr>
          <p:cNvSpPr>
            <a:spLocks xmlns:a="http://schemas.openxmlformats.org/drawingml/2006/main" noGrp="1"/>
          </p:cNvSpPr>
          <p:nvPr/>
        </p:nvSpPr>
        <p:spPr>
          <a:xfrm xmlns:a="http://schemas.openxmlformats.org/drawingml/2006/main">
            <a:off x="5334000" y="1952625"/>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Draw an extended-body force diagram. Show</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where each of the three forces acts.</a:t>
            </a:r>
          </a:p>
        </p:txBody>
      </p:sp>
      <p:sp>
        <p:nvSpPr>
          <p:cNvPr id="20" name="question-part-b">
            <a:extLst xmlns:a="http://schemas.openxmlformats.org/drawingml/2006/main">
              <a:ext uri="{FF2B5EF4-FFF2-40B4-BE49-F238E27FC236}">
                <a16:creationId xmlns:a16="http://schemas.microsoft.com/office/drawing/2014/main" id="{7C37C739-270F-455C-B300-43E62E1D7145}"/>
              </a:ext>
            </a:extLst>
          </p:cNvPr>
          <p:cNvSpPr>
            <a:spLocks xmlns:a="http://schemas.openxmlformats.org/drawingml/2006/main" noGrp="1"/>
          </p:cNvSpPr>
          <p:nvPr/>
        </p:nvSpPr>
        <p:spPr>
          <a:xfrm xmlns:a="http://schemas.openxmlformats.org/drawingml/2006/main">
            <a:off x="5334000" y="2899410"/>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Locate the centre of gravity. Explain why a</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particle diagram loses useful information here.</a:t>
            </a:r>
          </a:p>
        </p:txBody>
      </p:sp>
      <p:sp>
        <p:nvSpPr>
          <p:cNvPr id="21" name="question-part-c">
            <a:extLst xmlns:a="http://schemas.openxmlformats.org/drawingml/2006/main">
              <a:ext uri="{FF2B5EF4-FFF2-40B4-BE49-F238E27FC236}">
                <a16:creationId xmlns:a16="http://schemas.microsoft.com/office/drawing/2014/main" id="{8F17AD8F-ABC0-4373-97EE-D77FA6FCCE4D}"/>
              </a:ext>
            </a:extLst>
          </p:cNvPr>
          <p:cNvSpPr>
            <a:spLocks xmlns:a="http://schemas.openxmlformats.org/drawingml/2006/main" noGrp="1"/>
          </p:cNvSpPr>
          <p:nvPr/>
        </p:nvSpPr>
        <p:spPr>
          <a:xfrm xmlns:a="http://schemas.openxmlformats.org/drawingml/2006/main">
            <a:off x="5334000" y="3846195"/>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 Should the beam’s downward force on a support</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appear on the beam’s own diagram? Explain.</a:t>
            </a:r>
          </a:p>
        </p:txBody>
      </p:sp>
    </p:spTree>
    <p:extLst>
      <p:ext uri="{BB962C8B-B14F-4D97-AF65-F5344CB8AC3E}">
        <p14:creationId xmlns:p14="http://schemas.microsoft.com/office/powerpoint/2010/main" val="59632250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horizontal uniform beam supported at both ends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2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7</a:t>
            </a:r>
          </a:p>
        </p:txBody>
      </p:sp>
      <p:sp>
        <p:nvSpPr>
          <p:cNvPr id="14" name="body-1">
            <a:extLst xmlns:a="http://schemas.openxmlformats.org/drawingml/2006/main">
              <a:ext uri="{FF2B5EF4-FFF2-40B4-BE49-F238E27FC236}">
                <a16:creationId xmlns:a16="http://schemas.microsoft.com/office/drawing/2014/main" id="{A356B0EE-E043-421A-B47F-9FD03B0F5F8B}"/>
              </a:ext>
            </a:extLst>
          </p:cNvPr>
          <p:cNvSpPr>
            <a:spLocks xmlns:a="http://schemas.openxmlformats.org/drawingml/2006/main" noGrp="1"/>
          </p:cNvSpPr>
          <p:nvPr/>
        </p:nvSpPr>
        <p:spPr>
          <a:xfrm xmlns:a="http://schemas.openxmlformats.org/drawingml/2006/main">
            <a:off x="1381125" y="3486150"/>
            <a:ext cx="3810000" cy="266700"/>
          </a:xfrm>
          <a:prstGeom xmlns:a="http://schemas.openxmlformats.org/drawingml/2006/main" prst="rect">
            <a:avLst/>
          </a:prstGeom>
          <a:solidFill xmlns:a="http://schemas.openxmlformats.org/drawingml/2006/main">
            <a:srgbClr val="FFF8E8"/>
          </a:solidFill>
          <a:ln xmlns:a="http://schemas.openxmlformats.org/drawingml/2006/main" w="19050">
            <a:solidFill>
              <a:srgbClr val="19324D"/>
            </a:solidFill>
          </a:ln>
        </p:spPr>
      </p:sp>
      <p:cxnSp>
        <p:nvCxnSpPr>
          <p:cNvPr id="15" name="force-vector-2">
            <a:extLst xmlns:a="http://schemas.openxmlformats.org/drawingml/2006/main">
              <a:ext uri="{FF2B5EF4-FFF2-40B4-BE49-F238E27FC236}">
                <a16:creationId xmlns:a16="http://schemas.microsoft.com/office/drawing/2014/main" id="{719F6410-9A16-4C7C-A1D0-4B18364035BE}"/>
              </a:ext>
            </a:extLst>
          </p:cNvPr>
          <p:cNvCxnSpPr/>
          <p:nvPr/>
        </p:nvCxnSpPr>
        <p:spPr>
          <a:xfrm xmlns:a="http://schemas.openxmlformats.org/drawingml/2006/main" flipH="0" flipV="1">
            <a:off x="1381125" y="2571750"/>
            <a:ext cx="0" cy="104775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16" name="force-vector-3">
            <a:extLst xmlns:a="http://schemas.openxmlformats.org/drawingml/2006/main">
              <a:ext uri="{FF2B5EF4-FFF2-40B4-BE49-F238E27FC236}">
                <a16:creationId xmlns:a16="http://schemas.microsoft.com/office/drawing/2014/main" id="{68DE2095-7E55-43A2-BCE2-44F739A5CAF1}"/>
              </a:ext>
            </a:extLst>
          </p:cNvPr>
          <p:cNvCxnSpPr/>
          <p:nvPr/>
        </p:nvCxnSpPr>
        <p:spPr>
          <a:xfrm xmlns:a="http://schemas.openxmlformats.org/drawingml/2006/main" flipH="0" flipV="1">
            <a:off x="5191125" y="2571750"/>
            <a:ext cx="0" cy="104775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17" name="force-vector-4">
            <a:extLst xmlns:a="http://schemas.openxmlformats.org/drawingml/2006/main">
              <a:ext uri="{FF2B5EF4-FFF2-40B4-BE49-F238E27FC236}">
                <a16:creationId xmlns:a16="http://schemas.microsoft.com/office/drawing/2014/main" id="{C773FA17-1ABF-400B-92C7-C60D72B9B312}"/>
              </a:ext>
            </a:extLst>
          </p:cNvPr>
          <p:cNvCxnSpPr/>
          <p:nvPr/>
        </p:nvCxnSpPr>
        <p:spPr>
          <a:xfrm xmlns:a="http://schemas.openxmlformats.org/drawingml/2006/main" flipH="0" flipV="0">
            <a:off x="3286125" y="3619500"/>
            <a:ext cx="0" cy="209550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sp>
        <p:nvSpPr>
          <p:cNvPr id="18" name="diagram-label-5">
            <a:extLst xmlns:a="http://schemas.openxmlformats.org/drawingml/2006/main">
              <a:ext uri="{FF2B5EF4-FFF2-40B4-BE49-F238E27FC236}">
                <a16:creationId xmlns:a16="http://schemas.microsoft.com/office/drawing/2014/main" id="{A25A2358-B249-4AAE-A8A5-7F7A93CE3A8F}"/>
              </a:ext>
            </a:extLst>
          </p:cNvPr>
          <p:cNvSpPr>
            <a:spLocks xmlns:a="http://schemas.openxmlformats.org/drawingml/2006/main" noGrp="1"/>
          </p:cNvSpPr>
          <p:nvPr/>
        </p:nvSpPr>
        <p:spPr>
          <a:xfrm xmlns:a="http://schemas.openxmlformats.org/drawingml/2006/main">
            <a:off x="1000125" y="2181225"/>
            <a:ext cx="1047750" cy="30908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19324D"/>
                </a:solidFill>
                <a:latin typeface="Arial"/>
                <a:ea typeface="Arial"/>
                <a:cs typeface="Arial"/>
              </a:defRPr>
            </a:defPPr>
            <a:lvl1pPr algn="l">
              <a:defRPr sz="1725" b="0">
                <a:solidFill>
                  <a:srgbClr val="19324D"/>
                </a:solidFill>
                <a:latin typeface="Arial"/>
                <a:ea typeface="Arial"/>
                <a:cs typeface="Arial"/>
              </a:defRPr>
            </a:lvl1pPr>
            <a:lvl2pPr algn="l">
              <a:defRPr sz="1725" b="0">
                <a:solidFill>
                  <a:srgbClr val="19324D"/>
                </a:solidFill>
                <a:latin typeface="Arial"/>
                <a:ea typeface="Arial"/>
                <a:cs typeface="Arial"/>
              </a:defRPr>
            </a:lvl2pPr>
            <a:lvl3pPr algn="l">
              <a:defRPr sz="1725" b="0">
                <a:solidFill>
                  <a:srgbClr val="19324D"/>
                </a:solidFill>
                <a:latin typeface="Arial"/>
                <a:ea typeface="Arial"/>
                <a:cs typeface="Arial"/>
              </a:defRPr>
            </a:lvl3pPr>
            <a:lvl4pPr algn="l">
              <a:defRPr sz="1725" b="0">
                <a:solidFill>
                  <a:srgbClr val="19324D"/>
                </a:solidFill>
                <a:latin typeface="Arial"/>
                <a:ea typeface="Arial"/>
                <a:cs typeface="Arial"/>
              </a:defRPr>
            </a:lvl4pPr>
            <a:lvl5pPr algn="l">
              <a:defRPr sz="1725" b="0">
                <a:solidFill>
                  <a:srgbClr val="19324D"/>
                </a:solidFill>
                <a:latin typeface="Arial"/>
                <a:ea typeface="Arial"/>
                <a:cs typeface="Arial"/>
              </a:defRPr>
            </a:lvl5pPr>
            <a:lvl6pPr algn="l">
              <a:defRPr sz="1725" b="0">
                <a:solidFill>
                  <a:srgbClr val="19324D"/>
                </a:solidFill>
                <a:latin typeface="Arial"/>
                <a:ea typeface="Arial"/>
                <a:cs typeface="Arial"/>
              </a:defRPr>
            </a:lvl6pPr>
            <a:lvl7pPr algn="l">
              <a:defRPr sz="1725" b="0">
                <a:solidFill>
                  <a:srgbClr val="19324D"/>
                </a:solidFill>
                <a:latin typeface="Arial"/>
                <a:ea typeface="Arial"/>
                <a:cs typeface="Arial"/>
              </a:defRPr>
            </a:lvl7pPr>
            <a:lvl8pPr algn="l">
              <a:defRPr sz="1725" b="0">
                <a:solidFill>
                  <a:srgbClr val="19324D"/>
                </a:solidFill>
                <a:latin typeface="Arial"/>
                <a:ea typeface="Arial"/>
                <a:cs typeface="Arial"/>
              </a:defRPr>
            </a:lvl8pPr>
            <a:lvl9pPr algn="l">
              <a:defRPr sz="1725" b="0">
                <a:solidFill>
                  <a:srgbClr val="19324D"/>
                </a:solidFill>
                <a:latin typeface="Arial"/>
                <a:ea typeface="Arial"/>
                <a:cs typeface="Arial"/>
              </a:defRPr>
            </a:lvl9pPr>
          </a:lstStyle>
          <a:p xmlns:a="http://schemas.openxmlformats.org/drawingml/2006/main">
            <a:pPr algn="l">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19.6 N</a:t>
            </a:r>
          </a:p>
        </p:txBody>
      </p:sp>
      <p:sp>
        <p:nvSpPr>
          <p:cNvPr id="19" name="diagram-label-6">
            <a:extLst xmlns:a="http://schemas.openxmlformats.org/drawingml/2006/main">
              <a:ext uri="{FF2B5EF4-FFF2-40B4-BE49-F238E27FC236}">
                <a16:creationId xmlns:a16="http://schemas.microsoft.com/office/drawing/2014/main" id="{8A0956D6-39A3-475E-90FB-DB2917D7002A}"/>
              </a:ext>
            </a:extLst>
          </p:cNvPr>
          <p:cNvSpPr>
            <a:spLocks xmlns:a="http://schemas.openxmlformats.org/drawingml/2006/main" noGrp="1"/>
          </p:cNvSpPr>
          <p:nvPr/>
        </p:nvSpPr>
        <p:spPr>
          <a:xfrm xmlns:a="http://schemas.openxmlformats.org/drawingml/2006/main">
            <a:off x="4791075" y="2181225"/>
            <a:ext cx="1066800" cy="30908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19324D"/>
                </a:solidFill>
                <a:latin typeface="Arial"/>
                <a:ea typeface="Arial"/>
                <a:cs typeface="Arial"/>
              </a:defRPr>
            </a:defPPr>
            <a:lvl1pPr algn="l">
              <a:defRPr sz="1725" b="0">
                <a:solidFill>
                  <a:srgbClr val="19324D"/>
                </a:solidFill>
                <a:latin typeface="Arial"/>
                <a:ea typeface="Arial"/>
                <a:cs typeface="Arial"/>
              </a:defRPr>
            </a:lvl1pPr>
            <a:lvl2pPr algn="l">
              <a:defRPr sz="1725" b="0">
                <a:solidFill>
                  <a:srgbClr val="19324D"/>
                </a:solidFill>
                <a:latin typeface="Arial"/>
                <a:ea typeface="Arial"/>
                <a:cs typeface="Arial"/>
              </a:defRPr>
            </a:lvl2pPr>
            <a:lvl3pPr algn="l">
              <a:defRPr sz="1725" b="0">
                <a:solidFill>
                  <a:srgbClr val="19324D"/>
                </a:solidFill>
                <a:latin typeface="Arial"/>
                <a:ea typeface="Arial"/>
                <a:cs typeface="Arial"/>
              </a:defRPr>
            </a:lvl3pPr>
            <a:lvl4pPr algn="l">
              <a:defRPr sz="1725" b="0">
                <a:solidFill>
                  <a:srgbClr val="19324D"/>
                </a:solidFill>
                <a:latin typeface="Arial"/>
                <a:ea typeface="Arial"/>
                <a:cs typeface="Arial"/>
              </a:defRPr>
            </a:lvl4pPr>
            <a:lvl5pPr algn="l">
              <a:defRPr sz="1725" b="0">
                <a:solidFill>
                  <a:srgbClr val="19324D"/>
                </a:solidFill>
                <a:latin typeface="Arial"/>
                <a:ea typeface="Arial"/>
                <a:cs typeface="Arial"/>
              </a:defRPr>
            </a:lvl5pPr>
            <a:lvl6pPr algn="l">
              <a:defRPr sz="1725" b="0">
                <a:solidFill>
                  <a:srgbClr val="19324D"/>
                </a:solidFill>
                <a:latin typeface="Arial"/>
                <a:ea typeface="Arial"/>
                <a:cs typeface="Arial"/>
              </a:defRPr>
            </a:lvl6pPr>
            <a:lvl7pPr algn="l">
              <a:defRPr sz="1725" b="0">
                <a:solidFill>
                  <a:srgbClr val="19324D"/>
                </a:solidFill>
                <a:latin typeface="Arial"/>
                <a:ea typeface="Arial"/>
                <a:cs typeface="Arial"/>
              </a:defRPr>
            </a:lvl7pPr>
            <a:lvl8pPr algn="l">
              <a:defRPr sz="1725" b="0">
                <a:solidFill>
                  <a:srgbClr val="19324D"/>
                </a:solidFill>
                <a:latin typeface="Arial"/>
                <a:ea typeface="Arial"/>
                <a:cs typeface="Arial"/>
              </a:defRPr>
            </a:lvl8pPr>
            <a:lvl9pPr algn="l">
              <a:defRPr sz="1725" b="0">
                <a:solidFill>
                  <a:srgbClr val="19324D"/>
                </a:solidFill>
                <a:latin typeface="Arial"/>
                <a:ea typeface="Arial"/>
                <a:cs typeface="Arial"/>
              </a:defRPr>
            </a:lvl9pPr>
          </a:lstStyle>
          <a:p xmlns:a="http://schemas.openxmlformats.org/drawingml/2006/main">
            <a:pPr algn="l">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19.6 N</a:t>
            </a:r>
          </a:p>
        </p:txBody>
      </p:sp>
      <p:sp>
        <p:nvSpPr>
          <p:cNvPr id="20" name="diagram-label-7">
            <a:extLst xmlns:a="http://schemas.openxmlformats.org/drawingml/2006/main">
              <a:ext uri="{FF2B5EF4-FFF2-40B4-BE49-F238E27FC236}">
                <a16:creationId xmlns:a16="http://schemas.microsoft.com/office/drawing/2014/main" id="{17E899D1-ABA4-4834-AA8B-963F6F964F6B}"/>
              </a:ext>
            </a:extLst>
          </p:cNvPr>
          <p:cNvSpPr>
            <a:spLocks xmlns:a="http://schemas.openxmlformats.org/drawingml/2006/main" noGrp="1"/>
          </p:cNvSpPr>
          <p:nvPr/>
        </p:nvSpPr>
        <p:spPr>
          <a:xfrm xmlns:a="http://schemas.openxmlformats.org/drawingml/2006/main">
            <a:off x="3514725" y="5267325"/>
            <a:ext cx="171450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19324D"/>
                </a:solidFill>
                <a:latin typeface="Arial"/>
                <a:ea typeface="Arial"/>
                <a:cs typeface="Arial"/>
              </a:defRPr>
            </a:defPPr>
            <a:lvl1pPr algn="l">
              <a:defRPr sz="1800" b="0">
                <a:solidFill>
                  <a:srgbClr val="19324D"/>
                </a:solidFill>
                <a:latin typeface="Arial"/>
                <a:ea typeface="Arial"/>
                <a:cs typeface="Arial"/>
              </a:defRPr>
            </a:lvl1pPr>
            <a:lvl2pPr algn="l">
              <a:defRPr sz="1800" b="0">
                <a:solidFill>
                  <a:srgbClr val="19324D"/>
                </a:solidFill>
                <a:latin typeface="Arial"/>
                <a:ea typeface="Arial"/>
                <a:cs typeface="Arial"/>
              </a:defRPr>
            </a:lvl2pPr>
            <a:lvl3pPr algn="l">
              <a:defRPr sz="1800" b="0">
                <a:solidFill>
                  <a:srgbClr val="19324D"/>
                </a:solidFill>
                <a:latin typeface="Arial"/>
                <a:ea typeface="Arial"/>
                <a:cs typeface="Arial"/>
              </a:defRPr>
            </a:lvl3pPr>
            <a:lvl4pPr algn="l">
              <a:defRPr sz="1800" b="0">
                <a:solidFill>
                  <a:srgbClr val="19324D"/>
                </a:solidFill>
                <a:latin typeface="Arial"/>
                <a:ea typeface="Arial"/>
                <a:cs typeface="Arial"/>
              </a:defRPr>
            </a:lvl4pPr>
            <a:lvl5pPr algn="l">
              <a:defRPr sz="1800" b="0">
                <a:solidFill>
                  <a:srgbClr val="19324D"/>
                </a:solidFill>
                <a:latin typeface="Arial"/>
                <a:ea typeface="Arial"/>
                <a:cs typeface="Arial"/>
              </a:defRPr>
            </a:lvl5pPr>
            <a:lvl6pPr algn="l">
              <a:defRPr sz="1800" b="0">
                <a:solidFill>
                  <a:srgbClr val="19324D"/>
                </a:solidFill>
                <a:latin typeface="Arial"/>
                <a:ea typeface="Arial"/>
                <a:cs typeface="Arial"/>
              </a:defRPr>
            </a:lvl6pPr>
            <a:lvl7pPr algn="l">
              <a:defRPr sz="1800" b="0">
                <a:solidFill>
                  <a:srgbClr val="19324D"/>
                </a:solidFill>
                <a:latin typeface="Arial"/>
                <a:ea typeface="Arial"/>
                <a:cs typeface="Arial"/>
              </a:defRPr>
            </a:lvl7pPr>
            <a:lvl8pPr algn="l">
              <a:defRPr sz="1800" b="0">
                <a:solidFill>
                  <a:srgbClr val="19324D"/>
                </a:solidFill>
                <a:latin typeface="Arial"/>
                <a:ea typeface="Arial"/>
                <a:cs typeface="Arial"/>
              </a:defRPr>
            </a:lvl8pPr>
            <a:lvl9pPr algn="l">
              <a:defRPr sz="1800" b="0">
                <a:solidFill>
                  <a:srgbClr val="19324D"/>
                </a:solidFill>
                <a:latin typeface="Arial"/>
                <a:ea typeface="Arial"/>
                <a:cs typeface="Arial"/>
              </a:defRPr>
            </a:lvl9pPr>
          </a:lstStyle>
          <a:p xmlns:a="http://schemas.openxmlformats.org/drawingml/2006/main">
            <a:pPr algn="l">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39.2 N</a:t>
            </a:r>
          </a:p>
        </p:txBody>
      </p:sp>
      <p:sp>
        <p:nvSpPr>
          <p:cNvPr id="21" name="diagram-label-8">
            <a:extLst xmlns:a="http://schemas.openxmlformats.org/drawingml/2006/main">
              <a:ext uri="{FF2B5EF4-FFF2-40B4-BE49-F238E27FC236}">
                <a16:creationId xmlns:a16="http://schemas.microsoft.com/office/drawing/2014/main" id="{E598FA7B-EEFC-4C42-8241-E67459ABA68D}"/>
              </a:ext>
            </a:extLst>
          </p:cNvPr>
          <p:cNvSpPr>
            <a:spLocks xmlns:a="http://schemas.openxmlformats.org/drawingml/2006/main" noGrp="1"/>
          </p:cNvSpPr>
          <p:nvPr/>
        </p:nvSpPr>
        <p:spPr>
          <a:xfrm xmlns:a="http://schemas.openxmlformats.org/drawingml/2006/main">
            <a:off x="3419475" y="3876675"/>
            <a:ext cx="1905000" cy="29813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b="0">
                <a:solidFill>
                  <a:srgbClr val="19324D"/>
                </a:solidFill>
                <a:latin typeface="Arial"/>
                <a:ea typeface="Arial"/>
                <a:cs typeface="Arial"/>
              </a:defRPr>
            </a:defPPr>
            <a:lvl1pPr algn="l">
              <a:defRPr sz="1650" b="0">
                <a:solidFill>
                  <a:srgbClr val="19324D"/>
                </a:solidFill>
                <a:latin typeface="Arial"/>
                <a:ea typeface="Arial"/>
                <a:cs typeface="Arial"/>
              </a:defRPr>
            </a:lvl1pPr>
            <a:lvl2pPr algn="l">
              <a:defRPr sz="1650" b="0">
                <a:solidFill>
                  <a:srgbClr val="19324D"/>
                </a:solidFill>
                <a:latin typeface="Arial"/>
                <a:ea typeface="Arial"/>
                <a:cs typeface="Arial"/>
              </a:defRPr>
            </a:lvl2pPr>
            <a:lvl3pPr algn="l">
              <a:defRPr sz="1650" b="0">
                <a:solidFill>
                  <a:srgbClr val="19324D"/>
                </a:solidFill>
                <a:latin typeface="Arial"/>
                <a:ea typeface="Arial"/>
                <a:cs typeface="Arial"/>
              </a:defRPr>
            </a:lvl3pPr>
            <a:lvl4pPr algn="l">
              <a:defRPr sz="1650" b="0">
                <a:solidFill>
                  <a:srgbClr val="19324D"/>
                </a:solidFill>
                <a:latin typeface="Arial"/>
                <a:ea typeface="Arial"/>
                <a:cs typeface="Arial"/>
              </a:defRPr>
            </a:lvl4pPr>
            <a:lvl5pPr algn="l">
              <a:defRPr sz="1650" b="0">
                <a:solidFill>
                  <a:srgbClr val="19324D"/>
                </a:solidFill>
                <a:latin typeface="Arial"/>
                <a:ea typeface="Arial"/>
                <a:cs typeface="Arial"/>
              </a:defRPr>
            </a:lvl5pPr>
            <a:lvl6pPr algn="l">
              <a:defRPr sz="1650" b="0">
                <a:solidFill>
                  <a:srgbClr val="19324D"/>
                </a:solidFill>
                <a:latin typeface="Arial"/>
                <a:ea typeface="Arial"/>
                <a:cs typeface="Arial"/>
              </a:defRPr>
            </a:lvl6pPr>
            <a:lvl7pPr algn="l">
              <a:defRPr sz="1650" b="0">
                <a:solidFill>
                  <a:srgbClr val="19324D"/>
                </a:solidFill>
                <a:latin typeface="Arial"/>
                <a:ea typeface="Arial"/>
                <a:cs typeface="Arial"/>
              </a:defRPr>
            </a:lvl7pPr>
            <a:lvl8pPr algn="l">
              <a:defRPr sz="1650" b="0">
                <a:solidFill>
                  <a:srgbClr val="19324D"/>
                </a:solidFill>
                <a:latin typeface="Arial"/>
                <a:ea typeface="Arial"/>
                <a:cs typeface="Arial"/>
              </a:defRPr>
            </a:lvl8pPr>
            <a:lvl9pPr algn="l">
              <a:defRPr sz="1650" b="0">
                <a:solidFill>
                  <a:srgbClr val="19324D"/>
                </a:solidFill>
                <a:latin typeface="Arial"/>
                <a:ea typeface="Arial"/>
                <a:cs typeface="Arial"/>
              </a:defRPr>
            </a:lvl9pPr>
          </a:lstStyle>
          <a:p xmlns:a="http://schemas.openxmlformats.org/drawingml/2006/main">
            <a:pPr algn="l">
              <a:lnSpc>
                <a:spcPct val="112000"/>
              </a:lnSpc>
              <a:buNone/>
              <a:defRPr sz="1650" b="0">
                <a:solidFill>
                  <a:srgbClr val="19324D"/>
                </a:solidFill>
                <a:latin typeface="Arial"/>
                <a:ea typeface="Arial"/>
                <a:cs typeface="Arial"/>
              </a:defRPr>
            </a:pPr>
            <a:r>
              <a:rPr sz="1650" b="0">
                <a:solidFill>
                  <a:srgbClr val="19324D"/>
                </a:solidFill>
                <a:latin typeface="Arial"/>
                <a:ea typeface="Arial"/>
                <a:cs typeface="Arial"/>
              </a:rPr>
              <a:t>midpoint</a:t>
            </a:r>
          </a:p>
        </p:txBody>
      </p:sp>
      <p:sp>
        <p:nvSpPr>
          <p:cNvPr id="22" name="diagram-label-9">
            <a:extLst xmlns:a="http://schemas.openxmlformats.org/drawingml/2006/main">
              <a:ext uri="{FF2B5EF4-FFF2-40B4-BE49-F238E27FC236}">
                <a16:creationId xmlns:a16="http://schemas.microsoft.com/office/drawing/2014/main" id="{BB592F9F-5CBA-4A32-8CDE-B011A294ABCB}"/>
              </a:ext>
            </a:extLst>
          </p:cNvPr>
          <p:cNvSpPr>
            <a:spLocks xmlns:a="http://schemas.openxmlformats.org/drawingml/2006/main" noGrp="1"/>
          </p:cNvSpPr>
          <p:nvPr/>
        </p:nvSpPr>
        <p:spPr>
          <a:xfrm xmlns:a="http://schemas.openxmlformats.org/drawingml/2006/main">
            <a:off x="685800" y="1752600"/>
            <a:ext cx="5238750" cy="29813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650" b="0">
                <a:solidFill>
                  <a:srgbClr val="19324D"/>
                </a:solidFill>
                <a:latin typeface="Arial"/>
                <a:ea typeface="Arial"/>
                <a:cs typeface="Arial"/>
              </a:defRPr>
            </a:defPPr>
            <a:lvl1pPr algn="ctr">
              <a:defRPr sz="1650" b="0">
                <a:solidFill>
                  <a:srgbClr val="19324D"/>
                </a:solidFill>
                <a:latin typeface="Arial"/>
                <a:ea typeface="Arial"/>
                <a:cs typeface="Arial"/>
              </a:defRPr>
            </a:lvl1pPr>
            <a:lvl2pPr algn="ctr">
              <a:defRPr sz="1650" b="0">
                <a:solidFill>
                  <a:srgbClr val="19324D"/>
                </a:solidFill>
                <a:latin typeface="Arial"/>
                <a:ea typeface="Arial"/>
                <a:cs typeface="Arial"/>
              </a:defRPr>
            </a:lvl2pPr>
            <a:lvl3pPr algn="ctr">
              <a:defRPr sz="1650" b="0">
                <a:solidFill>
                  <a:srgbClr val="19324D"/>
                </a:solidFill>
                <a:latin typeface="Arial"/>
                <a:ea typeface="Arial"/>
                <a:cs typeface="Arial"/>
              </a:defRPr>
            </a:lvl3pPr>
            <a:lvl4pPr algn="ctr">
              <a:defRPr sz="1650" b="0">
                <a:solidFill>
                  <a:srgbClr val="19324D"/>
                </a:solidFill>
                <a:latin typeface="Arial"/>
                <a:ea typeface="Arial"/>
                <a:cs typeface="Arial"/>
              </a:defRPr>
            </a:lvl4pPr>
            <a:lvl5pPr algn="ctr">
              <a:defRPr sz="1650" b="0">
                <a:solidFill>
                  <a:srgbClr val="19324D"/>
                </a:solidFill>
                <a:latin typeface="Arial"/>
                <a:ea typeface="Arial"/>
                <a:cs typeface="Arial"/>
              </a:defRPr>
            </a:lvl5pPr>
            <a:lvl6pPr algn="ctr">
              <a:defRPr sz="1650" b="0">
                <a:solidFill>
                  <a:srgbClr val="19324D"/>
                </a:solidFill>
                <a:latin typeface="Arial"/>
                <a:ea typeface="Arial"/>
                <a:cs typeface="Arial"/>
              </a:defRPr>
            </a:lvl6pPr>
            <a:lvl7pPr algn="ctr">
              <a:defRPr sz="1650" b="0">
                <a:solidFill>
                  <a:srgbClr val="19324D"/>
                </a:solidFill>
                <a:latin typeface="Arial"/>
                <a:ea typeface="Arial"/>
                <a:cs typeface="Arial"/>
              </a:defRPr>
            </a:lvl7pPr>
            <a:lvl8pPr algn="ctr">
              <a:defRPr sz="1650" b="0">
                <a:solidFill>
                  <a:srgbClr val="19324D"/>
                </a:solidFill>
                <a:latin typeface="Arial"/>
                <a:ea typeface="Arial"/>
                <a:cs typeface="Arial"/>
              </a:defRPr>
            </a:lvl8pPr>
            <a:lvl9pPr algn="ctr">
              <a:defRPr sz="1650" b="0">
                <a:solidFill>
                  <a:srgbClr val="19324D"/>
                </a:solidFill>
                <a:latin typeface="Arial"/>
                <a:ea typeface="Arial"/>
                <a:cs typeface="Arial"/>
              </a:defRPr>
            </a:lvl9pPr>
          </a:lstStyle>
          <a:p xmlns:a="http://schemas.openxmlformats.org/drawingml/2006/main">
            <a:pPr algn="ctr">
              <a:lnSpc>
                <a:spcPct val="112000"/>
              </a:lnSpc>
              <a:buNone/>
              <a:defRPr sz="1650" b="0">
                <a:solidFill>
                  <a:srgbClr val="19324D"/>
                </a:solidFill>
                <a:latin typeface="Arial"/>
                <a:ea typeface="Arial"/>
                <a:cs typeface="Arial"/>
              </a:defRPr>
            </a:pPr>
            <a:r>
              <a:rPr sz="1650" b="0">
                <a:solidFill>
                  <a:srgbClr val="19324D"/>
                </a:solidFill>
                <a:latin typeface="Arial"/>
                <a:ea typeface="Arial"/>
                <a:cs typeface="Arial"/>
              </a:rPr>
              <a:t>1.20 m uniform beam</a:t>
            </a:r>
          </a:p>
        </p:txBody>
      </p:sp>
      <p:sp>
        <p:nvSpPr>
          <p:cNvPr id="23" name="answer-part-a">
            <a:extLst xmlns:a="http://schemas.openxmlformats.org/drawingml/2006/main">
              <a:ext uri="{FF2B5EF4-FFF2-40B4-BE49-F238E27FC236}">
                <a16:creationId xmlns:a16="http://schemas.microsoft.com/office/drawing/2014/main" id="{D8A6DE67-C5C2-48E4-9B27-E04EC14A0BEF}"/>
              </a:ext>
            </a:extLst>
          </p:cNvPr>
          <p:cNvSpPr>
            <a:spLocks xmlns:a="http://schemas.openxmlformats.org/drawingml/2006/main" noGrp="1"/>
          </p:cNvSpPr>
          <p:nvPr/>
        </p:nvSpPr>
        <p:spPr>
          <a:xfrm xmlns:a="http://schemas.openxmlformats.org/drawingml/2006/main">
            <a:off x="6477000" y="1857375"/>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(a) Three external forces on the beam</a:t>
            </a:r>
          </a:p>
        </p:txBody>
      </p:sp>
      <p:sp>
        <p:nvSpPr>
          <p:cNvPr id="24" name="paragraph">
            <a:extLst xmlns:a="http://schemas.openxmlformats.org/drawingml/2006/main">
              <a:ext uri="{FF2B5EF4-FFF2-40B4-BE49-F238E27FC236}">
                <a16:creationId xmlns:a16="http://schemas.microsoft.com/office/drawing/2014/main" id="{10C9966B-07C2-49EE-A5F6-416DF0B973D2}"/>
              </a:ext>
            </a:extLst>
          </p:cNvPr>
          <p:cNvSpPr>
            <a:spLocks xmlns:a="http://schemas.openxmlformats.org/drawingml/2006/main" noGrp="1"/>
          </p:cNvSpPr>
          <p:nvPr/>
        </p:nvSpPr>
        <p:spPr>
          <a:xfrm xmlns:a="http://schemas.openxmlformats.org/drawingml/2006/main">
            <a:off x="6477000" y="2295525"/>
            <a:ext cx="5029200" cy="6486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Support forces act at the ends. Weight acts</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vertically through the centre of gravity.</a:t>
            </a:r>
          </a:p>
        </p:txBody>
      </p:sp>
      <p:sp>
        <p:nvSpPr>
          <p:cNvPr id="25" name="answer-part-b">
            <a:extLst xmlns:a="http://schemas.openxmlformats.org/drawingml/2006/main">
              <a:ext uri="{FF2B5EF4-FFF2-40B4-BE49-F238E27FC236}">
                <a16:creationId xmlns:a16="http://schemas.microsoft.com/office/drawing/2014/main" id="{106F70F4-7AEA-45CF-A103-AD6E1C0F1D44}"/>
              </a:ext>
            </a:extLst>
          </p:cNvPr>
          <p:cNvSpPr>
            <a:spLocks xmlns:a="http://schemas.openxmlformats.org/drawingml/2006/main" noGrp="1"/>
          </p:cNvSpPr>
          <p:nvPr/>
        </p:nvSpPr>
        <p:spPr>
          <a:xfrm xmlns:a="http://schemas.openxmlformats.org/drawingml/2006/main">
            <a:off x="6477000" y="3676650"/>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(b) The centre of gravity is at the midpoint</a:t>
            </a:r>
          </a:p>
        </p:txBody>
      </p:sp>
      <p:sp>
        <p:nvSpPr>
          <p:cNvPr id="26" name="paragraph">
            <a:extLst xmlns:a="http://schemas.openxmlformats.org/drawingml/2006/main">
              <a:ext uri="{FF2B5EF4-FFF2-40B4-BE49-F238E27FC236}">
                <a16:creationId xmlns:a16="http://schemas.microsoft.com/office/drawing/2014/main" id="{100CCF75-CA58-4E99-91CE-52218EC1F4E4}"/>
              </a:ext>
            </a:extLst>
          </p:cNvPr>
          <p:cNvSpPr>
            <a:spLocks xmlns:a="http://schemas.openxmlformats.org/drawingml/2006/main" noGrp="1"/>
          </p:cNvSpPr>
          <p:nvPr/>
        </p:nvSpPr>
        <p:spPr>
          <a:xfrm xmlns:a="http://schemas.openxmlformats.org/drawingml/2006/main">
            <a:off x="6477000" y="4114800"/>
            <a:ext cx="5029200" cy="6486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It is 0.60 m from either end. A particle</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diagram loses the force positions.</a:t>
            </a:r>
          </a:p>
        </p:txBody>
      </p:sp>
      <p:sp>
        <p:nvSpPr>
          <p:cNvPr id="27" name="answer-part-c">
            <a:extLst xmlns:a="http://schemas.openxmlformats.org/drawingml/2006/main">
              <a:ext uri="{FF2B5EF4-FFF2-40B4-BE49-F238E27FC236}">
                <a16:creationId xmlns:a16="http://schemas.microsoft.com/office/drawing/2014/main" id="{036A6DC7-6558-4352-BFE7-596B02C4C0CF}"/>
              </a:ext>
            </a:extLst>
          </p:cNvPr>
          <p:cNvSpPr>
            <a:spLocks xmlns:a="http://schemas.openxmlformats.org/drawingml/2006/main" noGrp="1"/>
          </p:cNvSpPr>
          <p:nvPr/>
        </p:nvSpPr>
        <p:spPr>
          <a:xfrm xmlns:a="http://schemas.openxmlformats.org/drawingml/2006/main">
            <a:off x="6477000" y="5133975"/>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(c) Choose the object consistently</a:t>
            </a:r>
          </a:p>
        </p:txBody>
      </p:sp>
      <p:sp>
        <p:nvSpPr>
          <p:cNvPr id="28" name="paragraph">
            <a:extLst xmlns:a="http://schemas.openxmlformats.org/drawingml/2006/main">
              <a:ext uri="{FF2B5EF4-FFF2-40B4-BE49-F238E27FC236}">
                <a16:creationId xmlns:a16="http://schemas.microsoft.com/office/drawing/2014/main" id="{8212FB64-ACDB-4664-9B57-726E40AA2A6F}"/>
              </a:ext>
            </a:extLst>
          </p:cNvPr>
          <p:cNvSpPr>
            <a:spLocks xmlns:a="http://schemas.openxmlformats.org/drawingml/2006/main" noGrp="1"/>
          </p:cNvSpPr>
          <p:nvPr/>
        </p:nvSpPr>
        <p:spPr>
          <a:xfrm xmlns:a="http://schemas.openxmlformats.org/drawingml/2006/main">
            <a:off x="6477000" y="5476875"/>
            <a:ext cx="5029200" cy="60483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No. That force acts on the support, not on the</a:t>
            </a:r>
          </a:p>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beam.</a:t>
            </a:r>
          </a:p>
        </p:txBody>
      </p:sp>
    </p:spTree>
    <p:extLst>
      <p:ext uri="{BB962C8B-B14F-4D97-AF65-F5344CB8AC3E}">
        <p14:creationId xmlns:p14="http://schemas.microsoft.com/office/powerpoint/2010/main" val="596322504"/>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Mass, weight and gravitational field strength</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3  /  Definitions and symbols</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8</a:t>
            </a:r>
          </a:p>
        </p:txBody>
      </p:sp>
      <p:sp>
        <p:nvSpPr>
          <p:cNvPr id="14" name="gold-panel">
            <a:extLst xmlns:a="http://schemas.openxmlformats.org/drawingml/2006/main">
              <a:ext uri="{FF2B5EF4-FFF2-40B4-BE49-F238E27FC236}">
                <a16:creationId xmlns:a16="http://schemas.microsoft.com/office/drawing/2014/main" id="{87638811-ACF8-41CA-B82E-1E5D1B5F6684}"/>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CC1CA792-F34A-44C4-AFBB-03FEFC4C6036}"/>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KEY TERMS</a:t>
            </a:r>
          </a:p>
        </p:txBody>
      </p:sp>
      <p:sp>
        <p:nvSpPr>
          <p:cNvPr id="16" name="paragraph">
            <a:extLst xmlns:a="http://schemas.openxmlformats.org/drawingml/2006/main">
              <a:ext uri="{FF2B5EF4-FFF2-40B4-BE49-F238E27FC236}">
                <a16:creationId xmlns:a16="http://schemas.microsoft.com/office/drawing/2014/main" id="{8526F00E-BEA0-488E-AB93-E4B21E49D257}"/>
              </a:ext>
            </a:extLst>
          </p:cNvPr>
          <p:cNvSpPr>
            <a:spLocks xmlns:a="http://schemas.openxmlformats.org/drawingml/2006/main" noGrp="1"/>
          </p:cNvSpPr>
          <p:nvPr/>
        </p:nvSpPr>
        <p:spPr>
          <a:xfrm xmlns:a="http://schemas.openxmlformats.org/drawingml/2006/main">
            <a:off x="952500" y="2352675"/>
            <a:ext cx="3657600" cy="3748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defRPr sz="2175" b="1">
                <a:solidFill>
                  <a:srgbClr val="19324D"/>
                </a:solidFill>
                <a:latin typeface="Arial"/>
                <a:ea typeface="Arial"/>
                <a:cs typeface="Arial"/>
              </a:defRPr>
            </a:lvl1pPr>
            <a:lvl2pPr algn="l">
              <a:defRPr sz="2175" b="1">
                <a:solidFill>
                  <a:srgbClr val="19324D"/>
                </a:solidFill>
                <a:latin typeface="Arial"/>
                <a:ea typeface="Arial"/>
                <a:cs typeface="Arial"/>
              </a:defRPr>
            </a:lvl2pPr>
            <a:lvl3pPr algn="l">
              <a:defRPr sz="2175" b="1">
                <a:solidFill>
                  <a:srgbClr val="19324D"/>
                </a:solidFill>
                <a:latin typeface="Arial"/>
                <a:ea typeface="Arial"/>
                <a:cs typeface="Arial"/>
              </a:defRPr>
            </a:lvl3pPr>
            <a:lvl4pPr algn="l">
              <a:defRPr sz="2175" b="1">
                <a:solidFill>
                  <a:srgbClr val="19324D"/>
                </a:solidFill>
                <a:latin typeface="Arial"/>
                <a:ea typeface="Arial"/>
                <a:cs typeface="Arial"/>
              </a:defRPr>
            </a:lvl4pPr>
            <a:lvl5pPr algn="l">
              <a:defRPr sz="2175" b="1">
                <a:solidFill>
                  <a:srgbClr val="19324D"/>
                </a:solidFill>
                <a:latin typeface="Arial"/>
                <a:ea typeface="Arial"/>
                <a:cs typeface="Arial"/>
              </a:defRPr>
            </a:lvl5pPr>
            <a:lvl6pPr algn="l">
              <a:defRPr sz="2175" b="1">
                <a:solidFill>
                  <a:srgbClr val="19324D"/>
                </a:solidFill>
                <a:latin typeface="Arial"/>
                <a:ea typeface="Arial"/>
                <a:cs typeface="Arial"/>
              </a:defRPr>
            </a:lvl6pPr>
            <a:lvl7pPr algn="l">
              <a:defRPr sz="2175" b="1">
                <a:solidFill>
                  <a:srgbClr val="19324D"/>
                </a:solidFill>
                <a:latin typeface="Arial"/>
                <a:ea typeface="Arial"/>
                <a:cs typeface="Arial"/>
              </a:defRPr>
            </a:lvl7pPr>
            <a:lvl8pPr algn="l">
              <a:defRPr sz="2175" b="1">
                <a:solidFill>
                  <a:srgbClr val="19324D"/>
                </a:solidFill>
                <a:latin typeface="Arial"/>
                <a:ea typeface="Arial"/>
                <a:cs typeface="Arial"/>
              </a:defRPr>
            </a:lvl8pPr>
            <a:lvl9pPr algn="l">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Mass m</a:t>
            </a:r>
          </a:p>
        </p:txBody>
      </p:sp>
      <p:sp>
        <p:nvSpPr>
          <p:cNvPr id="17" name="paragraph">
            <a:extLst xmlns:a="http://schemas.openxmlformats.org/drawingml/2006/main">
              <a:ext uri="{FF2B5EF4-FFF2-40B4-BE49-F238E27FC236}">
                <a16:creationId xmlns:a16="http://schemas.microsoft.com/office/drawing/2014/main" id="{499EEFF9-A23F-451F-B538-6DED52528C0D}"/>
              </a:ext>
            </a:extLst>
          </p:cNvPr>
          <p:cNvSpPr>
            <a:spLocks xmlns:a="http://schemas.openxmlformats.org/drawingml/2006/main" noGrp="1"/>
          </p:cNvSpPr>
          <p:nvPr/>
        </p:nvSpPr>
        <p:spPr>
          <a:xfrm xmlns:a="http://schemas.openxmlformats.org/drawingml/2006/main">
            <a:off x="952500" y="2800350"/>
            <a:ext cx="3657600" cy="6486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A measure of inertia.</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SI unit: kilogram, kg.</a:t>
            </a:r>
          </a:p>
        </p:txBody>
      </p:sp>
      <p:sp>
        <p:nvSpPr>
          <p:cNvPr id="18" name="paragraph">
            <a:extLst xmlns:a="http://schemas.openxmlformats.org/drawingml/2006/main">
              <a:ext uri="{FF2B5EF4-FFF2-40B4-BE49-F238E27FC236}">
                <a16:creationId xmlns:a16="http://schemas.microsoft.com/office/drawing/2014/main" id="{3FCDAC3B-C9D7-473A-9631-85EF34E73A63}"/>
              </a:ext>
            </a:extLst>
          </p:cNvPr>
          <p:cNvSpPr>
            <a:spLocks xmlns:a="http://schemas.openxmlformats.org/drawingml/2006/main" noGrp="1"/>
          </p:cNvSpPr>
          <p:nvPr/>
        </p:nvSpPr>
        <p:spPr>
          <a:xfrm xmlns:a="http://schemas.openxmlformats.org/drawingml/2006/main">
            <a:off x="952500" y="4324350"/>
            <a:ext cx="3657600" cy="3748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defRPr sz="2175" b="1">
                <a:solidFill>
                  <a:srgbClr val="19324D"/>
                </a:solidFill>
                <a:latin typeface="Arial"/>
                <a:ea typeface="Arial"/>
                <a:cs typeface="Arial"/>
              </a:defRPr>
            </a:lvl1pPr>
            <a:lvl2pPr algn="l">
              <a:defRPr sz="2175" b="1">
                <a:solidFill>
                  <a:srgbClr val="19324D"/>
                </a:solidFill>
                <a:latin typeface="Arial"/>
                <a:ea typeface="Arial"/>
                <a:cs typeface="Arial"/>
              </a:defRPr>
            </a:lvl2pPr>
            <a:lvl3pPr algn="l">
              <a:defRPr sz="2175" b="1">
                <a:solidFill>
                  <a:srgbClr val="19324D"/>
                </a:solidFill>
                <a:latin typeface="Arial"/>
                <a:ea typeface="Arial"/>
                <a:cs typeface="Arial"/>
              </a:defRPr>
            </a:lvl3pPr>
            <a:lvl4pPr algn="l">
              <a:defRPr sz="2175" b="1">
                <a:solidFill>
                  <a:srgbClr val="19324D"/>
                </a:solidFill>
                <a:latin typeface="Arial"/>
                <a:ea typeface="Arial"/>
                <a:cs typeface="Arial"/>
              </a:defRPr>
            </a:lvl4pPr>
            <a:lvl5pPr algn="l">
              <a:defRPr sz="2175" b="1">
                <a:solidFill>
                  <a:srgbClr val="19324D"/>
                </a:solidFill>
                <a:latin typeface="Arial"/>
                <a:ea typeface="Arial"/>
                <a:cs typeface="Arial"/>
              </a:defRPr>
            </a:lvl5pPr>
            <a:lvl6pPr algn="l">
              <a:defRPr sz="2175" b="1">
                <a:solidFill>
                  <a:srgbClr val="19324D"/>
                </a:solidFill>
                <a:latin typeface="Arial"/>
                <a:ea typeface="Arial"/>
                <a:cs typeface="Arial"/>
              </a:defRPr>
            </a:lvl6pPr>
            <a:lvl7pPr algn="l">
              <a:defRPr sz="2175" b="1">
                <a:solidFill>
                  <a:srgbClr val="19324D"/>
                </a:solidFill>
                <a:latin typeface="Arial"/>
                <a:ea typeface="Arial"/>
                <a:cs typeface="Arial"/>
              </a:defRPr>
            </a:lvl7pPr>
            <a:lvl8pPr algn="l">
              <a:defRPr sz="2175" b="1">
                <a:solidFill>
                  <a:srgbClr val="19324D"/>
                </a:solidFill>
                <a:latin typeface="Arial"/>
                <a:ea typeface="Arial"/>
                <a:cs typeface="Arial"/>
              </a:defRPr>
            </a:lvl8pPr>
            <a:lvl9pPr algn="l">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Weight W</a:t>
            </a:r>
          </a:p>
        </p:txBody>
      </p:sp>
      <p:sp>
        <p:nvSpPr>
          <p:cNvPr id="19" name="paragraph">
            <a:extLst xmlns:a="http://schemas.openxmlformats.org/drawingml/2006/main">
              <a:ext uri="{FF2B5EF4-FFF2-40B4-BE49-F238E27FC236}">
                <a16:creationId xmlns:a16="http://schemas.microsoft.com/office/drawing/2014/main" id="{BF69389D-273E-47A1-AED9-25E785B3B6AF}"/>
              </a:ext>
            </a:extLst>
          </p:cNvPr>
          <p:cNvSpPr>
            <a:spLocks xmlns:a="http://schemas.openxmlformats.org/drawingml/2006/main" noGrp="1"/>
          </p:cNvSpPr>
          <p:nvPr/>
        </p:nvSpPr>
        <p:spPr>
          <a:xfrm xmlns:a="http://schemas.openxmlformats.org/drawingml/2006/main">
            <a:off x="952500" y="4772025"/>
            <a:ext cx="3657600" cy="6267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The gravitational force</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on an object, in newtons.</a:t>
            </a:r>
          </a:p>
        </p:txBody>
      </p:sp>
      <p:sp>
        <p:nvSpPr>
          <p:cNvPr id="20" name="section-heading">
            <a:extLst xmlns:a="http://schemas.openxmlformats.org/drawingml/2006/main">
              <a:ext uri="{FF2B5EF4-FFF2-40B4-BE49-F238E27FC236}">
                <a16:creationId xmlns:a16="http://schemas.microsoft.com/office/drawing/2014/main" id="{0E21502B-3270-4459-9E18-EA550C17FA31}"/>
              </a:ext>
            </a:extLst>
          </p:cNvPr>
          <p:cNvSpPr>
            <a:spLocks xmlns:a="http://schemas.openxmlformats.org/drawingml/2006/main" noGrp="1"/>
          </p:cNvSpPr>
          <p:nvPr/>
        </p:nvSpPr>
        <p:spPr>
          <a:xfrm xmlns:a="http://schemas.openxmlformats.org/drawingml/2006/main">
            <a:off x="5334000" y="1857375"/>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Gravitational field strength g</a:t>
            </a:r>
          </a:p>
        </p:txBody>
      </p:sp>
      <p:sp>
        <p:nvSpPr>
          <p:cNvPr id="21" name="paragraph">
            <a:extLst xmlns:a="http://schemas.openxmlformats.org/drawingml/2006/main">
              <a:ext uri="{FF2B5EF4-FFF2-40B4-BE49-F238E27FC236}">
                <a16:creationId xmlns:a16="http://schemas.microsoft.com/office/drawing/2014/main" id="{91858241-AA88-4170-B851-02510388DED5}"/>
              </a:ext>
            </a:extLst>
          </p:cNvPr>
          <p:cNvSpPr>
            <a:spLocks xmlns:a="http://schemas.openxmlformats.org/drawingml/2006/main" noGrp="1"/>
          </p:cNvSpPr>
          <p:nvPr/>
        </p:nvSpPr>
        <p:spPr>
          <a:xfrm xmlns:a="http://schemas.openxmlformats.org/drawingml/2006/main">
            <a:off x="5334000" y="2276475"/>
            <a:ext cx="6172200" cy="3638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Gravitational force per unit mass at a location.</a:t>
            </a:r>
          </a:p>
        </p:txBody>
      </p:sp>
      <p:sp>
        <p:nvSpPr>
          <p:cNvPr id="22" name="math-9-0">
            <a:extLst xmlns:a="http://schemas.openxmlformats.org/drawingml/2006/main">
              <a:ext uri="{FF2B5EF4-FFF2-40B4-BE49-F238E27FC236}">
                <a16:creationId xmlns:a16="http://schemas.microsoft.com/office/drawing/2014/main" id="{B1BCBA67-141F-473A-9715-212F421EB6D0}"/>
              </a:ext>
            </a:extLst>
          </p:cNvPr>
          <p:cNvSpPr>
            <a:spLocks xmlns:a="http://schemas.openxmlformats.org/drawingml/2006/main" noGrp="1"/>
          </p:cNvSpPr>
          <p:nvPr/>
        </p:nvSpPr>
        <p:spPr>
          <a:xfrm xmlns:a="http://schemas.openxmlformats.org/drawingml/2006/main">
            <a:off x="5334000" y="3238500"/>
            <a:ext cx="797528" cy="5000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625" b="0">
                <a:solidFill>
                  <a:srgbClr val="19324D"/>
                </a:solidFill>
                <a:latin typeface="Arial"/>
                <a:ea typeface="Arial"/>
                <a:cs typeface="Arial"/>
              </a:defRPr>
            </a:defPPr>
            <a:lvl1pPr algn="l">
              <a:defRPr sz="2625" b="0">
                <a:solidFill>
                  <a:srgbClr val="19324D"/>
                </a:solidFill>
                <a:latin typeface="Arial"/>
                <a:ea typeface="Arial"/>
                <a:cs typeface="Arial"/>
              </a:defRPr>
            </a:lvl1pPr>
            <a:lvl2pPr algn="l">
              <a:defRPr sz="2625" b="0">
                <a:solidFill>
                  <a:srgbClr val="19324D"/>
                </a:solidFill>
                <a:latin typeface="Arial"/>
                <a:ea typeface="Arial"/>
                <a:cs typeface="Arial"/>
              </a:defRPr>
            </a:lvl2pPr>
            <a:lvl3pPr algn="l">
              <a:defRPr sz="2625" b="0">
                <a:solidFill>
                  <a:srgbClr val="19324D"/>
                </a:solidFill>
                <a:latin typeface="Arial"/>
                <a:ea typeface="Arial"/>
                <a:cs typeface="Arial"/>
              </a:defRPr>
            </a:lvl3pPr>
            <a:lvl4pPr algn="l">
              <a:defRPr sz="2625" b="0">
                <a:solidFill>
                  <a:srgbClr val="19324D"/>
                </a:solidFill>
                <a:latin typeface="Arial"/>
                <a:ea typeface="Arial"/>
                <a:cs typeface="Arial"/>
              </a:defRPr>
            </a:lvl4pPr>
            <a:lvl5pPr algn="l">
              <a:defRPr sz="2625" b="0">
                <a:solidFill>
                  <a:srgbClr val="19324D"/>
                </a:solidFill>
                <a:latin typeface="Arial"/>
                <a:ea typeface="Arial"/>
                <a:cs typeface="Arial"/>
              </a:defRPr>
            </a:lvl5pPr>
            <a:lvl6pPr algn="l">
              <a:defRPr sz="2625" b="0">
                <a:solidFill>
                  <a:srgbClr val="19324D"/>
                </a:solidFill>
                <a:latin typeface="Arial"/>
                <a:ea typeface="Arial"/>
                <a:cs typeface="Arial"/>
              </a:defRPr>
            </a:lvl6pPr>
            <a:lvl7pPr algn="l">
              <a:defRPr sz="2625" b="0">
                <a:solidFill>
                  <a:srgbClr val="19324D"/>
                </a:solidFill>
                <a:latin typeface="Arial"/>
                <a:ea typeface="Arial"/>
                <a:cs typeface="Arial"/>
              </a:defRPr>
            </a:lvl7pPr>
            <a:lvl8pPr algn="l">
              <a:defRPr sz="2625" b="0">
                <a:solidFill>
                  <a:srgbClr val="19324D"/>
                </a:solidFill>
                <a:latin typeface="Arial"/>
                <a:ea typeface="Arial"/>
                <a:cs typeface="Arial"/>
              </a:defRPr>
            </a:lvl8pPr>
            <a:lvl9pPr algn="l">
              <a:defRPr sz="2625" b="0">
                <a:solidFill>
                  <a:srgbClr val="19324D"/>
                </a:solidFill>
                <a:latin typeface="Arial"/>
                <a:ea typeface="Arial"/>
                <a:cs typeface="Arial"/>
              </a:defRPr>
            </a:lvl9pPr>
          </a:lstStyle>
          <a:p xmlns:a="http://schemas.openxmlformats.org/drawingml/2006/main">
            <a:pPr algn="l">
              <a:lnSpc>
                <a:spcPct val="112000"/>
              </a:lnSpc>
              <a:buNone/>
              <a:defRPr sz="2625" b="0">
                <a:solidFill>
                  <a:srgbClr val="19324D"/>
                </a:solidFill>
                <a:latin typeface="Arial"/>
                <a:ea typeface="Arial"/>
                <a:cs typeface="Arial"/>
              </a:defRPr>
            </a:pPr>
            <a:r>
              <a:rPr sz="2625" b="0">
                <a:solidFill>
                  <a:srgbClr val="19324D"/>
                </a:solidFill>
                <a:latin typeface="Arial"/>
                <a:ea typeface="Arial"/>
                <a:cs typeface="Arial"/>
              </a:rPr>
              <a:t>g = F</a:t>
            </a:r>
          </a:p>
        </p:txBody>
      </p:sp>
      <p:sp>
        <p:nvSpPr>
          <p:cNvPr id="23" name="math-9-1">
            <a:extLst xmlns:a="http://schemas.openxmlformats.org/drawingml/2006/main">
              <a:ext uri="{FF2B5EF4-FFF2-40B4-BE49-F238E27FC236}">
                <a16:creationId xmlns:a16="http://schemas.microsoft.com/office/drawing/2014/main" id="{40D516FD-97E4-48B0-8F7D-63193434E36E}"/>
              </a:ext>
            </a:extLst>
          </p:cNvPr>
          <p:cNvSpPr>
            <a:spLocks xmlns:a="http://schemas.openxmlformats.org/drawingml/2006/main" noGrp="1"/>
          </p:cNvSpPr>
          <p:nvPr/>
        </p:nvSpPr>
        <p:spPr>
          <a:xfrm xmlns:a="http://schemas.openxmlformats.org/drawingml/2006/main">
            <a:off x="6102953" y="3375184"/>
            <a:ext cx="456438" cy="2200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33" b="0">
                <a:solidFill>
                  <a:srgbClr val="19324D"/>
                </a:solidFill>
                <a:latin typeface="Arial"/>
                <a:ea typeface="Arial"/>
                <a:cs typeface="Arial"/>
              </a:defRPr>
            </a:defPPr>
            <a:lvl1pPr algn="l">
              <a:defRPr sz="1733" b="0">
                <a:solidFill>
                  <a:srgbClr val="19324D"/>
                </a:solidFill>
                <a:latin typeface="Arial"/>
                <a:ea typeface="Arial"/>
                <a:cs typeface="Arial"/>
              </a:defRPr>
            </a:lvl1pPr>
            <a:lvl2pPr algn="l">
              <a:defRPr sz="1733" b="0">
                <a:solidFill>
                  <a:srgbClr val="19324D"/>
                </a:solidFill>
                <a:latin typeface="Arial"/>
                <a:ea typeface="Arial"/>
                <a:cs typeface="Arial"/>
              </a:defRPr>
            </a:lvl2pPr>
            <a:lvl3pPr algn="l">
              <a:defRPr sz="1733" b="0">
                <a:solidFill>
                  <a:srgbClr val="19324D"/>
                </a:solidFill>
                <a:latin typeface="Arial"/>
                <a:ea typeface="Arial"/>
                <a:cs typeface="Arial"/>
              </a:defRPr>
            </a:lvl3pPr>
            <a:lvl4pPr algn="l">
              <a:defRPr sz="1733" b="0">
                <a:solidFill>
                  <a:srgbClr val="19324D"/>
                </a:solidFill>
                <a:latin typeface="Arial"/>
                <a:ea typeface="Arial"/>
                <a:cs typeface="Arial"/>
              </a:defRPr>
            </a:lvl4pPr>
            <a:lvl5pPr algn="l">
              <a:defRPr sz="1733" b="0">
                <a:solidFill>
                  <a:srgbClr val="19324D"/>
                </a:solidFill>
                <a:latin typeface="Arial"/>
                <a:ea typeface="Arial"/>
                <a:cs typeface="Arial"/>
              </a:defRPr>
            </a:lvl5pPr>
            <a:lvl6pPr algn="l">
              <a:defRPr sz="1733" b="0">
                <a:solidFill>
                  <a:srgbClr val="19324D"/>
                </a:solidFill>
                <a:latin typeface="Arial"/>
                <a:ea typeface="Arial"/>
                <a:cs typeface="Arial"/>
              </a:defRPr>
            </a:lvl6pPr>
            <a:lvl7pPr algn="l">
              <a:defRPr sz="1733" b="0">
                <a:solidFill>
                  <a:srgbClr val="19324D"/>
                </a:solidFill>
                <a:latin typeface="Arial"/>
                <a:ea typeface="Arial"/>
                <a:cs typeface="Arial"/>
              </a:defRPr>
            </a:lvl7pPr>
            <a:lvl8pPr algn="l">
              <a:defRPr sz="1733" b="0">
                <a:solidFill>
                  <a:srgbClr val="19324D"/>
                </a:solidFill>
                <a:latin typeface="Arial"/>
                <a:ea typeface="Arial"/>
                <a:cs typeface="Arial"/>
              </a:defRPr>
            </a:lvl8pPr>
            <a:lvl9pPr algn="l">
              <a:defRPr sz="1733" b="0">
                <a:solidFill>
                  <a:srgbClr val="19324D"/>
                </a:solidFill>
                <a:latin typeface="Arial"/>
                <a:ea typeface="Arial"/>
                <a:cs typeface="Arial"/>
              </a:defRPr>
            </a:lvl9pPr>
          </a:lstStyle>
          <a:p xmlns:a="http://schemas.openxmlformats.org/drawingml/2006/main">
            <a:pPr algn="l">
              <a:lnSpc>
                <a:spcPct val="112000"/>
              </a:lnSpc>
              <a:buNone/>
              <a:defRPr sz="1733" b="0">
                <a:solidFill>
                  <a:srgbClr val="19324D"/>
                </a:solidFill>
                <a:latin typeface="Arial"/>
                <a:ea typeface="Arial"/>
                <a:cs typeface="Arial"/>
              </a:defRPr>
            </a:pPr>
            <a:r>
              <a:rPr sz="1733" b="0">
                <a:solidFill>
                  <a:srgbClr val="19324D"/>
                </a:solidFill>
                <a:latin typeface="Arial"/>
                <a:ea typeface="Arial"/>
                <a:cs typeface="Arial"/>
              </a:rPr>
              <a:t>grav</a:t>
            </a:r>
          </a:p>
        </p:txBody>
      </p:sp>
      <p:sp>
        <p:nvSpPr>
          <p:cNvPr id="24" name="math-9-2">
            <a:extLst xmlns:a="http://schemas.openxmlformats.org/drawingml/2006/main">
              <a:ext uri="{FF2B5EF4-FFF2-40B4-BE49-F238E27FC236}">
                <a16:creationId xmlns:a16="http://schemas.microsoft.com/office/drawing/2014/main" id="{431106E4-7F90-447C-BD17-25A70AAAFBC1}"/>
              </a:ext>
            </a:extLst>
          </p:cNvPr>
          <p:cNvSpPr>
            <a:spLocks xmlns:a="http://schemas.openxmlformats.org/drawingml/2006/main" noGrp="1"/>
          </p:cNvSpPr>
          <p:nvPr/>
        </p:nvSpPr>
        <p:spPr>
          <a:xfrm xmlns:a="http://schemas.openxmlformats.org/drawingml/2006/main">
            <a:off x="6530816" y="3238500"/>
            <a:ext cx="2019681" cy="5000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625" b="0">
                <a:solidFill>
                  <a:srgbClr val="19324D"/>
                </a:solidFill>
                <a:latin typeface="Arial"/>
                <a:ea typeface="Arial"/>
                <a:cs typeface="Arial"/>
              </a:defRPr>
            </a:defPPr>
            <a:lvl1pPr algn="l">
              <a:defRPr sz="2625" b="0">
                <a:solidFill>
                  <a:srgbClr val="19324D"/>
                </a:solidFill>
                <a:latin typeface="Arial"/>
                <a:ea typeface="Arial"/>
                <a:cs typeface="Arial"/>
              </a:defRPr>
            </a:lvl1pPr>
            <a:lvl2pPr algn="l">
              <a:defRPr sz="2625" b="0">
                <a:solidFill>
                  <a:srgbClr val="19324D"/>
                </a:solidFill>
                <a:latin typeface="Arial"/>
                <a:ea typeface="Arial"/>
                <a:cs typeface="Arial"/>
              </a:defRPr>
            </a:lvl2pPr>
            <a:lvl3pPr algn="l">
              <a:defRPr sz="2625" b="0">
                <a:solidFill>
                  <a:srgbClr val="19324D"/>
                </a:solidFill>
                <a:latin typeface="Arial"/>
                <a:ea typeface="Arial"/>
                <a:cs typeface="Arial"/>
              </a:defRPr>
            </a:lvl3pPr>
            <a:lvl4pPr algn="l">
              <a:defRPr sz="2625" b="0">
                <a:solidFill>
                  <a:srgbClr val="19324D"/>
                </a:solidFill>
                <a:latin typeface="Arial"/>
                <a:ea typeface="Arial"/>
                <a:cs typeface="Arial"/>
              </a:defRPr>
            </a:lvl4pPr>
            <a:lvl5pPr algn="l">
              <a:defRPr sz="2625" b="0">
                <a:solidFill>
                  <a:srgbClr val="19324D"/>
                </a:solidFill>
                <a:latin typeface="Arial"/>
                <a:ea typeface="Arial"/>
                <a:cs typeface="Arial"/>
              </a:defRPr>
            </a:lvl5pPr>
            <a:lvl6pPr algn="l">
              <a:defRPr sz="2625" b="0">
                <a:solidFill>
                  <a:srgbClr val="19324D"/>
                </a:solidFill>
                <a:latin typeface="Arial"/>
                <a:ea typeface="Arial"/>
                <a:cs typeface="Arial"/>
              </a:defRPr>
            </a:lvl6pPr>
            <a:lvl7pPr algn="l">
              <a:defRPr sz="2625" b="0">
                <a:solidFill>
                  <a:srgbClr val="19324D"/>
                </a:solidFill>
                <a:latin typeface="Arial"/>
                <a:ea typeface="Arial"/>
                <a:cs typeface="Arial"/>
              </a:defRPr>
            </a:lvl7pPr>
            <a:lvl8pPr algn="l">
              <a:defRPr sz="2625" b="0">
                <a:solidFill>
                  <a:srgbClr val="19324D"/>
                </a:solidFill>
                <a:latin typeface="Arial"/>
                <a:ea typeface="Arial"/>
                <a:cs typeface="Arial"/>
              </a:defRPr>
            </a:lvl8pPr>
            <a:lvl9pPr algn="l">
              <a:defRPr sz="2625" b="0">
                <a:solidFill>
                  <a:srgbClr val="19324D"/>
                </a:solidFill>
                <a:latin typeface="Arial"/>
                <a:ea typeface="Arial"/>
                <a:cs typeface="Arial"/>
              </a:defRPr>
            </a:lvl9pPr>
          </a:lstStyle>
          <a:p xmlns:a="http://schemas.openxmlformats.org/drawingml/2006/main">
            <a:pPr algn="l">
              <a:lnSpc>
                <a:spcPct val="112000"/>
              </a:lnSpc>
              <a:buNone/>
              <a:defRPr sz="2625" b="0">
                <a:solidFill>
                  <a:srgbClr val="19324D"/>
                </a:solidFill>
                <a:latin typeface="Arial"/>
                <a:ea typeface="Arial"/>
                <a:cs typeface="Arial"/>
              </a:defRPr>
            </a:pPr>
            <a:r>
              <a:rPr sz="2625" b="0">
                <a:solidFill>
                  <a:srgbClr val="19324D"/>
                </a:solidFill>
                <a:latin typeface="Arial"/>
                <a:ea typeface="Arial"/>
                <a:cs typeface="Arial"/>
              </a:rPr>
              <a:t>/m     W = mg</a:t>
            </a:r>
          </a:p>
        </p:txBody>
      </p:sp>
      <p:sp>
        <p:nvSpPr>
          <p:cNvPr id="25" name="section-heading">
            <a:extLst xmlns:a="http://schemas.openxmlformats.org/drawingml/2006/main">
              <a:ext uri="{FF2B5EF4-FFF2-40B4-BE49-F238E27FC236}">
                <a16:creationId xmlns:a16="http://schemas.microsoft.com/office/drawing/2014/main" id="{0303905F-CE09-4752-BC55-A8B6D3E865C8}"/>
              </a:ext>
            </a:extLst>
          </p:cNvPr>
          <p:cNvSpPr>
            <a:spLocks xmlns:a="http://schemas.openxmlformats.org/drawingml/2006/main" noGrp="1"/>
          </p:cNvSpPr>
          <p:nvPr/>
        </p:nvSpPr>
        <p:spPr>
          <a:xfrm xmlns:a="http://schemas.openxmlformats.org/drawingml/2006/main">
            <a:off x="5334000" y="4305300"/>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Units and location matter</a:t>
            </a:r>
          </a:p>
        </p:txBody>
      </p:sp>
      <p:sp>
        <p:nvSpPr>
          <p:cNvPr id="26" name="paragraph">
            <a:extLst xmlns:a="http://schemas.openxmlformats.org/drawingml/2006/main">
              <a:ext uri="{FF2B5EF4-FFF2-40B4-BE49-F238E27FC236}">
                <a16:creationId xmlns:a16="http://schemas.microsoft.com/office/drawing/2014/main" id="{5E3B3AFC-1E4D-4654-81B5-D2C120934B6B}"/>
              </a:ext>
            </a:extLst>
          </p:cNvPr>
          <p:cNvSpPr>
            <a:spLocks xmlns:a="http://schemas.openxmlformats.org/drawingml/2006/main" noGrp="1"/>
          </p:cNvSpPr>
          <p:nvPr/>
        </p:nvSpPr>
        <p:spPr>
          <a:xfrm xmlns:a="http://schemas.openxmlformats.org/drawingml/2006/main">
            <a:off x="5334000" y="4724400"/>
            <a:ext cx="6172200" cy="94440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g is measured in N kg⁻¹, equivalent to m s⁻². Mass</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stays the same when location changes. Weight</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changes with g.</a:t>
            </a:r>
          </a:p>
        </p:txBody>
      </p:sp>
    </p:spTree>
    <p:extLst>
      <p:ext uri="{BB962C8B-B14F-4D97-AF65-F5344CB8AC3E}">
        <p14:creationId xmlns:p14="http://schemas.microsoft.com/office/powerpoint/2010/main" val="59632250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The same lander on different worlds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3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9</a:t>
            </a:r>
          </a:p>
        </p:txBody>
      </p:sp>
      <p:sp>
        <p:nvSpPr>
          <p:cNvPr id="14" name="gold-panel">
            <a:extLst xmlns:a="http://schemas.openxmlformats.org/drawingml/2006/main">
              <a:ext uri="{FF2B5EF4-FFF2-40B4-BE49-F238E27FC236}">
                <a16:creationId xmlns:a16="http://schemas.microsoft.com/office/drawing/2014/main" id="{FBBEEA3A-ECEF-46D7-B40D-E88DD0AF1C8E}"/>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54913565-3F7B-484F-9D1E-D0EBA5902E61}"/>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GIVEN</a:t>
            </a:r>
          </a:p>
        </p:txBody>
      </p:sp>
      <p:sp>
        <p:nvSpPr>
          <p:cNvPr id="16" name="math-10-0">
            <a:extLst xmlns:a="http://schemas.openxmlformats.org/drawingml/2006/main">
              <a:ext uri="{FF2B5EF4-FFF2-40B4-BE49-F238E27FC236}">
                <a16:creationId xmlns:a16="http://schemas.microsoft.com/office/drawing/2014/main" id="{822F9240-B37F-4B7F-A92D-46FEC5132704}"/>
              </a:ext>
            </a:extLst>
          </p:cNvPr>
          <p:cNvSpPr>
            <a:spLocks xmlns:a="http://schemas.openxmlformats.org/drawingml/2006/main" noGrp="1"/>
          </p:cNvSpPr>
          <p:nvPr/>
        </p:nvSpPr>
        <p:spPr>
          <a:xfrm xmlns:a="http://schemas.openxmlformats.org/drawingml/2006/main">
            <a:off x="952500" y="2457450"/>
            <a:ext cx="2651951"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Lander mass = 12.0 kg</a:t>
            </a:r>
          </a:p>
        </p:txBody>
      </p:sp>
      <p:sp>
        <p:nvSpPr>
          <p:cNvPr id="17" name="math-11-0">
            <a:extLst xmlns:a="http://schemas.openxmlformats.org/drawingml/2006/main">
              <a:ext uri="{FF2B5EF4-FFF2-40B4-BE49-F238E27FC236}">
                <a16:creationId xmlns:a16="http://schemas.microsoft.com/office/drawing/2014/main" id="{66C275DB-CDB7-4662-AC7B-43564B1C3FAC}"/>
              </a:ext>
            </a:extLst>
          </p:cNvPr>
          <p:cNvSpPr>
            <a:spLocks xmlns:a="http://schemas.openxmlformats.org/drawingml/2006/main" noGrp="1"/>
          </p:cNvSpPr>
          <p:nvPr/>
        </p:nvSpPr>
        <p:spPr>
          <a:xfrm xmlns:a="http://schemas.openxmlformats.org/drawingml/2006/main">
            <a:off x="952500" y="3457575"/>
            <a:ext cx="2323052"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Earth: g = 9.81 N kg</a:t>
            </a:r>
          </a:p>
        </p:txBody>
      </p:sp>
      <p:sp>
        <p:nvSpPr>
          <p:cNvPr id="18" name="math-11-1">
            <a:extLst xmlns:a="http://schemas.openxmlformats.org/drawingml/2006/main">
              <a:ext uri="{FF2B5EF4-FFF2-40B4-BE49-F238E27FC236}">
                <a16:creationId xmlns:a16="http://schemas.microsoft.com/office/drawing/2014/main" id="{ED03CF04-E800-4D6A-B678-13906ED7EC14}"/>
              </a:ext>
            </a:extLst>
          </p:cNvPr>
          <p:cNvSpPr>
            <a:spLocks xmlns:a="http://schemas.openxmlformats.org/drawingml/2006/main" noGrp="1"/>
          </p:cNvSpPr>
          <p:nvPr/>
        </p:nvSpPr>
        <p:spPr>
          <a:xfrm xmlns:a="http://schemas.openxmlformats.org/drawingml/2006/main">
            <a:off x="3246977" y="3395853"/>
            <a:ext cx="222028" cy="1697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337" b="0">
                <a:solidFill>
                  <a:srgbClr val="19324D"/>
                </a:solidFill>
                <a:latin typeface="Arial"/>
                <a:ea typeface="Arial"/>
                <a:cs typeface="Arial"/>
              </a:defRPr>
            </a:defPPr>
            <a:lvl1pPr algn="l">
              <a:defRPr sz="1337" b="0">
                <a:solidFill>
                  <a:srgbClr val="19324D"/>
                </a:solidFill>
                <a:latin typeface="Arial"/>
                <a:ea typeface="Arial"/>
                <a:cs typeface="Arial"/>
              </a:defRPr>
            </a:lvl1pPr>
            <a:lvl2pPr algn="l">
              <a:defRPr sz="1337" b="0">
                <a:solidFill>
                  <a:srgbClr val="19324D"/>
                </a:solidFill>
                <a:latin typeface="Arial"/>
                <a:ea typeface="Arial"/>
                <a:cs typeface="Arial"/>
              </a:defRPr>
            </a:lvl2pPr>
            <a:lvl3pPr algn="l">
              <a:defRPr sz="1337" b="0">
                <a:solidFill>
                  <a:srgbClr val="19324D"/>
                </a:solidFill>
                <a:latin typeface="Arial"/>
                <a:ea typeface="Arial"/>
                <a:cs typeface="Arial"/>
              </a:defRPr>
            </a:lvl3pPr>
            <a:lvl4pPr algn="l">
              <a:defRPr sz="1337" b="0">
                <a:solidFill>
                  <a:srgbClr val="19324D"/>
                </a:solidFill>
                <a:latin typeface="Arial"/>
                <a:ea typeface="Arial"/>
                <a:cs typeface="Arial"/>
              </a:defRPr>
            </a:lvl4pPr>
            <a:lvl5pPr algn="l">
              <a:defRPr sz="1337" b="0">
                <a:solidFill>
                  <a:srgbClr val="19324D"/>
                </a:solidFill>
                <a:latin typeface="Arial"/>
                <a:ea typeface="Arial"/>
                <a:cs typeface="Arial"/>
              </a:defRPr>
            </a:lvl5pPr>
            <a:lvl6pPr algn="l">
              <a:defRPr sz="1337" b="0">
                <a:solidFill>
                  <a:srgbClr val="19324D"/>
                </a:solidFill>
                <a:latin typeface="Arial"/>
                <a:ea typeface="Arial"/>
                <a:cs typeface="Arial"/>
              </a:defRPr>
            </a:lvl6pPr>
            <a:lvl7pPr algn="l">
              <a:defRPr sz="1337" b="0">
                <a:solidFill>
                  <a:srgbClr val="19324D"/>
                </a:solidFill>
                <a:latin typeface="Arial"/>
                <a:ea typeface="Arial"/>
                <a:cs typeface="Arial"/>
              </a:defRPr>
            </a:lvl7pPr>
            <a:lvl8pPr algn="l">
              <a:defRPr sz="1337" b="0">
                <a:solidFill>
                  <a:srgbClr val="19324D"/>
                </a:solidFill>
                <a:latin typeface="Arial"/>
                <a:ea typeface="Arial"/>
                <a:cs typeface="Arial"/>
              </a:defRPr>
            </a:lvl8pPr>
            <a:lvl9pPr algn="l">
              <a:defRPr sz="1337" b="0">
                <a:solidFill>
                  <a:srgbClr val="19324D"/>
                </a:solidFill>
                <a:latin typeface="Arial"/>
                <a:ea typeface="Arial"/>
                <a:cs typeface="Arial"/>
              </a:defRPr>
            </a:lvl9pPr>
          </a:lstStyle>
          <a:p xmlns:a="http://schemas.openxmlformats.org/drawingml/2006/main">
            <a:pPr algn="l">
              <a:lnSpc>
                <a:spcPct val="112000"/>
              </a:lnSpc>
              <a:buNone/>
              <a:defRPr sz="1337" b="0">
                <a:solidFill>
                  <a:srgbClr val="19324D"/>
                </a:solidFill>
                <a:latin typeface="Arial"/>
                <a:ea typeface="Arial"/>
                <a:cs typeface="Arial"/>
              </a:defRPr>
            </a:pPr>
            <a:r>
              <a:rPr sz="1337" b="0">
                <a:solidFill>
                  <a:srgbClr val="19324D"/>
                </a:solidFill>
                <a:latin typeface="Arial"/>
                <a:ea typeface="Arial"/>
                <a:cs typeface="Arial"/>
              </a:rPr>
              <a:t>−1</a:t>
            </a:r>
          </a:p>
        </p:txBody>
      </p:sp>
      <p:sp>
        <p:nvSpPr>
          <p:cNvPr id="19" name="math-12-0">
            <a:extLst xmlns:a="http://schemas.openxmlformats.org/drawingml/2006/main">
              <a:ext uri="{FF2B5EF4-FFF2-40B4-BE49-F238E27FC236}">
                <a16:creationId xmlns:a16="http://schemas.microsoft.com/office/drawing/2014/main" id="{56B3BBFB-045F-4685-A1FE-ACD54B7044EE}"/>
              </a:ext>
            </a:extLst>
          </p:cNvPr>
          <p:cNvSpPr>
            <a:spLocks xmlns:a="http://schemas.openxmlformats.org/drawingml/2006/main" noGrp="1"/>
          </p:cNvSpPr>
          <p:nvPr/>
        </p:nvSpPr>
        <p:spPr>
          <a:xfrm xmlns:a="http://schemas.openxmlformats.org/drawingml/2006/main">
            <a:off x="952500" y="4457700"/>
            <a:ext cx="2351722"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Moon: g = 1.62 N kg</a:t>
            </a:r>
          </a:p>
        </p:txBody>
      </p:sp>
      <p:sp>
        <p:nvSpPr>
          <p:cNvPr id="20" name="math-12-1">
            <a:extLst xmlns:a="http://schemas.openxmlformats.org/drawingml/2006/main">
              <a:ext uri="{FF2B5EF4-FFF2-40B4-BE49-F238E27FC236}">
                <a16:creationId xmlns:a16="http://schemas.microsoft.com/office/drawing/2014/main" id="{1AC201FF-E284-468C-8392-90CE7D7F45F9}"/>
              </a:ext>
            </a:extLst>
          </p:cNvPr>
          <p:cNvSpPr>
            <a:spLocks xmlns:a="http://schemas.openxmlformats.org/drawingml/2006/main" noGrp="1"/>
          </p:cNvSpPr>
          <p:nvPr/>
        </p:nvSpPr>
        <p:spPr>
          <a:xfrm xmlns:a="http://schemas.openxmlformats.org/drawingml/2006/main">
            <a:off x="3275647" y="4395978"/>
            <a:ext cx="222028" cy="1697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337" b="0">
                <a:solidFill>
                  <a:srgbClr val="19324D"/>
                </a:solidFill>
                <a:latin typeface="Arial"/>
                <a:ea typeface="Arial"/>
                <a:cs typeface="Arial"/>
              </a:defRPr>
            </a:defPPr>
            <a:lvl1pPr algn="l">
              <a:defRPr sz="1337" b="0">
                <a:solidFill>
                  <a:srgbClr val="19324D"/>
                </a:solidFill>
                <a:latin typeface="Arial"/>
                <a:ea typeface="Arial"/>
                <a:cs typeface="Arial"/>
              </a:defRPr>
            </a:lvl1pPr>
            <a:lvl2pPr algn="l">
              <a:defRPr sz="1337" b="0">
                <a:solidFill>
                  <a:srgbClr val="19324D"/>
                </a:solidFill>
                <a:latin typeface="Arial"/>
                <a:ea typeface="Arial"/>
                <a:cs typeface="Arial"/>
              </a:defRPr>
            </a:lvl2pPr>
            <a:lvl3pPr algn="l">
              <a:defRPr sz="1337" b="0">
                <a:solidFill>
                  <a:srgbClr val="19324D"/>
                </a:solidFill>
                <a:latin typeface="Arial"/>
                <a:ea typeface="Arial"/>
                <a:cs typeface="Arial"/>
              </a:defRPr>
            </a:lvl3pPr>
            <a:lvl4pPr algn="l">
              <a:defRPr sz="1337" b="0">
                <a:solidFill>
                  <a:srgbClr val="19324D"/>
                </a:solidFill>
                <a:latin typeface="Arial"/>
                <a:ea typeface="Arial"/>
                <a:cs typeface="Arial"/>
              </a:defRPr>
            </a:lvl4pPr>
            <a:lvl5pPr algn="l">
              <a:defRPr sz="1337" b="0">
                <a:solidFill>
                  <a:srgbClr val="19324D"/>
                </a:solidFill>
                <a:latin typeface="Arial"/>
                <a:ea typeface="Arial"/>
                <a:cs typeface="Arial"/>
              </a:defRPr>
            </a:lvl5pPr>
            <a:lvl6pPr algn="l">
              <a:defRPr sz="1337" b="0">
                <a:solidFill>
                  <a:srgbClr val="19324D"/>
                </a:solidFill>
                <a:latin typeface="Arial"/>
                <a:ea typeface="Arial"/>
                <a:cs typeface="Arial"/>
              </a:defRPr>
            </a:lvl6pPr>
            <a:lvl7pPr algn="l">
              <a:defRPr sz="1337" b="0">
                <a:solidFill>
                  <a:srgbClr val="19324D"/>
                </a:solidFill>
                <a:latin typeface="Arial"/>
                <a:ea typeface="Arial"/>
                <a:cs typeface="Arial"/>
              </a:defRPr>
            </a:lvl7pPr>
            <a:lvl8pPr algn="l">
              <a:defRPr sz="1337" b="0">
                <a:solidFill>
                  <a:srgbClr val="19324D"/>
                </a:solidFill>
                <a:latin typeface="Arial"/>
                <a:ea typeface="Arial"/>
                <a:cs typeface="Arial"/>
              </a:defRPr>
            </a:lvl8pPr>
            <a:lvl9pPr algn="l">
              <a:defRPr sz="1337" b="0">
                <a:solidFill>
                  <a:srgbClr val="19324D"/>
                </a:solidFill>
                <a:latin typeface="Arial"/>
                <a:ea typeface="Arial"/>
                <a:cs typeface="Arial"/>
              </a:defRPr>
            </a:lvl9pPr>
          </a:lstStyle>
          <a:p xmlns:a="http://schemas.openxmlformats.org/drawingml/2006/main">
            <a:pPr algn="l">
              <a:lnSpc>
                <a:spcPct val="112000"/>
              </a:lnSpc>
              <a:buNone/>
              <a:defRPr sz="1337" b="0">
                <a:solidFill>
                  <a:srgbClr val="19324D"/>
                </a:solidFill>
                <a:latin typeface="Arial"/>
                <a:ea typeface="Arial"/>
                <a:cs typeface="Arial"/>
              </a:defRPr>
            </a:pPr>
            <a:r>
              <a:rPr sz="1337" b="0">
                <a:solidFill>
                  <a:srgbClr val="19324D"/>
                </a:solidFill>
                <a:latin typeface="Arial"/>
                <a:ea typeface="Arial"/>
                <a:cs typeface="Arial"/>
              </a:rPr>
              <a:t>−1</a:t>
            </a:r>
          </a:p>
        </p:txBody>
      </p:sp>
      <p:sp>
        <p:nvSpPr>
          <p:cNvPr id="21" name="question-part-a">
            <a:extLst xmlns:a="http://schemas.openxmlformats.org/drawingml/2006/main">
              <a:ext uri="{FF2B5EF4-FFF2-40B4-BE49-F238E27FC236}">
                <a16:creationId xmlns:a16="http://schemas.microsoft.com/office/drawing/2014/main" id="{E3714159-5877-4AF7-ACB9-C4ABF00DE6C7}"/>
              </a:ext>
            </a:extLst>
          </p:cNvPr>
          <p:cNvSpPr>
            <a:spLocks xmlns:a="http://schemas.openxmlformats.org/drawingml/2006/main" noGrp="1"/>
          </p:cNvSpPr>
          <p:nvPr/>
        </p:nvSpPr>
        <p:spPr>
          <a:xfrm xmlns:a="http://schemas.openxmlformats.org/drawingml/2006/main">
            <a:off x="5334000" y="1952625"/>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Calculate the lander’s weight on Earth and on</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the Moon.</a:t>
            </a:r>
          </a:p>
        </p:txBody>
      </p:sp>
      <p:sp>
        <p:nvSpPr>
          <p:cNvPr id="22" name="question-part-b">
            <a:extLst xmlns:a="http://schemas.openxmlformats.org/drawingml/2006/main">
              <a:ext uri="{FF2B5EF4-FFF2-40B4-BE49-F238E27FC236}">
                <a16:creationId xmlns:a16="http://schemas.microsoft.com/office/drawing/2014/main" id="{E1C6F5D8-6E03-4605-80FD-C2CD21EA595D}"/>
              </a:ext>
            </a:extLst>
          </p:cNvPr>
          <p:cNvSpPr>
            <a:spLocks xmlns:a="http://schemas.openxmlformats.org/drawingml/2006/main" noGrp="1"/>
          </p:cNvSpPr>
          <p:nvPr/>
        </p:nvSpPr>
        <p:spPr>
          <a:xfrm xmlns:a="http://schemas.openxmlformats.org/drawingml/2006/main">
            <a:off x="5334000" y="2927985"/>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State its mass on the Moon. Explain the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difference between mass and weight.</a:t>
            </a:r>
          </a:p>
        </p:txBody>
      </p:sp>
      <p:sp>
        <p:nvSpPr>
          <p:cNvPr id="23" name="question-part-c">
            <a:extLst xmlns:a="http://schemas.openxmlformats.org/drawingml/2006/main">
              <a:ext uri="{FF2B5EF4-FFF2-40B4-BE49-F238E27FC236}">
                <a16:creationId xmlns:a16="http://schemas.microsoft.com/office/drawing/2014/main" id="{CF52CB5E-4326-44EB-A715-AA4DFEDCD904}"/>
              </a:ext>
            </a:extLst>
          </p:cNvPr>
          <p:cNvSpPr>
            <a:spLocks xmlns:a="http://schemas.openxmlformats.org/drawingml/2006/main" noGrp="1"/>
          </p:cNvSpPr>
          <p:nvPr/>
        </p:nvSpPr>
        <p:spPr>
          <a:xfrm xmlns:a="http://schemas.openxmlformats.org/drawingml/2006/main">
            <a:off x="5334000" y="3903345"/>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 On another planet its gravitational force is 300 N.</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Determine the gravitational field strength.</a:t>
            </a:r>
          </a:p>
        </p:txBody>
      </p:sp>
    </p:spTree>
    <p:extLst>
      <p:ext uri="{BB962C8B-B14F-4D97-AF65-F5344CB8AC3E}">
        <p14:creationId xmlns:p14="http://schemas.microsoft.com/office/powerpoint/2010/main" val="596322504"/>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The same lander on different worlds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3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10</a:t>
            </a:r>
          </a:p>
        </p:txBody>
      </p:sp>
      <p:sp>
        <p:nvSpPr>
          <p:cNvPr id="14" name="answer-part-a">
            <a:extLst xmlns:a="http://schemas.openxmlformats.org/drawingml/2006/main">
              <a:ext uri="{FF2B5EF4-FFF2-40B4-BE49-F238E27FC236}">
                <a16:creationId xmlns:a16="http://schemas.microsoft.com/office/drawing/2014/main" id="{C4EBD3D4-0E65-4F77-BAA3-AF298E616887}"/>
              </a:ext>
            </a:extLst>
          </p:cNvPr>
          <p:cNvSpPr>
            <a:spLocks xmlns:a="http://schemas.openxmlformats.org/drawingml/2006/main" noGrp="1"/>
          </p:cNvSpPr>
          <p:nvPr/>
        </p:nvSpPr>
        <p:spPr>
          <a:xfrm xmlns:a="http://schemas.openxmlformats.org/drawingml/2006/main">
            <a:off x="685800" y="1857375"/>
            <a:ext cx="108204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(a) Use the local gravitational field strength</a:t>
            </a:r>
          </a:p>
        </p:txBody>
      </p:sp>
      <p:sp>
        <p:nvSpPr>
          <p:cNvPr id="15" name="math-13-0">
            <a:extLst xmlns:a="http://schemas.openxmlformats.org/drawingml/2006/main">
              <a:ext uri="{FF2B5EF4-FFF2-40B4-BE49-F238E27FC236}">
                <a16:creationId xmlns:a16="http://schemas.microsoft.com/office/drawing/2014/main" id="{B34519B8-943F-4CFE-BF31-FB6D811A9258}"/>
              </a:ext>
            </a:extLst>
          </p:cNvPr>
          <p:cNvSpPr>
            <a:spLocks xmlns:a="http://schemas.openxmlformats.org/drawingml/2006/main" noGrp="1"/>
          </p:cNvSpPr>
          <p:nvPr/>
        </p:nvSpPr>
        <p:spPr>
          <a:xfrm xmlns:a="http://schemas.openxmlformats.org/drawingml/2006/main">
            <a:off x="685800" y="2352675"/>
            <a:ext cx="289274"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W</a:t>
            </a:r>
          </a:p>
        </p:txBody>
      </p:sp>
      <p:sp>
        <p:nvSpPr>
          <p:cNvPr id="16" name="math-13-1">
            <a:extLst xmlns:a="http://schemas.openxmlformats.org/drawingml/2006/main">
              <a:ext uri="{FF2B5EF4-FFF2-40B4-BE49-F238E27FC236}">
                <a16:creationId xmlns:a16="http://schemas.microsoft.com/office/drawing/2014/main" id="{3408C74A-F15C-428D-AFBB-EB8EA93EA74D}"/>
              </a:ext>
            </a:extLst>
          </p:cNvPr>
          <p:cNvSpPr>
            <a:spLocks xmlns:a="http://schemas.openxmlformats.org/drawingml/2006/main" noGrp="1"/>
          </p:cNvSpPr>
          <p:nvPr/>
        </p:nvSpPr>
        <p:spPr>
          <a:xfrm xmlns:a="http://schemas.openxmlformats.org/drawingml/2006/main">
            <a:off x="946499" y="2465927"/>
            <a:ext cx="463963" cy="1823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35" b="0">
                <a:solidFill>
                  <a:srgbClr val="19324D"/>
                </a:solidFill>
                <a:latin typeface="Arial"/>
                <a:ea typeface="Arial"/>
                <a:cs typeface="Arial"/>
              </a:defRPr>
            </a:defPPr>
            <a:lvl1pPr algn="l">
              <a:defRPr sz="1435" b="0">
                <a:solidFill>
                  <a:srgbClr val="19324D"/>
                </a:solidFill>
                <a:latin typeface="Arial"/>
                <a:ea typeface="Arial"/>
                <a:cs typeface="Arial"/>
              </a:defRPr>
            </a:lvl1pPr>
            <a:lvl2pPr algn="l">
              <a:defRPr sz="1435" b="0">
                <a:solidFill>
                  <a:srgbClr val="19324D"/>
                </a:solidFill>
                <a:latin typeface="Arial"/>
                <a:ea typeface="Arial"/>
                <a:cs typeface="Arial"/>
              </a:defRPr>
            </a:lvl2pPr>
            <a:lvl3pPr algn="l">
              <a:defRPr sz="1435" b="0">
                <a:solidFill>
                  <a:srgbClr val="19324D"/>
                </a:solidFill>
                <a:latin typeface="Arial"/>
                <a:ea typeface="Arial"/>
                <a:cs typeface="Arial"/>
              </a:defRPr>
            </a:lvl3pPr>
            <a:lvl4pPr algn="l">
              <a:defRPr sz="1435" b="0">
                <a:solidFill>
                  <a:srgbClr val="19324D"/>
                </a:solidFill>
                <a:latin typeface="Arial"/>
                <a:ea typeface="Arial"/>
                <a:cs typeface="Arial"/>
              </a:defRPr>
            </a:lvl4pPr>
            <a:lvl5pPr algn="l">
              <a:defRPr sz="1435" b="0">
                <a:solidFill>
                  <a:srgbClr val="19324D"/>
                </a:solidFill>
                <a:latin typeface="Arial"/>
                <a:ea typeface="Arial"/>
                <a:cs typeface="Arial"/>
              </a:defRPr>
            </a:lvl5pPr>
            <a:lvl6pPr algn="l">
              <a:defRPr sz="1435" b="0">
                <a:solidFill>
                  <a:srgbClr val="19324D"/>
                </a:solidFill>
                <a:latin typeface="Arial"/>
                <a:ea typeface="Arial"/>
                <a:cs typeface="Arial"/>
              </a:defRPr>
            </a:lvl6pPr>
            <a:lvl7pPr algn="l">
              <a:defRPr sz="1435" b="0">
                <a:solidFill>
                  <a:srgbClr val="19324D"/>
                </a:solidFill>
                <a:latin typeface="Arial"/>
                <a:ea typeface="Arial"/>
                <a:cs typeface="Arial"/>
              </a:defRPr>
            </a:lvl7pPr>
            <a:lvl8pPr algn="l">
              <a:defRPr sz="1435" b="0">
                <a:solidFill>
                  <a:srgbClr val="19324D"/>
                </a:solidFill>
                <a:latin typeface="Arial"/>
                <a:ea typeface="Arial"/>
                <a:cs typeface="Arial"/>
              </a:defRPr>
            </a:lvl8pPr>
            <a:lvl9pPr algn="l">
              <a:defRPr sz="1435" b="0">
                <a:solidFill>
                  <a:srgbClr val="19324D"/>
                </a:solidFill>
                <a:latin typeface="Arial"/>
                <a:ea typeface="Arial"/>
                <a:cs typeface="Arial"/>
              </a:defRPr>
            </a:lvl9pPr>
          </a:lstStyle>
          <a:p xmlns:a="http://schemas.openxmlformats.org/drawingml/2006/main">
            <a:pPr algn="l">
              <a:lnSpc>
                <a:spcPct val="112000"/>
              </a:lnSpc>
              <a:buNone/>
              <a:defRPr sz="1435" b="0">
                <a:solidFill>
                  <a:srgbClr val="19324D"/>
                </a:solidFill>
                <a:latin typeface="Arial"/>
                <a:ea typeface="Arial"/>
                <a:cs typeface="Arial"/>
              </a:defRPr>
            </a:pPr>
            <a:r>
              <a:rPr sz="1435" b="0">
                <a:solidFill>
                  <a:srgbClr val="19324D"/>
                </a:solidFill>
                <a:latin typeface="Arial"/>
                <a:ea typeface="Arial"/>
                <a:cs typeface="Arial"/>
              </a:rPr>
              <a:t>Earth</a:t>
            </a:r>
          </a:p>
        </p:txBody>
      </p:sp>
      <p:sp>
        <p:nvSpPr>
          <p:cNvPr id="17" name="math-13-2">
            <a:extLst xmlns:a="http://schemas.openxmlformats.org/drawingml/2006/main">
              <a:ext uri="{FF2B5EF4-FFF2-40B4-BE49-F238E27FC236}">
                <a16:creationId xmlns:a16="http://schemas.microsoft.com/office/drawing/2014/main" id="{0018CB14-FF9A-4FB1-80CC-689FB47E8EF8}"/>
              </a:ext>
            </a:extLst>
          </p:cNvPr>
          <p:cNvSpPr>
            <a:spLocks xmlns:a="http://schemas.openxmlformats.org/drawingml/2006/main" noGrp="1"/>
          </p:cNvSpPr>
          <p:nvPr/>
        </p:nvSpPr>
        <p:spPr>
          <a:xfrm xmlns:a="http://schemas.openxmlformats.org/drawingml/2006/main">
            <a:off x="1381887" y="2352675"/>
            <a:ext cx="2764822"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 = 12.0 × 9.81 = 118 N</a:t>
            </a:r>
          </a:p>
        </p:txBody>
      </p:sp>
      <p:sp>
        <p:nvSpPr>
          <p:cNvPr id="18" name="math-14-0">
            <a:extLst xmlns:a="http://schemas.openxmlformats.org/drawingml/2006/main">
              <a:ext uri="{FF2B5EF4-FFF2-40B4-BE49-F238E27FC236}">
                <a16:creationId xmlns:a16="http://schemas.microsoft.com/office/drawing/2014/main" id="{12CE913E-F4B8-463C-815D-5FAA571B7303}"/>
              </a:ext>
            </a:extLst>
          </p:cNvPr>
          <p:cNvSpPr>
            <a:spLocks xmlns:a="http://schemas.openxmlformats.org/drawingml/2006/main" noGrp="1"/>
          </p:cNvSpPr>
          <p:nvPr/>
        </p:nvSpPr>
        <p:spPr>
          <a:xfrm xmlns:a="http://schemas.openxmlformats.org/drawingml/2006/main">
            <a:off x="6477000" y="2352675"/>
            <a:ext cx="289274"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W</a:t>
            </a:r>
          </a:p>
        </p:txBody>
      </p:sp>
      <p:sp>
        <p:nvSpPr>
          <p:cNvPr id="19" name="math-14-1">
            <a:extLst xmlns:a="http://schemas.openxmlformats.org/drawingml/2006/main">
              <a:ext uri="{FF2B5EF4-FFF2-40B4-BE49-F238E27FC236}">
                <a16:creationId xmlns:a16="http://schemas.microsoft.com/office/drawing/2014/main" id="{CA996601-8279-4A8A-BC4F-C50D0730C9EF}"/>
              </a:ext>
            </a:extLst>
          </p:cNvPr>
          <p:cNvSpPr>
            <a:spLocks xmlns:a="http://schemas.openxmlformats.org/drawingml/2006/main" noGrp="1"/>
          </p:cNvSpPr>
          <p:nvPr/>
        </p:nvSpPr>
        <p:spPr>
          <a:xfrm xmlns:a="http://schemas.openxmlformats.org/drawingml/2006/main">
            <a:off x="6737699" y="2465927"/>
            <a:ext cx="484251" cy="1823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35" b="0">
                <a:solidFill>
                  <a:srgbClr val="19324D"/>
                </a:solidFill>
                <a:latin typeface="Arial"/>
                <a:ea typeface="Arial"/>
                <a:cs typeface="Arial"/>
              </a:defRPr>
            </a:defPPr>
            <a:lvl1pPr algn="l">
              <a:defRPr sz="1435" b="0">
                <a:solidFill>
                  <a:srgbClr val="19324D"/>
                </a:solidFill>
                <a:latin typeface="Arial"/>
                <a:ea typeface="Arial"/>
                <a:cs typeface="Arial"/>
              </a:defRPr>
            </a:lvl1pPr>
            <a:lvl2pPr algn="l">
              <a:defRPr sz="1435" b="0">
                <a:solidFill>
                  <a:srgbClr val="19324D"/>
                </a:solidFill>
                <a:latin typeface="Arial"/>
                <a:ea typeface="Arial"/>
                <a:cs typeface="Arial"/>
              </a:defRPr>
            </a:lvl2pPr>
            <a:lvl3pPr algn="l">
              <a:defRPr sz="1435" b="0">
                <a:solidFill>
                  <a:srgbClr val="19324D"/>
                </a:solidFill>
                <a:latin typeface="Arial"/>
                <a:ea typeface="Arial"/>
                <a:cs typeface="Arial"/>
              </a:defRPr>
            </a:lvl3pPr>
            <a:lvl4pPr algn="l">
              <a:defRPr sz="1435" b="0">
                <a:solidFill>
                  <a:srgbClr val="19324D"/>
                </a:solidFill>
                <a:latin typeface="Arial"/>
                <a:ea typeface="Arial"/>
                <a:cs typeface="Arial"/>
              </a:defRPr>
            </a:lvl4pPr>
            <a:lvl5pPr algn="l">
              <a:defRPr sz="1435" b="0">
                <a:solidFill>
                  <a:srgbClr val="19324D"/>
                </a:solidFill>
                <a:latin typeface="Arial"/>
                <a:ea typeface="Arial"/>
                <a:cs typeface="Arial"/>
              </a:defRPr>
            </a:lvl5pPr>
            <a:lvl6pPr algn="l">
              <a:defRPr sz="1435" b="0">
                <a:solidFill>
                  <a:srgbClr val="19324D"/>
                </a:solidFill>
                <a:latin typeface="Arial"/>
                <a:ea typeface="Arial"/>
                <a:cs typeface="Arial"/>
              </a:defRPr>
            </a:lvl6pPr>
            <a:lvl7pPr algn="l">
              <a:defRPr sz="1435" b="0">
                <a:solidFill>
                  <a:srgbClr val="19324D"/>
                </a:solidFill>
                <a:latin typeface="Arial"/>
                <a:ea typeface="Arial"/>
                <a:cs typeface="Arial"/>
              </a:defRPr>
            </a:lvl7pPr>
            <a:lvl8pPr algn="l">
              <a:defRPr sz="1435" b="0">
                <a:solidFill>
                  <a:srgbClr val="19324D"/>
                </a:solidFill>
                <a:latin typeface="Arial"/>
                <a:ea typeface="Arial"/>
                <a:cs typeface="Arial"/>
              </a:defRPr>
            </a:lvl8pPr>
            <a:lvl9pPr algn="l">
              <a:defRPr sz="1435" b="0">
                <a:solidFill>
                  <a:srgbClr val="19324D"/>
                </a:solidFill>
                <a:latin typeface="Arial"/>
                <a:ea typeface="Arial"/>
                <a:cs typeface="Arial"/>
              </a:defRPr>
            </a:lvl9pPr>
          </a:lstStyle>
          <a:p xmlns:a="http://schemas.openxmlformats.org/drawingml/2006/main">
            <a:pPr algn="l">
              <a:lnSpc>
                <a:spcPct val="112000"/>
              </a:lnSpc>
              <a:buNone/>
              <a:defRPr sz="1435" b="0">
                <a:solidFill>
                  <a:srgbClr val="19324D"/>
                </a:solidFill>
                <a:latin typeface="Arial"/>
                <a:ea typeface="Arial"/>
                <a:cs typeface="Arial"/>
              </a:defRPr>
            </a:pPr>
            <a:r>
              <a:rPr sz="1435" b="0">
                <a:solidFill>
                  <a:srgbClr val="19324D"/>
                </a:solidFill>
                <a:latin typeface="Arial"/>
                <a:ea typeface="Arial"/>
                <a:cs typeface="Arial"/>
              </a:rPr>
              <a:t>Moon</a:t>
            </a:r>
          </a:p>
        </p:txBody>
      </p:sp>
      <p:sp>
        <p:nvSpPr>
          <p:cNvPr id="20" name="math-14-2">
            <a:extLst xmlns:a="http://schemas.openxmlformats.org/drawingml/2006/main">
              <a:ext uri="{FF2B5EF4-FFF2-40B4-BE49-F238E27FC236}">
                <a16:creationId xmlns:a16="http://schemas.microsoft.com/office/drawing/2014/main" id="{688F5B90-48E8-4BC0-80E1-824ECAB68C8F}"/>
              </a:ext>
            </a:extLst>
          </p:cNvPr>
          <p:cNvSpPr>
            <a:spLocks xmlns:a="http://schemas.openxmlformats.org/drawingml/2006/main" noGrp="1"/>
          </p:cNvSpPr>
          <p:nvPr/>
        </p:nvSpPr>
        <p:spPr>
          <a:xfrm xmlns:a="http://schemas.openxmlformats.org/drawingml/2006/main">
            <a:off x="7193375" y="2352675"/>
            <a:ext cx="2862072"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 = 12.0 × 1.62 = 19.4 N</a:t>
            </a:r>
          </a:p>
        </p:txBody>
      </p:sp>
      <p:sp>
        <p:nvSpPr>
          <p:cNvPr id="21" name="answer-part-b">
            <a:extLst xmlns:a="http://schemas.openxmlformats.org/drawingml/2006/main">
              <a:ext uri="{FF2B5EF4-FFF2-40B4-BE49-F238E27FC236}">
                <a16:creationId xmlns:a16="http://schemas.microsoft.com/office/drawing/2014/main" id="{32F6FB00-240A-4C64-84CC-5EA92C31882A}"/>
              </a:ext>
            </a:extLst>
          </p:cNvPr>
          <p:cNvSpPr>
            <a:spLocks xmlns:a="http://schemas.openxmlformats.org/drawingml/2006/main" noGrp="1"/>
          </p:cNvSpPr>
          <p:nvPr/>
        </p:nvSpPr>
        <p:spPr>
          <a:xfrm xmlns:a="http://schemas.openxmlformats.org/drawingml/2006/main">
            <a:off x="685800" y="3552825"/>
            <a:ext cx="108204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(b) Mass remains 12.0 kg</a:t>
            </a:r>
          </a:p>
        </p:txBody>
      </p:sp>
      <p:sp>
        <p:nvSpPr>
          <p:cNvPr id="22" name="paragraph">
            <a:extLst xmlns:a="http://schemas.openxmlformats.org/drawingml/2006/main">
              <a:ext uri="{FF2B5EF4-FFF2-40B4-BE49-F238E27FC236}">
                <a16:creationId xmlns:a16="http://schemas.microsoft.com/office/drawing/2014/main" id="{D261229F-EDFA-4F2E-8A46-8EF4E1C388B0}"/>
              </a:ext>
            </a:extLst>
          </p:cNvPr>
          <p:cNvSpPr>
            <a:spLocks xmlns:a="http://schemas.openxmlformats.org/drawingml/2006/main" noGrp="1"/>
          </p:cNvSpPr>
          <p:nvPr/>
        </p:nvSpPr>
        <p:spPr>
          <a:xfrm xmlns:a="http://schemas.openxmlformats.org/drawingml/2006/main">
            <a:off x="685800" y="3990975"/>
            <a:ext cx="10820400" cy="3638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Mass measures inertia. Weight is the gravitational force, so it depends on the local g.</a:t>
            </a:r>
          </a:p>
        </p:txBody>
      </p:sp>
      <p:sp>
        <p:nvSpPr>
          <p:cNvPr id="23" name="answer-part-c">
            <a:extLst xmlns:a="http://schemas.openxmlformats.org/drawingml/2006/main">
              <a:ext uri="{FF2B5EF4-FFF2-40B4-BE49-F238E27FC236}">
                <a16:creationId xmlns:a16="http://schemas.microsoft.com/office/drawing/2014/main" id="{29A1B43D-4F36-496F-94D8-B388B72511FA}"/>
              </a:ext>
            </a:extLst>
          </p:cNvPr>
          <p:cNvSpPr>
            <a:spLocks xmlns:a="http://schemas.openxmlformats.org/drawingml/2006/main" noGrp="1"/>
          </p:cNvSpPr>
          <p:nvPr/>
        </p:nvSpPr>
        <p:spPr>
          <a:xfrm xmlns:a="http://schemas.openxmlformats.org/drawingml/2006/main">
            <a:off x="685800" y="4991100"/>
            <a:ext cx="108204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(c) Divide gravitational force by mass</a:t>
            </a:r>
          </a:p>
        </p:txBody>
      </p:sp>
      <p:sp>
        <p:nvSpPr>
          <p:cNvPr id="24" name="math-15-0">
            <a:extLst xmlns:a="http://schemas.openxmlformats.org/drawingml/2006/main">
              <a:ext uri="{FF2B5EF4-FFF2-40B4-BE49-F238E27FC236}">
                <a16:creationId xmlns:a16="http://schemas.microsoft.com/office/drawing/2014/main" id="{E1139796-3DB8-447C-900D-302CFF1AF958}"/>
              </a:ext>
            </a:extLst>
          </p:cNvPr>
          <p:cNvSpPr>
            <a:spLocks xmlns:a="http://schemas.openxmlformats.org/drawingml/2006/main" noGrp="1"/>
          </p:cNvSpPr>
          <p:nvPr/>
        </p:nvSpPr>
        <p:spPr>
          <a:xfrm xmlns:a="http://schemas.openxmlformats.org/drawingml/2006/main">
            <a:off x="685800" y="5476875"/>
            <a:ext cx="709708"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9324D"/>
                </a:solidFill>
                <a:latin typeface="Arial"/>
                <a:ea typeface="Arial"/>
                <a:cs typeface="Arial"/>
              </a:defRPr>
            </a:defPPr>
            <a:lvl1pPr algn="l">
              <a:defRPr sz="2325" b="0">
                <a:solidFill>
                  <a:srgbClr val="19324D"/>
                </a:solidFill>
                <a:latin typeface="Arial"/>
                <a:ea typeface="Arial"/>
                <a:cs typeface="Arial"/>
              </a:defRPr>
            </a:lvl1pPr>
            <a:lvl2pPr algn="l">
              <a:defRPr sz="2325" b="0">
                <a:solidFill>
                  <a:srgbClr val="19324D"/>
                </a:solidFill>
                <a:latin typeface="Arial"/>
                <a:ea typeface="Arial"/>
                <a:cs typeface="Arial"/>
              </a:defRPr>
            </a:lvl2pPr>
            <a:lvl3pPr algn="l">
              <a:defRPr sz="2325" b="0">
                <a:solidFill>
                  <a:srgbClr val="19324D"/>
                </a:solidFill>
                <a:latin typeface="Arial"/>
                <a:ea typeface="Arial"/>
                <a:cs typeface="Arial"/>
              </a:defRPr>
            </a:lvl3pPr>
            <a:lvl4pPr algn="l">
              <a:defRPr sz="2325" b="0">
                <a:solidFill>
                  <a:srgbClr val="19324D"/>
                </a:solidFill>
                <a:latin typeface="Arial"/>
                <a:ea typeface="Arial"/>
                <a:cs typeface="Arial"/>
              </a:defRPr>
            </a:lvl4pPr>
            <a:lvl5pPr algn="l">
              <a:defRPr sz="2325" b="0">
                <a:solidFill>
                  <a:srgbClr val="19324D"/>
                </a:solidFill>
                <a:latin typeface="Arial"/>
                <a:ea typeface="Arial"/>
                <a:cs typeface="Arial"/>
              </a:defRPr>
            </a:lvl5pPr>
            <a:lvl6pPr algn="l">
              <a:defRPr sz="2325" b="0">
                <a:solidFill>
                  <a:srgbClr val="19324D"/>
                </a:solidFill>
                <a:latin typeface="Arial"/>
                <a:ea typeface="Arial"/>
                <a:cs typeface="Arial"/>
              </a:defRPr>
            </a:lvl6pPr>
            <a:lvl7pPr algn="l">
              <a:defRPr sz="2325" b="0">
                <a:solidFill>
                  <a:srgbClr val="19324D"/>
                </a:solidFill>
                <a:latin typeface="Arial"/>
                <a:ea typeface="Arial"/>
                <a:cs typeface="Arial"/>
              </a:defRPr>
            </a:lvl7pPr>
            <a:lvl8pPr algn="l">
              <a:defRPr sz="2325" b="0">
                <a:solidFill>
                  <a:srgbClr val="19324D"/>
                </a:solidFill>
                <a:latin typeface="Arial"/>
                <a:ea typeface="Arial"/>
                <a:cs typeface="Arial"/>
              </a:defRPr>
            </a:lvl8pPr>
            <a:lvl9pPr algn="l">
              <a:defRPr sz="2325" b="0">
                <a:solidFill>
                  <a:srgbClr val="19324D"/>
                </a:solidFill>
                <a:latin typeface="Arial"/>
                <a:ea typeface="Arial"/>
                <a:cs typeface="Arial"/>
              </a:defRPr>
            </a:lvl9pPr>
          </a:lstStyle>
          <a:p xmlns:a="http://schemas.openxmlformats.org/drawingml/2006/main">
            <a:pPr algn="l">
              <a:lnSpc>
                <a:spcPct val="112000"/>
              </a:lnSpc>
              <a:buNone/>
              <a:defRPr sz="2325" b="0">
                <a:solidFill>
                  <a:srgbClr val="19324D"/>
                </a:solidFill>
                <a:latin typeface="Arial"/>
                <a:ea typeface="Arial"/>
                <a:cs typeface="Arial"/>
              </a:defRPr>
            </a:pPr>
            <a:r>
              <a:rPr sz="2325" b="0">
                <a:solidFill>
                  <a:srgbClr val="19324D"/>
                </a:solidFill>
                <a:latin typeface="Arial"/>
                <a:ea typeface="Arial"/>
                <a:cs typeface="Arial"/>
              </a:rPr>
              <a:t>g = F</a:t>
            </a:r>
          </a:p>
        </p:txBody>
      </p:sp>
      <p:sp>
        <p:nvSpPr>
          <p:cNvPr id="25" name="math-15-1">
            <a:extLst xmlns:a="http://schemas.openxmlformats.org/drawingml/2006/main">
              <a:ext uri="{FF2B5EF4-FFF2-40B4-BE49-F238E27FC236}">
                <a16:creationId xmlns:a16="http://schemas.microsoft.com/office/drawing/2014/main" id="{8867876E-DF4F-4D81-8AD7-489001BC43BB}"/>
              </a:ext>
            </a:extLst>
          </p:cNvPr>
          <p:cNvSpPr>
            <a:spLocks xmlns:a="http://schemas.openxmlformats.org/drawingml/2006/main" noGrp="1"/>
          </p:cNvSpPr>
          <p:nvPr/>
        </p:nvSpPr>
        <p:spPr>
          <a:xfrm xmlns:a="http://schemas.openxmlformats.org/drawingml/2006/main">
            <a:off x="1366933" y="5597938"/>
            <a:ext cx="407575" cy="19488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35" b="0">
                <a:solidFill>
                  <a:srgbClr val="19324D"/>
                </a:solidFill>
                <a:latin typeface="Arial"/>
                <a:ea typeface="Arial"/>
                <a:cs typeface="Arial"/>
              </a:defRPr>
            </a:defPPr>
            <a:lvl1pPr algn="l">
              <a:defRPr sz="1535" b="0">
                <a:solidFill>
                  <a:srgbClr val="19324D"/>
                </a:solidFill>
                <a:latin typeface="Arial"/>
                <a:ea typeface="Arial"/>
                <a:cs typeface="Arial"/>
              </a:defRPr>
            </a:lvl1pPr>
            <a:lvl2pPr algn="l">
              <a:defRPr sz="1535" b="0">
                <a:solidFill>
                  <a:srgbClr val="19324D"/>
                </a:solidFill>
                <a:latin typeface="Arial"/>
                <a:ea typeface="Arial"/>
                <a:cs typeface="Arial"/>
              </a:defRPr>
            </a:lvl2pPr>
            <a:lvl3pPr algn="l">
              <a:defRPr sz="1535" b="0">
                <a:solidFill>
                  <a:srgbClr val="19324D"/>
                </a:solidFill>
                <a:latin typeface="Arial"/>
                <a:ea typeface="Arial"/>
                <a:cs typeface="Arial"/>
              </a:defRPr>
            </a:lvl3pPr>
            <a:lvl4pPr algn="l">
              <a:defRPr sz="1535" b="0">
                <a:solidFill>
                  <a:srgbClr val="19324D"/>
                </a:solidFill>
                <a:latin typeface="Arial"/>
                <a:ea typeface="Arial"/>
                <a:cs typeface="Arial"/>
              </a:defRPr>
            </a:lvl4pPr>
            <a:lvl5pPr algn="l">
              <a:defRPr sz="1535" b="0">
                <a:solidFill>
                  <a:srgbClr val="19324D"/>
                </a:solidFill>
                <a:latin typeface="Arial"/>
                <a:ea typeface="Arial"/>
                <a:cs typeface="Arial"/>
              </a:defRPr>
            </a:lvl5pPr>
            <a:lvl6pPr algn="l">
              <a:defRPr sz="1535" b="0">
                <a:solidFill>
                  <a:srgbClr val="19324D"/>
                </a:solidFill>
                <a:latin typeface="Arial"/>
                <a:ea typeface="Arial"/>
                <a:cs typeface="Arial"/>
              </a:defRPr>
            </a:lvl6pPr>
            <a:lvl7pPr algn="l">
              <a:defRPr sz="1535" b="0">
                <a:solidFill>
                  <a:srgbClr val="19324D"/>
                </a:solidFill>
                <a:latin typeface="Arial"/>
                <a:ea typeface="Arial"/>
                <a:cs typeface="Arial"/>
              </a:defRPr>
            </a:lvl7pPr>
            <a:lvl8pPr algn="l">
              <a:defRPr sz="1535" b="0">
                <a:solidFill>
                  <a:srgbClr val="19324D"/>
                </a:solidFill>
                <a:latin typeface="Arial"/>
                <a:ea typeface="Arial"/>
                <a:cs typeface="Arial"/>
              </a:defRPr>
            </a:lvl8pPr>
            <a:lvl9pPr algn="l">
              <a:defRPr sz="1535" b="0">
                <a:solidFill>
                  <a:srgbClr val="19324D"/>
                </a:solidFill>
                <a:latin typeface="Arial"/>
                <a:ea typeface="Arial"/>
                <a:cs typeface="Arial"/>
              </a:defRPr>
            </a:lvl9pPr>
          </a:lstStyle>
          <a:p xmlns:a="http://schemas.openxmlformats.org/drawingml/2006/main">
            <a:pPr algn="l">
              <a:lnSpc>
                <a:spcPct val="112000"/>
              </a:lnSpc>
              <a:buNone/>
              <a:defRPr sz="1535" b="0">
                <a:solidFill>
                  <a:srgbClr val="19324D"/>
                </a:solidFill>
                <a:latin typeface="Arial"/>
                <a:ea typeface="Arial"/>
                <a:cs typeface="Arial"/>
              </a:defRPr>
            </a:pPr>
            <a:r>
              <a:rPr sz="1535" b="0">
                <a:solidFill>
                  <a:srgbClr val="19324D"/>
                </a:solidFill>
                <a:latin typeface="Arial"/>
                <a:ea typeface="Arial"/>
                <a:cs typeface="Arial"/>
              </a:rPr>
              <a:t>grav</a:t>
            </a:r>
          </a:p>
        </p:txBody>
      </p:sp>
      <p:sp>
        <p:nvSpPr>
          <p:cNvPr id="26" name="math-15-2">
            <a:extLst xmlns:a="http://schemas.openxmlformats.org/drawingml/2006/main">
              <a:ext uri="{FF2B5EF4-FFF2-40B4-BE49-F238E27FC236}">
                <a16:creationId xmlns:a16="http://schemas.microsoft.com/office/drawing/2014/main" id="{56418440-6EFF-42C4-8B42-6247F322A770}"/>
              </a:ext>
            </a:extLst>
          </p:cNvPr>
          <p:cNvSpPr>
            <a:spLocks xmlns:a="http://schemas.openxmlformats.org/drawingml/2006/main" noGrp="1"/>
          </p:cNvSpPr>
          <p:nvPr/>
        </p:nvSpPr>
        <p:spPr>
          <a:xfrm xmlns:a="http://schemas.openxmlformats.org/drawingml/2006/main">
            <a:off x="1745933" y="5476875"/>
            <a:ext cx="3442811"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9324D"/>
                </a:solidFill>
                <a:latin typeface="Arial"/>
                <a:ea typeface="Arial"/>
                <a:cs typeface="Arial"/>
              </a:defRPr>
            </a:defPPr>
            <a:lvl1pPr algn="l">
              <a:defRPr sz="2325" b="0">
                <a:solidFill>
                  <a:srgbClr val="19324D"/>
                </a:solidFill>
                <a:latin typeface="Arial"/>
                <a:ea typeface="Arial"/>
                <a:cs typeface="Arial"/>
              </a:defRPr>
            </a:lvl1pPr>
            <a:lvl2pPr algn="l">
              <a:defRPr sz="2325" b="0">
                <a:solidFill>
                  <a:srgbClr val="19324D"/>
                </a:solidFill>
                <a:latin typeface="Arial"/>
                <a:ea typeface="Arial"/>
                <a:cs typeface="Arial"/>
              </a:defRPr>
            </a:lvl2pPr>
            <a:lvl3pPr algn="l">
              <a:defRPr sz="2325" b="0">
                <a:solidFill>
                  <a:srgbClr val="19324D"/>
                </a:solidFill>
                <a:latin typeface="Arial"/>
                <a:ea typeface="Arial"/>
                <a:cs typeface="Arial"/>
              </a:defRPr>
            </a:lvl3pPr>
            <a:lvl4pPr algn="l">
              <a:defRPr sz="2325" b="0">
                <a:solidFill>
                  <a:srgbClr val="19324D"/>
                </a:solidFill>
                <a:latin typeface="Arial"/>
                <a:ea typeface="Arial"/>
                <a:cs typeface="Arial"/>
              </a:defRPr>
            </a:lvl4pPr>
            <a:lvl5pPr algn="l">
              <a:defRPr sz="2325" b="0">
                <a:solidFill>
                  <a:srgbClr val="19324D"/>
                </a:solidFill>
                <a:latin typeface="Arial"/>
                <a:ea typeface="Arial"/>
                <a:cs typeface="Arial"/>
              </a:defRPr>
            </a:lvl5pPr>
            <a:lvl6pPr algn="l">
              <a:defRPr sz="2325" b="0">
                <a:solidFill>
                  <a:srgbClr val="19324D"/>
                </a:solidFill>
                <a:latin typeface="Arial"/>
                <a:ea typeface="Arial"/>
                <a:cs typeface="Arial"/>
              </a:defRPr>
            </a:lvl6pPr>
            <a:lvl7pPr algn="l">
              <a:defRPr sz="2325" b="0">
                <a:solidFill>
                  <a:srgbClr val="19324D"/>
                </a:solidFill>
                <a:latin typeface="Arial"/>
                <a:ea typeface="Arial"/>
                <a:cs typeface="Arial"/>
              </a:defRPr>
            </a:lvl7pPr>
            <a:lvl8pPr algn="l">
              <a:defRPr sz="2325" b="0">
                <a:solidFill>
                  <a:srgbClr val="19324D"/>
                </a:solidFill>
                <a:latin typeface="Arial"/>
                <a:ea typeface="Arial"/>
                <a:cs typeface="Arial"/>
              </a:defRPr>
            </a:lvl8pPr>
            <a:lvl9pPr algn="l">
              <a:defRPr sz="2325" b="0">
                <a:solidFill>
                  <a:srgbClr val="19324D"/>
                </a:solidFill>
                <a:latin typeface="Arial"/>
                <a:ea typeface="Arial"/>
                <a:cs typeface="Arial"/>
              </a:defRPr>
            </a:lvl9pPr>
          </a:lstStyle>
          <a:p xmlns:a="http://schemas.openxmlformats.org/drawingml/2006/main">
            <a:pPr algn="l">
              <a:lnSpc>
                <a:spcPct val="112000"/>
              </a:lnSpc>
              <a:buNone/>
              <a:defRPr sz="2325" b="0">
                <a:solidFill>
                  <a:srgbClr val="19324D"/>
                </a:solidFill>
                <a:latin typeface="Arial"/>
                <a:ea typeface="Arial"/>
                <a:cs typeface="Arial"/>
              </a:defRPr>
            </a:pPr>
            <a:r>
              <a:rPr sz="2325" b="0">
                <a:solidFill>
                  <a:srgbClr val="19324D"/>
                </a:solidFill>
                <a:latin typeface="Arial"/>
                <a:ea typeface="Arial"/>
                <a:cs typeface="Arial"/>
              </a:rPr>
              <a:t>/m = 300/12.0 = 25.0 N kg</a:t>
            </a:r>
          </a:p>
        </p:txBody>
      </p:sp>
      <p:sp>
        <p:nvSpPr>
          <p:cNvPr id="27" name="math-15-3">
            <a:extLst xmlns:a="http://schemas.openxmlformats.org/drawingml/2006/main">
              <a:ext uri="{FF2B5EF4-FFF2-40B4-BE49-F238E27FC236}">
                <a16:creationId xmlns:a16="http://schemas.microsoft.com/office/drawing/2014/main" id="{C3DE4F86-B781-4E16-8BC5-210E24FA66F8}"/>
              </a:ext>
            </a:extLst>
          </p:cNvPr>
          <p:cNvSpPr>
            <a:spLocks xmlns:a="http://schemas.openxmlformats.org/drawingml/2006/main" noGrp="1"/>
          </p:cNvSpPr>
          <p:nvPr/>
        </p:nvSpPr>
        <p:spPr>
          <a:xfrm xmlns:a="http://schemas.openxmlformats.org/drawingml/2006/main">
            <a:off x="5160169" y="5406009"/>
            <a:ext cx="250698" cy="19488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35" b="0">
                <a:solidFill>
                  <a:srgbClr val="19324D"/>
                </a:solidFill>
                <a:latin typeface="Arial"/>
                <a:ea typeface="Arial"/>
                <a:cs typeface="Arial"/>
              </a:defRPr>
            </a:defPPr>
            <a:lvl1pPr algn="l">
              <a:defRPr sz="1535" b="0">
                <a:solidFill>
                  <a:srgbClr val="19324D"/>
                </a:solidFill>
                <a:latin typeface="Arial"/>
                <a:ea typeface="Arial"/>
                <a:cs typeface="Arial"/>
              </a:defRPr>
            </a:lvl1pPr>
            <a:lvl2pPr algn="l">
              <a:defRPr sz="1535" b="0">
                <a:solidFill>
                  <a:srgbClr val="19324D"/>
                </a:solidFill>
                <a:latin typeface="Arial"/>
                <a:ea typeface="Arial"/>
                <a:cs typeface="Arial"/>
              </a:defRPr>
            </a:lvl2pPr>
            <a:lvl3pPr algn="l">
              <a:defRPr sz="1535" b="0">
                <a:solidFill>
                  <a:srgbClr val="19324D"/>
                </a:solidFill>
                <a:latin typeface="Arial"/>
                <a:ea typeface="Arial"/>
                <a:cs typeface="Arial"/>
              </a:defRPr>
            </a:lvl3pPr>
            <a:lvl4pPr algn="l">
              <a:defRPr sz="1535" b="0">
                <a:solidFill>
                  <a:srgbClr val="19324D"/>
                </a:solidFill>
                <a:latin typeface="Arial"/>
                <a:ea typeface="Arial"/>
                <a:cs typeface="Arial"/>
              </a:defRPr>
            </a:lvl4pPr>
            <a:lvl5pPr algn="l">
              <a:defRPr sz="1535" b="0">
                <a:solidFill>
                  <a:srgbClr val="19324D"/>
                </a:solidFill>
                <a:latin typeface="Arial"/>
                <a:ea typeface="Arial"/>
                <a:cs typeface="Arial"/>
              </a:defRPr>
            </a:lvl5pPr>
            <a:lvl6pPr algn="l">
              <a:defRPr sz="1535" b="0">
                <a:solidFill>
                  <a:srgbClr val="19324D"/>
                </a:solidFill>
                <a:latin typeface="Arial"/>
                <a:ea typeface="Arial"/>
                <a:cs typeface="Arial"/>
              </a:defRPr>
            </a:lvl6pPr>
            <a:lvl7pPr algn="l">
              <a:defRPr sz="1535" b="0">
                <a:solidFill>
                  <a:srgbClr val="19324D"/>
                </a:solidFill>
                <a:latin typeface="Arial"/>
                <a:ea typeface="Arial"/>
                <a:cs typeface="Arial"/>
              </a:defRPr>
            </a:lvl7pPr>
            <a:lvl8pPr algn="l">
              <a:defRPr sz="1535" b="0">
                <a:solidFill>
                  <a:srgbClr val="19324D"/>
                </a:solidFill>
                <a:latin typeface="Arial"/>
                <a:ea typeface="Arial"/>
                <a:cs typeface="Arial"/>
              </a:defRPr>
            </a:lvl8pPr>
            <a:lvl9pPr algn="l">
              <a:defRPr sz="1535" b="0">
                <a:solidFill>
                  <a:srgbClr val="19324D"/>
                </a:solidFill>
                <a:latin typeface="Arial"/>
                <a:ea typeface="Arial"/>
                <a:cs typeface="Arial"/>
              </a:defRPr>
            </a:lvl9pPr>
          </a:lstStyle>
          <a:p xmlns:a="http://schemas.openxmlformats.org/drawingml/2006/main">
            <a:pPr algn="l">
              <a:lnSpc>
                <a:spcPct val="112000"/>
              </a:lnSpc>
              <a:buNone/>
              <a:defRPr sz="1535" b="0">
                <a:solidFill>
                  <a:srgbClr val="19324D"/>
                </a:solidFill>
                <a:latin typeface="Arial"/>
                <a:ea typeface="Arial"/>
                <a:cs typeface="Arial"/>
              </a:defRPr>
            </a:pPr>
            <a:r>
              <a:rPr sz="1535" b="0">
                <a:solidFill>
                  <a:srgbClr val="19324D"/>
                </a:solidFill>
                <a:latin typeface="Arial"/>
                <a:ea typeface="Arial"/>
                <a:cs typeface="Arial"/>
              </a:rPr>
              <a:t>−1</a:t>
            </a:r>
          </a:p>
        </p:txBody>
      </p:sp>
    </p:spTree>
    <p:extLst>
      <p:ext uri="{BB962C8B-B14F-4D97-AF65-F5344CB8AC3E}">
        <p14:creationId xmlns:p14="http://schemas.microsoft.com/office/powerpoint/2010/main" val="596322504"/>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Newton’s second law for constant mass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4  /  Definitions and symbols</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11</a:t>
            </a:r>
          </a:p>
        </p:txBody>
      </p:sp>
      <p:sp>
        <p:nvSpPr>
          <p:cNvPr id="14" name="gold-panel">
            <a:extLst xmlns:a="http://schemas.openxmlformats.org/drawingml/2006/main">
              <a:ext uri="{FF2B5EF4-FFF2-40B4-BE49-F238E27FC236}">
                <a16:creationId xmlns:a16="http://schemas.microsoft.com/office/drawing/2014/main" id="{850D80DB-06F7-4A64-94A9-35EEC38D1EC7}"/>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5AEABD3E-7444-4065-A2C9-A51A28312FB9}"/>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KEY TERMS</a:t>
            </a:r>
          </a:p>
        </p:txBody>
      </p:sp>
      <p:sp>
        <p:nvSpPr>
          <p:cNvPr id="16" name="paragraph">
            <a:extLst xmlns:a="http://schemas.openxmlformats.org/drawingml/2006/main">
              <a:ext uri="{FF2B5EF4-FFF2-40B4-BE49-F238E27FC236}">
                <a16:creationId xmlns:a16="http://schemas.microsoft.com/office/drawing/2014/main" id="{6A4F00EA-74E7-433C-8B47-A65A5A3B9E53}"/>
              </a:ext>
            </a:extLst>
          </p:cNvPr>
          <p:cNvSpPr>
            <a:spLocks xmlns:a="http://schemas.openxmlformats.org/drawingml/2006/main" noGrp="1"/>
          </p:cNvSpPr>
          <p:nvPr/>
        </p:nvSpPr>
        <p:spPr>
          <a:xfrm xmlns:a="http://schemas.openxmlformats.org/drawingml/2006/main">
            <a:off x="952500" y="2352675"/>
            <a:ext cx="3657600" cy="3748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defRPr sz="2175" b="1">
                <a:solidFill>
                  <a:srgbClr val="19324D"/>
                </a:solidFill>
                <a:latin typeface="Arial"/>
                <a:ea typeface="Arial"/>
                <a:cs typeface="Arial"/>
              </a:defRPr>
            </a:lvl1pPr>
            <a:lvl2pPr algn="l">
              <a:defRPr sz="2175" b="1">
                <a:solidFill>
                  <a:srgbClr val="19324D"/>
                </a:solidFill>
                <a:latin typeface="Arial"/>
                <a:ea typeface="Arial"/>
                <a:cs typeface="Arial"/>
              </a:defRPr>
            </a:lvl2pPr>
            <a:lvl3pPr algn="l">
              <a:defRPr sz="2175" b="1">
                <a:solidFill>
                  <a:srgbClr val="19324D"/>
                </a:solidFill>
                <a:latin typeface="Arial"/>
                <a:ea typeface="Arial"/>
                <a:cs typeface="Arial"/>
              </a:defRPr>
            </a:lvl3pPr>
            <a:lvl4pPr algn="l">
              <a:defRPr sz="2175" b="1">
                <a:solidFill>
                  <a:srgbClr val="19324D"/>
                </a:solidFill>
                <a:latin typeface="Arial"/>
                <a:ea typeface="Arial"/>
                <a:cs typeface="Arial"/>
              </a:defRPr>
            </a:lvl4pPr>
            <a:lvl5pPr algn="l">
              <a:defRPr sz="2175" b="1">
                <a:solidFill>
                  <a:srgbClr val="19324D"/>
                </a:solidFill>
                <a:latin typeface="Arial"/>
                <a:ea typeface="Arial"/>
                <a:cs typeface="Arial"/>
              </a:defRPr>
            </a:lvl5pPr>
            <a:lvl6pPr algn="l">
              <a:defRPr sz="2175" b="1">
                <a:solidFill>
                  <a:srgbClr val="19324D"/>
                </a:solidFill>
                <a:latin typeface="Arial"/>
                <a:ea typeface="Arial"/>
                <a:cs typeface="Arial"/>
              </a:defRPr>
            </a:lvl6pPr>
            <a:lvl7pPr algn="l">
              <a:defRPr sz="2175" b="1">
                <a:solidFill>
                  <a:srgbClr val="19324D"/>
                </a:solidFill>
                <a:latin typeface="Arial"/>
                <a:ea typeface="Arial"/>
                <a:cs typeface="Arial"/>
              </a:defRPr>
            </a:lvl7pPr>
            <a:lvl8pPr algn="l">
              <a:defRPr sz="2175" b="1">
                <a:solidFill>
                  <a:srgbClr val="19324D"/>
                </a:solidFill>
                <a:latin typeface="Arial"/>
                <a:ea typeface="Arial"/>
                <a:cs typeface="Arial"/>
              </a:defRPr>
            </a:lvl8pPr>
            <a:lvl9pPr algn="l">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Acceleration</a:t>
            </a:r>
          </a:p>
        </p:txBody>
      </p:sp>
      <p:sp>
        <p:nvSpPr>
          <p:cNvPr id="17" name="paragraph">
            <a:extLst xmlns:a="http://schemas.openxmlformats.org/drawingml/2006/main">
              <a:ext uri="{FF2B5EF4-FFF2-40B4-BE49-F238E27FC236}">
                <a16:creationId xmlns:a16="http://schemas.microsoft.com/office/drawing/2014/main" id="{9F16634F-A1F3-4B40-8896-549BE7863D28}"/>
              </a:ext>
            </a:extLst>
          </p:cNvPr>
          <p:cNvSpPr>
            <a:spLocks xmlns:a="http://schemas.openxmlformats.org/drawingml/2006/main" noGrp="1"/>
          </p:cNvSpPr>
          <p:nvPr/>
        </p:nvSpPr>
        <p:spPr>
          <a:xfrm xmlns:a="http://schemas.openxmlformats.org/drawingml/2006/main">
            <a:off x="952500" y="2800350"/>
            <a:ext cx="3657600" cy="9115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Rate of change of velocity.</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It points in the direction</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of the resultant force.</a:t>
            </a:r>
          </a:p>
        </p:txBody>
      </p:sp>
      <p:sp>
        <p:nvSpPr>
          <p:cNvPr id="18" name="paragraph">
            <a:extLst xmlns:a="http://schemas.openxmlformats.org/drawingml/2006/main">
              <a:ext uri="{FF2B5EF4-FFF2-40B4-BE49-F238E27FC236}">
                <a16:creationId xmlns:a16="http://schemas.microsoft.com/office/drawing/2014/main" id="{E00B667E-5EBF-4F04-B323-5FD58115E411}"/>
              </a:ext>
            </a:extLst>
          </p:cNvPr>
          <p:cNvSpPr>
            <a:spLocks xmlns:a="http://schemas.openxmlformats.org/drawingml/2006/main" noGrp="1"/>
          </p:cNvSpPr>
          <p:nvPr/>
        </p:nvSpPr>
        <p:spPr>
          <a:xfrm xmlns:a="http://schemas.openxmlformats.org/drawingml/2006/main">
            <a:off x="952500" y="4457700"/>
            <a:ext cx="3657600" cy="3748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defRPr sz="2175" b="1">
                <a:solidFill>
                  <a:srgbClr val="19324D"/>
                </a:solidFill>
                <a:latin typeface="Arial"/>
                <a:ea typeface="Arial"/>
                <a:cs typeface="Arial"/>
              </a:defRPr>
            </a:lvl1pPr>
            <a:lvl2pPr algn="l">
              <a:defRPr sz="2175" b="1">
                <a:solidFill>
                  <a:srgbClr val="19324D"/>
                </a:solidFill>
                <a:latin typeface="Arial"/>
                <a:ea typeface="Arial"/>
                <a:cs typeface="Arial"/>
              </a:defRPr>
            </a:lvl2pPr>
            <a:lvl3pPr algn="l">
              <a:defRPr sz="2175" b="1">
                <a:solidFill>
                  <a:srgbClr val="19324D"/>
                </a:solidFill>
                <a:latin typeface="Arial"/>
                <a:ea typeface="Arial"/>
                <a:cs typeface="Arial"/>
              </a:defRPr>
            </a:lvl3pPr>
            <a:lvl4pPr algn="l">
              <a:defRPr sz="2175" b="1">
                <a:solidFill>
                  <a:srgbClr val="19324D"/>
                </a:solidFill>
                <a:latin typeface="Arial"/>
                <a:ea typeface="Arial"/>
                <a:cs typeface="Arial"/>
              </a:defRPr>
            </a:lvl4pPr>
            <a:lvl5pPr algn="l">
              <a:defRPr sz="2175" b="1">
                <a:solidFill>
                  <a:srgbClr val="19324D"/>
                </a:solidFill>
                <a:latin typeface="Arial"/>
                <a:ea typeface="Arial"/>
                <a:cs typeface="Arial"/>
              </a:defRPr>
            </a:lvl5pPr>
            <a:lvl6pPr algn="l">
              <a:defRPr sz="2175" b="1">
                <a:solidFill>
                  <a:srgbClr val="19324D"/>
                </a:solidFill>
                <a:latin typeface="Arial"/>
                <a:ea typeface="Arial"/>
                <a:cs typeface="Arial"/>
              </a:defRPr>
            </a:lvl6pPr>
            <a:lvl7pPr algn="l">
              <a:defRPr sz="2175" b="1">
                <a:solidFill>
                  <a:srgbClr val="19324D"/>
                </a:solidFill>
                <a:latin typeface="Arial"/>
                <a:ea typeface="Arial"/>
                <a:cs typeface="Arial"/>
              </a:defRPr>
            </a:lvl7pPr>
            <a:lvl8pPr algn="l">
              <a:defRPr sz="2175" b="1">
                <a:solidFill>
                  <a:srgbClr val="19324D"/>
                </a:solidFill>
                <a:latin typeface="Arial"/>
                <a:ea typeface="Arial"/>
                <a:cs typeface="Arial"/>
              </a:defRPr>
            </a:lvl8pPr>
            <a:lvl9pPr algn="l">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One newton</a:t>
            </a:r>
          </a:p>
        </p:txBody>
      </p:sp>
      <p:sp>
        <p:nvSpPr>
          <p:cNvPr id="19" name="math-16-0">
            <a:extLst xmlns:a="http://schemas.openxmlformats.org/drawingml/2006/main">
              <a:ext uri="{FF2B5EF4-FFF2-40B4-BE49-F238E27FC236}">
                <a16:creationId xmlns:a16="http://schemas.microsoft.com/office/drawing/2014/main" id="{2FA167B7-7F22-4CB7-9A46-27A9BFFA6342}"/>
              </a:ext>
            </a:extLst>
          </p:cNvPr>
          <p:cNvSpPr>
            <a:spLocks xmlns:a="http://schemas.openxmlformats.org/drawingml/2006/main" noGrp="1"/>
          </p:cNvSpPr>
          <p:nvPr/>
        </p:nvSpPr>
        <p:spPr>
          <a:xfrm xmlns:a="http://schemas.openxmlformats.org/drawingml/2006/main">
            <a:off x="952500" y="4962525"/>
            <a:ext cx="1755362"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1 N = 1 kg m s</a:t>
            </a:r>
          </a:p>
        </p:txBody>
      </p:sp>
      <p:sp>
        <p:nvSpPr>
          <p:cNvPr id="20" name="math-16-1">
            <a:extLst xmlns:a="http://schemas.openxmlformats.org/drawingml/2006/main">
              <a:ext uri="{FF2B5EF4-FFF2-40B4-BE49-F238E27FC236}">
                <a16:creationId xmlns:a16="http://schemas.microsoft.com/office/drawing/2014/main" id="{A270B41D-A269-433E-9180-D4E07E4791AF}"/>
              </a:ext>
            </a:extLst>
          </p:cNvPr>
          <p:cNvSpPr>
            <a:spLocks xmlns:a="http://schemas.openxmlformats.org/drawingml/2006/main" noGrp="1"/>
          </p:cNvSpPr>
          <p:nvPr/>
        </p:nvSpPr>
        <p:spPr>
          <a:xfrm xmlns:a="http://schemas.openxmlformats.org/drawingml/2006/main">
            <a:off x="2679287" y="4898517"/>
            <a:ext cx="229171" cy="17602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386" b="0">
                <a:solidFill>
                  <a:srgbClr val="19324D"/>
                </a:solidFill>
                <a:latin typeface="Arial"/>
                <a:ea typeface="Arial"/>
                <a:cs typeface="Arial"/>
              </a:defRPr>
            </a:defPPr>
            <a:lvl1pPr algn="l">
              <a:defRPr sz="1386" b="0">
                <a:solidFill>
                  <a:srgbClr val="19324D"/>
                </a:solidFill>
                <a:latin typeface="Arial"/>
                <a:ea typeface="Arial"/>
                <a:cs typeface="Arial"/>
              </a:defRPr>
            </a:lvl1pPr>
            <a:lvl2pPr algn="l">
              <a:defRPr sz="1386" b="0">
                <a:solidFill>
                  <a:srgbClr val="19324D"/>
                </a:solidFill>
                <a:latin typeface="Arial"/>
                <a:ea typeface="Arial"/>
                <a:cs typeface="Arial"/>
              </a:defRPr>
            </a:lvl2pPr>
            <a:lvl3pPr algn="l">
              <a:defRPr sz="1386" b="0">
                <a:solidFill>
                  <a:srgbClr val="19324D"/>
                </a:solidFill>
                <a:latin typeface="Arial"/>
                <a:ea typeface="Arial"/>
                <a:cs typeface="Arial"/>
              </a:defRPr>
            </a:lvl3pPr>
            <a:lvl4pPr algn="l">
              <a:defRPr sz="1386" b="0">
                <a:solidFill>
                  <a:srgbClr val="19324D"/>
                </a:solidFill>
                <a:latin typeface="Arial"/>
                <a:ea typeface="Arial"/>
                <a:cs typeface="Arial"/>
              </a:defRPr>
            </a:lvl4pPr>
            <a:lvl5pPr algn="l">
              <a:defRPr sz="1386" b="0">
                <a:solidFill>
                  <a:srgbClr val="19324D"/>
                </a:solidFill>
                <a:latin typeface="Arial"/>
                <a:ea typeface="Arial"/>
                <a:cs typeface="Arial"/>
              </a:defRPr>
            </a:lvl5pPr>
            <a:lvl6pPr algn="l">
              <a:defRPr sz="1386" b="0">
                <a:solidFill>
                  <a:srgbClr val="19324D"/>
                </a:solidFill>
                <a:latin typeface="Arial"/>
                <a:ea typeface="Arial"/>
                <a:cs typeface="Arial"/>
              </a:defRPr>
            </a:lvl6pPr>
            <a:lvl7pPr algn="l">
              <a:defRPr sz="1386" b="0">
                <a:solidFill>
                  <a:srgbClr val="19324D"/>
                </a:solidFill>
                <a:latin typeface="Arial"/>
                <a:ea typeface="Arial"/>
                <a:cs typeface="Arial"/>
              </a:defRPr>
            </a:lvl7pPr>
            <a:lvl8pPr algn="l">
              <a:defRPr sz="1386" b="0">
                <a:solidFill>
                  <a:srgbClr val="19324D"/>
                </a:solidFill>
                <a:latin typeface="Arial"/>
                <a:ea typeface="Arial"/>
                <a:cs typeface="Arial"/>
              </a:defRPr>
            </a:lvl8pPr>
            <a:lvl9pPr algn="l">
              <a:defRPr sz="1386" b="0">
                <a:solidFill>
                  <a:srgbClr val="19324D"/>
                </a:solidFill>
                <a:latin typeface="Arial"/>
                <a:ea typeface="Arial"/>
                <a:cs typeface="Arial"/>
              </a:defRPr>
            </a:lvl9pPr>
          </a:lstStyle>
          <a:p xmlns:a="http://schemas.openxmlformats.org/drawingml/2006/main">
            <a:pPr algn="l">
              <a:lnSpc>
                <a:spcPct val="112000"/>
              </a:lnSpc>
              <a:buNone/>
              <a:defRPr sz="1386" b="0">
                <a:solidFill>
                  <a:srgbClr val="19324D"/>
                </a:solidFill>
                <a:latin typeface="Arial"/>
                <a:ea typeface="Arial"/>
                <a:cs typeface="Arial"/>
              </a:defRPr>
            </a:pPr>
            <a:r>
              <a:rPr sz="1386" b="0">
                <a:solidFill>
                  <a:srgbClr val="19324D"/>
                </a:solidFill>
                <a:latin typeface="Arial"/>
                <a:ea typeface="Arial"/>
                <a:cs typeface="Arial"/>
              </a:rPr>
              <a:t>−2</a:t>
            </a:r>
          </a:p>
        </p:txBody>
      </p:sp>
      <p:sp>
        <p:nvSpPr>
          <p:cNvPr id="21" name="section-heading">
            <a:extLst xmlns:a="http://schemas.openxmlformats.org/drawingml/2006/main">
              <a:ext uri="{FF2B5EF4-FFF2-40B4-BE49-F238E27FC236}">
                <a16:creationId xmlns:a16="http://schemas.microsoft.com/office/drawing/2014/main" id="{036FE4FB-AA3C-4243-917F-AB475CC440CE}"/>
              </a:ext>
            </a:extLst>
          </p:cNvPr>
          <p:cNvSpPr>
            <a:spLocks xmlns:a="http://schemas.openxmlformats.org/drawingml/2006/main" noGrp="1"/>
          </p:cNvSpPr>
          <p:nvPr/>
        </p:nvSpPr>
        <p:spPr>
          <a:xfrm xmlns:a="http://schemas.openxmlformats.org/drawingml/2006/main">
            <a:off x="5334000" y="1857375"/>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Add forces before dividing by mass</a:t>
            </a:r>
          </a:p>
        </p:txBody>
      </p:sp>
      <p:sp>
        <p:nvSpPr>
          <p:cNvPr id="22" name="math-17-0">
            <a:extLst xmlns:a="http://schemas.openxmlformats.org/drawingml/2006/main">
              <a:ext uri="{FF2B5EF4-FFF2-40B4-BE49-F238E27FC236}">
                <a16:creationId xmlns:a16="http://schemas.microsoft.com/office/drawing/2014/main" id="{BB0C4D0C-CE69-4FCF-A59A-03D9AF9DF0E5}"/>
              </a:ext>
            </a:extLst>
          </p:cNvPr>
          <p:cNvSpPr>
            <a:spLocks xmlns:a="http://schemas.openxmlformats.org/drawingml/2006/main" noGrp="1"/>
          </p:cNvSpPr>
          <p:nvPr/>
        </p:nvSpPr>
        <p:spPr>
          <a:xfrm xmlns:a="http://schemas.openxmlformats.org/drawingml/2006/main">
            <a:off x="5334000" y="2381250"/>
            <a:ext cx="1460278"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000" b="0">
                <a:solidFill>
                  <a:srgbClr val="19324D"/>
                </a:solidFill>
                <a:latin typeface="Arial"/>
                <a:ea typeface="Arial"/>
                <a:cs typeface="Arial"/>
              </a:defRPr>
            </a:defPPr>
            <a:lvl1pPr algn="l">
              <a:defRPr sz="3000" b="0">
                <a:solidFill>
                  <a:srgbClr val="19324D"/>
                </a:solidFill>
                <a:latin typeface="Arial"/>
                <a:ea typeface="Arial"/>
                <a:cs typeface="Arial"/>
              </a:defRPr>
            </a:lvl1pPr>
            <a:lvl2pPr algn="l">
              <a:defRPr sz="3000" b="0">
                <a:solidFill>
                  <a:srgbClr val="19324D"/>
                </a:solidFill>
                <a:latin typeface="Arial"/>
                <a:ea typeface="Arial"/>
                <a:cs typeface="Arial"/>
              </a:defRPr>
            </a:lvl2pPr>
            <a:lvl3pPr algn="l">
              <a:defRPr sz="3000" b="0">
                <a:solidFill>
                  <a:srgbClr val="19324D"/>
                </a:solidFill>
                <a:latin typeface="Arial"/>
                <a:ea typeface="Arial"/>
                <a:cs typeface="Arial"/>
              </a:defRPr>
            </a:lvl3pPr>
            <a:lvl4pPr algn="l">
              <a:defRPr sz="3000" b="0">
                <a:solidFill>
                  <a:srgbClr val="19324D"/>
                </a:solidFill>
                <a:latin typeface="Arial"/>
                <a:ea typeface="Arial"/>
                <a:cs typeface="Arial"/>
              </a:defRPr>
            </a:lvl4pPr>
            <a:lvl5pPr algn="l">
              <a:defRPr sz="3000" b="0">
                <a:solidFill>
                  <a:srgbClr val="19324D"/>
                </a:solidFill>
                <a:latin typeface="Arial"/>
                <a:ea typeface="Arial"/>
                <a:cs typeface="Arial"/>
              </a:defRPr>
            </a:lvl5pPr>
            <a:lvl6pPr algn="l">
              <a:defRPr sz="3000" b="0">
                <a:solidFill>
                  <a:srgbClr val="19324D"/>
                </a:solidFill>
                <a:latin typeface="Arial"/>
                <a:ea typeface="Arial"/>
                <a:cs typeface="Arial"/>
              </a:defRPr>
            </a:lvl6pPr>
            <a:lvl7pPr algn="l">
              <a:defRPr sz="3000" b="0">
                <a:solidFill>
                  <a:srgbClr val="19324D"/>
                </a:solidFill>
                <a:latin typeface="Arial"/>
                <a:ea typeface="Arial"/>
                <a:cs typeface="Arial"/>
              </a:defRPr>
            </a:lvl7pPr>
            <a:lvl8pPr algn="l">
              <a:defRPr sz="3000" b="0">
                <a:solidFill>
                  <a:srgbClr val="19324D"/>
                </a:solidFill>
                <a:latin typeface="Arial"/>
                <a:ea typeface="Arial"/>
                <a:cs typeface="Arial"/>
              </a:defRPr>
            </a:lvl8pPr>
            <a:lvl9pPr algn="l">
              <a:defRPr sz="3000" b="0">
                <a:solidFill>
                  <a:srgbClr val="19324D"/>
                </a:solidFill>
                <a:latin typeface="Arial"/>
                <a:ea typeface="Arial"/>
                <a:cs typeface="Arial"/>
              </a:defRPr>
            </a:lvl9pPr>
          </a:lstStyle>
          <a:p xmlns:a="http://schemas.openxmlformats.org/drawingml/2006/main">
            <a:pPr algn="l">
              <a:lnSpc>
                <a:spcPct val="112000"/>
              </a:lnSpc>
              <a:buNone/>
              <a:defRPr sz="3000" b="0">
                <a:solidFill>
                  <a:srgbClr val="19324D"/>
                </a:solidFill>
                <a:latin typeface="Arial"/>
                <a:ea typeface="Arial"/>
                <a:cs typeface="Arial"/>
              </a:defRPr>
            </a:pPr>
            <a:r>
              <a:rPr sz="3000" b="0">
                <a:solidFill>
                  <a:srgbClr val="19324D"/>
                </a:solidFill>
                <a:latin typeface="Arial"/>
                <a:ea typeface="Arial"/>
                <a:cs typeface="Arial"/>
              </a:rPr>
              <a:t>ΣF = ma</a:t>
            </a:r>
          </a:p>
        </p:txBody>
      </p:sp>
      <p:sp>
        <p:nvSpPr>
          <p:cNvPr id="23" name="paragraph">
            <a:extLst xmlns:a="http://schemas.openxmlformats.org/drawingml/2006/main">
              <a:ext uri="{FF2B5EF4-FFF2-40B4-BE49-F238E27FC236}">
                <a16:creationId xmlns:a16="http://schemas.microsoft.com/office/drawing/2014/main" id="{AF2799CF-F584-40A6-98BF-580140092076}"/>
              </a:ext>
            </a:extLst>
          </p:cNvPr>
          <p:cNvSpPr>
            <a:spLocks xmlns:a="http://schemas.openxmlformats.org/drawingml/2006/main" noGrp="1"/>
          </p:cNvSpPr>
          <p:nvPr/>
        </p:nvSpPr>
        <p:spPr>
          <a:xfrm xmlns:a="http://schemas.openxmlformats.org/drawingml/2006/main">
            <a:off x="5334000" y="3209925"/>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In one dimension, choose a positive direction. Give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each force and acceleration the appropriate sign.</a:t>
            </a:r>
          </a:p>
        </p:txBody>
      </p:sp>
      <p:sp>
        <p:nvSpPr>
          <p:cNvPr id="24" name="section-heading">
            <a:extLst xmlns:a="http://schemas.openxmlformats.org/drawingml/2006/main">
              <a:ext uri="{FF2B5EF4-FFF2-40B4-BE49-F238E27FC236}">
                <a16:creationId xmlns:a16="http://schemas.microsoft.com/office/drawing/2014/main" id="{822AA56C-6170-40A6-8517-BFD21D797319}"/>
              </a:ext>
            </a:extLst>
          </p:cNvPr>
          <p:cNvSpPr>
            <a:spLocks xmlns:a="http://schemas.openxmlformats.org/drawingml/2006/main" noGrp="1"/>
          </p:cNvSpPr>
          <p:nvPr/>
        </p:nvSpPr>
        <p:spPr>
          <a:xfrm xmlns:a="http://schemas.openxmlformats.org/drawingml/2006/main">
            <a:off x="5334000" y="4610100"/>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Applied force and resultant force</a:t>
            </a:r>
          </a:p>
        </p:txBody>
      </p:sp>
      <p:sp>
        <p:nvSpPr>
          <p:cNvPr id="25" name="paragraph">
            <a:extLst xmlns:a="http://schemas.openxmlformats.org/drawingml/2006/main">
              <a:ext uri="{FF2B5EF4-FFF2-40B4-BE49-F238E27FC236}">
                <a16:creationId xmlns:a16="http://schemas.microsoft.com/office/drawing/2014/main" id="{97B1B594-DCF1-4339-BAFC-97F0D06E6837}"/>
              </a:ext>
            </a:extLst>
          </p:cNvPr>
          <p:cNvSpPr>
            <a:spLocks xmlns:a="http://schemas.openxmlformats.org/drawingml/2006/main" noGrp="1"/>
          </p:cNvSpPr>
          <p:nvPr/>
        </p:nvSpPr>
        <p:spPr>
          <a:xfrm xmlns:a="http://schemas.openxmlformats.org/drawingml/2006/main">
            <a:off x="5334000" y="5029200"/>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The applied force may need to overcome resistance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as well as produce acceleration.</a:t>
            </a:r>
          </a:p>
        </p:txBody>
      </p:sp>
    </p:spTree>
    <p:extLst>
      <p:ext uri="{BB962C8B-B14F-4D97-AF65-F5344CB8AC3E}">
        <p14:creationId xmlns:p14="http://schemas.microsoft.com/office/powerpoint/2010/main" val="596322504"/>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trolley with a driving force and resistance</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4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12</a:t>
            </a:r>
          </a:p>
        </p:txBody>
      </p:sp>
      <p:sp>
        <p:nvSpPr>
          <p:cNvPr id="14" name="gold-panel">
            <a:extLst xmlns:a="http://schemas.openxmlformats.org/drawingml/2006/main">
              <a:ext uri="{FF2B5EF4-FFF2-40B4-BE49-F238E27FC236}">
                <a16:creationId xmlns:a16="http://schemas.microsoft.com/office/drawing/2014/main" id="{352B2E9C-BA62-4189-B112-DBB180A3F9C7}"/>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6BDB4BB4-A0F1-407E-B7C2-D7D0DB31073B}"/>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GIVEN</a:t>
            </a:r>
          </a:p>
        </p:txBody>
      </p:sp>
      <p:sp>
        <p:nvSpPr>
          <p:cNvPr id="16" name="math-18-0">
            <a:extLst xmlns:a="http://schemas.openxmlformats.org/drawingml/2006/main">
              <a:ext uri="{FF2B5EF4-FFF2-40B4-BE49-F238E27FC236}">
                <a16:creationId xmlns:a16="http://schemas.microsoft.com/office/drawing/2014/main" id="{784C3BC0-1980-4AA1-BF86-EEFF9FF9D015}"/>
              </a:ext>
            </a:extLst>
          </p:cNvPr>
          <p:cNvSpPr>
            <a:spLocks xmlns:a="http://schemas.openxmlformats.org/drawingml/2006/main" noGrp="1"/>
          </p:cNvSpPr>
          <p:nvPr/>
        </p:nvSpPr>
        <p:spPr>
          <a:xfrm xmlns:a="http://schemas.openxmlformats.org/drawingml/2006/main">
            <a:off x="952500" y="2457450"/>
            <a:ext cx="1779746"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Mass = 12.0 kg</a:t>
            </a:r>
          </a:p>
        </p:txBody>
      </p:sp>
      <p:sp>
        <p:nvSpPr>
          <p:cNvPr id="17" name="math-19-0">
            <a:extLst xmlns:a="http://schemas.openxmlformats.org/drawingml/2006/main">
              <a:ext uri="{FF2B5EF4-FFF2-40B4-BE49-F238E27FC236}">
                <a16:creationId xmlns:a16="http://schemas.microsoft.com/office/drawing/2014/main" id="{85D71688-F37E-45AC-BB5B-D986D681F74E}"/>
              </a:ext>
            </a:extLst>
          </p:cNvPr>
          <p:cNvSpPr>
            <a:spLocks xmlns:a="http://schemas.openxmlformats.org/drawingml/2006/main" noGrp="1"/>
          </p:cNvSpPr>
          <p:nvPr/>
        </p:nvSpPr>
        <p:spPr>
          <a:xfrm xmlns:a="http://schemas.openxmlformats.org/drawingml/2006/main">
            <a:off x="952500" y="3457575"/>
            <a:ext cx="3094577"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Driving force = 50.0 N right</a:t>
            </a:r>
          </a:p>
        </p:txBody>
      </p:sp>
      <p:sp>
        <p:nvSpPr>
          <p:cNvPr id="18" name="math-20-0">
            <a:extLst xmlns:a="http://schemas.openxmlformats.org/drawingml/2006/main">
              <a:ext uri="{FF2B5EF4-FFF2-40B4-BE49-F238E27FC236}">
                <a16:creationId xmlns:a16="http://schemas.microsoft.com/office/drawing/2014/main" id="{B6C954A5-5727-412A-BC0B-36DF63ED4293}"/>
              </a:ext>
            </a:extLst>
          </p:cNvPr>
          <p:cNvSpPr>
            <a:spLocks xmlns:a="http://schemas.openxmlformats.org/drawingml/2006/main" noGrp="1"/>
          </p:cNvSpPr>
          <p:nvPr/>
        </p:nvSpPr>
        <p:spPr>
          <a:xfrm xmlns:a="http://schemas.openxmlformats.org/drawingml/2006/main">
            <a:off x="952500" y="4457700"/>
            <a:ext cx="2766060"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Resistance = 14.0 N left</a:t>
            </a:r>
          </a:p>
        </p:txBody>
      </p:sp>
      <p:sp>
        <p:nvSpPr>
          <p:cNvPr id="19" name="question-part-a">
            <a:extLst xmlns:a="http://schemas.openxmlformats.org/drawingml/2006/main">
              <a:ext uri="{FF2B5EF4-FFF2-40B4-BE49-F238E27FC236}">
                <a16:creationId xmlns:a16="http://schemas.microsoft.com/office/drawing/2014/main" id="{61FA20C9-A64B-4E94-B5BC-36686FE44BA6}"/>
              </a:ext>
            </a:extLst>
          </p:cNvPr>
          <p:cNvSpPr>
            <a:spLocks xmlns:a="http://schemas.openxmlformats.org/drawingml/2006/main" noGrp="1"/>
          </p:cNvSpPr>
          <p:nvPr/>
        </p:nvSpPr>
        <p:spPr>
          <a:xfrm xmlns:a="http://schemas.openxmlformats.org/drawingml/2006/main">
            <a:off x="5334000" y="1857375"/>
            <a:ext cx="6172200" cy="94440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(a) Draw a complete force diagram for a horizontal</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floor with no vertical acceleration. Calculate the</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horizontal resultant and acceleration.</a:t>
            </a:r>
          </a:p>
        </p:txBody>
      </p:sp>
      <p:sp>
        <p:nvSpPr>
          <p:cNvPr id="20" name="question-part-b">
            <a:extLst xmlns:a="http://schemas.openxmlformats.org/drawingml/2006/main">
              <a:ext uri="{FF2B5EF4-FFF2-40B4-BE49-F238E27FC236}">
                <a16:creationId xmlns:a16="http://schemas.microsoft.com/office/drawing/2014/main" id="{FE56045C-D86E-465B-B48D-EDECC3242714}"/>
              </a:ext>
            </a:extLst>
          </p:cNvPr>
          <p:cNvSpPr>
            <a:spLocks xmlns:a="http://schemas.openxmlformats.org/drawingml/2006/main" noGrp="1"/>
          </p:cNvSpPr>
          <p:nvPr/>
        </p:nvSpPr>
        <p:spPr>
          <a:xfrm xmlns:a="http://schemas.openxmlformats.org/drawingml/2006/main">
            <a:off x="5334000" y="3058954"/>
            <a:ext cx="6172200" cy="6486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(b) What driving force gives an acceleration of 2.50</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m s⁻² right? Resistance stays 14.0 N.</a:t>
            </a:r>
          </a:p>
        </p:txBody>
      </p:sp>
      <p:sp>
        <p:nvSpPr>
          <p:cNvPr id="21" name="question-part-c">
            <a:extLst xmlns:a="http://schemas.openxmlformats.org/drawingml/2006/main">
              <a:ext uri="{FF2B5EF4-FFF2-40B4-BE49-F238E27FC236}">
                <a16:creationId xmlns:a16="http://schemas.microsoft.com/office/drawing/2014/main" id="{6AC2CB81-6036-4477-A24A-A0EBDAFE4004}"/>
              </a:ext>
            </a:extLst>
          </p:cNvPr>
          <p:cNvSpPr>
            <a:spLocks xmlns:a="http://schemas.openxmlformats.org/drawingml/2006/main" noGrp="1"/>
          </p:cNvSpPr>
          <p:nvPr/>
        </p:nvSpPr>
        <p:spPr>
          <a:xfrm xmlns:a="http://schemas.openxmlformats.org/drawingml/2006/main">
            <a:off x="5334000" y="3964781"/>
            <a:ext cx="6172200" cy="6486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(c) The drive is switched off while the trolley moves</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right. Find its initial acceleration.</a:t>
            </a:r>
          </a:p>
        </p:txBody>
      </p:sp>
    </p:spTree>
    <p:extLst>
      <p:ext uri="{BB962C8B-B14F-4D97-AF65-F5344CB8AC3E}">
        <p14:creationId xmlns:p14="http://schemas.microsoft.com/office/powerpoint/2010/main" val="596322504"/>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trolley with a driving force and resistance</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4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13</a:t>
            </a:r>
          </a:p>
        </p:txBody>
      </p:sp>
      <p:sp>
        <p:nvSpPr>
          <p:cNvPr id="14" name="body-10">
            <a:extLst xmlns:a="http://schemas.openxmlformats.org/drawingml/2006/main">
              <a:ext uri="{FF2B5EF4-FFF2-40B4-BE49-F238E27FC236}">
                <a16:creationId xmlns:a16="http://schemas.microsoft.com/office/drawing/2014/main" id="{7462E007-3EAC-4511-89F9-756C41C87269}"/>
              </a:ext>
            </a:extLst>
          </p:cNvPr>
          <p:cNvSpPr>
            <a:spLocks xmlns:a="http://schemas.openxmlformats.org/drawingml/2006/main" noGrp="1"/>
          </p:cNvSpPr>
          <p:nvPr/>
        </p:nvSpPr>
        <p:spPr>
          <a:xfrm xmlns:a="http://schemas.openxmlformats.org/drawingml/2006/main">
            <a:off x="3038475" y="3657600"/>
            <a:ext cx="114300" cy="114300"/>
          </a:xfrm>
          <a:prstGeom xmlns:a="http://schemas.openxmlformats.org/drawingml/2006/main" prst="ellipse">
            <a:avLst/>
          </a:prstGeom>
          <a:solidFill xmlns:a="http://schemas.openxmlformats.org/drawingml/2006/main">
            <a:srgbClr val="19324D"/>
          </a:solidFill>
          <a:ln xmlns:a="http://schemas.openxmlformats.org/drawingml/2006/main" w="19050">
            <a:solidFill>
              <a:srgbClr val="19324D"/>
            </a:solidFill>
          </a:ln>
        </p:spPr>
      </p:sp>
      <p:cxnSp>
        <p:nvCxnSpPr>
          <p:cNvPr id="15" name="force-vector-11">
            <a:extLst xmlns:a="http://schemas.openxmlformats.org/drawingml/2006/main">
              <a:ext uri="{FF2B5EF4-FFF2-40B4-BE49-F238E27FC236}">
                <a16:creationId xmlns:a16="http://schemas.microsoft.com/office/drawing/2014/main" id="{E948F766-837D-4C8A-B61A-DA52C7702983}"/>
              </a:ext>
            </a:extLst>
          </p:cNvPr>
          <p:cNvCxnSpPr/>
          <p:nvPr/>
        </p:nvCxnSpPr>
        <p:spPr>
          <a:xfrm xmlns:a="http://schemas.openxmlformats.org/drawingml/2006/main" flipH="0" flipV="0">
            <a:off x="3095625" y="3714750"/>
            <a:ext cx="647700" cy="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16" name="force-vector-12">
            <a:extLst xmlns:a="http://schemas.openxmlformats.org/drawingml/2006/main">
              <a:ext uri="{FF2B5EF4-FFF2-40B4-BE49-F238E27FC236}">
                <a16:creationId xmlns:a16="http://schemas.microsoft.com/office/drawing/2014/main" id="{0E8D2FBA-CC5C-474A-880D-7F6E14ACC141}"/>
              </a:ext>
            </a:extLst>
          </p:cNvPr>
          <p:cNvCxnSpPr/>
          <p:nvPr/>
        </p:nvCxnSpPr>
        <p:spPr>
          <a:xfrm xmlns:a="http://schemas.openxmlformats.org/drawingml/2006/main" flipH="1" flipV="0">
            <a:off x="2914650" y="3714750"/>
            <a:ext cx="180975" cy="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17" name="force-vector-13">
            <a:extLst xmlns:a="http://schemas.openxmlformats.org/drawingml/2006/main">
              <a:ext uri="{FF2B5EF4-FFF2-40B4-BE49-F238E27FC236}">
                <a16:creationId xmlns:a16="http://schemas.microsoft.com/office/drawing/2014/main" id="{46F164A4-D75D-4FEB-8786-FFA75FB5F9C3}"/>
              </a:ext>
            </a:extLst>
          </p:cNvPr>
          <p:cNvCxnSpPr/>
          <p:nvPr/>
        </p:nvCxnSpPr>
        <p:spPr>
          <a:xfrm xmlns:a="http://schemas.openxmlformats.org/drawingml/2006/main" flipH="0" flipV="1">
            <a:off x="3095625" y="2190750"/>
            <a:ext cx="0" cy="152400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18" name="force-vector-14">
            <a:extLst xmlns:a="http://schemas.openxmlformats.org/drawingml/2006/main">
              <a:ext uri="{FF2B5EF4-FFF2-40B4-BE49-F238E27FC236}">
                <a16:creationId xmlns:a16="http://schemas.microsoft.com/office/drawing/2014/main" id="{03303311-9658-4304-ACA4-9C018A93096B}"/>
              </a:ext>
            </a:extLst>
          </p:cNvPr>
          <p:cNvCxnSpPr/>
          <p:nvPr/>
        </p:nvCxnSpPr>
        <p:spPr>
          <a:xfrm xmlns:a="http://schemas.openxmlformats.org/drawingml/2006/main" flipH="0" flipV="0">
            <a:off x="3095625" y="3714750"/>
            <a:ext cx="0" cy="152400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sp>
        <p:nvSpPr>
          <p:cNvPr id="19" name="diagram-label-15">
            <a:extLst xmlns:a="http://schemas.openxmlformats.org/drawingml/2006/main">
              <a:ext uri="{FF2B5EF4-FFF2-40B4-BE49-F238E27FC236}">
                <a16:creationId xmlns:a16="http://schemas.microsoft.com/office/drawing/2014/main" id="{E81E24F8-2340-43C8-B689-7B1955558E3C}"/>
              </a:ext>
            </a:extLst>
          </p:cNvPr>
          <p:cNvSpPr>
            <a:spLocks xmlns:a="http://schemas.openxmlformats.org/drawingml/2006/main" noGrp="1"/>
          </p:cNvSpPr>
          <p:nvPr/>
        </p:nvSpPr>
        <p:spPr>
          <a:xfrm xmlns:a="http://schemas.openxmlformats.org/drawingml/2006/main">
            <a:off x="685800" y="1762125"/>
            <a:ext cx="5238750" cy="30908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725" b="0">
                <a:solidFill>
                  <a:srgbClr val="19324D"/>
                </a:solidFill>
                <a:latin typeface="Arial"/>
                <a:ea typeface="Arial"/>
                <a:cs typeface="Arial"/>
              </a:defRPr>
            </a:defPPr>
            <a:lvl1pPr algn="ctr">
              <a:defRPr sz="1725" b="0">
                <a:solidFill>
                  <a:srgbClr val="19324D"/>
                </a:solidFill>
                <a:latin typeface="Arial"/>
                <a:ea typeface="Arial"/>
                <a:cs typeface="Arial"/>
              </a:defRPr>
            </a:lvl1pPr>
            <a:lvl2pPr algn="ctr">
              <a:defRPr sz="1725" b="0">
                <a:solidFill>
                  <a:srgbClr val="19324D"/>
                </a:solidFill>
                <a:latin typeface="Arial"/>
                <a:ea typeface="Arial"/>
                <a:cs typeface="Arial"/>
              </a:defRPr>
            </a:lvl2pPr>
            <a:lvl3pPr algn="ctr">
              <a:defRPr sz="1725" b="0">
                <a:solidFill>
                  <a:srgbClr val="19324D"/>
                </a:solidFill>
                <a:latin typeface="Arial"/>
                <a:ea typeface="Arial"/>
                <a:cs typeface="Arial"/>
              </a:defRPr>
            </a:lvl3pPr>
            <a:lvl4pPr algn="ctr">
              <a:defRPr sz="1725" b="0">
                <a:solidFill>
                  <a:srgbClr val="19324D"/>
                </a:solidFill>
                <a:latin typeface="Arial"/>
                <a:ea typeface="Arial"/>
                <a:cs typeface="Arial"/>
              </a:defRPr>
            </a:lvl4pPr>
            <a:lvl5pPr algn="ctr">
              <a:defRPr sz="1725" b="0">
                <a:solidFill>
                  <a:srgbClr val="19324D"/>
                </a:solidFill>
                <a:latin typeface="Arial"/>
                <a:ea typeface="Arial"/>
                <a:cs typeface="Arial"/>
              </a:defRPr>
            </a:lvl5pPr>
            <a:lvl6pPr algn="ctr">
              <a:defRPr sz="1725" b="0">
                <a:solidFill>
                  <a:srgbClr val="19324D"/>
                </a:solidFill>
                <a:latin typeface="Arial"/>
                <a:ea typeface="Arial"/>
                <a:cs typeface="Arial"/>
              </a:defRPr>
            </a:lvl6pPr>
            <a:lvl7pPr algn="ctr">
              <a:defRPr sz="1725" b="0">
                <a:solidFill>
                  <a:srgbClr val="19324D"/>
                </a:solidFill>
                <a:latin typeface="Arial"/>
                <a:ea typeface="Arial"/>
                <a:cs typeface="Arial"/>
              </a:defRPr>
            </a:lvl7pPr>
            <a:lvl8pPr algn="ctr">
              <a:defRPr sz="1725" b="0">
                <a:solidFill>
                  <a:srgbClr val="19324D"/>
                </a:solidFill>
                <a:latin typeface="Arial"/>
                <a:ea typeface="Arial"/>
                <a:cs typeface="Arial"/>
              </a:defRPr>
            </a:lvl8pPr>
            <a:lvl9pPr algn="ctr">
              <a:defRPr sz="1725" b="0">
                <a:solidFill>
                  <a:srgbClr val="19324D"/>
                </a:solidFill>
                <a:latin typeface="Arial"/>
                <a:ea typeface="Arial"/>
                <a:cs typeface="Arial"/>
              </a:defRPr>
            </a:lvl9pPr>
          </a:lstStyle>
          <a:p xmlns:a="http://schemas.openxmlformats.org/drawingml/2006/main">
            <a:pPr algn="ctr">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Normal contact force</a:t>
            </a:r>
          </a:p>
        </p:txBody>
      </p:sp>
      <p:sp>
        <p:nvSpPr>
          <p:cNvPr id="20" name="diagram-label-16">
            <a:extLst xmlns:a="http://schemas.openxmlformats.org/drawingml/2006/main">
              <a:ext uri="{FF2B5EF4-FFF2-40B4-BE49-F238E27FC236}">
                <a16:creationId xmlns:a16="http://schemas.microsoft.com/office/drawing/2014/main" id="{C848D417-B4D4-44D0-B24C-6A3E25F82103}"/>
              </a:ext>
            </a:extLst>
          </p:cNvPr>
          <p:cNvSpPr>
            <a:spLocks xmlns:a="http://schemas.openxmlformats.org/drawingml/2006/main" noGrp="1"/>
          </p:cNvSpPr>
          <p:nvPr/>
        </p:nvSpPr>
        <p:spPr>
          <a:xfrm xmlns:a="http://schemas.openxmlformats.org/drawingml/2006/main">
            <a:off x="685800" y="5419725"/>
            <a:ext cx="5238750" cy="30908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725" b="0">
                <a:solidFill>
                  <a:srgbClr val="19324D"/>
                </a:solidFill>
                <a:latin typeface="Arial"/>
                <a:ea typeface="Arial"/>
                <a:cs typeface="Arial"/>
              </a:defRPr>
            </a:defPPr>
            <a:lvl1pPr algn="ctr">
              <a:defRPr sz="1725" b="0">
                <a:solidFill>
                  <a:srgbClr val="19324D"/>
                </a:solidFill>
                <a:latin typeface="Arial"/>
                <a:ea typeface="Arial"/>
                <a:cs typeface="Arial"/>
              </a:defRPr>
            </a:lvl1pPr>
            <a:lvl2pPr algn="ctr">
              <a:defRPr sz="1725" b="0">
                <a:solidFill>
                  <a:srgbClr val="19324D"/>
                </a:solidFill>
                <a:latin typeface="Arial"/>
                <a:ea typeface="Arial"/>
                <a:cs typeface="Arial"/>
              </a:defRPr>
            </a:lvl2pPr>
            <a:lvl3pPr algn="ctr">
              <a:defRPr sz="1725" b="0">
                <a:solidFill>
                  <a:srgbClr val="19324D"/>
                </a:solidFill>
                <a:latin typeface="Arial"/>
                <a:ea typeface="Arial"/>
                <a:cs typeface="Arial"/>
              </a:defRPr>
            </a:lvl3pPr>
            <a:lvl4pPr algn="ctr">
              <a:defRPr sz="1725" b="0">
                <a:solidFill>
                  <a:srgbClr val="19324D"/>
                </a:solidFill>
                <a:latin typeface="Arial"/>
                <a:ea typeface="Arial"/>
                <a:cs typeface="Arial"/>
              </a:defRPr>
            </a:lvl4pPr>
            <a:lvl5pPr algn="ctr">
              <a:defRPr sz="1725" b="0">
                <a:solidFill>
                  <a:srgbClr val="19324D"/>
                </a:solidFill>
                <a:latin typeface="Arial"/>
                <a:ea typeface="Arial"/>
                <a:cs typeface="Arial"/>
              </a:defRPr>
            </a:lvl5pPr>
            <a:lvl6pPr algn="ctr">
              <a:defRPr sz="1725" b="0">
                <a:solidFill>
                  <a:srgbClr val="19324D"/>
                </a:solidFill>
                <a:latin typeface="Arial"/>
                <a:ea typeface="Arial"/>
                <a:cs typeface="Arial"/>
              </a:defRPr>
            </a:lvl6pPr>
            <a:lvl7pPr algn="ctr">
              <a:defRPr sz="1725" b="0">
                <a:solidFill>
                  <a:srgbClr val="19324D"/>
                </a:solidFill>
                <a:latin typeface="Arial"/>
                <a:ea typeface="Arial"/>
                <a:cs typeface="Arial"/>
              </a:defRPr>
            </a:lvl7pPr>
            <a:lvl8pPr algn="ctr">
              <a:defRPr sz="1725" b="0">
                <a:solidFill>
                  <a:srgbClr val="19324D"/>
                </a:solidFill>
                <a:latin typeface="Arial"/>
                <a:ea typeface="Arial"/>
                <a:cs typeface="Arial"/>
              </a:defRPr>
            </a:lvl8pPr>
            <a:lvl9pPr algn="ctr">
              <a:defRPr sz="1725" b="0">
                <a:solidFill>
                  <a:srgbClr val="19324D"/>
                </a:solidFill>
                <a:latin typeface="Arial"/>
                <a:ea typeface="Arial"/>
                <a:cs typeface="Arial"/>
              </a:defRPr>
            </a:lvl9pPr>
          </a:lstStyle>
          <a:p xmlns:a="http://schemas.openxmlformats.org/drawingml/2006/main">
            <a:pPr algn="ctr">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Weight</a:t>
            </a:r>
          </a:p>
        </p:txBody>
      </p:sp>
      <p:sp>
        <p:nvSpPr>
          <p:cNvPr id="21" name="diagram-label-17">
            <a:extLst xmlns:a="http://schemas.openxmlformats.org/drawingml/2006/main">
              <a:ext uri="{FF2B5EF4-FFF2-40B4-BE49-F238E27FC236}">
                <a16:creationId xmlns:a16="http://schemas.microsoft.com/office/drawing/2014/main" id="{215213A8-1058-4491-81BD-997D3A1DDB09}"/>
              </a:ext>
            </a:extLst>
          </p:cNvPr>
          <p:cNvSpPr>
            <a:spLocks xmlns:a="http://schemas.openxmlformats.org/drawingml/2006/main" noGrp="1"/>
          </p:cNvSpPr>
          <p:nvPr/>
        </p:nvSpPr>
        <p:spPr>
          <a:xfrm xmlns:a="http://schemas.openxmlformats.org/drawingml/2006/main">
            <a:off x="685800" y="3895725"/>
            <a:ext cx="2190750" cy="29813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b="0">
                <a:solidFill>
                  <a:srgbClr val="19324D"/>
                </a:solidFill>
                <a:latin typeface="Arial"/>
                <a:ea typeface="Arial"/>
                <a:cs typeface="Arial"/>
              </a:defRPr>
            </a:defPPr>
            <a:lvl1pPr algn="l">
              <a:defRPr sz="1650" b="0">
                <a:solidFill>
                  <a:srgbClr val="19324D"/>
                </a:solidFill>
                <a:latin typeface="Arial"/>
                <a:ea typeface="Arial"/>
                <a:cs typeface="Arial"/>
              </a:defRPr>
            </a:lvl1pPr>
            <a:lvl2pPr algn="l">
              <a:defRPr sz="1650" b="0">
                <a:solidFill>
                  <a:srgbClr val="19324D"/>
                </a:solidFill>
                <a:latin typeface="Arial"/>
                <a:ea typeface="Arial"/>
                <a:cs typeface="Arial"/>
              </a:defRPr>
            </a:lvl2pPr>
            <a:lvl3pPr algn="l">
              <a:defRPr sz="1650" b="0">
                <a:solidFill>
                  <a:srgbClr val="19324D"/>
                </a:solidFill>
                <a:latin typeface="Arial"/>
                <a:ea typeface="Arial"/>
                <a:cs typeface="Arial"/>
              </a:defRPr>
            </a:lvl3pPr>
            <a:lvl4pPr algn="l">
              <a:defRPr sz="1650" b="0">
                <a:solidFill>
                  <a:srgbClr val="19324D"/>
                </a:solidFill>
                <a:latin typeface="Arial"/>
                <a:ea typeface="Arial"/>
                <a:cs typeface="Arial"/>
              </a:defRPr>
            </a:lvl4pPr>
            <a:lvl5pPr algn="l">
              <a:defRPr sz="1650" b="0">
                <a:solidFill>
                  <a:srgbClr val="19324D"/>
                </a:solidFill>
                <a:latin typeface="Arial"/>
                <a:ea typeface="Arial"/>
                <a:cs typeface="Arial"/>
              </a:defRPr>
            </a:lvl5pPr>
            <a:lvl6pPr algn="l">
              <a:defRPr sz="1650" b="0">
                <a:solidFill>
                  <a:srgbClr val="19324D"/>
                </a:solidFill>
                <a:latin typeface="Arial"/>
                <a:ea typeface="Arial"/>
                <a:cs typeface="Arial"/>
              </a:defRPr>
            </a:lvl6pPr>
            <a:lvl7pPr algn="l">
              <a:defRPr sz="1650" b="0">
                <a:solidFill>
                  <a:srgbClr val="19324D"/>
                </a:solidFill>
                <a:latin typeface="Arial"/>
                <a:ea typeface="Arial"/>
                <a:cs typeface="Arial"/>
              </a:defRPr>
            </a:lvl7pPr>
            <a:lvl8pPr algn="l">
              <a:defRPr sz="1650" b="0">
                <a:solidFill>
                  <a:srgbClr val="19324D"/>
                </a:solidFill>
                <a:latin typeface="Arial"/>
                <a:ea typeface="Arial"/>
                <a:cs typeface="Arial"/>
              </a:defRPr>
            </a:lvl8pPr>
            <a:lvl9pPr algn="l">
              <a:defRPr sz="1650" b="0">
                <a:solidFill>
                  <a:srgbClr val="19324D"/>
                </a:solidFill>
                <a:latin typeface="Arial"/>
                <a:ea typeface="Arial"/>
                <a:cs typeface="Arial"/>
              </a:defRPr>
            </a:lvl9pPr>
          </a:lstStyle>
          <a:p xmlns:a="http://schemas.openxmlformats.org/drawingml/2006/main">
            <a:pPr algn="l">
              <a:lnSpc>
                <a:spcPct val="112000"/>
              </a:lnSpc>
              <a:buNone/>
              <a:defRPr sz="1650" b="0">
                <a:solidFill>
                  <a:srgbClr val="19324D"/>
                </a:solidFill>
                <a:latin typeface="Arial"/>
                <a:ea typeface="Arial"/>
                <a:cs typeface="Arial"/>
              </a:defRPr>
            </a:pPr>
            <a:r>
              <a:rPr sz="1650" b="0">
                <a:solidFill>
                  <a:srgbClr val="19324D"/>
                </a:solidFill>
                <a:latin typeface="Arial"/>
                <a:ea typeface="Arial"/>
                <a:cs typeface="Arial"/>
              </a:rPr>
              <a:t>Resistance 14.0 N</a:t>
            </a:r>
          </a:p>
        </p:txBody>
      </p:sp>
      <p:sp>
        <p:nvSpPr>
          <p:cNvPr id="22" name="diagram-label-18">
            <a:extLst xmlns:a="http://schemas.openxmlformats.org/drawingml/2006/main">
              <a:ext uri="{FF2B5EF4-FFF2-40B4-BE49-F238E27FC236}">
                <a16:creationId xmlns:a16="http://schemas.microsoft.com/office/drawing/2014/main" id="{A8852EC4-9F09-4E5B-98B5-A1D5C379B0F2}"/>
              </a:ext>
            </a:extLst>
          </p:cNvPr>
          <p:cNvSpPr>
            <a:spLocks xmlns:a="http://schemas.openxmlformats.org/drawingml/2006/main" noGrp="1"/>
          </p:cNvSpPr>
          <p:nvPr/>
        </p:nvSpPr>
        <p:spPr>
          <a:xfrm xmlns:a="http://schemas.openxmlformats.org/drawingml/2006/main">
            <a:off x="3286125" y="3190875"/>
            <a:ext cx="2571750" cy="29813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b="0">
                <a:solidFill>
                  <a:srgbClr val="19324D"/>
                </a:solidFill>
                <a:latin typeface="Arial"/>
                <a:ea typeface="Arial"/>
                <a:cs typeface="Arial"/>
              </a:defRPr>
            </a:defPPr>
            <a:lvl1pPr algn="l">
              <a:defRPr sz="1650" b="0">
                <a:solidFill>
                  <a:srgbClr val="19324D"/>
                </a:solidFill>
                <a:latin typeface="Arial"/>
                <a:ea typeface="Arial"/>
                <a:cs typeface="Arial"/>
              </a:defRPr>
            </a:lvl1pPr>
            <a:lvl2pPr algn="l">
              <a:defRPr sz="1650" b="0">
                <a:solidFill>
                  <a:srgbClr val="19324D"/>
                </a:solidFill>
                <a:latin typeface="Arial"/>
                <a:ea typeface="Arial"/>
                <a:cs typeface="Arial"/>
              </a:defRPr>
            </a:lvl2pPr>
            <a:lvl3pPr algn="l">
              <a:defRPr sz="1650" b="0">
                <a:solidFill>
                  <a:srgbClr val="19324D"/>
                </a:solidFill>
                <a:latin typeface="Arial"/>
                <a:ea typeface="Arial"/>
                <a:cs typeface="Arial"/>
              </a:defRPr>
            </a:lvl3pPr>
            <a:lvl4pPr algn="l">
              <a:defRPr sz="1650" b="0">
                <a:solidFill>
                  <a:srgbClr val="19324D"/>
                </a:solidFill>
                <a:latin typeface="Arial"/>
                <a:ea typeface="Arial"/>
                <a:cs typeface="Arial"/>
              </a:defRPr>
            </a:lvl4pPr>
            <a:lvl5pPr algn="l">
              <a:defRPr sz="1650" b="0">
                <a:solidFill>
                  <a:srgbClr val="19324D"/>
                </a:solidFill>
                <a:latin typeface="Arial"/>
                <a:ea typeface="Arial"/>
                <a:cs typeface="Arial"/>
              </a:defRPr>
            </a:lvl5pPr>
            <a:lvl6pPr algn="l">
              <a:defRPr sz="1650" b="0">
                <a:solidFill>
                  <a:srgbClr val="19324D"/>
                </a:solidFill>
                <a:latin typeface="Arial"/>
                <a:ea typeface="Arial"/>
                <a:cs typeface="Arial"/>
              </a:defRPr>
            </a:lvl6pPr>
            <a:lvl7pPr algn="l">
              <a:defRPr sz="1650" b="0">
                <a:solidFill>
                  <a:srgbClr val="19324D"/>
                </a:solidFill>
                <a:latin typeface="Arial"/>
                <a:ea typeface="Arial"/>
                <a:cs typeface="Arial"/>
              </a:defRPr>
            </a:lvl7pPr>
            <a:lvl8pPr algn="l">
              <a:defRPr sz="1650" b="0">
                <a:solidFill>
                  <a:srgbClr val="19324D"/>
                </a:solidFill>
                <a:latin typeface="Arial"/>
                <a:ea typeface="Arial"/>
                <a:cs typeface="Arial"/>
              </a:defRPr>
            </a:lvl8pPr>
            <a:lvl9pPr algn="l">
              <a:defRPr sz="1650" b="0">
                <a:solidFill>
                  <a:srgbClr val="19324D"/>
                </a:solidFill>
                <a:latin typeface="Arial"/>
                <a:ea typeface="Arial"/>
                <a:cs typeface="Arial"/>
              </a:defRPr>
            </a:lvl9pPr>
          </a:lstStyle>
          <a:p xmlns:a="http://schemas.openxmlformats.org/drawingml/2006/main">
            <a:pPr algn="l">
              <a:lnSpc>
                <a:spcPct val="112000"/>
              </a:lnSpc>
              <a:buNone/>
              <a:defRPr sz="1650" b="0">
                <a:solidFill>
                  <a:srgbClr val="19324D"/>
                </a:solidFill>
                <a:latin typeface="Arial"/>
                <a:ea typeface="Arial"/>
                <a:cs typeface="Arial"/>
              </a:defRPr>
            </a:pPr>
            <a:r>
              <a:rPr sz="1650" b="0">
                <a:solidFill>
                  <a:srgbClr val="19324D"/>
                </a:solidFill>
                <a:latin typeface="Arial"/>
                <a:ea typeface="Arial"/>
                <a:cs typeface="Arial"/>
              </a:rPr>
              <a:t>Drive 50.0 N</a:t>
            </a:r>
          </a:p>
        </p:txBody>
      </p:sp>
      <p:sp>
        <p:nvSpPr>
          <p:cNvPr id="23" name="answer-part-a">
            <a:extLst xmlns:a="http://schemas.openxmlformats.org/drawingml/2006/main">
              <a:ext uri="{FF2B5EF4-FFF2-40B4-BE49-F238E27FC236}">
                <a16:creationId xmlns:a16="http://schemas.microsoft.com/office/drawing/2014/main" id="{9693CB0B-209A-472E-B75E-6ABC67A2A180}"/>
              </a:ext>
            </a:extLst>
          </p:cNvPr>
          <p:cNvSpPr>
            <a:spLocks xmlns:a="http://schemas.openxmlformats.org/drawingml/2006/main" noGrp="1"/>
          </p:cNvSpPr>
          <p:nvPr/>
        </p:nvSpPr>
        <p:spPr>
          <a:xfrm xmlns:a="http://schemas.openxmlformats.org/drawingml/2006/main">
            <a:off x="6477000" y="1857375"/>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(a) The resultant is 36.0 N right</a:t>
            </a:r>
          </a:p>
        </p:txBody>
      </p:sp>
      <p:sp>
        <p:nvSpPr>
          <p:cNvPr id="24" name="math-21-0">
            <a:extLst xmlns:a="http://schemas.openxmlformats.org/drawingml/2006/main">
              <a:ext uri="{FF2B5EF4-FFF2-40B4-BE49-F238E27FC236}">
                <a16:creationId xmlns:a16="http://schemas.microsoft.com/office/drawing/2014/main" id="{D0CD427A-9B0E-4D6C-9929-B0F3906E0677}"/>
              </a:ext>
            </a:extLst>
          </p:cNvPr>
          <p:cNvSpPr>
            <a:spLocks xmlns:a="http://schemas.openxmlformats.org/drawingml/2006/main" noGrp="1"/>
          </p:cNvSpPr>
          <p:nvPr/>
        </p:nvSpPr>
        <p:spPr>
          <a:xfrm xmlns:a="http://schemas.openxmlformats.org/drawingml/2006/main">
            <a:off x="6477000" y="2295525"/>
            <a:ext cx="2685383"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a = (50.0 − 14.0)/12.0</a:t>
            </a:r>
          </a:p>
        </p:txBody>
      </p:sp>
      <p:sp>
        <p:nvSpPr>
          <p:cNvPr id="25" name="math-22-0">
            <a:extLst xmlns:a="http://schemas.openxmlformats.org/drawingml/2006/main">
              <a:ext uri="{FF2B5EF4-FFF2-40B4-BE49-F238E27FC236}">
                <a16:creationId xmlns:a16="http://schemas.microsoft.com/office/drawing/2014/main" id="{16039D81-4338-49AE-B1AC-374CF4AEB879}"/>
              </a:ext>
            </a:extLst>
          </p:cNvPr>
          <p:cNvSpPr>
            <a:spLocks xmlns:a="http://schemas.openxmlformats.org/drawingml/2006/main" noGrp="1"/>
          </p:cNvSpPr>
          <p:nvPr/>
        </p:nvSpPr>
        <p:spPr>
          <a:xfrm xmlns:a="http://schemas.openxmlformats.org/drawingml/2006/main">
            <a:off x="6477000" y="2914650"/>
            <a:ext cx="1587817"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9324D"/>
                </a:solidFill>
                <a:latin typeface="Arial"/>
                <a:ea typeface="Arial"/>
                <a:cs typeface="Arial"/>
              </a:defRPr>
            </a:defPPr>
            <a:lvl1pPr algn="l">
              <a:defRPr sz="2325" b="0">
                <a:solidFill>
                  <a:srgbClr val="19324D"/>
                </a:solidFill>
                <a:latin typeface="Arial"/>
                <a:ea typeface="Arial"/>
                <a:cs typeface="Arial"/>
              </a:defRPr>
            </a:lvl1pPr>
            <a:lvl2pPr algn="l">
              <a:defRPr sz="2325" b="0">
                <a:solidFill>
                  <a:srgbClr val="19324D"/>
                </a:solidFill>
                <a:latin typeface="Arial"/>
                <a:ea typeface="Arial"/>
                <a:cs typeface="Arial"/>
              </a:defRPr>
            </a:lvl2pPr>
            <a:lvl3pPr algn="l">
              <a:defRPr sz="2325" b="0">
                <a:solidFill>
                  <a:srgbClr val="19324D"/>
                </a:solidFill>
                <a:latin typeface="Arial"/>
                <a:ea typeface="Arial"/>
                <a:cs typeface="Arial"/>
              </a:defRPr>
            </a:lvl3pPr>
            <a:lvl4pPr algn="l">
              <a:defRPr sz="2325" b="0">
                <a:solidFill>
                  <a:srgbClr val="19324D"/>
                </a:solidFill>
                <a:latin typeface="Arial"/>
                <a:ea typeface="Arial"/>
                <a:cs typeface="Arial"/>
              </a:defRPr>
            </a:lvl4pPr>
            <a:lvl5pPr algn="l">
              <a:defRPr sz="2325" b="0">
                <a:solidFill>
                  <a:srgbClr val="19324D"/>
                </a:solidFill>
                <a:latin typeface="Arial"/>
                <a:ea typeface="Arial"/>
                <a:cs typeface="Arial"/>
              </a:defRPr>
            </a:lvl5pPr>
            <a:lvl6pPr algn="l">
              <a:defRPr sz="2325" b="0">
                <a:solidFill>
                  <a:srgbClr val="19324D"/>
                </a:solidFill>
                <a:latin typeface="Arial"/>
                <a:ea typeface="Arial"/>
                <a:cs typeface="Arial"/>
              </a:defRPr>
            </a:lvl6pPr>
            <a:lvl7pPr algn="l">
              <a:defRPr sz="2325" b="0">
                <a:solidFill>
                  <a:srgbClr val="19324D"/>
                </a:solidFill>
                <a:latin typeface="Arial"/>
                <a:ea typeface="Arial"/>
                <a:cs typeface="Arial"/>
              </a:defRPr>
            </a:lvl7pPr>
            <a:lvl8pPr algn="l">
              <a:defRPr sz="2325" b="0">
                <a:solidFill>
                  <a:srgbClr val="19324D"/>
                </a:solidFill>
                <a:latin typeface="Arial"/>
                <a:ea typeface="Arial"/>
                <a:cs typeface="Arial"/>
              </a:defRPr>
            </a:lvl8pPr>
            <a:lvl9pPr algn="l">
              <a:defRPr sz="2325" b="0">
                <a:solidFill>
                  <a:srgbClr val="19324D"/>
                </a:solidFill>
                <a:latin typeface="Arial"/>
                <a:ea typeface="Arial"/>
                <a:cs typeface="Arial"/>
              </a:defRPr>
            </a:lvl9pPr>
          </a:lstStyle>
          <a:p xmlns:a="http://schemas.openxmlformats.org/drawingml/2006/main">
            <a:pPr algn="l">
              <a:lnSpc>
                <a:spcPct val="112000"/>
              </a:lnSpc>
              <a:buNone/>
              <a:defRPr sz="2325" b="0">
                <a:solidFill>
                  <a:srgbClr val="19324D"/>
                </a:solidFill>
                <a:latin typeface="Arial"/>
                <a:ea typeface="Arial"/>
                <a:cs typeface="Arial"/>
              </a:defRPr>
            </a:pPr>
            <a:r>
              <a:rPr sz="2325" b="0">
                <a:solidFill>
                  <a:srgbClr val="19324D"/>
                </a:solidFill>
                <a:latin typeface="Arial"/>
                <a:ea typeface="Arial"/>
                <a:cs typeface="Arial"/>
              </a:rPr>
              <a:t>= +3.00 m s</a:t>
            </a:r>
          </a:p>
        </p:txBody>
      </p:sp>
      <p:sp>
        <p:nvSpPr>
          <p:cNvPr id="26" name="math-22-1">
            <a:extLst xmlns:a="http://schemas.openxmlformats.org/drawingml/2006/main">
              <a:ext uri="{FF2B5EF4-FFF2-40B4-BE49-F238E27FC236}">
                <a16:creationId xmlns:a16="http://schemas.microsoft.com/office/drawing/2014/main" id="{55FFCD51-3C7C-47B0-87F3-B542DA4F79C0}"/>
              </a:ext>
            </a:extLst>
          </p:cNvPr>
          <p:cNvSpPr>
            <a:spLocks xmlns:a="http://schemas.openxmlformats.org/drawingml/2006/main" noGrp="1"/>
          </p:cNvSpPr>
          <p:nvPr/>
        </p:nvSpPr>
        <p:spPr>
          <a:xfrm xmlns:a="http://schemas.openxmlformats.org/drawingml/2006/main">
            <a:off x="8036242" y="2843784"/>
            <a:ext cx="250698" cy="19488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35" b="0">
                <a:solidFill>
                  <a:srgbClr val="19324D"/>
                </a:solidFill>
                <a:latin typeface="Arial"/>
                <a:ea typeface="Arial"/>
                <a:cs typeface="Arial"/>
              </a:defRPr>
            </a:defPPr>
            <a:lvl1pPr algn="l">
              <a:defRPr sz="1535" b="0">
                <a:solidFill>
                  <a:srgbClr val="19324D"/>
                </a:solidFill>
                <a:latin typeface="Arial"/>
                <a:ea typeface="Arial"/>
                <a:cs typeface="Arial"/>
              </a:defRPr>
            </a:lvl1pPr>
            <a:lvl2pPr algn="l">
              <a:defRPr sz="1535" b="0">
                <a:solidFill>
                  <a:srgbClr val="19324D"/>
                </a:solidFill>
                <a:latin typeface="Arial"/>
                <a:ea typeface="Arial"/>
                <a:cs typeface="Arial"/>
              </a:defRPr>
            </a:lvl2pPr>
            <a:lvl3pPr algn="l">
              <a:defRPr sz="1535" b="0">
                <a:solidFill>
                  <a:srgbClr val="19324D"/>
                </a:solidFill>
                <a:latin typeface="Arial"/>
                <a:ea typeface="Arial"/>
                <a:cs typeface="Arial"/>
              </a:defRPr>
            </a:lvl3pPr>
            <a:lvl4pPr algn="l">
              <a:defRPr sz="1535" b="0">
                <a:solidFill>
                  <a:srgbClr val="19324D"/>
                </a:solidFill>
                <a:latin typeface="Arial"/>
                <a:ea typeface="Arial"/>
                <a:cs typeface="Arial"/>
              </a:defRPr>
            </a:lvl4pPr>
            <a:lvl5pPr algn="l">
              <a:defRPr sz="1535" b="0">
                <a:solidFill>
                  <a:srgbClr val="19324D"/>
                </a:solidFill>
                <a:latin typeface="Arial"/>
                <a:ea typeface="Arial"/>
                <a:cs typeface="Arial"/>
              </a:defRPr>
            </a:lvl5pPr>
            <a:lvl6pPr algn="l">
              <a:defRPr sz="1535" b="0">
                <a:solidFill>
                  <a:srgbClr val="19324D"/>
                </a:solidFill>
                <a:latin typeface="Arial"/>
                <a:ea typeface="Arial"/>
                <a:cs typeface="Arial"/>
              </a:defRPr>
            </a:lvl6pPr>
            <a:lvl7pPr algn="l">
              <a:defRPr sz="1535" b="0">
                <a:solidFill>
                  <a:srgbClr val="19324D"/>
                </a:solidFill>
                <a:latin typeface="Arial"/>
                <a:ea typeface="Arial"/>
                <a:cs typeface="Arial"/>
              </a:defRPr>
            </a:lvl7pPr>
            <a:lvl8pPr algn="l">
              <a:defRPr sz="1535" b="0">
                <a:solidFill>
                  <a:srgbClr val="19324D"/>
                </a:solidFill>
                <a:latin typeface="Arial"/>
                <a:ea typeface="Arial"/>
                <a:cs typeface="Arial"/>
              </a:defRPr>
            </a:lvl8pPr>
            <a:lvl9pPr algn="l">
              <a:defRPr sz="1535" b="0">
                <a:solidFill>
                  <a:srgbClr val="19324D"/>
                </a:solidFill>
                <a:latin typeface="Arial"/>
                <a:ea typeface="Arial"/>
                <a:cs typeface="Arial"/>
              </a:defRPr>
            </a:lvl9pPr>
          </a:lstStyle>
          <a:p xmlns:a="http://schemas.openxmlformats.org/drawingml/2006/main">
            <a:pPr algn="l">
              <a:lnSpc>
                <a:spcPct val="112000"/>
              </a:lnSpc>
              <a:buNone/>
              <a:defRPr sz="1535" b="0">
                <a:solidFill>
                  <a:srgbClr val="19324D"/>
                </a:solidFill>
                <a:latin typeface="Arial"/>
                <a:ea typeface="Arial"/>
                <a:cs typeface="Arial"/>
              </a:defRPr>
            </a:pPr>
            <a:r>
              <a:rPr sz="1535" b="0">
                <a:solidFill>
                  <a:srgbClr val="19324D"/>
                </a:solidFill>
                <a:latin typeface="Arial"/>
                <a:ea typeface="Arial"/>
                <a:cs typeface="Arial"/>
              </a:rPr>
              <a:t>−2</a:t>
            </a:r>
          </a:p>
        </p:txBody>
      </p:sp>
      <p:sp>
        <p:nvSpPr>
          <p:cNvPr id="27" name="answer-part-b">
            <a:extLst xmlns:a="http://schemas.openxmlformats.org/drawingml/2006/main">
              <a:ext uri="{FF2B5EF4-FFF2-40B4-BE49-F238E27FC236}">
                <a16:creationId xmlns:a16="http://schemas.microsoft.com/office/drawing/2014/main" id="{4C62DDE5-11B8-4A94-B13B-3FA3288C46F2}"/>
              </a:ext>
            </a:extLst>
          </p:cNvPr>
          <p:cNvSpPr>
            <a:spLocks xmlns:a="http://schemas.openxmlformats.org/drawingml/2006/main" noGrp="1"/>
          </p:cNvSpPr>
          <p:nvPr/>
        </p:nvSpPr>
        <p:spPr>
          <a:xfrm xmlns:a="http://schemas.openxmlformats.org/drawingml/2006/main">
            <a:off x="6477000" y="3829050"/>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(b) Add resistance to the required resultant</a:t>
            </a:r>
          </a:p>
        </p:txBody>
      </p:sp>
      <p:sp>
        <p:nvSpPr>
          <p:cNvPr id="28" name="math-23-0">
            <a:extLst xmlns:a="http://schemas.openxmlformats.org/drawingml/2006/main">
              <a:ext uri="{FF2B5EF4-FFF2-40B4-BE49-F238E27FC236}">
                <a16:creationId xmlns:a16="http://schemas.microsoft.com/office/drawing/2014/main" id="{D47619F5-2AEE-48AF-888C-A129E5DB4A95}"/>
              </a:ext>
            </a:extLst>
          </p:cNvPr>
          <p:cNvSpPr>
            <a:spLocks xmlns:a="http://schemas.openxmlformats.org/drawingml/2006/main" noGrp="1"/>
          </p:cNvSpPr>
          <p:nvPr/>
        </p:nvSpPr>
        <p:spPr>
          <a:xfrm xmlns:a="http://schemas.openxmlformats.org/drawingml/2006/main">
            <a:off x="6477000" y="4276725"/>
            <a:ext cx="185642"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F</a:t>
            </a:r>
          </a:p>
        </p:txBody>
      </p:sp>
      <p:sp>
        <p:nvSpPr>
          <p:cNvPr id="29" name="math-23-1">
            <a:extLst xmlns:a="http://schemas.openxmlformats.org/drawingml/2006/main">
              <a:ext uri="{FF2B5EF4-FFF2-40B4-BE49-F238E27FC236}">
                <a16:creationId xmlns:a16="http://schemas.microsoft.com/office/drawing/2014/main" id="{33371484-280A-4832-9EF1-71D17D499D52}"/>
              </a:ext>
            </a:extLst>
          </p:cNvPr>
          <p:cNvSpPr>
            <a:spLocks xmlns:a="http://schemas.openxmlformats.org/drawingml/2006/main" noGrp="1"/>
          </p:cNvSpPr>
          <p:nvPr/>
        </p:nvSpPr>
        <p:spPr>
          <a:xfrm xmlns:a="http://schemas.openxmlformats.org/drawingml/2006/main">
            <a:off x="6634067" y="4382167"/>
            <a:ext cx="396335" cy="1697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337" b="0">
                <a:solidFill>
                  <a:srgbClr val="19324D"/>
                </a:solidFill>
                <a:latin typeface="Arial"/>
                <a:ea typeface="Arial"/>
                <a:cs typeface="Arial"/>
              </a:defRPr>
            </a:defPPr>
            <a:lvl1pPr algn="l">
              <a:defRPr sz="1337" b="0">
                <a:solidFill>
                  <a:srgbClr val="19324D"/>
                </a:solidFill>
                <a:latin typeface="Arial"/>
                <a:ea typeface="Arial"/>
                <a:cs typeface="Arial"/>
              </a:defRPr>
            </a:lvl1pPr>
            <a:lvl2pPr algn="l">
              <a:defRPr sz="1337" b="0">
                <a:solidFill>
                  <a:srgbClr val="19324D"/>
                </a:solidFill>
                <a:latin typeface="Arial"/>
                <a:ea typeface="Arial"/>
                <a:cs typeface="Arial"/>
              </a:defRPr>
            </a:lvl2pPr>
            <a:lvl3pPr algn="l">
              <a:defRPr sz="1337" b="0">
                <a:solidFill>
                  <a:srgbClr val="19324D"/>
                </a:solidFill>
                <a:latin typeface="Arial"/>
                <a:ea typeface="Arial"/>
                <a:cs typeface="Arial"/>
              </a:defRPr>
            </a:lvl3pPr>
            <a:lvl4pPr algn="l">
              <a:defRPr sz="1337" b="0">
                <a:solidFill>
                  <a:srgbClr val="19324D"/>
                </a:solidFill>
                <a:latin typeface="Arial"/>
                <a:ea typeface="Arial"/>
                <a:cs typeface="Arial"/>
              </a:defRPr>
            </a:lvl4pPr>
            <a:lvl5pPr algn="l">
              <a:defRPr sz="1337" b="0">
                <a:solidFill>
                  <a:srgbClr val="19324D"/>
                </a:solidFill>
                <a:latin typeface="Arial"/>
                <a:ea typeface="Arial"/>
                <a:cs typeface="Arial"/>
              </a:defRPr>
            </a:lvl5pPr>
            <a:lvl6pPr algn="l">
              <a:defRPr sz="1337" b="0">
                <a:solidFill>
                  <a:srgbClr val="19324D"/>
                </a:solidFill>
                <a:latin typeface="Arial"/>
                <a:ea typeface="Arial"/>
                <a:cs typeface="Arial"/>
              </a:defRPr>
            </a:lvl6pPr>
            <a:lvl7pPr algn="l">
              <a:defRPr sz="1337" b="0">
                <a:solidFill>
                  <a:srgbClr val="19324D"/>
                </a:solidFill>
                <a:latin typeface="Arial"/>
                <a:ea typeface="Arial"/>
                <a:cs typeface="Arial"/>
              </a:defRPr>
            </a:lvl7pPr>
            <a:lvl8pPr algn="l">
              <a:defRPr sz="1337" b="0">
                <a:solidFill>
                  <a:srgbClr val="19324D"/>
                </a:solidFill>
                <a:latin typeface="Arial"/>
                <a:ea typeface="Arial"/>
                <a:cs typeface="Arial"/>
              </a:defRPr>
            </a:lvl8pPr>
            <a:lvl9pPr algn="l">
              <a:defRPr sz="1337" b="0">
                <a:solidFill>
                  <a:srgbClr val="19324D"/>
                </a:solidFill>
                <a:latin typeface="Arial"/>
                <a:ea typeface="Arial"/>
                <a:cs typeface="Arial"/>
              </a:defRPr>
            </a:lvl9pPr>
          </a:lstStyle>
          <a:p xmlns:a="http://schemas.openxmlformats.org/drawingml/2006/main">
            <a:pPr algn="l">
              <a:lnSpc>
                <a:spcPct val="112000"/>
              </a:lnSpc>
              <a:buNone/>
              <a:defRPr sz="1337" b="0">
                <a:solidFill>
                  <a:srgbClr val="19324D"/>
                </a:solidFill>
                <a:latin typeface="Arial"/>
                <a:ea typeface="Arial"/>
                <a:cs typeface="Arial"/>
              </a:defRPr>
            </a:pPr>
            <a:r>
              <a:rPr sz="1337" b="0">
                <a:solidFill>
                  <a:srgbClr val="19324D"/>
                </a:solidFill>
                <a:latin typeface="Arial"/>
                <a:ea typeface="Arial"/>
                <a:cs typeface="Arial"/>
              </a:rPr>
              <a:t>drive</a:t>
            </a:r>
          </a:p>
        </p:txBody>
      </p:sp>
      <p:sp>
        <p:nvSpPr>
          <p:cNvPr id="30" name="math-23-2">
            <a:extLst xmlns:a="http://schemas.openxmlformats.org/drawingml/2006/main">
              <a:ext uri="{FF2B5EF4-FFF2-40B4-BE49-F238E27FC236}">
                <a16:creationId xmlns:a16="http://schemas.microsoft.com/office/drawing/2014/main" id="{2822C6D6-45B3-4E77-8E88-695FBF489230}"/>
              </a:ext>
            </a:extLst>
          </p:cNvPr>
          <p:cNvSpPr>
            <a:spLocks xmlns:a="http://schemas.openxmlformats.org/drawingml/2006/main" noGrp="1"/>
          </p:cNvSpPr>
          <p:nvPr/>
        </p:nvSpPr>
        <p:spPr>
          <a:xfrm xmlns:a="http://schemas.openxmlformats.org/drawingml/2006/main">
            <a:off x="7001828" y="4276725"/>
            <a:ext cx="2409444"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 = 12.0 × 2.50 + 14.0</a:t>
            </a:r>
          </a:p>
        </p:txBody>
      </p:sp>
      <p:sp>
        <p:nvSpPr>
          <p:cNvPr id="31" name="math-24-0">
            <a:extLst xmlns:a="http://schemas.openxmlformats.org/drawingml/2006/main">
              <a:ext uri="{FF2B5EF4-FFF2-40B4-BE49-F238E27FC236}">
                <a16:creationId xmlns:a16="http://schemas.microsoft.com/office/drawing/2014/main" id="{B8A5D0FA-9105-4647-B631-7E0EDA2C95E7}"/>
              </a:ext>
            </a:extLst>
          </p:cNvPr>
          <p:cNvSpPr>
            <a:spLocks xmlns:a="http://schemas.openxmlformats.org/drawingml/2006/main" noGrp="1"/>
          </p:cNvSpPr>
          <p:nvPr/>
        </p:nvSpPr>
        <p:spPr>
          <a:xfrm xmlns:a="http://schemas.openxmlformats.org/drawingml/2006/main">
            <a:off x="6477000" y="4857750"/>
            <a:ext cx="1694593"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 44.0 N right</a:t>
            </a:r>
          </a:p>
        </p:txBody>
      </p:sp>
      <p:sp>
        <p:nvSpPr>
          <p:cNvPr id="32" name="answer-part-c">
            <a:extLst xmlns:a="http://schemas.openxmlformats.org/drawingml/2006/main">
              <a:ext uri="{FF2B5EF4-FFF2-40B4-BE49-F238E27FC236}">
                <a16:creationId xmlns:a16="http://schemas.microsoft.com/office/drawing/2014/main" id="{9CCEE082-4730-4A9A-B5B7-0321FA17F561}"/>
              </a:ext>
            </a:extLst>
          </p:cNvPr>
          <p:cNvSpPr>
            <a:spLocks xmlns:a="http://schemas.openxmlformats.org/drawingml/2006/main" noGrp="1"/>
          </p:cNvSpPr>
          <p:nvPr/>
        </p:nvSpPr>
        <p:spPr>
          <a:xfrm xmlns:a="http://schemas.openxmlformats.org/drawingml/2006/main">
            <a:off x="6477000" y="5286375"/>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(c) Resistance gives a leftward acceleration</a:t>
            </a:r>
          </a:p>
        </p:txBody>
      </p:sp>
      <p:sp>
        <p:nvSpPr>
          <p:cNvPr id="33" name="math-25-0">
            <a:extLst xmlns:a="http://schemas.openxmlformats.org/drawingml/2006/main">
              <a:ext uri="{FF2B5EF4-FFF2-40B4-BE49-F238E27FC236}">
                <a16:creationId xmlns:a16="http://schemas.microsoft.com/office/drawing/2014/main" id="{90ABEB79-9808-4296-BB65-57813040BF92}"/>
              </a:ext>
            </a:extLst>
          </p:cNvPr>
          <p:cNvSpPr>
            <a:spLocks xmlns:a="http://schemas.openxmlformats.org/drawingml/2006/main" noGrp="1"/>
          </p:cNvSpPr>
          <p:nvPr/>
        </p:nvSpPr>
        <p:spPr>
          <a:xfrm xmlns:a="http://schemas.openxmlformats.org/drawingml/2006/main">
            <a:off x="6477000" y="5695950"/>
            <a:ext cx="2888171"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a = −14.0/12.0 = −1.17 m s</a:t>
            </a:r>
          </a:p>
        </p:txBody>
      </p:sp>
      <p:sp>
        <p:nvSpPr>
          <p:cNvPr id="34" name="math-25-1">
            <a:extLst xmlns:a="http://schemas.openxmlformats.org/drawingml/2006/main">
              <a:ext uri="{FF2B5EF4-FFF2-40B4-BE49-F238E27FC236}">
                <a16:creationId xmlns:a16="http://schemas.microsoft.com/office/drawing/2014/main" id="{6276EE3C-7205-437E-91BD-BDCF380B94EE}"/>
              </a:ext>
            </a:extLst>
          </p:cNvPr>
          <p:cNvSpPr>
            <a:spLocks xmlns:a="http://schemas.openxmlformats.org/drawingml/2006/main" noGrp="1"/>
          </p:cNvSpPr>
          <p:nvPr/>
        </p:nvSpPr>
        <p:spPr>
          <a:xfrm xmlns:a="http://schemas.openxmlformats.org/drawingml/2006/main">
            <a:off x="9336596" y="5638800"/>
            <a:ext cx="207740" cy="1571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38" b="0">
                <a:solidFill>
                  <a:srgbClr val="19324D"/>
                </a:solidFill>
                <a:latin typeface="Arial"/>
                <a:ea typeface="Arial"/>
                <a:cs typeface="Arial"/>
              </a:defRPr>
            </a:defPPr>
            <a:lvl1pPr algn="l">
              <a:defRPr sz="1238" b="0">
                <a:solidFill>
                  <a:srgbClr val="19324D"/>
                </a:solidFill>
                <a:latin typeface="Arial"/>
                <a:ea typeface="Arial"/>
                <a:cs typeface="Arial"/>
              </a:defRPr>
            </a:lvl1pPr>
            <a:lvl2pPr algn="l">
              <a:defRPr sz="1238" b="0">
                <a:solidFill>
                  <a:srgbClr val="19324D"/>
                </a:solidFill>
                <a:latin typeface="Arial"/>
                <a:ea typeface="Arial"/>
                <a:cs typeface="Arial"/>
              </a:defRPr>
            </a:lvl2pPr>
            <a:lvl3pPr algn="l">
              <a:defRPr sz="1238" b="0">
                <a:solidFill>
                  <a:srgbClr val="19324D"/>
                </a:solidFill>
                <a:latin typeface="Arial"/>
                <a:ea typeface="Arial"/>
                <a:cs typeface="Arial"/>
              </a:defRPr>
            </a:lvl3pPr>
            <a:lvl4pPr algn="l">
              <a:defRPr sz="1238" b="0">
                <a:solidFill>
                  <a:srgbClr val="19324D"/>
                </a:solidFill>
                <a:latin typeface="Arial"/>
                <a:ea typeface="Arial"/>
                <a:cs typeface="Arial"/>
              </a:defRPr>
            </a:lvl4pPr>
            <a:lvl5pPr algn="l">
              <a:defRPr sz="1238" b="0">
                <a:solidFill>
                  <a:srgbClr val="19324D"/>
                </a:solidFill>
                <a:latin typeface="Arial"/>
                <a:ea typeface="Arial"/>
                <a:cs typeface="Arial"/>
              </a:defRPr>
            </a:lvl5pPr>
            <a:lvl6pPr algn="l">
              <a:defRPr sz="1238" b="0">
                <a:solidFill>
                  <a:srgbClr val="19324D"/>
                </a:solidFill>
                <a:latin typeface="Arial"/>
                <a:ea typeface="Arial"/>
                <a:cs typeface="Arial"/>
              </a:defRPr>
            </a:lvl6pPr>
            <a:lvl7pPr algn="l">
              <a:defRPr sz="1238" b="0">
                <a:solidFill>
                  <a:srgbClr val="19324D"/>
                </a:solidFill>
                <a:latin typeface="Arial"/>
                <a:ea typeface="Arial"/>
                <a:cs typeface="Arial"/>
              </a:defRPr>
            </a:lvl7pPr>
            <a:lvl8pPr algn="l">
              <a:defRPr sz="1238" b="0">
                <a:solidFill>
                  <a:srgbClr val="19324D"/>
                </a:solidFill>
                <a:latin typeface="Arial"/>
                <a:ea typeface="Arial"/>
                <a:cs typeface="Arial"/>
              </a:defRPr>
            </a:lvl8pPr>
            <a:lvl9pPr algn="l">
              <a:defRPr sz="1238" b="0">
                <a:solidFill>
                  <a:srgbClr val="19324D"/>
                </a:solidFill>
                <a:latin typeface="Arial"/>
                <a:ea typeface="Arial"/>
                <a:cs typeface="Arial"/>
              </a:defRPr>
            </a:lvl9pPr>
          </a:lstStyle>
          <a:p xmlns:a="http://schemas.openxmlformats.org/drawingml/2006/main">
            <a:pPr algn="l">
              <a:lnSpc>
                <a:spcPct val="112000"/>
              </a:lnSpc>
              <a:buNone/>
              <a:defRPr sz="1238" b="0">
                <a:solidFill>
                  <a:srgbClr val="19324D"/>
                </a:solidFill>
                <a:latin typeface="Arial"/>
                <a:ea typeface="Arial"/>
                <a:cs typeface="Arial"/>
              </a:defRPr>
            </a:pPr>
            <a:r>
              <a:rPr sz="1238" b="0">
                <a:solidFill>
                  <a:srgbClr val="19324D"/>
                </a:solidFill>
                <a:latin typeface="Arial"/>
                <a:ea typeface="Arial"/>
                <a:cs typeface="Arial"/>
              </a:rPr>
              <a:t>−2</a:t>
            </a:r>
          </a:p>
        </p:txBody>
      </p:sp>
    </p:spTree>
    <p:extLst>
      <p:ext uri="{BB962C8B-B14F-4D97-AF65-F5344CB8AC3E}">
        <p14:creationId xmlns:p14="http://schemas.microsoft.com/office/powerpoint/2010/main" val="596322504"/>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Resolving a force into perpendicular components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5  /  Definitions and symbols</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14</a:t>
            </a:r>
          </a:p>
        </p:txBody>
      </p:sp>
      <p:sp>
        <p:nvSpPr>
          <p:cNvPr id="14" name="gold-panel">
            <a:extLst xmlns:a="http://schemas.openxmlformats.org/drawingml/2006/main">
              <a:ext uri="{FF2B5EF4-FFF2-40B4-BE49-F238E27FC236}">
                <a16:creationId xmlns:a16="http://schemas.microsoft.com/office/drawing/2014/main" id="{685E515F-6F26-47CF-B043-6D8160C3F225}"/>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78C7B835-C44C-4B3E-BEBE-AFAC38356BA6}"/>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KEY TERMS</a:t>
            </a:r>
          </a:p>
        </p:txBody>
      </p:sp>
      <p:sp>
        <p:nvSpPr>
          <p:cNvPr id="16" name="paragraph">
            <a:extLst xmlns:a="http://schemas.openxmlformats.org/drawingml/2006/main">
              <a:ext uri="{FF2B5EF4-FFF2-40B4-BE49-F238E27FC236}">
                <a16:creationId xmlns:a16="http://schemas.microsoft.com/office/drawing/2014/main" id="{8D013725-EB7A-4E6D-9EC1-BF9FC345877C}"/>
              </a:ext>
            </a:extLst>
          </p:cNvPr>
          <p:cNvSpPr>
            <a:spLocks xmlns:a="http://schemas.openxmlformats.org/drawingml/2006/main" noGrp="1"/>
          </p:cNvSpPr>
          <p:nvPr/>
        </p:nvSpPr>
        <p:spPr>
          <a:xfrm xmlns:a="http://schemas.openxmlformats.org/drawingml/2006/main">
            <a:off x="952500" y="2352675"/>
            <a:ext cx="3657600" cy="3748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defRPr sz="2175" b="1">
                <a:solidFill>
                  <a:srgbClr val="19324D"/>
                </a:solidFill>
                <a:latin typeface="Arial"/>
                <a:ea typeface="Arial"/>
                <a:cs typeface="Arial"/>
              </a:defRPr>
            </a:lvl1pPr>
            <a:lvl2pPr algn="l">
              <a:defRPr sz="2175" b="1">
                <a:solidFill>
                  <a:srgbClr val="19324D"/>
                </a:solidFill>
                <a:latin typeface="Arial"/>
                <a:ea typeface="Arial"/>
                <a:cs typeface="Arial"/>
              </a:defRPr>
            </a:lvl2pPr>
            <a:lvl3pPr algn="l">
              <a:defRPr sz="2175" b="1">
                <a:solidFill>
                  <a:srgbClr val="19324D"/>
                </a:solidFill>
                <a:latin typeface="Arial"/>
                <a:ea typeface="Arial"/>
                <a:cs typeface="Arial"/>
              </a:defRPr>
            </a:lvl3pPr>
            <a:lvl4pPr algn="l">
              <a:defRPr sz="2175" b="1">
                <a:solidFill>
                  <a:srgbClr val="19324D"/>
                </a:solidFill>
                <a:latin typeface="Arial"/>
                <a:ea typeface="Arial"/>
                <a:cs typeface="Arial"/>
              </a:defRPr>
            </a:lvl4pPr>
            <a:lvl5pPr algn="l">
              <a:defRPr sz="2175" b="1">
                <a:solidFill>
                  <a:srgbClr val="19324D"/>
                </a:solidFill>
                <a:latin typeface="Arial"/>
                <a:ea typeface="Arial"/>
                <a:cs typeface="Arial"/>
              </a:defRPr>
            </a:lvl5pPr>
            <a:lvl6pPr algn="l">
              <a:defRPr sz="2175" b="1">
                <a:solidFill>
                  <a:srgbClr val="19324D"/>
                </a:solidFill>
                <a:latin typeface="Arial"/>
                <a:ea typeface="Arial"/>
                <a:cs typeface="Arial"/>
              </a:defRPr>
            </a:lvl6pPr>
            <a:lvl7pPr algn="l">
              <a:defRPr sz="2175" b="1">
                <a:solidFill>
                  <a:srgbClr val="19324D"/>
                </a:solidFill>
                <a:latin typeface="Arial"/>
                <a:ea typeface="Arial"/>
                <a:cs typeface="Arial"/>
              </a:defRPr>
            </a:lvl7pPr>
            <a:lvl8pPr algn="l">
              <a:defRPr sz="2175" b="1">
                <a:solidFill>
                  <a:srgbClr val="19324D"/>
                </a:solidFill>
                <a:latin typeface="Arial"/>
                <a:ea typeface="Arial"/>
                <a:cs typeface="Arial"/>
              </a:defRPr>
            </a:lvl8pPr>
            <a:lvl9pPr algn="l">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Components</a:t>
            </a:r>
          </a:p>
        </p:txBody>
      </p:sp>
      <p:sp>
        <p:nvSpPr>
          <p:cNvPr id="17" name="paragraph">
            <a:extLst xmlns:a="http://schemas.openxmlformats.org/drawingml/2006/main">
              <a:ext uri="{FF2B5EF4-FFF2-40B4-BE49-F238E27FC236}">
                <a16:creationId xmlns:a16="http://schemas.microsoft.com/office/drawing/2014/main" id="{504CBA24-091F-49BD-AD14-7D9C41350868}"/>
              </a:ext>
            </a:extLst>
          </p:cNvPr>
          <p:cNvSpPr>
            <a:spLocks xmlns:a="http://schemas.openxmlformats.org/drawingml/2006/main" noGrp="1"/>
          </p:cNvSpPr>
          <p:nvPr/>
        </p:nvSpPr>
        <p:spPr>
          <a:xfrm xmlns:a="http://schemas.openxmlformats.org/drawingml/2006/main">
            <a:off x="952500" y="2800350"/>
            <a:ext cx="3657600" cy="9115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Perpendicular vectors with</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the same combined effect</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as the original vector.</a:t>
            </a:r>
          </a:p>
        </p:txBody>
      </p:sp>
      <p:sp>
        <p:nvSpPr>
          <p:cNvPr id="18" name="paragraph">
            <a:extLst xmlns:a="http://schemas.openxmlformats.org/drawingml/2006/main">
              <a:ext uri="{FF2B5EF4-FFF2-40B4-BE49-F238E27FC236}">
                <a16:creationId xmlns:a16="http://schemas.microsoft.com/office/drawing/2014/main" id="{60B21543-E5F0-4DD8-8867-CA370D12F9A4}"/>
              </a:ext>
            </a:extLst>
          </p:cNvPr>
          <p:cNvSpPr>
            <a:spLocks xmlns:a="http://schemas.openxmlformats.org/drawingml/2006/main" noGrp="1"/>
          </p:cNvSpPr>
          <p:nvPr/>
        </p:nvSpPr>
        <p:spPr>
          <a:xfrm xmlns:a="http://schemas.openxmlformats.org/drawingml/2006/main">
            <a:off x="952500" y="4429125"/>
            <a:ext cx="3657600" cy="3419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1">
                <a:solidFill>
                  <a:srgbClr val="19324D"/>
                </a:solidFill>
                <a:latin typeface="Arial"/>
                <a:ea typeface="Arial"/>
                <a:cs typeface="Arial"/>
              </a:defRPr>
            </a:defPPr>
            <a:lvl1pPr algn="l">
              <a:defRPr sz="1950" b="1">
                <a:solidFill>
                  <a:srgbClr val="19324D"/>
                </a:solidFill>
                <a:latin typeface="Arial"/>
                <a:ea typeface="Arial"/>
                <a:cs typeface="Arial"/>
              </a:defRPr>
            </a:lvl1pPr>
            <a:lvl2pPr algn="l">
              <a:defRPr sz="1950" b="1">
                <a:solidFill>
                  <a:srgbClr val="19324D"/>
                </a:solidFill>
                <a:latin typeface="Arial"/>
                <a:ea typeface="Arial"/>
                <a:cs typeface="Arial"/>
              </a:defRPr>
            </a:lvl2pPr>
            <a:lvl3pPr algn="l">
              <a:defRPr sz="1950" b="1">
                <a:solidFill>
                  <a:srgbClr val="19324D"/>
                </a:solidFill>
                <a:latin typeface="Arial"/>
                <a:ea typeface="Arial"/>
                <a:cs typeface="Arial"/>
              </a:defRPr>
            </a:lvl3pPr>
            <a:lvl4pPr algn="l">
              <a:defRPr sz="1950" b="1">
                <a:solidFill>
                  <a:srgbClr val="19324D"/>
                </a:solidFill>
                <a:latin typeface="Arial"/>
                <a:ea typeface="Arial"/>
                <a:cs typeface="Arial"/>
              </a:defRPr>
            </a:lvl4pPr>
            <a:lvl5pPr algn="l">
              <a:defRPr sz="1950" b="1">
                <a:solidFill>
                  <a:srgbClr val="19324D"/>
                </a:solidFill>
                <a:latin typeface="Arial"/>
                <a:ea typeface="Arial"/>
                <a:cs typeface="Arial"/>
              </a:defRPr>
            </a:lvl5pPr>
            <a:lvl6pPr algn="l">
              <a:defRPr sz="1950" b="1">
                <a:solidFill>
                  <a:srgbClr val="19324D"/>
                </a:solidFill>
                <a:latin typeface="Arial"/>
                <a:ea typeface="Arial"/>
                <a:cs typeface="Arial"/>
              </a:defRPr>
            </a:lvl6pPr>
            <a:lvl7pPr algn="l">
              <a:defRPr sz="1950" b="1">
                <a:solidFill>
                  <a:srgbClr val="19324D"/>
                </a:solidFill>
                <a:latin typeface="Arial"/>
                <a:ea typeface="Arial"/>
                <a:cs typeface="Arial"/>
              </a:defRPr>
            </a:lvl7pPr>
            <a:lvl8pPr algn="l">
              <a:defRPr sz="1950" b="1">
                <a:solidFill>
                  <a:srgbClr val="19324D"/>
                </a:solidFill>
                <a:latin typeface="Arial"/>
                <a:ea typeface="Arial"/>
                <a:cs typeface="Arial"/>
              </a:defRPr>
            </a:lvl8pPr>
            <a:lvl9pPr algn="l">
              <a:defRPr sz="1950" b="1">
                <a:solidFill>
                  <a:srgbClr val="19324D"/>
                </a:solidFill>
                <a:latin typeface="Arial"/>
                <a:ea typeface="Arial"/>
                <a:cs typeface="Arial"/>
              </a:defRPr>
            </a:lvl9pPr>
          </a:lstStyle>
          <a:p xmlns:a="http://schemas.openxmlformats.org/drawingml/2006/main">
            <a:pPr algn="l">
              <a:lnSpc>
                <a:spcPct val="112000"/>
              </a:lnSpc>
              <a:buNone/>
              <a:defRPr sz="1950" b="1">
                <a:solidFill>
                  <a:srgbClr val="19324D"/>
                </a:solidFill>
                <a:latin typeface="Arial"/>
                <a:ea typeface="Arial"/>
                <a:cs typeface="Arial"/>
              </a:defRPr>
            </a:pPr>
            <a:r>
              <a:rPr sz="1950" b="1">
                <a:solidFill>
                  <a:srgbClr val="19324D"/>
                </a:solidFill>
                <a:latin typeface="Arial"/>
                <a:ea typeface="Arial"/>
                <a:cs typeface="Arial"/>
              </a:rPr>
              <a:t>Angle θ from horizontal</a:t>
            </a:r>
          </a:p>
        </p:txBody>
      </p:sp>
      <p:sp>
        <p:nvSpPr>
          <p:cNvPr id="19" name="paragraph">
            <a:extLst xmlns:a="http://schemas.openxmlformats.org/drawingml/2006/main">
              <a:ext uri="{FF2B5EF4-FFF2-40B4-BE49-F238E27FC236}">
                <a16:creationId xmlns:a16="http://schemas.microsoft.com/office/drawing/2014/main" id="{AE773617-98D9-400A-B399-2BB92F903667}"/>
              </a:ext>
            </a:extLst>
          </p:cNvPr>
          <p:cNvSpPr>
            <a:spLocks xmlns:a="http://schemas.openxmlformats.org/drawingml/2006/main" noGrp="1"/>
          </p:cNvSpPr>
          <p:nvPr/>
        </p:nvSpPr>
        <p:spPr>
          <a:xfrm xmlns:a="http://schemas.openxmlformats.org/drawingml/2006/main">
            <a:off x="952500" y="4876800"/>
            <a:ext cx="3657600" cy="6267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Adjacent: horizontal.</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Opposite: vertical.</a:t>
            </a:r>
          </a:p>
        </p:txBody>
      </p:sp>
      <p:sp>
        <p:nvSpPr>
          <p:cNvPr id="20" name="section-heading">
            <a:extLst xmlns:a="http://schemas.openxmlformats.org/drawingml/2006/main">
              <a:ext uri="{FF2B5EF4-FFF2-40B4-BE49-F238E27FC236}">
                <a16:creationId xmlns:a16="http://schemas.microsoft.com/office/drawing/2014/main" id="{AF41B879-F6E3-4A77-B41A-C54C5B75180D}"/>
              </a:ext>
            </a:extLst>
          </p:cNvPr>
          <p:cNvSpPr>
            <a:spLocks xmlns:a="http://schemas.openxmlformats.org/drawingml/2006/main" noGrp="1"/>
          </p:cNvSpPr>
          <p:nvPr/>
        </p:nvSpPr>
        <p:spPr>
          <a:xfrm xmlns:a="http://schemas.openxmlformats.org/drawingml/2006/main">
            <a:off x="5334000" y="1857375"/>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Choose the angle reference first</a:t>
            </a:r>
          </a:p>
        </p:txBody>
      </p:sp>
      <p:sp>
        <p:nvSpPr>
          <p:cNvPr id="21" name="math-26-0">
            <a:extLst xmlns:a="http://schemas.openxmlformats.org/drawingml/2006/main">
              <a:ext uri="{FF2B5EF4-FFF2-40B4-BE49-F238E27FC236}">
                <a16:creationId xmlns:a16="http://schemas.microsoft.com/office/drawing/2014/main" id="{36918B7E-0F04-40CA-8948-6E9FB9AD0314}"/>
              </a:ext>
            </a:extLst>
          </p:cNvPr>
          <p:cNvSpPr>
            <a:spLocks xmlns:a="http://schemas.openxmlformats.org/drawingml/2006/main" noGrp="1"/>
          </p:cNvSpPr>
          <p:nvPr/>
        </p:nvSpPr>
        <p:spPr>
          <a:xfrm xmlns:a="http://schemas.openxmlformats.org/drawingml/2006/main">
            <a:off x="5334000" y="2381250"/>
            <a:ext cx="232219" cy="5000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625" b="0">
                <a:solidFill>
                  <a:srgbClr val="19324D"/>
                </a:solidFill>
                <a:latin typeface="Arial"/>
                <a:ea typeface="Arial"/>
                <a:cs typeface="Arial"/>
              </a:defRPr>
            </a:defPPr>
            <a:lvl1pPr algn="l">
              <a:defRPr sz="2625" b="0">
                <a:solidFill>
                  <a:srgbClr val="19324D"/>
                </a:solidFill>
                <a:latin typeface="Arial"/>
                <a:ea typeface="Arial"/>
                <a:cs typeface="Arial"/>
              </a:defRPr>
            </a:lvl1pPr>
            <a:lvl2pPr algn="l">
              <a:defRPr sz="2625" b="0">
                <a:solidFill>
                  <a:srgbClr val="19324D"/>
                </a:solidFill>
                <a:latin typeface="Arial"/>
                <a:ea typeface="Arial"/>
                <a:cs typeface="Arial"/>
              </a:defRPr>
            </a:lvl2pPr>
            <a:lvl3pPr algn="l">
              <a:defRPr sz="2625" b="0">
                <a:solidFill>
                  <a:srgbClr val="19324D"/>
                </a:solidFill>
                <a:latin typeface="Arial"/>
                <a:ea typeface="Arial"/>
                <a:cs typeface="Arial"/>
              </a:defRPr>
            </a:lvl3pPr>
            <a:lvl4pPr algn="l">
              <a:defRPr sz="2625" b="0">
                <a:solidFill>
                  <a:srgbClr val="19324D"/>
                </a:solidFill>
                <a:latin typeface="Arial"/>
                <a:ea typeface="Arial"/>
                <a:cs typeface="Arial"/>
              </a:defRPr>
            </a:lvl4pPr>
            <a:lvl5pPr algn="l">
              <a:defRPr sz="2625" b="0">
                <a:solidFill>
                  <a:srgbClr val="19324D"/>
                </a:solidFill>
                <a:latin typeface="Arial"/>
                <a:ea typeface="Arial"/>
                <a:cs typeface="Arial"/>
              </a:defRPr>
            </a:lvl5pPr>
            <a:lvl6pPr algn="l">
              <a:defRPr sz="2625" b="0">
                <a:solidFill>
                  <a:srgbClr val="19324D"/>
                </a:solidFill>
                <a:latin typeface="Arial"/>
                <a:ea typeface="Arial"/>
                <a:cs typeface="Arial"/>
              </a:defRPr>
            </a:lvl6pPr>
            <a:lvl7pPr algn="l">
              <a:defRPr sz="2625" b="0">
                <a:solidFill>
                  <a:srgbClr val="19324D"/>
                </a:solidFill>
                <a:latin typeface="Arial"/>
                <a:ea typeface="Arial"/>
                <a:cs typeface="Arial"/>
              </a:defRPr>
            </a:lvl7pPr>
            <a:lvl8pPr algn="l">
              <a:defRPr sz="2625" b="0">
                <a:solidFill>
                  <a:srgbClr val="19324D"/>
                </a:solidFill>
                <a:latin typeface="Arial"/>
                <a:ea typeface="Arial"/>
                <a:cs typeface="Arial"/>
              </a:defRPr>
            </a:lvl8pPr>
            <a:lvl9pPr algn="l">
              <a:defRPr sz="2625" b="0">
                <a:solidFill>
                  <a:srgbClr val="19324D"/>
                </a:solidFill>
                <a:latin typeface="Arial"/>
                <a:ea typeface="Arial"/>
                <a:cs typeface="Arial"/>
              </a:defRPr>
            </a:lvl9pPr>
          </a:lstStyle>
          <a:p xmlns:a="http://schemas.openxmlformats.org/drawingml/2006/main">
            <a:pPr algn="l">
              <a:lnSpc>
                <a:spcPct val="112000"/>
              </a:lnSpc>
              <a:buNone/>
              <a:defRPr sz="2625" b="0">
                <a:solidFill>
                  <a:srgbClr val="19324D"/>
                </a:solidFill>
                <a:latin typeface="Arial"/>
                <a:ea typeface="Arial"/>
                <a:cs typeface="Arial"/>
              </a:defRPr>
            </a:pPr>
            <a:r>
              <a:rPr sz="2625" b="0">
                <a:solidFill>
                  <a:srgbClr val="19324D"/>
                </a:solidFill>
                <a:latin typeface="Arial"/>
                <a:ea typeface="Arial"/>
                <a:cs typeface="Arial"/>
              </a:rPr>
              <a:t>F</a:t>
            </a:r>
          </a:p>
        </p:txBody>
      </p:sp>
      <p:sp>
        <p:nvSpPr>
          <p:cNvPr id="22" name="math-26-1">
            <a:extLst xmlns:a="http://schemas.openxmlformats.org/drawingml/2006/main">
              <a:ext uri="{FF2B5EF4-FFF2-40B4-BE49-F238E27FC236}">
                <a16:creationId xmlns:a16="http://schemas.microsoft.com/office/drawing/2014/main" id="{64587CE9-BB14-4EDA-AD67-745304931C45}"/>
              </a:ext>
            </a:extLst>
          </p:cNvPr>
          <p:cNvSpPr>
            <a:spLocks xmlns:a="http://schemas.openxmlformats.org/drawingml/2006/main" noGrp="1"/>
          </p:cNvSpPr>
          <p:nvPr/>
        </p:nvSpPr>
        <p:spPr>
          <a:xfrm xmlns:a="http://schemas.openxmlformats.org/drawingml/2006/main">
            <a:off x="5537644" y="2517934"/>
            <a:ext cx="138589" cy="2200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33" b="0">
                <a:solidFill>
                  <a:srgbClr val="19324D"/>
                </a:solidFill>
                <a:latin typeface="Arial"/>
                <a:ea typeface="Arial"/>
                <a:cs typeface="Arial"/>
              </a:defRPr>
            </a:defPPr>
            <a:lvl1pPr algn="l">
              <a:defRPr sz="1733" b="0">
                <a:solidFill>
                  <a:srgbClr val="19324D"/>
                </a:solidFill>
                <a:latin typeface="Arial"/>
                <a:ea typeface="Arial"/>
                <a:cs typeface="Arial"/>
              </a:defRPr>
            </a:lvl1pPr>
            <a:lvl2pPr algn="l">
              <a:defRPr sz="1733" b="0">
                <a:solidFill>
                  <a:srgbClr val="19324D"/>
                </a:solidFill>
                <a:latin typeface="Arial"/>
                <a:ea typeface="Arial"/>
                <a:cs typeface="Arial"/>
              </a:defRPr>
            </a:lvl2pPr>
            <a:lvl3pPr algn="l">
              <a:defRPr sz="1733" b="0">
                <a:solidFill>
                  <a:srgbClr val="19324D"/>
                </a:solidFill>
                <a:latin typeface="Arial"/>
                <a:ea typeface="Arial"/>
                <a:cs typeface="Arial"/>
              </a:defRPr>
            </a:lvl3pPr>
            <a:lvl4pPr algn="l">
              <a:defRPr sz="1733" b="0">
                <a:solidFill>
                  <a:srgbClr val="19324D"/>
                </a:solidFill>
                <a:latin typeface="Arial"/>
                <a:ea typeface="Arial"/>
                <a:cs typeface="Arial"/>
              </a:defRPr>
            </a:lvl4pPr>
            <a:lvl5pPr algn="l">
              <a:defRPr sz="1733" b="0">
                <a:solidFill>
                  <a:srgbClr val="19324D"/>
                </a:solidFill>
                <a:latin typeface="Arial"/>
                <a:ea typeface="Arial"/>
                <a:cs typeface="Arial"/>
              </a:defRPr>
            </a:lvl5pPr>
            <a:lvl6pPr algn="l">
              <a:defRPr sz="1733" b="0">
                <a:solidFill>
                  <a:srgbClr val="19324D"/>
                </a:solidFill>
                <a:latin typeface="Arial"/>
                <a:ea typeface="Arial"/>
                <a:cs typeface="Arial"/>
              </a:defRPr>
            </a:lvl6pPr>
            <a:lvl7pPr algn="l">
              <a:defRPr sz="1733" b="0">
                <a:solidFill>
                  <a:srgbClr val="19324D"/>
                </a:solidFill>
                <a:latin typeface="Arial"/>
                <a:ea typeface="Arial"/>
                <a:cs typeface="Arial"/>
              </a:defRPr>
            </a:lvl7pPr>
            <a:lvl8pPr algn="l">
              <a:defRPr sz="1733" b="0">
                <a:solidFill>
                  <a:srgbClr val="19324D"/>
                </a:solidFill>
                <a:latin typeface="Arial"/>
                <a:ea typeface="Arial"/>
                <a:cs typeface="Arial"/>
              </a:defRPr>
            </a:lvl8pPr>
            <a:lvl9pPr algn="l">
              <a:defRPr sz="1733" b="0">
                <a:solidFill>
                  <a:srgbClr val="19324D"/>
                </a:solidFill>
                <a:latin typeface="Arial"/>
                <a:ea typeface="Arial"/>
                <a:cs typeface="Arial"/>
              </a:defRPr>
            </a:lvl9pPr>
          </a:lstStyle>
          <a:p xmlns:a="http://schemas.openxmlformats.org/drawingml/2006/main">
            <a:pPr algn="l">
              <a:lnSpc>
                <a:spcPct val="112000"/>
              </a:lnSpc>
              <a:buNone/>
              <a:defRPr sz="1733" b="0">
                <a:solidFill>
                  <a:srgbClr val="19324D"/>
                </a:solidFill>
                <a:latin typeface="Arial"/>
                <a:ea typeface="Arial"/>
                <a:cs typeface="Arial"/>
              </a:defRPr>
            </a:pPr>
            <a:r>
              <a:rPr sz="1733" b="0">
                <a:solidFill>
                  <a:srgbClr val="19324D"/>
                </a:solidFill>
                <a:latin typeface="Arial"/>
                <a:ea typeface="Arial"/>
                <a:cs typeface="Arial"/>
              </a:rPr>
              <a:t>x</a:t>
            </a:r>
          </a:p>
        </p:txBody>
      </p:sp>
      <p:sp>
        <p:nvSpPr>
          <p:cNvPr id="23" name="math-26-2">
            <a:extLst xmlns:a="http://schemas.openxmlformats.org/drawingml/2006/main">
              <a:ext uri="{FF2B5EF4-FFF2-40B4-BE49-F238E27FC236}">
                <a16:creationId xmlns:a16="http://schemas.microsoft.com/office/drawing/2014/main" id="{C08E89D9-71AC-4A1F-88E0-D370B48F59A3}"/>
              </a:ext>
            </a:extLst>
          </p:cNvPr>
          <p:cNvSpPr>
            <a:spLocks xmlns:a="http://schemas.openxmlformats.org/drawingml/2006/main" noGrp="1"/>
          </p:cNvSpPr>
          <p:nvPr/>
        </p:nvSpPr>
        <p:spPr>
          <a:xfrm xmlns:a="http://schemas.openxmlformats.org/drawingml/2006/main">
            <a:off x="5647658" y="2381250"/>
            <a:ext cx="1501616" cy="5000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625" b="0">
                <a:solidFill>
                  <a:srgbClr val="19324D"/>
                </a:solidFill>
                <a:latin typeface="Arial"/>
                <a:ea typeface="Arial"/>
                <a:cs typeface="Arial"/>
              </a:defRPr>
            </a:defPPr>
            <a:lvl1pPr algn="l">
              <a:defRPr sz="2625" b="0">
                <a:solidFill>
                  <a:srgbClr val="19324D"/>
                </a:solidFill>
                <a:latin typeface="Arial"/>
                <a:ea typeface="Arial"/>
                <a:cs typeface="Arial"/>
              </a:defRPr>
            </a:lvl1pPr>
            <a:lvl2pPr algn="l">
              <a:defRPr sz="2625" b="0">
                <a:solidFill>
                  <a:srgbClr val="19324D"/>
                </a:solidFill>
                <a:latin typeface="Arial"/>
                <a:ea typeface="Arial"/>
                <a:cs typeface="Arial"/>
              </a:defRPr>
            </a:lvl2pPr>
            <a:lvl3pPr algn="l">
              <a:defRPr sz="2625" b="0">
                <a:solidFill>
                  <a:srgbClr val="19324D"/>
                </a:solidFill>
                <a:latin typeface="Arial"/>
                <a:ea typeface="Arial"/>
                <a:cs typeface="Arial"/>
              </a:defRPr>
            </a:lvl3pPr>
            <a:lvl4pPr algn="l">
              <a:defRPr sz="2625" b="0">
                <a:solidFill>
                  <a:srgbClr val="19324D"/>
                </a:solidFill>
                <a:latin typeface="Arial"/>
                <a:ea typeface="Arial"/>
                <a:cs typeface="Arial"/>
              </a:defRPr>
            </a:lvl4pPr>
            <a:lvl5pPr algn="l">
              <a:defRPr sz="2625" b="0">
                <a:solidFill>
                  <a:srgbClr val="19324D"/>
                </a:solidFill>
                <a:latin typeface="Arial"/>
                <a:ea typeface="Arial"/>
                <a:cs typeface="Arial"/>
              </a:defRPr>
            </a:lvl5pPr>
            <a:lvl6pPr algn="l">
              <a:defRPr sz="2625" b="0">
                <a:solidFill>
                  <a:srgbClr val="19324D"/>
                </a:solidFill>
                <a:latin typeface="Arial"/>
                <a:ea typeface="Arial"/>
                <a:cs typeface="Arial"/>
              </a:defRPr>
            </a:lvl6pPr>
            <a:lvl7pPr algn="l">
              <a:defRPr sz="2625" b="0">
                <a:solidFill>
                  <a:srgbClr val="19324D"/>
                </a:solidFill>
                <a:latin typeface="Arial"/>
                <a:ea typeface="Arial"/>
                <a:cs typeface="Arial"/>
              </a:defRPr>
            </a:lvl7pPr>
            <a:lvl8pPr algn="l">
              <a:defRPr sz="2625" b="0">
                <a:solidFill>
                  <a:srgbClr val="19324D"/>
                </a:solidFill>
                <a:latin typeface="Arial"/>
                <a:ea typeface="Arial"/>
                <a:cs typeface="Arial"/>
              </a:defRPr>
            </a:lvl8pPr>
            <a:lvl9pPr algn="l">
              <a:defRPr sz="2625" b="0">
                <a:solidFill>
                  <a:srgbClr val="19324D"/>
                </a:solidFill>
                <a:latin typeface="Arial"/>
                <a:ea typeface="Arial"/>
                <a:cs typeface="Arial"/>
              </a:defRPr>
            </a:lvl9pPr>
          </a:lstStyle>
          <a:p xmlns:a="http://schemas.openxmlformats.org/drawingml/2006/main">
            <a:pPr algn="l">
              <a:lnSpc>
                <a:spcPct val="112000"/>
              </a:lnSpc>
              <a:buNone/>
              <a:defRPr sz="2625" b="0">
                <a:solidFill>
                  <a:srgbClr val="19324D"/>
                </a:solidFill>
                <a:latin typeface="Arial"/>
                <a:ea typeface="Arial"/>
                <a:cs typeface="Arial"/>
              </a:defRPr>
            </a:pPr>
            <a:r>
              <a:rPr sz="2625" b="0">
                <a:solidFill>
                  <a:srgbClr val="19324D"/>
                </a:solidFill>
                <a:latin typeface="Arial"/>
                <a:ea typeface="Arial"/>
                <a:cs typeface="Arial"/>
              </a:rPr>
              <a:t> = F cos θ</a:t>
            </a:r>
          </a:p>
        </p:txBody>
      </p:sp>
      <p:sp>
        <p:nvSpPr>
          <p:cNvPr id="24" name="math-27-0">
            <a:extLst xmlns:a="http://schemas.openxmlformats.org/drawingml/2006/main">
              <a:ext uri="{FF2B5EF4-FFF2-40B4-BE49-F238E27FC236}">
                <a16:creationId xmlns:a16="http://schemas.microsoft.com/office/drawing/2014/main" id="{2644D2EF-9B68-49B9-A1EF-A34669CFEAD7}"/>
              </a:ext>
            </a:extLst>
          </p:cNvPr>
          <p:cNvSpPr>
            <a:spLocks xmlns:a="http://schemas.openxmlformats.org/drawingml/2006/main" noGrp="1"/>
          </p:cNvSpPr>
          <p:nvPr/>
        </p:nvSpPr>
        <p:spPr>
          <a:xfrm xmlns:a="http://schemas.openxmlformats.org/drawingml/2006/main">
            <a:off x="5334000" y="3124200"/>
            <a:ext cx="232219" cy="5000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625" b="0">
                <a:solidFill>
                  <a:srgbClr val="19324D"/>
                </a:solidFill>
                <a:latin typeface="Arial"/>
                <a:ea typeface="Arial"/>
                <a:cs typeface="Arial"/>
              </a:defRPr>
            </a:defPPr>
            <a:lvl1pPr algn="l">
              <a:defRPr sz="2625" b="0">
                <a:solidFill>
                  <a:srgbClr val="19324D"/>
                </a:solidFill>
                <a:latin typeface="Arial"/>
                <a:ea typeface="Arial"/>
                <a:cs typeface="Arial"/>
              </a:defRPr>
            </a:lvl1pPr>
            <a:lvl2pPr algn="l">
              <a:defRPr sz="2625" b="0">
                <a:solidFill>
                  <a:srgbClr val="19324D"/>
                </a:solidFill>
                <a:latin typeface="Arial"/>
                <a:ea typeface="Arial"/>
                <a:cs typeface="Arial"/>
              </a:defRPr>
            </a:lvl2pPr>
            <a:lvl3pPr algn="l">
              <a:defRPr sz="2625" b="0">
                <a:solidFill>
                  <a:srgbClr val="19324D"/>
                </a:solidFill>
                <a:latin typeface="Arial"/>
                <a:ea typeface="Arial"/>
                <a:cs typeface="Arial"/>
              </a:defRPr>
            </a:lvl3pPr>
            <a:lvl4pPr algn="l">
              <a:defRPr sz="2625" b="0">
                <a:solidFill>
                  <a:srgbClr val="19324D"/>
                </a:solidFill>
                <a:latin typeface="Arial"/>
                <a:ea typeface="Arial"/>
                <a:cs typeface="Arial"/>
              </a:defRPr>
            </a:lvl4pPr>
            <a:lvl5pPr algn="l">
              <a:defRPr sz="2625" b="0">
                <a:solidFill>
                  <a:srgbClr val="19324D"/>
                </a:solidFill>
                <a:latin typeface="Arial"/>
                <a:ea typeface="Arial"/>
                <a:cs typeface="Arial"/>
              </a:defRPr>
            </a:lvl5pPr>
            <a:lvl6pPr algn="l">
              <a:defRPr sz="2625" b="0">
                <a:solidFill>
                  <a:srgbClr val="19324D"/>
                </a:solidFill>
                <a:latin typeface="Arial"/>
                <a:ea typeface="Arial"/>
                <a:cs typeface="Arial"/>
              </a:defRPr>
            </a:lvl6pPr>
            <a:lvl7pPr algn="l">
              <a:defRPr sz="2625" b="0">
                <a:solidFill>
                  <a:srgbClr val="19324D"/>
                </a:solidFill>
                <a:latin typeface="Arial"/>
                <a:ea typeface="Arial"/>
                <a:cs typeface="Arial"/>
              </a:defRPr>
            </a:lvl7pPr>
            <a:lvl8pPr algn="l">
              <a:defRPr sz="2625" b="0">
                <a:solidFill>
                  <a:srgbClr val="19324D"/>
                </a:solidFill>
                <a:latin typeface="Arial"/>
                <a:ea typeface="Arial"/>
                <a:cs typeface="Arial"/>
              </a:defRPr>
            </a:lvl8pPr>
            <a:lvl9pPr algn="l">
              <a:defRPr sz="2625" b="0">
                <a:solidFill>
                  <a:srgbClr val="19324D"/>
                </a:solidFill>
                <a:latin typeface="Arial"/>
                <a:ea typeface="Arial"/>
                <a:cs typeface="Arial"/>
              </a:defRPr>
            </a:lvl9pPr>
          </a:lstStyle>
          <a:p xmlns:a="http://schemas.openxmlformats.org/drawingml/2006/main">
            <a:pPr algn="l">
              <a:lnSpc>
                <a:spcPct val="112000"/>
              </a:lnSpc>
              <a:buNone/>
              <a:defRPr sz="2625" b="0">
                <a:solidFill>
                  <a:srgbClr val="19324D"/>
                </a:solidFill>
                <a:latin typeface="Arial"/>
                <a:ea typeface="Arial"/>
                <a:cs typeface="Arial"/>
              </a:defRPr>
            </a:pPr>
            <a:r>
              <a:rPr sz="2625" b="0">
                <a:solidFill>
                  <a:srgbClr val="19324D"/>
                </a:solidFill>
                <a:latin typeface="Arial"/>
                <a:ea typeface="Arial"/>
                <a:cs typeface="Arial"/>
              </a:rPr>
              <a:t>F</a:t>
            </a:r>
          </a:p>
        </p:txBody>
      </p:sp>
      <p:sp>
        <p:nvSpPr>
          <p:cNvPr id="25" name="math-27-1">
            <a:extLst xmlns:a="http://schemas.openxmlformats.org/drawingml/2006/main">
              <a:ext uri="{FF2B5EF4-FFF2-40B4-BE49-F238E27FC236}">
                <a16:creationId xmlns:a16="http://schemas.microsoft.com/office/drawing/2014/main" id="{1E4ECB89-1916-41EB-B35A-F7DF4043CB39}"/>
              </a:ext>
            </a:extLst>
          </p:cNvPr>
          <p:cNvSpPr>
            <a:spLocks xmlns:a="http://schemas.openxmlformats.org/drawingml/2006/main" noGrp="1"/>
          </p:cNvSpPr>
          <p:nvPr/>
        </p:nvSpPr>
        <p:spPr>
          <a:xfrm xmlns:a="http://schemas.openxmlformats.org/drawingml/2006/main">
            <a:off x="5537644" y="3260884"/>
            <a:ext cx="138589" cy="2200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33" b="0">
                <a:solidFill>
                  <a:srgbClr val="19324D"/>
                </a:solidFill>
                <a:latin typeface="Arial"/>
                <a:ea typeface="Arial"/>
                <a:cs typeface="Arial"/>
              </a:defRPr>
            </a:defPPr>
            <a:lvl1pPr algn="l">
              <a:defRPr sz="1733" b="0">
                <a:solidFill>
                  <a:srgbClr val="19324D"/>
                </a:solidFill>
                <a:latin typeface="Arial"/>
                <a:ea typeface="Arial"/>
                <a:cs typeface="Arial"/>
              </a:defRPr>
            </a:lvl1pPr>
            <a:lvl2pPr algn="l">
              <a:defRPr sz="1733" b="0">
                <a:solidFill>
                  <a:srgbClr val="19324D"/>
                </a:solidFill>
                <a:latin typeface="Arial"/>
                <a:ea typeface="Arial"/>
                <a:cs typeface="Arial"/>
              </a:defRPr>
            </a:lvl2pPr>
            <a:lvl3pPr algn="l">
              <a:defRPr sz="1733" b="0">
                <a:solidFill>
                  <a:srgbClr val="19324D"/>
                </a:solidFill>
                <a:latin typeface="Arial"/>
                <a:ea typeface="Arial"/>
                <a:cs typeface="Arial"/>
              </a:defRPr>
            </a:lvl3pPr>
            <a:lvl4pPr algn="l">
              <a:defRPr sz="1733" b="0">
                <a:solidFill>
                  <a:srgbClr val="19324D"/>
                </a:solidFill>
                <a:latin typeface="Arial"/>
                <a:ea typeface="Arial"/>
                <a:cs typeface="Arial"/>
              </a:defRPr>
            </a:lvl4pPr>
            <a:lvl5pPr algn="l">
              <a:defRPr sz="1733" b="0">
                <a:solidFill>
                  <a:srgbClr val="19324D"/>
                </a:solidFill>
                <a:latin typeface="Arial"/>
                <a:ea typeface="Arial"/>
                <a:cs typeface="Arial"/>
              </a:defRPr>
            </a:lvl5pPr>
            <a:lvl6pPr algn="l">
              <a:defRPr sz="1733" b="0">
                <a:solidFill>
                  <a:srgbClr val="19324D"/>
                </a:solidFill>
                <a:latin typeface="Arial"/>
                <a:ea typeface="Arial"/>
                <a:cs typeface="Arial"/>
              </a:defRPr>
            </a:lvl6pPr>
            <a:lvl7pPr algn="l">
              <a:defRPr sz="1733" b="0">
                <a:solidFill>
                  <a:srgbClr val="19324D"/>
                </a:solidFill>
                <a:latin typeface="Arial"/>
                <a:ea typeface="Arial"/>
                <a:cs typeface="Arial"/>
              </a:defRPr>
            </a:lvl7pPr>
            <a:lvl8pPr algn="l">
              <a:defRPr sz="1733" b="0">
                <a:solidFill>
                  <a:srgbClr val="19324D"/>
                </a:solidFill>
                <a:latin typeface="Arial"/>
                <a:ea typeface="Arial"/>
                <a:cs typeface="Arial"/>
              </a:defRPr>
            </a:lvl8pPr>
            <a:lvl9pPr algn="l">
              <a:defRPr sz="1733" b="0">
                <a:solidFill>
                  <a:srgbClr val="19324D"/>
                </a:solidFill>
                <a:latin typeface="Arial"/>
                <a:ea typeface="Arial"/>
                <a:cs typeface="Arial"/>
              </a:defRPr>
            </a:lvl9pPr>
          </a:lstStyle>
          <a:p xmlns:a="http://schemas.openxmlformats.org/drawingml/2006/main">
            <a:pPr algn="l">
              <a:lnSpc>
                <a:spcPct val="112000"/>
              </a:lnSpc>
              <a:buNone/>
              <a:defRPr sz="1733" b="0">
                <a:solidFill>
                  <a:srgbClr val="19324D"/>
                </a:solidFill>
                <a:latin typeface="Arial"/>
                <a:ea typeface="Arial"/>
                <a:cs typeface="Arial"/>
              </a:defRPr>
            </a:pPr>
            <a:r>
              <a:rPr sz="1733" b="0">
                <a:solidFill>
                  <a:srgbClr val="19324D"/>
                </a:solidFill>
                <a:latin typeface="Arial"/>
                <a:ea typeface="Arial"/>
                <a:cs typeface="Arial"/>
              </a:rPr>
              <a:t>y</a:t>
            </a:r>
          </a:p>
        </p:txBody>
      </p:sp>
      <p:sp>
        <p:nvSpPr>
          <p:cNvPr id="26" name="math-27-2">
            <a:extLst xmlns:a="http://schemas.openxmlformats.org/drawingml/2006/main">
              <a:ext uri="{FF2B5EF4-FFF2-40B4-BE49-F238E27FC236}">
                <a16:creationId xmlns:a16="http://schemas.microsoft.com/office/drawing/2014/main" id="{9C51A388-E139-4CCC-BA32-01C3D642EF25}"/>
              </a:ext>
            </a:extLst>
          </p:cNvPr>
          <p:cNvSpPr>
            <a:spLocks xmlns:a="http://schemas.openxmlformats.org/drawingml/2006/main" noGrp="1"/>
          </p:cNvSpPr>
          <p:nvPr/>
        </p:nvSpPr>
        <p:spPr>
          <a:xfrm xmlns:a="http://schemas.openxmlformats.org/drawingml/2006/main">
            <a:off x="5647658" y="3124200"/>
            <a:ext cx="1408938" cy="5000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625" b="0">
                <a:solidFill>
                  <a:srgbClr val="19324D"/>
                </a:solidFill>
                <a:latin typeface="Arial"/>
                <a:ea typeface="Arial"/>
                <a:cs typeface="Arial"/>
              </a:defRPr>
            </a:defPPr>
            <a:lvl1pPr algn="l">
              <a:defRPr sz="2625" b="0">
                <a:solidFill>
                  <a:srgbClr val="19324D"/>
                </a:solidFill>
                <a:latin typeface="Arial"/>
                <a:ea typeface="Arial"/>
                <a:cs typeface="Arial"/>
              </a:defRPr>
            </a:lvl1pPr>
            <a:lvl2pPr algn="l">
              <a:defRPr sz="2625" b="0">
                <a:solidFill>
                  <a:srgbClr val="19324D"/>
                </a:solidFill>
                <a:latin typeface="Arial"/>
                <a:ea typeface="Arial"/>
                <a:cs typeface="Arial"/>
              </a:defRPr>
            </a:lvl2pPr>
            <a:lvl3pPr algn="l">
              <a:defRPr sz="2625" b="0">
                <a:solidFill>
                  <a:srgbClr val="19324D"/>
                </a:solidFill>
                <a:latin typeface="Arial"/>
                <a:ea typeface="Arial"/>
                <a:cs typeface="Arial"/>
              </a:defRPr>
            </a:lvl3pPr>
            <a:lvl4pPr algn="l">
              <a:defRPr sz="2625" b="0">
                <a:solidFill>
                  <a:srgbClr val="19324D"/>
                </a:solidFill>
                <a:latin typeface="Arial"/>
                <a:ea typeface="Arial"/>
                <a:cs typeface="Arial"/>
              </a:defRPr>
            </a:lvl4pPr>
            <a:lvl5pPr algn="l">
              <a:defRPr sz="2625" b="0">
                <a:solidFill>
                  <a:srgbClr val="19324D"/>
                </a:solidFill>
                <a:latin typeface="Arial"/>
                <a:ea typeface="Arial"/>
                <a:cs typeface="Arial"/>
              </a:defRPr>
            </a:lvl5pPr>
            <a:lvl6pPr algn="l">
              <a:defRPr sz="2625" b="0">
                <a:solidFill>
                  <a:srgbClr val="19324D"/>
                </a:solidFill>
                <a:latin typeface="Arial"/>
                <a:ea typeface="Arial"/>
                <a:cs typeface="Arial"/>
              </a:defRPr>
            </a:lvl6pPr>
            <a:lvl7pPr algn="l">
              <a:defRPr sz="2625" b="0">
                <a:solidFill>
                  <a:srgbClr val="19324D"/>
                </a:solidFill>
                <a:latin typeface="Arial"/>
                <a:ea typeface="Arial"/>
                <a:cs typeface="Arial"/>
              </a:defRPr>
            </a:lvl7pPr>
            <a:lvl8pPr algn="l">
              <a:defRPr sz="2625" b="0">
                <a:solidFill>
                  <a:srgbClr val="19324D"/>
                </a:solidFill>
                <a:latin typeface="Arial"/>
                <a:ea typeface="Arial"/>
                <a:cs typeface="Arial"/>
              </a:defRPr>
            </a:lvl8pPr>
            <a:lvl9pPr algn="l">
              <a:defRPr sz="2625" b="0">
                <a:solidFill>
                  <a:srgbClr val="19324D"/>
                </a:solidFill>
                <a:latin typeface="Arial"/>
                <a:ea typeface="Arial"/>
                <a:cs typeface="Arial"/>
              </a:defRPr>
            </a:lvl9pPr>
          </a:lstStyle>
          <a:p xmlns:a="http://schemas.openxmlformats.org/drawingml/2006/main">
            <a:pPr algn="l">
              <a:lnSpc>
                <a:spcPct val="112000"/>
              </a:lnSpc>
              <a:buNone/>
              <a:defRPr sz="2625" b="0">
                <a:solidFill>
                  <a:srgbClr val="19324D"/>
                </a:solidFill>
                <a:latin typeface="Arial"/>
                <a:ea typeface="Arial"/>
                <a:cs typeface="Arial"/>
              </a:defRPr>
            </a:pPr>
            <a:r>
              <a:rPr sz="2625" b="0">
                <a:solidFill>
                  <a:srgbClr val="19324D"/>
                </a:solidFill>
                <a:latin typeface="Arial"/>
                <a:ea typeface="Arial"/>
                <a:cs typeface="Arial"/>
              </a:rPr>
              <a:t> = F sin θ</a:t>
            </a:r>
          </a:p>
        </p:txBody>
      </p:sp>
      <p:sp>
        <p:nvSpPr>
          <p:cNvPr id="27" name="section-heading">
            <a:extLst xmlns:a="http://schemas.openxmlformats.org/drawingml/2006/main">
              <a:ext uri="{FF2B5EF4-FFF2-40B4-BE49-F238E27FC236}">
                <a16:creationId xmlns:a16="http://schemas.microsoft.com/office/drawing/2014/main" id="{1F6D924C-7210-4650-815D-D596281E7CD8}"/>
              </a:ext>
            </a:extLst>
          </p:cNvPr>
          <p:cNvSpPr>
            <a:spLocks xmlns:a="http://schemas.openxmlformats.org/drawingml/2006/main" noGrp="1"/>
          </p:cNvSpPr>
          <p:nvPr/>
        </p:nvSpPr>
        <p:spPr>
          <a:xfrm xmlns:a="http://schemas.openxmlformats.org/drawingml/2006/main">
            <a:off x="5334000" y="4219575"/>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A scale drawing gives the same components</a:t>
            </a:r>
          </a:p>
        </p:txBody>
      </p:sp>
      <p:sp>
        <p:nvSpPr>
          <p:cNvPr id="28" name="paragraph">
            <a:extLst xmlns:a="http://schemas.openxmlformats.org/drawingml/2006/main">
              <a:ext uri="{FF2B5EF4-FFF2-40B4-BE49-F238E27FC236}">
                <a16:creationId xmlns:a16="http://schemas.microsoft.com/office/drawing/2014/main" id="{4CC9B016-F3D5-4162-B283-0FE9C3D83E42}"/>
              </a:ext>
            </a:extLst>
          </p:cNvPr>
          <p:cNvSpPr>
            <a:spLocks xmlns:a="http://schemas.openxmlformats.org/drawingml/2006/main" noGrp="1"/>
          </p:cNvSpPr>
          <p:nvPr/>
        </p:nvSpPr>
        <p:spPr>
          <a:xfrm xmlns:a="http://schemas.openxmlformats.org/drawingml/2006/main">
            <a:off x="5334000" y="4648200"/>
            <a:ext cx="6172200" cy="94440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Draw F at the given angle. Project its endpoint onto</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two perpendicular axes. Measure both lengths and</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convert using the scale.</a:t>
            </a:r>
          </a:p>
        </p:txBody>
      </p:sp>
    </p:spTree>
    <p:extLst>
      <p:ext uri="{BB962C8B-B14F-4D97-AF65-F5344CB8AC3E}">
        <p14:creationId xmlns:p14="http://schemas.microsoft.com/office/powerpoint/2010/main" val="596322504"/>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20 N force acts 30° above horizontal</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5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15</a:t>
            </a:r>
          </a:p>
        </p:txBody>
      </p:sp>
      <p:sp>
        <p:nvSpPr>
          <p:cNvPr id="14" name="gold-panel">
            <a:extLst xmlns:a="http://schemas.openxmlformats.org/drawingml/2006/main">
              <a:ext uri="{FF2B5EF4-FFF2-40B4-BE49-F238E27FC236}">
                <a16:creationId xmlns:a16="http://schemas.microsoft.com/office/drawing/2014/main" id="{E3BDA226-8DD5-4D21-82E8-767C07451E18}"/>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C6C9F623-71F8-4943-BB98-2037C803F3B5}"/>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GIVEN</a:t>
            </a:r>
          </a:p>
        </p:txBody>
      </p:sp>
      <p:sp>
        <p:nvSpPr>
          <p:cNvPr id="16" name="math-28-0">
            <a:extLst xmlns:a="http://schemas.openxmlformats.org/drawingml/2006/main">
              <a:ext uri="{FF2B5EF4-FFF2-40B4-BE49-F238E27FC236}">
                <a16:creationId xmlns:a16="http://schemas.microsoft.com/office/drawing/2014/main" id="{9A310209-B230-47BF-A9A0-70222391F5EB}"/>
              </a:ext>
            </a:extLst>
          </p:cNvPr>
          <p:cNvSpPr>
            <a:spLocks xmlns:a="http://schemas.openxmlformats.org/drawingml/2006/main" noGrp="1"/>
          </p:cNvSpPr>
          <p:nvPr/>
        </p:nvSpPr>
        <p:spPr>
          <a:xfrm xmlns:a="http://schemas.openxmlformats.org/drawingml/2006/main">
            <a:off x="952500" y="2457450"/>
            <a:ext cx="1236440"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F = 20.0 N</a:t>
            </a:r>
          </a:p>
        </p:txBody>
      </p:sp>
      <p:sp>
        <p:nvSpPr>
          <p:cNvPr id="17" name="math-29-0">
            <a:extLst xmlns:a="http://schemas.openxmlformats.org/drawingml/2006/main">
              <a:ext uri="{FF2B5EF4-FFF2-40B4-BE49-F238E27FC236}">
                <a16:creationId xmlns:a16="http://schemas.microsoft.com/office/drawing/2014/main" id="{B26A91F0-E981-4397-852F-B57CFB4AFB33}"/>
              </a:ext>
            </a:extLst>
          </p:cNvPr>
          <p:cNvSpPr>
            <a:spLocks xmlns:a="http://schemas.openxmlformats.org/drawingml/2006/main" noGrp="1"/>
          </p:cNvSpPr>
          <p:nvPr/>
        </p:nvSpPr>
        <p:spPr>
          <a:xfrm xmlns:a="http://schemas.openxmlformats.org/drawingml/2006/main">
            <a:off x="952500" y="3457575"/>
            <a:ext cx="2840450"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θ = 30.0° from horizontal</a:t>
            </a:r>
          </a:p>
        </p:txBody>
      </p:sp>
      <p:sp>
        <p:nvSpPr>
          <p:cNvPr id="18" name="math-30-0">
            <a:extLst xmlns:a="http://schemas.openxmlformats.org/drawingml/2006/main">
              <a:ext uri="{FF2B5EF4-FFF2-40B4-BE49-F238E27FC236}">
                <a16:creationId xmlns:a16="http://schemas.microsoft.com/office/drawing/2014/main" id="{F506CB50-B4A5-4677-8E47-98F585A649F0}"/>
              </a:ext>
            </a:extLst>
          </p:cNvPr>
          <p:cNvSpPr>
            <a:spLocks xmlns:a="http://schemas.openxmlformats.org/drawingml/2006/main" noGrp="1"/>
          </p:cNvSpPr>
          <p:nvPr/>
        </p:nvSpPr>
        <p:spPr>
          <a:xfrm xmlns:a="http://schemas.openxmlformats.org/drawingml/2006/main">
            <a:off x="952500" y="4457700"/>
            <a:ext cx="3037237"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Drawing scale: 1 cm = 4 N</a:t>
            </a:r>
          </a:p>
        </p:txBody>
      </p:sp>
      <p:sp>
        <p:nvSpPr>
          <p:cNvPr id="19" name="question-part-a">
            <a:extLst xmlns:a="http://schemas.openxmlformats.org/drawingml/2006/main">
              <a:ext uri="{FF2B5EF4-FFF2-40B4-BE49-F238E27FC236}">
                <a16:creationId xmlns:a16="http://schemas.microsoft.com/office/drawing/2014/main" id="{4B28F064-D26E-4DA1-A84A-40EFB26BB6C3}"/>
              </a:ext>
            </a:extLst>
          </p:cNvPr>
          <p:cNvSpPr>
            <a:spLocks xmlns:a="http://schemas.openxmlformats.org/drawingml/2006/main" noGrp="1"/>
          </p:cNvSpPr>
          <p:nvPr/>
        </p:nvSpPr>
        <p:spPr>
          <a:xfrm xmlns:a="http://schemas.openxmlformats.org/drawingml/2006/main">
            <a:off x="5334000" y="1952625"/>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Resolve the force by a scale drawing, then</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calculate its horizontal and vertical components.</a:t>
            </a:r>
          </a:p>
        </p:txBody>
      </p:sp>
      <p:sp>
        <p:nvSpPr>
          <p:cNvPr id="20" name="question-part-b">
            <a:extLst xmlns:a="http://schemas.openxmlformats.org/drawingml/2006/main">
              <a:ext uri="{FF2B5EF4-FFF2-40B4-BE49-F238E27FC236}">
                <a16:creationId xmlns:a16="http://schemas.microsoft.com/office/drawing/2014/main" id="{9DE44B26-E2D2-4F26-AA38-E5485BEA72D8}"/>
              </a:ext>
            </a:extLst>
          </p:cNvPr>
          <p:cNvSpPr>
            <a:spLocks xmlns:a="http://schemas.openxmlformats.org/drawingml/2006/main" noGrp="1"/>
          </p:cNvSpPr>
          <p:nvPr/>
        </p:nvSpPr>
        <p:spPr>
          <a:xfrm xmlns:a="http://schemas.openxmlformats.org/drawingml/2006/main">
            <a:off x="5334000" y="2899410"/>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If the angle were stated from the vertical instead,</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which component would use cosine?</a:t>
            </a:r>
          </a:p>
        </p:txBody>
      </p:sp>
      <p:sp>
        <p:nvSpPr>
          <p:cNvPr id="21" name="question-part-c">
            <a:extLst xmlns:a="http://schemas.openxmlformats.org/drawingml/2006/main">
              <a:ext uri="{FF2B5EF4-FFF2-40B4-BE49-F238E27FC236}">
                <a16:creationId xmlns:a16="http://schemas.microsoft.com/office/drawing/2014/main" id="{850EE273-9A0C-47C9-A2D5-D5E9DD1795D7}"/>
              </a:ext>
            </a:extLst>
          </p:cNvPr>
          <p:cNvSpPr>
            <a:spLocks xmlns:a="http://schemas.openxmlformats.org/drawingml/2006/main" noGrp="1"/>
          </p:cNvSpPr>
          <p:nvPr/>
        </p:nvSpPr>
        <p:spPr>
          <a:xfrm xmlns:a="http://schemas.openxmlformats.org/drawingml/2006/main">
            <a:off x="5334000" y="3846195"/>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 Should a force diagram include F and both</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components as three independent forces? Explain.</a:t>
            </a:r>
          </a:p>
        </p:txBody>
      </p:sp>
      <p:sp>
        <p:nvSpPr>
          <p:cNvPr id="22" name="hint">
            <a:extLst xmlns:a="http://schemas.openxmlformats.org/drawingml/2006/main">
              <a:ext uri="{FF2B5EF4-FFF2-40B4-BE49-F238E27FC236}">
                <a16:creationId xmlns:a16="http://schemas.microsoft.com/office/drawing/2014/main" id="{84B9EBB5-06A4-41A3-B0BA-D05F7A971180}"/>
              </a:ext>
            </a:extLst>
          </p:cNvPr>
          <p:cNvSpPr>
            <a:spLocks xmlns:a="http://schemas.openxmlformats.org/drawingml/2006/main" noGrp="1"/>
          </p:cNvSpPr>
          <p:nvPr/>
        </p:nvSpPr>
        <p:spPr>
          <a:xfrm xmlns:a="http://schemas.openxmlformats.org/drawingml/2006/main">
            <a:off x="5334000" y="5743575"/>
            <a:ext cx="6172200" cy="29813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b="0">
                <a:solidFill>
                  <a:srgbClr val="5B6C7E"/>
                </a:solidFill>
                <a:latin typeface="Arial"/>
                <a:ea typeface="Arial"/>
                <a:cs typeface="Arial"/>
              </a:defRPr>
            </a:defPPr>
            <a:lvl1pPr algn="l">
              <a:defRPr sz="1650" b="0">
                <a:solidFill>
                  <a:srgbClr val="5B6C7E"/>
                </a:solidFill>
                <a:latin typeface="Arial"/>
                <a:ea typeface="Arial"/>
                <a:cs typeface="Arial"/>
              </a:defRPr>
            </a:lvl1pPr>
            <a:lvl2pPr algn="l">
              <a:defRPr sz="1650" b="0">
                <a:solidFill>
                  <a:srgbClr val="5B6C7E"/>
                </a:solidFill>
                <a:latin typeface="Arial"/>
                <a:ea typeface="Arial"/>
                <a:cs typeface="Arial"/>
              </a:defRPr>
            </a:lvl2pPr>
            <a:lvl3pPr algn="l">
              <a:defRPr sz="1650" b="0">
                <a:solidFill>
                  <a:srgbClr val="5B6C7E"/>
                </a:solidFill>
                <a:latin typeface="Arial"/>
                <a:ea typeface="Arial"/>
                <a:cs typeface="Arial"/>
              </a:defRPr>
            </a:lvl3pPr>
            <a:lvl4pPr algn="l">
              <a:defRPr sz="1650" b="0">
                <a:solidFill>
                  <a:srgbClr val="5B6C7E"/>
                </a:solidFill>
                <a:latin typeface="Arial"/>
                <a:ea typeface="Arial"/>
                <a:cs typeface="Arial"/>
              </a:defRPr>
            </a:lvl4pPr>
            <a:lvl5pPr algn="l">
              <a:defRPr sz="1650" b="0">
                <a:solidFill>
                  <a:srgbClr val="5B6C7E"/>
                </a:solidFill>
                <a:latin typeface="Arial"/>
                <a:ea typeface="Arial"/>
                <a:cs typeface="Arial"/>
              </a:defRPr>
            </a:lvl5pPr>
            <a:lvl6pPr algn="l">
              <a:defRPr sz="1650" b="0">
                <a:solidFill>
                  <a:srgbClr val="5B6C7E"/>
                </a:solidFill>
                <a:latin typeface="Arial"/>
                <a:ea typeface="Arial"/>
                <a:cs typeface="Arial"/>
              </a:defRPr>
            </a:lvl6pPr>
            <a:lvl7pPr algn="l">
              <a:defRPr sz="1650" b="0">
                <a:solidFill>
                  <a:srgbClr val="5B6C7E"/>
                </a:solidFill>
                <a:latin typeface="Arial"/>
                <a:ea typeface="Arial"/>
                <a:cs typeface="Arial"/>
              </a:defRPr>
            </a:lvl7pPr>
            <a:lvl8pPr algn="l">
              <a:defRPr sz="1650" b="0">
                <a:solidFill>
                  <a:srgbClr val="5B6C7E"/>
                </a:solidFill>
                <a:latin typeface="Arial"/>
                <a:ea typeface="Arial"/>
                <a:cs typeface="Arial"/>
              </a:defRPr>
            </a:lvl8pPr>
            <a:lvl9pPr algn="l">
              <a:defRPr sz="1650" b="0">
                <a:solidFill>
                  <a:srgbClr val="5B6C7E"/>
                </a:solidFill>
                <a:latin typeface="Arial"/>
                <a:ea typeface="Arial"/>
                <a:cs typeface="Arial"/>
              </a:defRPr>
            </a:lvl9pPr>
          </a:lstStyle>
          <a:p xmlns:a="http://schemas.openxmlformats.org/drawingml/2006/main">
            <a:pPr algn="l">
              <a:lnSpc>
                <a:spcPct val="112000"/>
              </a:lnSpc>
              <a:buNone/>
              <a:defRPr sz="1650" b="0">
                <a:solidFill>
                  <a:srgbClr val="5B6C7E"/>
                </a:solidFill>
                <a:latin typeface="Arial"/>
                <a:ea typeface="Arial"/>
                <a:cs typeface="Arial"/>
              </a:defRPr>
            </a:pPr>
            <a:r>
              <a:rPr sz="1650" b="0">
                <a:solidFill>
                  <a:srgbClr val="5B6C7E"/>
                </a:solidFill>
                <a:latin typeface="Arial"/>
                <a:ea typeface="Arial"/>
                <a:cs typeface="Arial"/>
              </a:rPr>
              <a:t>Hint: Identify the side adjacent to the stated angle.</a:t>
            </a:r>
          </a:p>
        </p:txBody>
      </p:sp>
    </p:spTree>
    <p:extLst>
      <p:ext uri="{BB962C8B-B14F-4D97-AF65-F5344CB8AC3E}">
        <p14:creationId xmlns:p14="http://schemas.microsoft.com/office/powerpoint/2010/main" val="596322504"/>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20 N force acts 30° above horizontal</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5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16</a:t>
            </a:r>
          </a:p>
        </p:txBody>
      </p:sp>
      <p:cxnSp>
        <p:nvCxnSpPr>
          <p:cNvPr id="14" name="force-vector-19">
            <a:extLst xmlns:a="http://schemas.openxmlformats.org/drawingml/2006/main">
              <a:ext uri="{FF2B5EF4-FFF2-40B4-BE49-F238E27FC236}">
                <a16:creationId xmlns:a16="http://schemas.microsoft.com/office/drawing/2014/main" id="{F2F33DEE-B82B-4606-A479-2B4E7252355B}"/>
              </a:ext>
            </a:extLst>
          </p:cNvPr>
          <p:cNvCxnSpPr/>
          <p:nvPr/>
        </p:nvCxnSpPr>
        <p:spPr>
          <a:xfrm xmlns:a="http://schemas.openxmlformats.org/drawingml/2006/main" flipH="0" flipV="1">
            <a:off x="1381125" y="3048000"/>
            <a:ext cx="2969601" cy="1714500"/>
          </a:xfrm>
          <a:prstGeom xmlns:a="http://schemas.openxmlformats.org/drawingml/2006/main" prst="straightConnector1">
            <a:avLst/>
          </a:prstGeom>
          <a:ln xmlns:a="http://schemas.openxmlformats.org/drawingml/2006/main" w="28575">
            <a:solidFill>
              <a:srgbClr val="008E99"/>
            </a:solidFill>
            <a:prstDash val="solid"/>
            <a:tailEnd type="triangle" w="med" len="med"/>
          </a:ln>
        </p:spPr>
      </p:cxnSp>
      <p:cxnSp>
        <p:nvCxnSpPr>
          <p:cNvPr id="15" name="force-vector-20">
            <a:extLst xmlns:a="http://schemas.openxmlformats.org/drawingml/2006/main">
              <a:ext uri="{FF2B5EF4-FFF2-40B4-BE49-F238E27FC236}">
                <a16:creationId xmlns:a16="http://schemas.microsoft.com/office/drawing/2014/main" id="{3F278C46-B138-4D27-B1A6-797D122B26E0}"/>
              </a:ext>
            </a:extLst>
          </p:cNvPr>
          <p:cNvCxnSpPr/>
          <p:nvPr/>
        </p:nvCxnSpPr>
        <p:spPr>
          <a:xfrm xmlns:a="http://schemas.openxmlformats.org/drawingml/2006/main" flipH="0" flipV="0">
            <a:off x="1381125" y="4762500"/>
            <a:ext cx="2969601" cy="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16" name="force-vector-21">
            <a:extLst xmlns:a="http://schemas.openxmlformats.org/drawingml/2006/main">
              <a:ext uri="{FF2B5EF4-FFF2-40B4-BE49-F238E27FC236}">
                <a16:creationId xmlns:a16="http://schemas.microsoft.com/office/drawing/2014/main" id="{E18A8412-7176-40DC-BA37-99A40ED11534}"/>
              </a:ext>
            </a:extLst>
          </p:cNvPr>
          <p:cNvCxnSpPr/>
          <p:nvPr/>
        </p:nvCxnSpPr>
        <p:spPr>
          <a:xfrm xmlns:a="http://schemas.openxmlformats.org/drawingml/2006/main" flipH="0" flipV="1">
            <a:off x="4350726" y="3048000"/>
            <a:ext cx="0" cy="171450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sp>
        <p:nvSpPr>
          <p:cNvPr id="17" name="diagram-label-22">
            <a:extLst xmlns:a="http://schemas.openxmlformats.org/drawingml/2006/main">
              <a:ext uri="{FF2B5EF4-FFF2-40B4-BE49-F238E27FC236}">
                <a16:creationId xmlns:a16="http://schemas.microsoft.com/office/drawing/2014/main" id="{023D6879-ACA1-427B-9915-C3DB7214DD2A}"/>
              </a:ext>
            </a:extLst>
          </p:cNvPr>
          <p:cNvSpPr>
            <a:spLocks xmlns:a="http://schemas.openxmlformats.org/drawingml/2006/main" noGrp="1"/>
          </p:cNvSpPr>
          <p:nvPr/>
        </p:nvSpPr>
        <p:spPr>
          <a:xfrm xmlns:a="http://schemas.openxmlformats.org/drawingml/2006/main">
            <a:off x="2238375" y="3286125"/>
            <a:ext cx="15240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20.0 N</a:t>
            </a:r>
          </a:p>
        </p:txBody>
      </p:sp>
      <p:sp>
        <p:nvSpPr>
          <p:cNvPr id="18" name="diagram-label-23">
            <a:extLst xmlns:a="http://schemas.openxmlformats.org/drawingml/2006/main">
              <a:ext uri="{FF2B5EF4-FFF2-40B4-BE49-F238E27FC236}">
                <a16:creationId xmlns:a16="http://schemas.microsoft.com/office/drawing/2014/main" id="{AC189308-E87E-4B72-BB29-CDF5BF1D9784}"/>
              </a:ext>
            </a:extLst>
          </p:cNvPr>
          <p:cNvSpPr>
            <a:spLocks xmlns:a="http://schemas.openxmlformats.org/drawingml/2006/main" noGrp="1"/>
          </p:cNvSpPr>
          <p:nvPr/>
        </p:nvSpPr>
        <p:spPr>
          <a:xfrm xmlns:a="http://schemas.openxmlformats.org/drawingml/2006/main">
            <a:off x="2571750" y="4305300"/>
            <a:ext cx="762000" cy="2871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9324D"/>
                </a:solidFill>
                <a:latin typeface="Arial"/>
                <a:ea typeface="Arial"/>
                <a:cs typeface="Arial"/>
              </a:defRPr>
            </a:defPPr>
            <a:lvl1pPr algn="l">
              <a:defRPr sz="1575" b="0">
                <a:solidFill>
                  <a:srgbClr val="19324D"/>
                </a:solidFill>
                <a:latin typeface="Arial"/>
                <a:ea typeface="Arial"/>
                <a:cs typeface="Arial"/>
              </a:defRPr>
            </a:lvl1pPr>
            <a:lvl2pPr algn="l">
              <a:defRPr sz="1575" b="0">
                <a:solidFill>
                  <a:srgbClr val="19324D"/>
                </a:solidFill>
                <a:latin typeface="Arial"/>
                <a:ea typeface="Arial"/>
                <a:cs typeface="Arial"/>
              </a:defRPr>
            </a:lvl2pPr>
            <a:lvl3pPr algn="l">
              <a:defRPr sz="1575" b="0">
                <a:solidFill>
                  <a:srgbClr val="19324D"/>
                </a:solidFill>
                <a:latin typeface="Arial"/>
                <a:ea typeface="Arial"/>
                <a:cs typeface="Arial"/>
              </a:defRPr>
            </a:lvl3pPr>
            <a:lvl4pPr algn="l">
              <a:defRPr sz="1575" b="0">
                <a:solidFill>
                  <a:srgbClr val="19324D"/>
                </a:solidFill>
                <a:latin typeface="Arial"/>
                <a:ea typeface="Arial"/>
                <a:cs typeface="Arial"/>
              </a:defRPr>
            </a:lvl4pPr>
            <a:lvl5pPr algn="l">
              <a:defRPr sz="1575" b="0">
                <a:solidFill>
                  <a:srgbClr val="19324D"/>
                </a:solidFill>
                <a:latin typeface="Arial"/>
                <a:ea typeface="Arial"/>
                <a:cs typeface="Arial"/>
              </a:defRPr>
            </a:lvl5pPr>
            <a:lvl6pPr algn="l">
              <a:defRPr sz="1575" b="0">
                <a:solidFill>
                  <a:srgbClr val="19324D"/>
                </a:solidFill>
                <a:latin typeface="Arial"/>
                <a:ea typeface="Arial"/>
                <a:cs typeface="Arial"/>
              </a:defRPr>
            </a:lvl6pPr>
            <a:lvl7pPr algn="l">
              <a:defRPr sz="1575" b="0">
                <a:solidFill>
                  <a:srgbClr val="19324D"/>
                </a:solidFill>
                <a:latin typeface="Arial"/>
                <a:ea typeface="Arial"/>
                <a:cs typeface="Arial"/>
              </a:defRPr>
            </a:lvl7pPr>
            <a:lvl8pPr algn="l">
              <a:defRPr sz="1575" b="0">
                <a:solidFill>
                  <a:srgbClr val="19324D"/>
                </a:solidFill>
                <a:latin typeface="Arial"/>
                <a:ea typeface="Arial"/>
                <a:cs typeface="Arial"/>
              </a:defRPr>
            </a:lvl8pPr>
            <a:lvl9pPr algn="l">
              <a:defRPr sz="1575" b="0">
                <a:solidFill>
                  <a:srgbClr val="19324D"/>
                </a:solidFill>
                <a:latin typeface="Arial"/>
                <a:ea typeface="Arial"/>
                <a:cs typeface="Arial"/>
              </a:defRPr>
            </a:lvl9pPr>
          </a:lstStyle>
          <a:p xmlns:a="http://schemas.openxmlformats.org/drawingml/2006/main">
            <a:pPr algn="l">
              <a:lnSpc>
                <a:spcPct val="112000"/>
              </a:lnSpc>
              <a:buNone/>
              <a:defRPr sz="1575" b="0">
                <a:solidFill>
                  <a:srgbClr val="19324D"/>
                </a:solidFill>
                <a:latin typeface="Arial"/>
                <a:ea typeface="Arial"/>
                <a:cs typeface="Arial"/>
              </a:defRPr>
            </a:pPr>
            <a:r>
              <a:rPr sz="1575" b="0">
                <a:solidFill>
                  <a:srgbClr val="19324D"/>
                </a:solidFill>
                <a:latin typeface="Arial"/>
                <a:ea typeface="Arial"/>
                <a:cs typeface="Arial"/>
              </a:rPr>
              <a:t>30°</a:t>
            </a:r>
          </a:p>
        </p:txBody>
      </p:sp>
      <p:sp>
        <p:nvSpPr>
          <p:cNvPr id="19" name="diagram-label-24">
            <a:extLst xmlns:a="http://schemas.openxmlformats.org/drawingml/2006/main">
              <a:ext uri="{FF2B5EF4-FFF2-40B4-BE49-F238E27FC236}">
                <a16:creationId xmlns:a16="http://schemas.microsoft.com/office/drawing/2014/main" id="{50C79D99-FFCE-422D-9640-3FB58E9377B9}"/>
              </a:ext>
            </a:extLst>
          </p:cNvPr>
          <p:cNvSpPr>
            <a:spLocks xmlns:a="http://schemas.openxmlformats.org/drawingml/2006/main" noGrp="1"/>
          </p:cNvSpPr>
          <p:nvPr/>
        </p:nvSpPr>
        <p:spPr>
          <a:xfrm xmlns:a="http://schemas.openxmlformats.org/drawingml/2006/main">
            <a:off x="2333625" y="5010150"/>
            <a:ext cx="142875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17.3 N</a:t>
            </a:r>
          </a:p>
        </p:txBody>
      </p:sp>
      <p:sp>
        <p:nvSpPr>
          <p:cNvPr id="20" name="diagram-label-25">
            <a:extLst xmlns:a="http://schemas.openxmlformats.org/drawingml/2006/main">
              <a:ext uri="{FF2B5EF4-FFF2-40B4-BE49-F238E27FC236}">
                <a16:creationId xmlns:a16="http://schemas.microsoft.com/office/drawing/2014/main" id="{02DB7F51-B8B6-4C59-941F-4998DC16A3E6}"/>
              </a:ext>
            </a:extLst>
          </p:cNvPr>
          <p:cNvSpPr>
            <a:spLocks xmlns:a="http://schemas.openxmlformats.org/drawingml/2006/main" noGrp="1"/>
          </p:cNvSpPr>
          <p:nvPr/>
        </p:nvSpPr>
        <p:spPr>
          <a:xfrm xmlns:a="http://schemas.openxmlformats.org/drawingml/2006/main">
            <a:off x="4524375" y="3657600"/>
            <a:ext cx="133350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19324D"/>
                </a:solidFill>
                <a:latin typeface="Arial"/>
                <a:ea typeface="Arial"/>
                <a:cs typeface="Arial"/>
              </a:defRPr>
            </a:defPPr>
            <a:lvl1pPr algn="l">
              <a:defRPr sz="1800" b="0">
                <a:solidFill>
                  <a:srgbClr val="19324D"/>
                </a:solidFill>
                <a:latin typeface="Arial"/>
                <a:ea typeface="Arial"/>
                <a:cs typeface="Arial"/>
              </a:defRPr>
            </a:lvl1pPr>
            <a:lvl2pPr algn="l">
              <a:defRPr sz="1800" b="0">
                <a:solidFill>
                  <a:srgbClr val="19324D"/>
                </a:solidFill>
                <a:latin typeface="Arial"/>
                <a:ea typeface="Arial"/>
                <a:cs typeface="Arial"/>
              </a:defRPr>
            </a:lvl2pPr>
            <a:lvl3pPr algn="l">
              <a:defRPr sz="1800" b="0">
                <a:solidFill>
                  <a:srgbClr val="19324D"/>
                </a:solidFill>
                <a:latin typeface="Arial"/>
                <a:ea typeface="Arial"/>
                <a:cs typeface="Arial"/>
              </a:defRPr>
            </a:lvl3pPr>
            <a:lvl4pPr algn="l">
              <a:defRPr sz="1800" b="0">
                <a:solidFill>
                  <a:srgbClr val="19324D"/>
                </a:solidFill>
                <a:latin typeface="Arial"/>
                <a:ea typeface="Arial"/>
                <a:cs typeface="Arial"/>
              </a:defRPr>
            </a:lvl4pPr>
            <a:lvl5pPr algn="l">
              <a:defRPr sz="1800" b="0">
                <a:solidFill>
                  <a:srgbClr val="19324D"/>
                </a:solidFill>
                <a:latin typeface="Arial"/>
                <a:ea typeface="Arial"/>
                <a:cs typeface="Arial"/>
              </a:defRPr>
            </a:lvl5pPr>
            <a:lvl6pPr algn="l">
              <a:defRPr sz="1800" b="0">
                <a:solidFill>
                  <a:srgbClr val="19324D"/>
                </a:solidFill>
                <a:latin typeface="Arial"/>
                <a:ea typeface="Arial"/>
                <a:cs typeface="Arial"/>
              </a:defRPr>
            </a:lvl6pPr>
            <a:lvl7pPr algn="l">
              <a:defRPr sz="1800" b="0">
                <a:solidFill>
                  <a:srgbClr val="19324D"/>
                </a:solidFill>
                <a:latin typeface="Arial"/>
                <a:ea typeface="Arial"/>
                <a:cs typeface="Arial"/>
              </a:defRPr>
            </a:lvl7pPr>
            <a:lvl8pPr algn="l">
              <a:defRPr sz="1800" b="0">
                <a:solidFill>
                  <a:srgbClr val="19324D"/>
                </a:solidFill>
                <a:latin typeface="Arial"/>
                <a:ea typeface="Arial"/>
                <a:cs typeface="Arial"/>
              </a:defRPr>
            </a:lvl8pPr>
            <a:lvl9pPr algn="l">
              <a:defRPr sz="1800" b="0">
                <a:solidFill>
                  <a:srgbClr val="19324D"/>
                </a:solidFill>
                <a:latin typeface="Arial"/>
                <a:ea typeface="Arial"/>
                <a:cs typeface="Arial"/>
              </a:defRPr>
            </a:lvl9pPr>
          </a:lstStyle>
          <a:p xmlns:a="http://schemas.openxmlformats.org/drawingml/2006/main">
            <a:pPr algn="l">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10.0 N</a:t>
            </a:r>
          </a:p>
        </p:txBody>
      </p:sp>
      <p:sp>
        <p:nvSpPr>
          <p:cNvPr id="21" name="paragraph">
            <a:extLst xmlns:a="http://schemas.openxmlformats.org/drawingml/2006/main">
              <a:ext uri="{FF2B5EF4-FFF2-40B4-BE49-F238E27FC236}">
                <a16:creationId xmlns:a16="http://schemas.microsoft.com/office/drawing/2014/main" id="{1AC9C941-AB64-4FB5-ABE0-A2DA70A2CB49}"/>
              </a:ext>
            </a:extLst>
          </p:cNvPr>
          <p:cNvSpPr>
            <a:spLocks xmlns:a="http://schemas.openxmlformats.org/drawingml/2006/main" noGrp="1"/>
          </p:cNvSpPr>
          <p:nvPr/>
        </p:nvSpPr>
        <p:spPr>
          <a:xfrm xmlns:a="http://schemas.openxmlformats.org/drawingml/2006/main">
            <a:off x="685800" y="5648325"/>
            <a:ext cx="5238750" cy="2871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5B6C7E"/>
                </a:solidFill>
                <a:latin typeface="Arial"/>
                <a:ea typeface="Arial"/>
                <a:cs typeface="Arial"/>
              </a:defRPr>
            </a:defPPr>
            <a:lvl1pPr algn="l">
              <a:defRPr sz="1575" b="0">
                <a:solidFill>
                  <a:srgbClr val="5B6C7E"/>
                </a:solidFill>
                <a:latin typeface="Arial"/>
                <a:ea typeface="Arial"/>
                <a:cs typeface="Arial"/>
              </a:defRPr>
            </a:lvl1pPr>
            <a:lvl2pPr algn="l">
              <a:defRPr sz="1575" b="0">
                <a:solidFill>
                  <a:srgbClr val="5B6C7E"/>
                </a:solidFill>
                <a:latin typeface="Arial"/>
                <a:ea typeface="Arial"/>
                <a:cs typeface="Arial"/>
              </a:defRPr>
            </a:lvl2pPr>
            <a:lvl3pPr algn="l">
              <a:defRPr sz="1575" b="0">
                <a:solidFill>
                  <a:srgbClr val="5B6C7E"/>
                </a:solidFill>
                <a:latin typeface="Arial"/>
                <a:ea typeface="Arial"/>
                <a:cs typeface="Arial"/>
              </a:defRPr>
            </a:lvl3pPr>
            <a:lvl4pPr algn="l">
              <a:defRPr sz="1575" b="0">
                <a:solidFill>
                  <a:srgbClr val="5B6C7E"/>
                </a:solidFill>
                <a:latin typeface="Arial"/>
                <a:ea typeface="Arial"/>
                <a:cs typeface="Arial"/>
              </a:defRPr>
            </a:lvl4pPr>
            <a:lvl5pPr algn="l">
              <a:defRPr sz="1575" b="0">
                <a:solidFill>
                  <a:srgbClr val="5B6C7E"/>
                </a:solidFill>
                <a:latin typeface="Arial"/>
                <a:ea typeface="Arial"/>
                <a:cs typeface="Arial"/>
              </a:defRPr>
            </a:lvl5pPr>
            <a:lvl6pPr algn="l">
              <a:defRPr sz="1575" b="0">
                <a:solidFill>
                  <a:srgbClr val="5B6C7E"/>
                </a:solidFill>
                <a:latin typeface="Arial"/>
                <a:ea typeface="Arial"/>
                <a:cs typeface="Arial"/>
              </a:defRPr>
            </a:lvl6pPr>
            <a:lvl7pPr algn="l">
              <a:defRPr sz="1575" b="0">
                <a:solidFill>
                  <a:srgbClr val="5B6C7E"/>
                </a:solidFill>
                <a:latin typeface="Arial"/>
                <a:ea typeface="Arial"/>
                <a:cs typeface="Arial"/>
              </a:defRPr>
            </a:lvl7pPr>
            <a:lvl8pPr algn="l">
              <a:defRPr sz="1575" b="0">
                <a:solidFill>
                  <a:srgbClr val="5B6C7E"/>
                </a:solidFill>
                <a:latin typeface="Arial"/>
                <a:ea typeface="Arial"/>
                <a:cs typeface="Arial"/>
              </a:defRPr>
            </a:lvl8pPr>
            <a:lvl9pPr algn="l">
              <a:defRPr sz="1575" b="0">
                <a:solidFill>
                  <a:srgbClr val="5B6C7E"/>
                </a:solidFill>
                <a:latin typeface="Arial"/>
                <a:ea typeface="Arial"/>
                <a:cs typeface="Arial"/>
              </a:defRPr>
            </a:lvl9pPr>
          </a:lstStyle>
          <a:p xmlns:a="http://schemas.openxmlformats.org/drawingml/2006/main">
            <a:pPr algn="l">
              <a:lnSpc>
                <a:spcPct val="112000"/>
              </a:lnSpc>
              <a:buNone/>
              <a:defRPr sz="1575" b="0">
                <a:solidFill>
                  <a:srgbClr val="5B6C7E"/>
                </a:solidFill>
                <a:latin typeface="Arial"/>
                <a:ea typeface="Arial"/>
                <a:cs typeface="Arial"/>
              </a:defRPr>
            </a:pPr>
            <a:r>
              <a:rPr sz="1575" b="0">
                <a:solidFill>
                  <a:srgbClr val="5B6C7E"/>
                </a:solidFill>
                <a:latin typeface="Arial"/>
                <a:ea typeface="Arial"/>
                <a:cs typeface="Arial"/>
              </a:rPr>
              <a:t>Paper drawing: 5.00 cm, 4.33 cm and 2.50 cm.</a:t>
            </a:r>
          </a:p>
        </p:txBody>
      </p:sp>
      <p:sp>
        <p:nvSpPr>
          <p:cNvPr id="22" name="answer-part-a">
            <a:extLst xmlns:a="http://schemas.openxmlformats.org/drawingml/2006/main">
              <a:ext uri="{FF2B5EF4-FFF2-40B4-BE49-F238E27FC236}">
                <a16:creationId xmlns:a16="http://schemas.microsoft.com/office/drawing/2014/main" id="{B434925F-B391-4048-9B68-87A2AB7F7F8D}"/>
              </a:ext>
            </a:extLst>
          </p:cNvPr>
          <p:cNvSpPr>
            <a:spLocks xmlns:a="http://schemas.openxmlformats.org/drawingml/2006/main" noGrp="1"/>
          </p:cNvSpPr>
          <p:nvPr/>
        </p:nvSpPr>
        <p:spPr>
          <a:xfrm xmlns:a="http://schemas.openxmlformats.org/drawingml/2006/main">
            <a:off x="6477000" y="1857375"/>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(a) Drawing and calculation agree</a:t>
            </a:r>
          </a:p>
        </p:txBody>
      </p:sp>
      <p:sp>
        <p:nvSpPr>
          <p:cNvPr id="23" name="math-31-0">
            <a:extLst xmlns:a="http://schemas.openxmlformats.org/drawingml/2006/main">
              <a:ext uri="{FF2B5EF4-FFF2-40B4-BE49-F238E27FC236}">
                <a16:creationId xmlns:a16="http://schemas.microsoft.com/office/drawing/2014/main" id="{2F4B514D-3D44-4B4C-8AE0-F12717A62375}"/>
              </a:ext>
            </a:extLst>
          </p:cNvPr>
          <p:cNvSpPr>
            <a:spLocks xmlns:a="http://schemas.openxmlformats.org/drawingml/2006/main" noGrp="1"/>
          </p:cNvSpPr>
          <p:nvPr/>
        </p:nvSpPr>
        <p:spPr>
          <a:xfrm xmlns:a="http://schemas.openxmlformats.org/drawingml/2006/main">
            <a:off x="6477000" y="2295525"/>
            <a:ext cx="191453"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F</a:t>
            </a:r>
          </a:p>
        </p:txBody>
      </p:sp>
      <p:sp>
        <p:nvSpPr>
          <p:cNvPr id="24" name="math-31-1">
            <a:extLst xmlns:a="http://schemas.openxmlformats.org/drawingml/2006/main">
              <a:ext uri="{FF2B5EF4-FFF2-40B4-BE49-F238E27FC236}">
                <a16:creationId xmlns:a16="http://schemas.microsoft.com/office/drawing/2014/main" id="{92B8E886-D05A-4A65-AEFA-81BA0F0E8C7E}"/>
              </a:ext>
            </a:extLst>
          </p:cNvPr>
          <p:cNvSpPr>
            <a:spLocks xmlns:a="http://schemas.openxmlformats.org/drawingml/2006/main" noGrp="1"/>
          </p:cNvSpPr>
          <p:nvPr/>
        </p:nvSpPr>
        <p:spPr>
          <a:xfrm xmlns:a="http://schemas.openxmlformats.org/drawingml/2006/main">
            <a:off x="6639878" y="2404872"/>
            <a:ext cx="116491" cy="17602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386" b="0">
                <a:solidFill>
                  <a:srgbClr val="19324D"/>
                </a:solidFill>
                <a:latin typeface="Arial"/>
                <a:ea typeface="Arial"/>
                <a:cs typeface="Arial"/>
              </a:defRPr>
            </a:defPPr>
            <a:lvl1pPr algn="l">
              <a:defRPr sz="1386" b="0">
                <a:solidFill>
                  <a:srgbClr val="19324D"/>
                </a:solidFill>
                <a:latin typeface="Arial"/>
                <a:ea typeface="Arial"/>
                <a:cs typeface="Arial"/>
              </a:defRPr>
            </a:lvl1pPr>
            <a:lvl2pPr algn="l">
              <a:defRPr sz="1386" b="0">
                <a:solidFill>
                  <a:srgbClr val="19324D"/>
                </a:solidFill>
                <a:latin typeface="Arial"/>
                <a:ea typeface="Arial"/>
                <a:cs typeface="Arial"/>
              </a:defRPr>
            </a:lvl2pPr>
            <a:lvl3pPr algn="l">
              <a:defRPr sz="1386" b="0">
                <a:solidFill>
                  <a:srgbClr val="19324D"/>
                </a:solidFill>
                <a:latin typeface="Arial"/>
                <a:ea typeface="Arial"/>
                <a:cs typeface="Arial"/>
              </a:defRPr>
            </a:lvl3pPr>
            <a:lvl4pPr algn="l">
              <a:defRPr sz="1386" b="0">
                <a:solidFill>
                  <a:srgbClr val="19324D"/>
                </a:solidFill>
                <a:latin typeface="Arial"/>
                <a:ea typeface="Arial"/>
                <a:cs typeface="Arial"/>
              </a:defRPr>
            </a:lvl4pPr>
            <a:lvl5pPr algn="l">
              <a:defRPr sz="1386" b="0">
                <a:solidFill>
                  <a:srgbClr val="19324D"/>
                </a:solidFill>
                <a:latin typeface="Arial"/>
                <a:ea typeface="Arial"/>
                <a:cs typeface="Arial"/>
              </a:defRPr>
            </a:lvl5pPr>
            <a:lvl6pPr algn="l">
              <a:defRPr sz="1386" b="0">
                <a:solidFill>
                  <a:srgbClr val="19324D"/>
                </a:solidFill>
                <a:latin typeface="Arial"/>
                <a:ea typeface="Arial"/>
                <a:cs typeface="Arial"/>
              </a:defRPr>
            </a:lvl6pPr>
            <a:lvl7pPr algn="l">
              <a:defRPr sz="1386" b="0">
                <a:solidFill>
                  <a:srgbClr val="19324D"/>
                </a:solidFill>
                <a:latin typeface="Arial"/>
                <a:ea typeface="Arial"/>
                <a:cs typeface="Arial"/>
              </a:defRPr>
            </a:lvl7pPr>
            <a:lvl8pPr algn="l">
              <a:defRPr sz="1386" b="0">
                <a:solidFill>
                  <a:srgbClr val="19324D"/>
                </a:solidFill>
                <a:latin typeface="Arial"/>
                <a:ea typeface="Arial"/>
                <a:cs typeface="Arial"/>
              </a:defRPr>
            </a:lvl8pPr>
            <a:lvl9pPr algn="l">
              <a:defRPr sz="1386" b="0">
                <a:solidFill>
                  <a:srgbClr val="19324D"/>
                </a:solidFill>
                <a:latin typeface="Arial"/>
                <a:ea typeface="Arial"/>
                <a:cs typeface="Arial"/>
              </a:defRPr>
            </a:lvl9pPr>
          </a:lstStyle>
          <a:p xmlns:a="http://schemas.openxmlformats.org/drawingml/2006/main">
            <a:pPr algn="l">
              <a:lnSpc>
                <a:spcPct val="112000"/>
              </a:lnSpc>
              <a:buNone/>
              <a:defRPr sz="1386" b="0">
                <a:solidFill>
                  <a:srgbClr val="19324D"/>
                </a:solidFill>
                <a:latin typeface="Arial"/>
                <a:ea typeface="Arial"/>
                <a:cs typeface="Arial"/>
              </a:defRPr>
            </a:pPr>
            <a:r>
              <a:rPr sz="1386" b="0">
                <a:solidFill>
                  <a:srgbClr val="19324D"/>
                </a:solidFill>
                <a:latin typeface="Arial"/>
                <a:ea typeface="Arial"/>
                <a:cs typeface="Arial"/>
              </a:rPr>
              <a:t>x</a:t>
            </a:r>
          </a:p>
        </p:txBody>
      </p:sp>
      <p:sp>
        <p:nvSpPr>
          <p:cNvPr id="25" name="math-31-2">
            <a:extLst xmlns:a="http://schemas.openxmlformats.org/drawingml/2006/main">
              <a:ext uri="{FF2B5EF4-FFF2-40B4-BE49-F238E27FC236}">
                <a16:creationId xmlns:a16="http://schemas.microsoft.com/office/drawing/2014/main" id="{48D1E828-DF2E-4509-A54C-2B0BF45AF356}"/>
              </a:ext>
            </a:extLst>
          </p:cNvPr>
          <p:cNvSpPr>
            <a:spLocks xmlns:a="http://schemas.openxmlformats.org/drawingml/2006/main" noGrp="1"/>
          </p:cNvSpPr>
          <p:nvPr/>
        </p:nvSpPr>
        <p:spPr>
          <a:xfrm xmlns:a="http://schemas.openxmlformats.org/drawingml/2006/main">
            <a:off x="6727793" y="2295525"/>
            <a:ext cx="2907887"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 = 20.0 cos 30° = 17.3 N</a:t>
            </a:r>
          </a:p>
        </p:txBody>
      </p:sp>
      <p:sp>
        <p:nvSpPr>
          <p:cNvPr id="26" name="math-32-0">
            <a:extLst xmlns:a="http://schemas.openxmlformats.org/drawingml/2006/main">
              <a:ext uri="{FF2B5EF4-FFF2-40B4-BE49-F238E27FC236}">
                <a16:creationId xmlns:a16="http://schemas.microsoft.com/office/drawing/2014/main" id="{1DC4B828-D8DD-4CCE-97DC-4E6D4B1A350F}"/>
              </a:ext>
            </a:extLst>
          </p:cNvPr>
          <p:cNvSpPr>
            <a:spLocks xmlns:a="http://schemas.openxmlformats.org/drawingml/2006/main" noGrp="1"/>
          </p:cNvSpPr>
          <p:nvPr/>
        </p:nvSpPr>
        <p:spPr>
          <a:xfrm xmlns:a="http://schemas.openxmlformats.org/drawingml/2006/main">
            <a:off x="6477000" y="2971800"/>
            <a:ext cx="191453"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F</a:t>
            </a:r>
          </a:p>
        </p:txBody>
      </p:sp>
      <p:sp>
        <p:nvSpPr>
          <p:cNvPr id="27" name="math-32-1">
            <a:extLst xmlns:a="http://schemas.openxmlformats.org/drawingml/2006/main">
              <a:ext uri="{FF2B5EF4-FFF2-40B4-BE49-F238E27FC236}">
                <a16:creationId xmlns:a16="http://schemas.microsoft.com/office/drawing/2014/main" id="{96321B3C-3641-4B3C-9D41-4C70ED0330B2}"/>
              </a:ext>
            </a:extLst>
          </p:cNvPr>
          <p:cNvSpPr>
            <a:spLocks xmlns:a="http://schemas.openxmlformats.org/drawingml/2006/main" noGrp="1"/>
          </p:cNvSpPr>
          <p:nvPr/>
        </p:nvSpPr>
        <p:spPr>
          <a:xfrm xmlns:a="http://schemas.openxmlformats.org/drawingml/2006/main">
            <a:off x="6639878" y="3081147"/>
            <a:ext cx="116491" cy="17602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386" b="0">
                <a:solidFill>
                  <a:srgbClr val="19324D"/>
                </a:solidFill>
                <a:latin typeface="Arial"/>
                <a:ea typeface="Arial"/>
                <a:cs typeface="Arial"/>
              </a:defRPr>
            </a:defPPr>
            <a:lvl1pPr algn="l">
              <a:defRPr sz="1386" b="0">
                <a:solidFill>
                  <a:srgbClr val="19324D"/>
                </a:solidFill>
                <a:latin typeface="Arial"/>
                <a:ea typeface="Arial"/>
                <a:cs typeface="Arial"/>
              </a:defRPr>
            </a:lvl1pPr>
            <a:lvl2pPr algn="l">
              <a:defRPr sz="1386" b="0">
                <a:solidFill>
                  <a:srgbClr val="19324D"/>
                </a:solidFill>
                <a:latin typeface="Arial"/>
                <a:ea typeface="Arial"/>
                <a:cs typeface="Arial"/>
              </a:defRPr>
            </a:lvl2pPr>
            <a:lvl3pPr algn="l">
              <a:defRPr sz="1386" b="0">
                <a:solidFill>
                  <a:srgbClr val="19324D"/>
                </a:solidFill>
                <a:latin typeface="Arial"/>
                <a:ea typeface="Arial"/>
                <a:cs typeface="Arial"/>
              </a:defRPr>
            </a:lvl3pPr>
            <a:lvl4pPr algn="l">
              <a:defRPr sz="1386" b="0">
                <a:solidFill>
                  <a:srgbClr val="19324D"/>
                </a:solidFill>
                <a:latin typeface="Arial"/>
                <a:ea typeface="Arial"/>
                <a:cs typeface="Arial"/>
              </a:defRPr>
            </a:lvl4pPr>
            <a:lvl5pPr algn="l">
              <a:defRPr sz="1386" b="0">
                <a:solidFill>
                  <a:srgbClr val="19324D"/>
                </a:solidFill>
                <a:latin typeface="Arial"/>
                <a:ea typeface="Arial"/>
                <a:cs typeface="Arial"/>
              </a:defRPr>
            </a:lvl5pPr>
            <a:lvl6pPr algn="l">
              <a:defRPr sz="1386" b="0">
                <a:solidFill>
                  <a:srgbClr val="19324D"/>
                </a:solidFill>
                <a:latin typeface="Arial"/>
                <a:ea typeface="Arial"/>
                <a:cs typeface="Arial"/>
              </a:defRPr>
            </a:lvl6pPr>
            <a:lvl7pPr algn="l">
              <a:defRPr sz="1386" b="0">
                <a:solidFill>
                  <a:srgbClr val="19324D"/>
                </a:solidFill>
                <a:latin typeface="Arial"/>
                <a:ea typeface="Arial"/>
                <a:cs typeface="Arial"/>
              </a:defRPr>
            </a:lvl7pPr>
            <a:lvl8pPr algn="l">
              <a:defRPr sz="1386" b="0">
                <a:solidFill>
                  <a:srgbClr val="19324D"/>
                </a:solidFill>
                <a:latin typeface="Arial"/>
                <a:ea typeface="Arial"/>
                <a:cs typeface="Arial"/>
              </a:defRPr>
            </a:lvl8pPr>
            <a:lvl9pPr algn="l">
              <a:defRPr sz="1386" b="0">
                <a:solidFill>
                  <a:srgbClr val="19324D"/>
                </a:solidFill>
                <a:latin typeface="Arial"/>
                <a:ea typeface="Arial"/>
                <a:cs typeface="Arial"/>
              </a:defRPr>
            </a:lvl9pPr>
          </a:lstStyle>
          <a:p xmlns:a="http://schemas.openxmlformats.org/drawingml/2006/main">
            <a:pPr algn="l">
              <a:lnSpc>
                <a:spcPct val="112000"/>
              </a:lnSpc>
              <a:buNone/>
              <a:defRPr sz="1386" b="0">
                <a:solidFill>
                  <a:srgbClr val="19324D"/>
                </a:solidFill>
                <a:latin typeface="Arial"/>
                <a:ea typeface="Arial"/>
                <a:cs typeface="Arial"/>
              </a:defRPr>
            </a:pPr>
            <a:r>
              <a:rPr sz="1386" b="0">
                <a:solidFill>
                  <a:srgbClr val="19324D"/>
                </a:solidFill>
                <a:latin typeface="Arial"/>
                <a:ea typeface="Arial"/>
                <a:cs typeface="Arial"/>
              </a:rPr>
              <a:t>y</a:t>
            </a:r>
          </a:p>
        </p:txBody>
      </p:sp>
      <p:sp>
        <p:nvSpPr>
          <p:cNvPr id="28" name="math-32-2">
            <a:extLst xmlns:a="http://schemas.openxmlformats.org/drawingml/2006/main">
              <a:ext uri="{FF2B5EF4-FFF2-40B4-BE49-F238E27FC236}">
                <a16:creationId xmlns:a16="http://schemas.microsoft.com/office/drawing/2014/main" id="{BA56D829-CE63-40FE-9898-A3480CB6C67A}"/>
              </a:ext>
            </a:extLst>
          </p:cNvPr>
          <p:cNvSpPr>
            <a:spLocks xmlns:a="http://schemas.openxmlformats.org/drawingml/2006/main" noGrp="1"/>
          </p:cNvSpPr>
          <p:nvPr/>
        </p:nvSpPr>
        <p:spPr>
          <a:xfrm xmlns:a="http://schemas.openxmlformats.org/drawingml/2006/main">
            <a:off x="6727793" y="2971800"/>
            <a:ext cx="2833783"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 = 20.0 sin 30° = 10.0 N</a:t>
            </a:r>
          </a:p>
        </p:txBody>
      </p:sp>
      <p:sp>
        <p:nvSpPr>
          <p:cNvPr id="29" name="answer-part-b">
            <a:extLst xmlns:a="http://schemas.openxmlformats.org/drawingml/2006/main">
              <a:ext uri="{FF2B5EF4-FFF2-40B4-BE49-F238E27FC236}">
                <a16:creationId xmlns:a16="http://schemas.microsoft.com/office/drawing/2014/main" id="{6FB5EAD0-58F3-4233-8F4B-0C613D48EBD3}"/>
              </a:ext>
            </a:extLst>
          </p:cNvPr>
          <p:cNvSpPr>
            <a:spLocks xmlns:a="http://schemas.openxmlformats.org/drawingml/2006/main" noGrp="1"/>
          </p:cNvSpPr>
          <p:nvPr/>
        </p:nvSpPr>
        <p:spPr>
          <a:xfrm xmlns:a="http://schemas.openxmlformats.org/drawingml/2006/main">
            <a:off x="6477000" y="4086225"/>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(b) The vertical component is adjacent</a:t>
            </a:r>
          </a:p>
        </p:txBody>
      </p:sp>
      <p:sp>
        <p:nvSpPr>
          <p:cNvPr id="30" name="paragraph">
            <a:extLst xmlns:a="http://schemas.openxmlformats.org/drawingml/2006/main">
              <a:ext uri="{FF2B5EF4-FFF2-40B4-BE49-F238E27FC236}">
                <a16:creationId xmlns:a16="http://schemas.microsoft.com/office/drawing/2014/main" id="{E8E0CF56-8261-46A7-BE66-E498BFBD194F}"/>
              </a:ext>
            </a:extLst>
          </p:cNvPr>
          <p:cNvSpPr>
            <a:spLocks xmlns:a="http://schemas.openxmlformats.org/drawingml/2006/main" noGrp="1"/>
          </p:cNvSpPr>
          <p:nvPr/>
        </p:nvSpPr>
        <p:spPr>
          <a:xfrm xmlns:a="http://schemas.openxmlformats.org/drawingml/2006/main">
            <a:off x="6477000" y="4524375"/>
            <a:ext cx="5029200" cy="6486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For an angle from vertical, the vertical</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component uses cosine.</a:t>
            </a:r>
          </a:p>
        </p:txBody>
      </p:sp>
      <p:sp>
        <p:nvSpPr>
          <p:cNvPr id="31" name="answer-part-c">
            <a:extLst xmlns:a="http://schemas.openxmlformats.org/drawingml/2006/main">
              <a:ext uri="{FF2B5EF4-FFF2-40B4-BE49-F238E27FC236}">
                <a16:creationId xmlns:a16="http://schemas.microsoft.com/office/drawing/2014/main" id="{D50352D6-6780-4DFF-854C-887678727F7D}"/>
              </a:ext>
            </a:extLst>
          </p:cNvPr>
          <p:cNvSpPr>
            <a:spLocks xmlns:a="http://schemas.openxmlformats.org/drawingml/2006/main" noGrp="1"/>
          </p:cNvSpPr>
          <p:nvPr/>
        </p:nvSpPr>
        <p:spPr>
          <a:xfrm xmlns:a="http://schemas.openxmlformats.org/drawingml/2006/main">
            <a:off x="6477000" y="5381625"/>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(c) Components replace the original force</a:t>
            </a:r>
          </a:p>
        </p:txBody>
      </p:sp>
      <p:sp>
        <p:nvSpPr>
          <p:cNvPr id="32" name="paragraph">
            <a:extLst xmlns:a="http://schemas.openxmlformats.org/drawingml/2006/main">
              <a:ext uri="{FF2B5EF4-FFF2-40B4-BE49-F238E27FC236}">
                <a16:creationId xmlns:a16="http://schemas.microsoft.com/office/drawing/2014/main" id="{9AAB10C4-EC21-4857-8F50-68D8BB32976B}"/>
              </a:ext>
            </a:extLst>
          </p:cNvPr>
          <p:cNvSpPr>
            <a:spLocks xmlns:a="http://schemas.openxmlformats.org/drawingml/2006/main" noGrp="1"/>
          </p:cNvSpPr>
          <p:nvPr/>
        </p:nvSpPr>
        <p:spPr>
          <a:xfrm xmlns:a="http://schemas.openxmlformats.org/drawingml/2006/main">
            <a:off x="6477000" y="5800725"/>
            <a:ext cx="5029200" cy="30908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19324D"/>
                </a:solidFill>
                <a:latin typeface="Arial"/>
                <a:ea typeface="Arial"/>
                <a:cs typeface="Arial"/>
              </a:defRPr>
            </a:defPPr>
            <a:lvl1pPr algn="l">
              <a:defRPr sz="1725" b="0">
                <a:solidFill>
                  <a:srgbClr val="19324D"/>
                </a:solidFill>
                <a:latin typeface="Arial"/>
                <a:ea typeface="Arial"/>
                <a:cs typeface="Arial"/>
              </a:defRPr>
            </a:lvl1pPr>
            <a:lvl2pPr algn="l">
              <a:defRPr sz="1725" b="0">
                <a:solidFill>
                  <a:srgbClr val="19324D"/>
                </a:solidFill>
                <a:latin typeface="Arial"/>
                <a:ea typeface="Arial"/>
                <a:cs typeface="Arial"/>
              </a:defRPr>
            </a:lvl2pPr>
            <a:lvl3pPr algn="l">
              <a:defRPr sz="1725" b="0">
                <a:solidFill>
                  <a:srgbClr val="19324D"/>
                </a:solidFill>
                <a:latin typeface="Arial"/>
                <a:ea typeface="Arial"/>
                <a:cs typeface="Arial"/>
              </a:defRPr>
            </a:lvl3pPr>
            <a:lvl4pPr algn="l">
              <a:defRPr sz="1725" b="0">
                <a:solidFill>
                  <a:srgbClr val="19324D"/>
                </a:solidFill>
                <a:latin typeface="Arial"/>
                <a:ea typeface="Arial"/>
                <a:cs typeface="Arial"/>
              </a:defRPr>
            </a:lvl4pPr>
            <a:lvl5pPr algn="l">
              <a:defRPr sz="1725" b="0">
                <a:solidFill>
                  <a:srgbClr val="19324D"/>
                </a:solidFill>
                <a:latin typeface="Arial"/>
                <a:ea typeface="Arial"/>
                <a:cs typeface="Arial"/>
              </a:defRPr>
            </a:lvl5pPr>
            <a:lvl6pPr algn="l">
              <a:defRPr sz="1725" b="0">
                <a:solidFill>
                  <a:srgbClr val="19324D"/>
                </a:solidFill>
                <a:latin typeface="Arial"/>
                <a:ea typeface="Arial"/>
                <a:cs typeface="Arial"/>
              </a:defRPr>
            </a:lvl6pPr>
            <a:lvl7pPr algn="l">
              <a:defRPr sz="1725" b="0">
                <a:solidFill>
                  <a:srgbClr val="19324D"/>
                </a:solidFill>
                <a:latin typeface="Arial"/>
                <a:ea typeface="Arial"/>
                <a:cs typeface="Arial"/>
              </a:defRPr>
            </a:lvl7pPr>
            <a:lvl8pPr algn="l">
              <a:defRPr sz="1725" b="0">
                <a:solidFill>
                  <a:srgbClr val="19324D"/>
                </a:solidFill>
                <a:latin typeface="Arial"/>
                <a:ea typeface="Arial"/>
                <a:cs typeface="Arial"/>
              </a:defRPr>
            </a:lvl8pPr>
            <a:lvl9pPr algn="l">
              <a:defRPr sz="1725" b="0">
                <a:solidFill>
                  <a:srgbClr val="19324D"/>
                </a:solidFill>
                <a:latin typeface="Arial"/>
                <a:ea typeface="Arial"/>
                <a:cs typeface="Arial"/>
              </a:defRPr>
            </a:lvl9pPr>
          </a:lstStyle>
          <a:p xmlns:a="http://schemas.openxmlformats.org/drawingml/2006/main">
            <a:pPr algn="l">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No. Adding all three would count the force twice.</a:t>
            </a:r>
          </a:p>
        </p:txBody>
      </p:sp>
    </p:spTree>
    <p:extLst>
      <p:ext uri="{BB962C8B-B14F-4D97-AF65-F5344CB8AC3E}">
        <p14:creationId xmlns:p14="http://schemas.microsoft.com/office/powerpoint/2010/main" val="596322504"/>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The resultant of perpendicular vectors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6  /  Definitions and symbols</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17</a:t>
            </a:r>
          </a:p>
        </p:txBody>
      </p:sp>
      <p:sp>
        <p:nvSpPr>
          <p:cNvPr id="14" name="gold-panel">
            <a:extLst xmlns:a="http://schemas.openxmlformats.org/drawingml/2006/main">
              <a:ext uri="{FF2B5EF4-FFF2-40B4-BE49-F238E27FC236}">
                <a16:creationId xmlns:a16="http://schemas.microsoft.com/office/drawing/2014/main" id="{9DFA32E6-31D4-4CF6-98CE-29146F606621}"/>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47323545-F274-431A-ADE8-7E5C2B5DD7DD}"/>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KEY TERMS</a:t>
            </a:r>
          </a:p>
        </p:txBody>
      </p:sp>
      <p:sp>
        <p:nvSpPr>
          <p:cNvPr id="16" name="paragraph">
            <a:extLst xmlns:a="http://schemas.openxmlformats.org/drawingml/2006/main">
              <a:ext uri="{FF2B5EF4-FFF2-40B4-BE49-F238E27FC236}">
                <a16:creationId xmlns:a16="http://schemas.microsoft.com/office/drawing/2014/main" id="{4F9E3969-2D4A-4CFC-AADB-722BF179D8ED}"/>
              </a:ext>
            </a:extLst>
          </p:cNvPr>
          <p:cNvSpPr>
            <a:spLocks xmlns:a="http://schemas.openxmlformats.org/drawingml/2006/main" noGrp="1"/>
          </p:cNvSpPr>
          <p:nvPr/>
        </p:nvSpPr>
        <p:spPr>
          <a:xfrm xmlns:a="http://schemas.openxmlformats.org/drawingml/2006/main">
            <a:off x="952500" y="2352675"/>
            <a:ext cx="3657600" cy="3748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defRPr sz="2175" b="1">
                <a:solidFill>
                  <a:srgbClr val="19324D"/>
                </a:solidFill>
                <a:latin typeface="Arial"/>
                <a:ea typeface="Arial"/>
                <a:cs typeface="Arial"/>
              </a:defRPr>
            </a:lvl1pPr>
            <a:lvl2pPr algn="l">
              <a:defRPr sz="2175" b="1">
                <a:solidFill>
                  <a:srgbClr val="19324D"/>
                </a:solidFill>
                <a:latin typeface="Arial"/>
                <a:ea typeface="Arial"/>
                <a:cs typeface="Arial"/>
              </a:defRPr>
            </a:lvl2pPr>
            <a:lvl3pPr algn="l">
              <a:defRPr sz="2175" b="1">
                <a:solidFill>
                  <a:srgbClr val="19324D"/>
                </a:solidFill>
                <a:latin typeface="Arial"/>
                <a:ea typeface="Arial"/>
                <a:cs typeface="Arial"/>
              </a:defRPr>
            </a:lvl3pPr>
            <a:lvl4pPr algn="l">
              <a:defRPr sz="2175" b="1">
                <a:solidFill>
                  <a:srgbClr val="19324D"/>
                </a:solidFill>
                <a:latin typeface="Arial"/>
                <a:ea typeface="Arial"/>
                <a:cs typeface="Arial"/>
              </a:defRPr>
            </a:lvl4pPr>
            <a:lvl5pPr algn="l">
              <a:defRPr sz="2175" b="1">
                <a:solidFill>
                  <a:srgbClr val="19324D"/>
                </a:solidFill>
                <a:latin typeface="Arial"/>
                <a:ea typeface="Arial"/>
                <a:cs typeface="Arial"/>
              </a:defRPr>
            </a:lvl5pPr>
            <a:lvl6pPr algn="l">
              <a:defRPr sz="2175" b="1">
                <a:solidFill>
                  <a:srgbClr val="19324D"/>
                </a:solidFill>
                <a:latin typeface="Arial"/>
                <a:ea typeface="Arial"/>
                <a:cs typeface="Arial"/>
              </a:defRPr>
            </a:lvl6pPr>
            <a:lvl7pPr algn="l">
              <a:defRPr sz="2175" b="1">
                <a:solidFill>
                  <a:srgbClr val="19324D"/>
                </a:solidFill>
                <a:latin typeface="Arial"/>
                <a:ea typeface="Arial"/>
                <a:cs typeface="Arial"/>
              </a:defRPr>
            </a:lvl7pPr>
            <a:lvl8pPr algn="l">
              <a:defRPr sz="2175" b="1">
                <a:solidFill>
                  <a:srgbClr val="19324D"/>
                </a:solidFill>
                <a:latin typeface="Arial"/>
                <a:ea typeface="Arial"/>
                <a:cs typeface="Arial"/>
              </a:defRPr>
            </a:lvl8pPr>
            <a:lvl9pPr algn="l">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Resultant R</a:t>
            </a:r>
          </a:p>
        </p:txBody>
      </p:sp>
      <p:sp>
        <p:nvSpPr>
          <p:cNvPr id="17" name="paragraph">
            <a:extLst xmlns:a="http://schemas.openxmlformats.org/drawingml/2006/main">
              <a:ext uri="{FF2B5EF4-FFF2-40B4-BE49-F238E27FC236}">
                <a16:creationId xmlns:a16="http://schemas.microsoft.com/office/drawing/2014/main" id="{F6B7792E-70D3-4633-8413-2031F31F90A8}"/>
              </a:ext>
            </a:extLst>
          </p:cNvPr>
          <p:cNvSpPr>
            <a:spLocks xmlns:a="http://schemas.openxmlformats.org/drawingml/2006/main" noGrp="1"/>
          </p:cNvSpPr>
          <p:nvPr/>
        </p:nvSpPr>
        <p:spPr>
          <a:xfrm xmlns:a="http://schemas.openxmlformats.org/drawingml/2006/main">
            <a:off x="952500" y="2800350"/>
            <a:ext cx="3657600" cy="6267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One vector with the same</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effect as the vector sum.</a:t>
            </a:r>
          </a:p>
        </p:txBody>
      </p:sp>
      <p:sp>
        <p:nvSpPr>
          <p:cNvPr id="18" name="paragraph">
            <a:extLst xmlns:a="http://schemas.openxmlformats.org/drawingml/2006/main">
              <a:ext uri="{FF2B5EF4-FFF2-40B4-BE49-F238E27FC236}">
                <a16:creationId xmlns:a16="http://schemas.microsoft.com/office/drawing/2014/main" id="{A88DA1D5-6423-4F82-B32C-C79222BE3C60}"/>
              </a:ext>
            </a:extLst>
          </p:cNvPr>
          <p:cNvSpPr>
            <a:spLocks xmlns:a="http://schemas.openxmlformats.org/drawingml/2006/main" noGrp="1"/>
          </p:cNvSpPr>
          <p:nvPr/>
        </p:nvSpPr>
        <p:spPr>
          <a:xfrm xmlns:a="http://schemas.openxmlformats.org/drawingml/2006/main">
            <a:off x="952500" y="4371975"/>
            <a:ext cx="3657600" cy="3748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defRPr sz="2175" b="1">
                <a:solidFill>
                  <a:srgbClr val="19324D"/>
                </a:solidFill>
                <a:latin typeface="Arial"/>
                <a:ea typeface="Arial"/>
                <a:cs typeface="Arial"/>
              </a:defRPr>
            </a:lvl1pPr>
            <a:lvl2pPr algn="l">
              <a:defRPr sz="2175" b="1">
                <a:solidFill>
                  <a:srgbClr val="19324D"/>
                </a:solidFill>
                <a:latin typeface="Arial"/>
                <a:ea typeface="Arial"/>
                <a:cs typeface="Arial"/>
              </a:defRPr>
            </a:lvl2pPr>
            <a:lvl3pPr algn="l">
              <a:defRPr sz="2175" b="1">
                <a:solidFill>
                  <a:srgbClr val="19324D"/>
                </a:solidFill>
                <a:latin typeface="Arial"/>
                <a:ea typeface="Arial"/>
                <a:cs typeface="Arial"/>
              </a:defRPr>
            </a:lvl3pPr>
            <a:lvl4pPr algn="l">
              <a:defRPr sz="2175" b="1">
                <a:solidFill>
                  <a:srgbClr val="19324D"/>
                </a:solidFill>
                <a:latin typeface="Arial"/>
                <a:ea typeface="Arial"/>
                <a:cs typeface="Arial"/>
              </a:defRPr>
            </a:lvl4pPr>
            <a:lvl5pPr algn="l">
              <a:defRPr sz="2175" b="1">
                <a:solidFill>
                  <a:srgbClr val="19324D"/>
                </a:solidFill>
                <a:latin typeface="Arial"/>
                <a:ea typeface="Arial"/>
                <a:cs typeface="Arial"/>
              </a:defRPr>
            </a:lvl5pPr>
            <a:lvl6pPr algn="l">
              <a:defRPr sz="2175" b="1">
                <a:solidFill>
                  <a:srgbClr val="19324D"/>
                </a:solidFill>
                <a:latin typeface="Arial"/>
                <a:ea typeface="Arial"/>
                <a:cs typeface="Arial"/>
              </a:defRPr>
            </a:lvl6pPr>
            <a:lvl7pPr algn="l">
              <a:defRPr sz="2175" b="1">
                <a:solidFill>
                  <a:srgbClr val="19324D"/>
                </a:solidFill>
                <a:latin typeface="Arial"/>
                <a:ea typeface="Arial"/>
                <a:cs typeface="Arial"/>
              </a:defRPr>
            </a:lvl7pPr>
            <a:lvl8pPr algn="l">
              <a:defRPr sz="2175" b="1">
                <a:solidFill>
                  <a:srgbClr val="19324D"/>
                </a:solidFill>
                <a:latin typeface="Arial"/>
                <a:ea typeface="Arial"/>
                <a:cs typeface="Arial"/>
              </a:defRPr>
            </a:lvl8pPr>
            <a:lvl9pPr algn="l">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Equilibrant</a:t>
            </a:r>
          </a:p>
        </p:txBody>
      </p:sp>
      <p:sp>
        <p:nvSpPr>
          <p:cNvPr id="19" name="paragraph">
            <a:extLst xmlns:a="http://schemas.openxmlformats.org/drawingml/2006/main">
              <a:ext uri="{FF2B5EF4-FFF2-40B4-BE49-F238E27FC236}">
                <a16:creationId xmlns:a16="http://schemas.microsoft.com/office/drawing/2014/main" id="{4F40AAAC-1096-4447-AEDE-D1E148977B51}"/>
              </a:ext>
            </a:extLst>
          </p:cNvPr>
          <p:cNvSpPr>
            <a:spLocks xmlns:a="http://schemas.openxmlformats.org/drawingml/2006/main" noGrp="1"/>
          </p:cNvSpPr>
          <p:nvPr/>
        </p:nvSpPr>
        <p:spPr>
          <a:xfrm xmlns:a="http://schemas.openxmlformats.org/drawingml/2006/main">
            <a:off x="952500" y="4819650"/>
            <a:ext cx="3657600" cy="6267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Equal in magnitude and</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opposite in direction to R.</a:t>
            </a:r>
          </a:p>
        </p:txBody>
      </p:sp>
      <p:sp>
        <p:nvSpPr>
          <p:cNvPr id="20" name="section-heading">
            <a:extLst xmlns:a="http://schemas.openxmlformats.org/drawingml/2006/main">
              <a:ext uri="{FF2B5EF4-FFF2-40B4-BE49-F238E27FC236}">
                <a16:creationId xmlns:a16="http://schemas.microsoft.com/office/drawing/2014/main" id="{418A1CC2-6FE1-4000-BA65-A93104866B24}"/>
              </a:ext>
            </a:extLst>
          </p:cNvPr>
          <p:cNvSpPr>
            <a:spLocks xmlns:a="http://schemas.openxmlformats.org/drawingml/2006/main" noGrp="1"/>
          </p:cNvSpPr>
          <p:nvPr/>
        </p:nvSpPr>
        <p:spPr>
          <a:xfrm xmlns:a="http://schemas.openxmlformats.org/drawingml/2006/main">
            <a:off x="5334000" y="1857375"/>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A right triangle gives the magnitude</a:t>
            </a:r>
          </a:p>
        </p:txBody>
      </p:sp>
      <p:sp>
        <p:nvSpPr>
          <p:cNvPr id="21" name="math-33-0">
            <a:extLst xmlns:a="http://schemas.openxmlformats.org/drawingml/2006/main">
              <a:ext uri="{FF2B5EF4-FFF2-40B4-BE49-F238E27FC236}">
                <a16:creationId xmlns:a16="http://schemas.microsoft.com/office/drawing/2014/main" id="{BEABE4F7-65F5-4DA2-BA47-8A528B1DAB8A}"/>
              </a:ext>
            </a:extLst>
          </p:cNvPr>
          <p:cNvSpPr>
            <a:spLocks xmlns:a="http://schemas.openxmlformats.org/drawingml/2006/main" noGrp="1"/>
          </p:cNvSpPr>
          <p:nvPr/>
        </p:nvSpPr>
        <p:spPr>
          <a:xfrm xmlns:a="http://schemas.openxmlformats.org/drawingml/2006/main">
            <a:off x="5334000" y="2381250"/>
            <a:ext cx="1146905" cy="5000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625" b="0">
                <a:solidFill>
                  <a:srgbClr val="19324D"/>
                </a:solidFill>
                <a:latin typeface="Arial"/>
                <a:ea typeface="Arial"/>
                <a:cs typeface="Arial"/>
              </a:defRPr>
            </a:defPPr>
            <a:lvl1pPr algn="l">
              <a:defRPr sz="2625" b="0">
                <a:solidFill>
                  <a:srgbClr val="19324D"/>
                </a:solidFill>
                <a:latin typeface="Arial"/>
                <a:ea typeface="Arial"/>
                <a:cs typeface="Arial"/>
              </a:defRPr>
            </a:lvl1pPr>
            <a:lvl2pPr algn="l">
              <a:defRPr sz="2625" b="0">
                <a:solidFill>
                  <a:srgbClr val="19324D"/>
                </a:solidFill>
                <a:latin typeface="Arial"/>
                <a:ea typeface="Arial"/>
                <a:cs typeface="Arial"/>
              </a:defRPr>
            </a:lvl2pPr>
            <a:lvl3pPr algn="l">
              <a:defRPr sz="2625" b="0">
                <a:solidFill>
                  <a:srgbClr val="19324D"/>
                </a:solidFill>
                <a:latin typeface="Arial"/>
                <a:ea typeface="Arial"/>
                <a:cs typeface="Arial"/>
              </a:defRPr>
            </a:lvl3pPr>
            <a:lvl4pPr algn="l">
              <a:defRPr sz="2625" b="0">
                <a:solidFill>
                  <a:srgbClr val="19324D"/>
                </a:solidFill>
                <a:latin typeface="Arial"/>
                <a:ea typeface="Arial"/>
                <a:cs typeface="Arial"/>
              </a:defRPr>
            </a:lvl4pPr>
            <a:lvl5pPr algn="l">
              <a:defRPr sz="2625" b="0">
                <a:solidFill>
                  <a:srgbClr val="19324D"/>
                </a:solidFill>
                <a:latin typeface="Arial"/>
                <a:ea typeface="Arial"/>
                <a:cs typeface="Arial"/>
              </a:defRPr>
            </a:lvl5pPr>
            <a:lvl6pPr algn="l">
              <a:defRPr sz="2625" b="0">
                <a:solidFill>
                  <a:srgbClr val="19324D"/>
                </a:solidFill>
                <a:latin typeface="Arial"/>
                <a:ea typeface="Arial"/>
                <a:cs typeface="Arial"/>
              </a:defRPr>
            </a:lvl6pPr>
            <a:lvl7pPr algn="l">
              <a:defRPr sz="2625" b="0">
                <a:solidFill>
                  <a:srgbClr val="19324D"/>
                </a:solidFill>
                <a:latin typeface="Arial"/>
                <a:ea typeface="Arial"/>
                <a:cs typeface="Arial"/>
              </a:defRPr>
            </a:lvl7pPr>
            <a:lvl8pPr algn="l">
              <a:defRPr sz="2625" b="0">
                <a:solidFill>
                  <a:srgbClr val="19324D"/>
                </a:solidFill>
                <a:latin typeface="Arial"/>
                <a:ea typeface="Arial"/>
                <a:cs typeface="Arial"/>
              </a:defRPr>
            </a:lvl8pPr>
            <a:lvl9pPr algn="l">
              <a:defRPr sz="2625" b="0">
                <a:solidFill>
                  <a:srgbClr val="19324D"/>
                </a:solidFill>
                <a:latin typeface="Arial"/>
                <a:ea typeface="Arial"/>
                <a:cs typeface="Arial"/>
              </a:defRPr>
            </a:lvl9pPr>
          </a:lstStyle>
          <a:p xmlns:a="http://schemas.openxmlformats.org/drawingml/2006/main">
            <a:pPr algn="l">
              <a:lnSpc>
                <a:spcPct val="112000"/>
              </a:lnSpc>
              <a:buNone/>
              <a:defRPr sz="2625" b="0">
                <a:solidFill>
                  <a:srgbClr val="19324D"/>
                </a:solidFill>
                <a:latin typeface="Arial"/>
                <a:ea typeface="Arial"/>
                <a:cs typeface="Arial"/>
              </a:defRPr>
            </a:pPr>
            <a:r>
              <a:rPr sz="2625" b="0">
                <a:solidFill>
                  <a:srgbClr val="19324D"/>
                </a:solidFill>
                <a:latin typeface="Arial"/>
                <a:ea typeface="Arial"/>
                <a:cs typeface="Arial"/>
              </a:rPr>
              <a:t>R = √(F</a:t>
            </a:r>
          </a:p>
        </p:txBody>
      </p:sp>
      <p:sp>
        <p:nvSpPr>
          <p:cNvPr id="22" name="math-33-1">
            <a:extLst xmlns:a="http://schemas.openxmlformats.org/drawingml/2006/main">
              <a:ext uri="{FF2B5EF4-FFF2-40B4-BE49-F238E27FC236}">
                <a16:creationId xmlns:a16="http://schemas.microsoft.com/office/drawing/2014/main" id="{68EDC69A-AF93-43FA-8C51-40BBF71363DB}"/>
              </a:ext>
            </a:extLst>
          </p:cNvPr>
          <p:cNvSpPr>
            <a:spLocks xmlns:a="http://schemas.openxmlformats.org/drawingml/2006/main" noGrp="1"/>
          </p:cNvSpPr>
          <p:nvPr/>
        </p:nvSpPr>
        <p:spPr>
          <a:xfrm xmlns:a="http://schemas.openxmlformats.org/drawingml/2006/main">
            <a:off x="6452330" y="2517934"/>
            <a:ext cx="138589" cy="2200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33" b="0">
                <a:solidFill>
                  <a:srgbClr val="19324D"/>
                </a:solidFill>
                <a:latin typeface="Arial"/>
                <a:ea typeface="Arial"/>
                <a:cs typeface="Arial"/>
              </a:defRPr>
            </a:defPPr>
            <a:lvl1pPr algn="l">
              <a:defRPr sz="1733" b="0">
                <a:solidFill>
                  <a:srgbClr val="19324D"/>
                </a:solidFill>
                <a:latin typeface="Arial"/>
                <a:ea typeface="Arial"/>
                <a:cs typeface="Arial"/>
              </a:defRPr>
            </a:lvl1pPr>
            <a:lvl2pPr algn="l">
              <a:defRPr sz="1733" b="0">
                <a:solidFill>
                  <a:srgbClr val="19324D"/>
                </a:solidFill>
                <a:latin typeface="Arial"/>
                <a:ea typeface="Arial"/>
                <a:cs typeface="Arial"/>
              </a:defRPr>
            </a:lvl2pPr>
            <a:lvl3pPr algn="l">
              <a:defRPr sz="1733" b="0">
                <a:solidFill>
                  <a:srgbClr val="19324D"/>
                </a:solidFill>
                <a:latin typeface="Arial"/>
                <a:ea typeface="Arial"/>
                <a:cs typeface="Arial"/>
              </a:defRPr>
            </a:lvl3pPr>
            <a:lvl4pPr algn="l">
              <a:defRPr sz="1733" b="0">
                <a:solidFill>
                  <a:srgbClr val="19324D"/>
                </a:solidFill>
                <a:latin typeface="Arial"/>
                <a:ea typeface="Arial"/>
                <a:cs typeface="Arial"/>
              </a:defRPr>
            </a:lvl4pPr>
            <a:lvl5pPr algn="l">
              <a:defRPr sz="1733" b="0">
                <a:solidFill>
                  <a:srgbClr val="19324D"/>
                </a:solidFill>
                <a:latin typeface="Arial"/>
                <a:ea typeface="Arial"/>
                <a:cs typeface="Arial"/>
              </a:defRPr>
            </a:lvl5pPr>
            <a:lvl6pPr algn="l">
              <a:defRPr sz="1733" b="0">
                <a:solidFill>
                  <a:srgbClr val="19324D"/>
                </a:solidFill>
                <a:latin typeface="Arial"/>
                <a:ea typeface="Arial"/>
                <a:cs typeface="Arial"/>
              </a:defRPr>
            </a:lvl6pPr>
            <a:lvl7pPr algn="l">
              <a:defRPr sz="1733" b="0">
                <a:solidFill>
                  <a:srgbClr val="19324D"/>
                </a:solidFill>
                <a:latin typeface="Arial"/>
                <a:ea typeface="Arial"/>
                <a:cs typeface="Arial"/>
              </a:defRPr>
            </a:lvl7pPr>
            <a:lvl8pPr algn="l">
              <a:defRPr sz="1733" b="0">
                <a:solidFill>
                  <a:srgbClr val="19324D"/>
                </a:solidFill>
                <a:latin typeface="Arial"/>
                <a:ea typeface="Arial"/>
                <a:cs typeface="Arial"/>
              </a:defRPr>
            </a:lvl8pPr>
            <a:lvl9pPr algn="l">
              <a:defRPr sz="1733" b="0">
                <a:solidFill>
                  <a:srgbClr val="19324D"/>
                </a:solidFill>
                <a:latin typeface="Arial"/>
                <a:ea typeface="Arial"/>
                <a:cs typeface="Arial"/>
              </a:defRPr>
            </a:lvl9pPr>
          </a:lstStyle>
          <a:p xmlns:a="http://schemas.openxmlformats.org/drawingml/2006/main">
            <a:pPr algn="l">
              <a:lnSpc>
                <a:spcPct val="112000"/>
              </a:lnSpc>
              <a:buNone/>
              <a:defRPr sz="1733" b="0">
                <a:solidFill>
                  <a:srgbClr val="19324D"/>
                </a:solidFill>
                <a:latin typeface="Arial"/>
                <a:ea typeface="Arial"/>
                <a:cs typeface="Arial"/>
              </a:defRPr>
            </a:pPr>
            <a:r>
              <a:rPr sz="1733" b="0">
                <a:solidFill>
                  <a:srgbClr val="19324D"/>
                </a:solidFill>
                <a:latin typeface="Arial"/>
                <a:ea typeface="Arial"/>
                <a:cs typeface="Arial"/>
              </a:rPr>
              <a:t>x</a:t>
            </a:r>
          </a:p>
        </p:txBody>
      </p:sp>
      <p:sp>
        <p:nvSpPr>
          <p:cNvPr id="23" name="math-33-2">
            <a:extLst xmlns:a="http://schemas.openxmlformats.org/drawingml/2006/main">
              <a:ext uri="{FF2B5EF4-FFF2-40B4-BE49-F238E27FC236}">
                <a16:creationId xmlns:a16="http://schemas.microsoft.com/office/drawing/2014/main" id="{D880985B-9E55-4A6E-A596-879974AEC385}"/>
              </a:ext>
            </a:extLst>
          </p:cNvPr>
          <p:cNvSpPr>
            <a:spLocks xmlns:a="http://schemas.openxmlformats.org/drawingml/2006/main" noGrp="1"/>
          </p:cNvSpPr>
          <p:nvPr/>
        </p:nvSpPr>
        <p:spPr>
          <a:xfrm xmlns:a="http://schemas.openxmlformats.org/drawingml/2006/main">
            <a:off x="6452330" y="2301240"/>
            <a:ext cx="150876" cy="2200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33" b="0">
                <a:solidFill>
                  <a:srgbClr val="19324D"/>
                </a:solidFill>
                <a:latin typeface="Arial"/>
                <a:ea typeface="Arial"/>
                <a:cs typeface="Arial"/>
              </a:defRPr>
            </a:defPPr>
            <a:lvl1pPr algn="l">
              <a:defRPr sz="1733" b="0">
                <a:solidFill>
                  <a:srgbClr val="19324D"/>
                </a:solidFill>
                <a:latin typeface="Arial"/>
                <a:ea typeface="Arial"/>
                <a:cs typeface="Arial"/>
              </a:defRPr>
            </a:lvl1pPr>
            <a:lvl2pPr algn="l">
              <a:defRPr sz="1733" b="0">
                <a:solidFill>
                  <a:srgbClr val="19324D"/>
                </a:solidFill>
                <a:latin typeface="Arial"/>
                <a:ea typeface="Arial"/>
                <a:cs typeface="Arial"/>
              </a:defRPr>
            </a:lvl2pPr>
            <a:lvl3pPr algn="l">
              <a:defRPr sz="1733" b="0">
                <a:solidFill>
                  <a:srgbClr val="19324D"/>
                </a:solidFill>
                <a:latin typeface="Arial"/>
                <a:ea typeface="Arial"/>
                <a:cs typeface="Arial"/>
              </a:defRPr>
            </a:lvl3pPr>
            <a:lvl4pPr algn="l">
              <a:defRPr sz="1733" b="0">
                <a:solidFill>
                  <a:srgbClr val="19324D"/>
                </a:solidFill>
                <a:latin typeface="Arial"/>
                <a:ea typeface="Arial"/>
                <a:cs typeface="Arial"/>
              </a:defRPr>
            </a:lvl4pPr>
            <a:lvl5pPr algn="l">
              <a:defRPr sz="1733" b="0">
                <a:solidFill>
                  <a:srgbClr val="19324D"/>
                </a:solidFill>
                <a:latin typeface="Arial"/>
                <a:ea typeface="Arial"/>
                <a:cs typeface="Arial"/>
              </a:defRPr>
            </a:lvl5pPr>
            <a:lvl6pPr algn="l">
              <a:defRPr sz="1733" b="0">
                <a:solidFill>
                  <a:srgbClr val="19324D"/>
                </a:solidFill>
                <a:latin typeface="Arial"/>
                <a:ea typeface="Arial"/>
                <a:cs typeface="Arial"/>
              </a:defRPr>
            </a:lvl6pPr>
            <a:lvl7pPr algn="l">
              <a:defRPr sz="1733" b="0">
                <a:solidFill>
                  <a:srgbClr val="19324D"/>
                </a:solidFill>
                <a:latin typeface="Arial"/>
                <a:ea typeface="Arial"/>
                <a:cs typeface="Arial"/>
              </a:defRPr>
            </a:lvl7pPr>
            <a:lvl8pPr algn="l">
              <a:defRPr sz="1733" b="0">
                <a:solidFill>
                  <a:srgbClr val="19324D"/>
                </a:solidFill>
                <a:latin typeface="Arial"/>
                <a:ea typeface="Arial"/>
                <a:cs typeface="Arial"/>
              </a:defRPr>
            </a:lvl8pPr>
            <a:lvl9pPr algn="l">
              <a:defRPr sz="1733" b="0">
                <a:solidFill>
                  <a:srgbClr val="19324D"/>
                </a:solidFill>
                <a:latin typeface="Arial"/>
                <a:ea typeface="Arial"/>
                <a:cs typeface="Arial"/>
              </a:defRPr>
            </a:lvl9pPr>
          </a:lstStyle>
          <a:p xmlns:a="http://schemas.openxmlformats.org/drawingml/2006/main">
            <a:pPr algn="l">
              <a:lnSpc>
                <a:spcPct val="112000"/>
              </a:lnSpc>
              <a:buNone/>
              <a:defRPr sz="1733" b="0">
                <a:solidFill>
                  <a:srgbClr val="19324D"/>
                </a:solidFill>
                <a:latin typeface="Arial"/>
                <a:ea typeface="Arial"/>
                <a:cs typeface="Arial"/>
              </a:defRPr>
            </a:pPr>
            <a:r>
              <a:rPr sz="1733" b="0">
                <a:solidFill>
                  <a:srgbClr val="19324D"/>
                </a:solidFill>
                <a:latin typeface="Arial"/>
                <a:ea typeface="Arial"/>
                <a:cs typeface="Arial"/>
              </a:rPr>
              <a:t>2</a:t>
            </a:r>
          </a:p>
        </p:txBody>
      </p:sp>
      <p:sp>
        <p:nvSpPr>
          <p:cNvPr id="24" name="math-33-3">
            <a:extLst xmlns:a="http://schemas.openxmlformats.org/drawingml/2006/main">
              <a:ext uri="{FF2B5EF4-FFF2-40B4-BE49-F238E27FC236}">
                <a16:creationId xmlns:a16="http://schemas.microsoft.com/office/drawing/2014/main" id="{933A8825-5E57-4B37-974E-BA8845203026}"/>
              </a:ext>
            </a:extLst>
          </p:cNvPr>
          <p:cNvSpPr>
            <a:spLocks xmlns:a="http://schemas.openxmlformats.org/drawingml/2006/main" noGrp="1"/>
          </p:cNvSpPr>
          <p:nvPr/>
        </p:nvSpPr>
        <p:spPr>
          <a:xfrm xmlns:a="http://schemas.openxmlformats.org/drawingml/2006/main">
            <a:off x="6574631" y="2381250"/>
            <a:ext cx="612172" cy="5000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625" b="0">
                <a:solidFill>
                  <a:srgbClr val="19324D"/>
                </a:solidFill>
                <a:latin typeface="Arial"/>
                <a:ea typeface="Arial"/>
                <a:cs typeface="Arial"/>
              </a:defRPr>
            </a:defPPr>
            <a:lvl1pPr algn="l">
              <a:defRPr sz="2625" b="0">
                <a:solidFill>
                  <a:srgbClr val="19324D"/>
                </a:solidFill>
                <a:latin typeface="Arial"/>
                <a:ea typeface="Arial"/>
                <a:cs typeface="Arial"/>
              </a:defRPr>
            </a:lvl1pPr>
            <a:lvl2pPr algn="l">
              <a:defRPr sz="2625" b="0">
                <a:solidFill>
                  <a:srgbClr val="19324D"/>
                </a:solidFill>
                <a:latin typeface="Arial"/>
                <a:ea typeface="Arial"/>
                <a:cs typeface="Arial"/>
              </a:defRPr>
            </a:lvl2pPr>
            <a:lvl3pPr algn="l">
              <a:defRPr sz="2625" b="0">
                <a:solidFill>
                  <a:srgbClr val="19324D"/>
                </a:solidFill>
                <a:latin typeface="Arial"/>
                <a:ea typeface="Arial"/>
                <a:cs typeface="Arial"/>
              </a:defRPr>
            </a:lvl3pPr>
            <a:lvl4pPr algn="l">
              <a:defRPr sz="2625" b="0">
                <a:solidFill>
                  <a:srgbClr val="19324D"/>
                </a:solidFill>
                <a:latin typeface="Arial"/>
                <a:ea typeface="Arial"/>
                <a:cs typeface="Arial"/>
              </a:defRPr>
            </a:lvl4pPr>
            <a:lvl5pPr algn="l">
              <a:defRPr sz="2625" b="0">
                <a:solidFill>
                  <a:srgbClr val="19324D"/>
                </a:solidFill>
                <a:latin typeface="Arial"/>
                <a:ea typeface="Arial"/>
                <a:cs typeface="Arial"/>
              </a:defRPr>
            </a:lvl5pPr>
            <a:lvl6pPr algn="l">
              <a:defRPr sz="2625" b="0">
                <a:solidFill>
                  <a:srgbClr val="19324D"/>
                </a:solidFill>
                <a:latin typeface="Arial"/>
                <a:ea typeface="Arial"/>
                <a:cs typeface="Arial"/>
              </a:defRPr>
            </a:lvl6pPr>
            <a:lvl7pPr algn="l">
              <a:defRPr sz="2625" b="0">
                <a:solidFill>
                  <a:srgbClr val="19324D"/>
                </a:solidFill>
                <a:latin typeface="Arial"/>
                <a:ea typeface="Arial"/>
                <a:cs typeface="Arial"/>
              </a:defRPr>
            </a:lvl7pPr>
            <a:lvl8pPr algn="l">
              <a:defRPr sz="2625" b="0">
                <a:solidFill>
                  <a:srgbClr val="19324D"/>
                </a:solidFill>
                <a:latin typeface="Arial"/>
                <a:ea typeface="Arial"/>
                <a:cs typeface="Arial"/>
              </a:defRPr>
            </a:lvl8pPr>
            <a:lvl9pPr algn="l">
              <a:defRPr sz="2625" b="0">
                <a:solidFill>
                  <a:srgbClr val="19324D"/>
                </a:solidFill>
                <a:latin typeface="Arial"/>
                <a:ea typeface="Arial"/>
                <a:cs typeface="Arial"/>
              </a:defRPr>
            </a:lvl9pPr>
          </a:lstStyle>
          <a:p xmlns:a="http://schemas.openxmlformats.org/drawingml/2006/main">
            <a:pPr algn="l">
              <a:lnSpc>
                <a:spcPct val="112000"/>
              </a:lnSpc>
              <a:buNone/>
              <a:defRPr sz="2625" b="0">
                <a:solidFill>
                  <a:srgbClr val="19324D"/>
                </a:solidFill>
                <a:latin typeface="Arial"/>
                <a:ea typeface="Arial"/>
                <a:cs typeface="Arial"/>
              </a:defRPr>
            </a:pPr>
            <a:r>
              <a:rPr sz="2625" b="0">
                <a:solidFill>
                  <a:srgbClr val="19324D"/>
                </a:solidFill>
                <a:latin typeface="Arial"/>
                <a:ea typeface="Arial"/>
                <a:cs typeface="Arial"/>
              </a:rPr>
              <a:t> + F</a:t>
            </a:r>
          </a:p>
        </p:txBody>
      </p:sp>
      <p:sp>
        <p:nvSpPr>
          <p:cNvPr id="25" name="math-33-4">
            <a:extLst xmlns:a="http://schemas.openxmlformats.org/drawingml/2006/main">
              <a:ext uri="{FF2B5EF4-FFF2-40B4-BE49-F238E27FC236}">
                <a16:creationId xmlns:a16="http://schemas.microsoft.com/office/drawing/2014/main" id="{541A3EE3-2871-43D5-891D-AFD53DB12F0F}"/>
              </a:ext>
            </a:extLst>
          </p:cNvPr>
          <p:cNvSpPr>
            <a:spLocks xmlns:a="http://schemas.openxmlformats.org/drawingml/2006/main" noGrp="1"/>
          </p:cNvSpPr>
          <p:nvPr/>
        </p:nvSpPr>
        <p:spPr>
          <a:xfrm xmlns:a="http://schemas.openxmlformats.org/drawingml/2006/main">
            <a:off x="7158228" y="2517934"/>
            <a:ext cx="138589" cy="2200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33" b="0">
                <a:solidFill>
                  <a:srgbClr val="19324D"/>
                </a:solidFill>
                <a:latin typeface="Arial"/>
                <a:ea typeface="Arial"/>
                <a:cs typeface="Arial"/>
              </a:defRPr>
            </a:defPPr>
            <a:lvl1pPr algn="l">
              <a:defRPr sz="1733" b="0">
                <a:solidFill>
                  <a:srgbClr val="19324D"/>
                </a:solidFill>
                <a:latin typeface="Arial"/>
                <a:ea typeface="Arial"/>
                <a:cs typeface="Arial"/>
              </a:defRPr>
            </a:lvl1pPr>
            <a:lvl2pPr algn="l">
              <a:defRPr sz="1733" b="0">
                <a:solidFill>
                  <a:srgbClr val="19324D"/>
                </a:solidFill>
                <a:latin typeface="Arial"/>
                <a:ea typeface="Arial"/>
                <a:cs typeface="Arial"/>
              </a:defRPr>
            </a:lvl2pPr>
            <a:lvl3pPr algn="l">
              <a:defRPr sz="1733" b="0">
                <a:solidFill>
                  <a:srgbClr val="19324D"/>
                </a:solidFill>
                <a:latin typeface="Arial"/>
                <a:ea typeface="Arial"/>
                <a:cs typeface="Arial"/>
              </a:defRPr>
            </a:lvl3pPr>
            <a:lvl4pPr algn="l">
              <a:defRPr sz="1733" b="0">
                <a:solidFill>
                  <a:srgbClr val="19324D"/>
                </a:solidFill>
                <a:latin typeface="Arial"/>
                <a:ea typeface="Arial"/>
                <a:cs typeface="Arial"/>
              </a:defRPr>
            </a:lvl4pPr>
            <a:lvl5pPr algn="l">
              <a:defRPr sz="1733" b="0">
                <a:solidFill>
                  <a:srgbClr val="19324D"/>
                </a:solidFill>
                <a:latin typeface="Arial"/>
                <a:ea typeface="Arial"/>
                <a:cs typeface="Arial"/>
              </a:defRPr>
            </a:lvl5pPr>
            <a:lvl6pPr algn="l">
              <a:defRPr sz="1733" b="0">
                <a:solidFill>
                  <a:srgbClr val="19324D"/>
                </a:solidFill>
                <a:latin typeface="Arial"/>
                <a:ea typeface="Arial"/>
                <a:cs typeface="Arial"/>
              </a:defRPr>
            </a:lvl6pPr>
            <a:lvl7pPr algn="l">
              <a:defRPr sz="1733" b="0">
                <a:solidFill>
                  <a:srgbClr val="19324D"/>
                </a:solidFill>
                <a:latin typeface="Arial"/>
                <a:ea typeface="Arial"/>
                <a:cs typeface="Arial"/>
              </a:defRPr>
            </a:lvl7pPr>
            <a:lvl8pPr algn="l">
              <a:defRPr sz="1733" b="0">
                <a:solidFill>
                  <a:srgbClr val="19324D"/>
                </a:solidFill>
                <a:latin typeface="Arial"/>
                <a:ea typeface="Arial"/>
                <a:cs typeface="Arial"/>
              </a:defRPr>
            </a:lvl8pPr>
            <a:lvl9pPr algn="l">
              <a:defRPr sz="1733" b="0">
                <a:solidFill>
                  <a:srgbClr val="19324D"/>
                </a:solidFill>
                <a:latin typeface="Arial"/>
                <a:ea typeface="Arial"/>
                <a:cs typeface="Arial"/>
              </a:defRPr>
            </a:lvl9pPr>
          </a:lstStyle>
          <a:p xmlns:a="http://schemas.openxmlformats.org/drawingml/2006/main">
            <a:pPr algn="l">
              <a:lnSpc>
                <a:spcPct val="112000"/>
              </a:lnSpc>
              <a:buNone/>
              <a:defRPr sz="1733" b="0">
                <a:solidFill>
                  <a:srgbClr val="19324D"/>
                </a:solidFill>
                <a:latin typeface="Arial"/>
                <a:ea typeface="Arial"/>
                <a:cs typeface="Arial"/>
              </a:defRPr>
            </a:pPr>
            <a:r>
              <a:rPr sz="1733" b="0">
                <a:solidFill>
                  <a:srgbClr val="19324D"/>
                </a:solidFill>
                <a:latin typeface="Arial"/>
                <a:ea typeface="Arial"/>
                <a:cs typeface="Arial"/>
              </a:rPr>
              <a:t>y</a:t>
            </a:r>
          </a:p>
        </p:txBody>
      </p:sp>
      <p:sp>
        <p:nvSpPr>
          <p:cNvPr id="26" name="math-33-5">
            <a:extLst xmlns:a="http://schemas.openxmlformats.org/drawingml/2006/main">
              <a:ext uri="{FF2B5EF4-FFF2-40B4-BE49-F238E27FC236}">
                <a16:creationId xmlns:a16="http://schemas.microsoft.com/office/drawing/2014/main" id="{D1DEDD92-1888-47E5-BB24-7E23CA7C6CC9}"/>
              </a:ext>
            </a:extLst>
          </p:cNvPr>
          <p:cNvSpPr>
            <a:spLocks xmlns:a="http://schemas.openxmlformats.org/drawingml/2006/main" noGrp="1"/>
          </p:cNvSpPr>
          <p:nvPr/>
        </p:nvSpPr>
        <p:spPr>
          <a:xfrm xmlns:a="http://schemas.openxmlformats.org/drawingml/2006/main">
            <a:off x="7158228" y="2301240"/>
            <a:ext cx="150876" cy="2200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33" b="0">
                <a:solidFill>
                  <a:srgbClr val="19324D"/>
                </a:solidFill>
                <a:latin typeface="Arial"/>
                <a:ea typeface="Arial"/>
                <a:cs typeface="Arial"/>
              </a:defRPr>
            </a:defPPr>
            <a:lvl1pPr algn="l">
              <a:defRPr sz="1733" b="0">
                <a:solidFill>
                  <a:srgbClr val="19324D"/>
                </a:solidFill>
                <a:latin typeface="Arial"/>
                <a:ea typeface="Arial"/>
                <a:cs typeface="Arial"/>
              </a:defRPr>
            </a:lvl1pPr>
            <a:lvl2pPr algn="l">
              <a:defRPr sz="1733" b="0">
                <a:solidFill>
                  <a:srgbClr val="19324D"/>
                </a:solidFill>
                <a:latin typeface="Arial"/>
                <a:ea typeface="Arial"/>
                <a:cs typeface="Arial"/>
              </a:defRPr>
            </a:lvl2pPr>
            <a:lvl3pPr algn="l">
              <a:defRPr sz="1733" b="0">
                <a:solidFill>
                  <a:srgbClr val="19324D"/>
                </a:solidFill>
                <a:latin typeface="Arial"/>
                <a:ea typeface="Arial"/>
                <a:cs typeface="Arial"/>
              </a:defRPr>
            </a:lvl3pPr>
            <a:lvl4pPr algn="l">
              <a:defRPr sz="1733" b="0">
                <a:solidFill>
                  <a:srgbClr val="19324D"/>
                </a:solidFill>
                <a:latin typeface="Arial"/>
                <a:ea typeface="Arial"/>
                <a:cs typeface="Arial"/>
              </a:defRPr>
            </a:lvl4pPr>
            <a:lvl5pPr algn="l">
              <a:defRPr sz="1733" b="0">
                <a:solidFill>
                  <a:srgbClr val="19324D"/>
                </a:solidFill>
                <a:latin typeface="Arial"/>
                <a:ea typeface="Arial"/>
                <a:cs typeface="Arial"/>
              </a:defRPr>
            </a:lvl5pPr>
            <a:lvl6pPr algn="l">
              <a:defRPr sz="1733" b="0">
                <a:solidFill>
                  <a:srgbClr val="19324D"/>
                </a:solidFill>
                <a:latin typeface="Arial"/>
                <a:ea typeface="Arial"/>
                <a:cs typeface="Arial"/>
              </a:defRPr>
            </a:lvl6pPr>
            <a:lvl7pPr algn="l">
              <a:defRPr sz="1733" b="0">
                <a:solidFill>
                  <a:srgbClr val="19324D"/>
                </a:solidFill>
                <a:latin typeface="Arial"/>
                <a:ea typeface="Arial"/>
                <a:cs typeface="Arial"/>
              </a:defRPr>
            </a:lvl7pPr>
            <a:lvl8pPr algn="l">
              <a:defRPr sz="1733" b="0">
                <a:solidFill>
                  <a:srgbClr val="19324D"/>
                </a:solidFill>
                <a:latin typeface="Arial"/>
                <a:ea typeface="Arial"/>
                <a:cs typeface="Arial"/>
              </a:defRPr>
            </a:lvl8pPr>
            <a:lvl9pPr algn="l">
              <a:defRPr sz="1733" b="0">
                <a:solidFill>
                  <a:srgbClr val="19324D"/>
                </a:solidFill>
                <a:latin typeface="Arial"/>
                <a:ea typeface="Arial"/>
                <a:cs typeface="Arial"/>
              </a:defRPr>
            </a:lvl9pPr>
          </a:lstStyle>
          <a:p xmlns:a="http://schemas.openxmlformats.org/drawingml/2006/main">
            <a:pPr algn="l">
              <a:lnSpc>
                <a:spcPct val="112000"/>
              </a:lnSpc>
              <a:buNone/>
              <a:defRPr sz="1733" b="0">
                <a:solidFill>
                  <a:srgbClr val="19324D"/>
                </a:solidFill>
                <a:latin typeface="Arial"/>
                <a:ea typeface="Arial"/>
                <a:cs typeface="Arial"/>
              </a:defRPr>
            </a:pPr>
            <a:r>
              <a:rPr sz="1733" b="0">
                <a:solidFill>
                  <a:srgbClr val="19324D"/>
                </a:solidFill>
                <a:latin typeface="Arial"/>
                <a:ea typeface="Arial"/>
                <a:cs typeface="Arial"/>
              </a:rPr>
              <a:t>2</a:t>
            </a:r>
          </a:p>
        </p:txBody>
      </p:sp>
      <p:sp>
        <p:nvSpPr>
          <p:cNvPr id="27" name="math-33-6">
            <a:extLst xmlns:a="http://schemas.openxmlformats.org/drawingml/2006/main">
              <a:ext uri="{FF2B5EF4-FFF2-40B4-BE49-F238E27FC236}">
                <a16:creationId xmlns:a16="http://schemas.microsoft.com/office/drawing/2014/main" id="{B384038B-29F3-4335-BF0A-318A1E83C153}"/>
              </a:ext>
            </a:extLst>
          </p:cNvPr>
          <p:cNvSpPr>
            <a:spLocks xmlns:a="http://schemas.openxmlformats.org/drawingml/2006/main" noGrp="1"/>
          </p:cNvSpPr>
          <p:nvPr/>
        </p:nvSpPr>
        <p:spPr>
          <a:xfrm xmlns:a="http://schemas.openxmlformats.org/drawingml/2006/main">
            <a:off x="7280529" y="2381250"/>
            <a:ext cx="139636" cy="5000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625" b="0">
                <a:solidFill>
                  <a:srgbClr val="19324D"/>
                </a:solidFill>
                <a:latin typeface="Arial"/>
                <a:ea typeface="Arial"/>
                <a:cs typeface="Arial"/>
              </a:defRPr>
            </a:defPPr>
            <a:lvl1pPr algn="l">
              <a:defRPr sz="2625" b="0">
                <a:solidFill>
                  <a:srgbClr val="19324D"/>
                </a:solidFill>
                <a:latin typeface="Arial"/>
                <a:ea typeface="Arial"/>
                <a:cs typeface="Arial"/>
              </a:defRPr>
            </a:lvl1pPr>
            <a:lvl2pPr algn="l">
              <a:defRPr sz="2625" b="0">
                <a:solidFill>
                  <a:srgbClr val="19324D"/>
                </a:solidFill>
                <a:latin typeface="Arial"/>
                <a:ea typeface="Arial"/>
                <a:cs typeface="Arial"/>
              </a:defRPr>
            </a:lvl2pPr>
            <a:lvl3pPr algn="l">
              <a:defRPr sz="2625" b="0">
                <a:solidFill>
                  <a:srgbClr val="19324D"/>
                </a:solidFill>
                <a:latin typeface="Arial"/>
                <a:ea typeface="Arial"/>
                <a:cs typeface="Arial"/>
              </a:defRPr>
            </a:lvl3pPr>
            <a:lvl4pPr algn="l">
              <a:defRPr sz="2625" b="0">
                <a:solidFill>
                  <a:srgbClr val="19324D"/>
                </a:solidFill>
                <a:latin typeface="Arial"/>
                <a:ea typeface="Arial"/>
                <a:cs typeface="Arial"/>
              </a:defRPr>
            </a:lvl4pPr>
            <a:lvl5pPr algn="l">
              <a:defRPr sz="2625" b="0">
                <a:solidFill>
                  <a:srgbClr val="19324D"/>
                </a:solidFill>
                <a:latin typeface="Arial"/>
                <a:ea typeface="Arial"/>
                <a:cs typeface="Arial"/>
              </a:defRPr>
            </a:lvl5pPr>
            <a:lvl6pPr algn="l">
              <a:defRPr sz="2625" b="0">
                <a:solidFill>
                  <a:srgbClr val="19324D"/>
                </a:solidFill>
                <a:latin typeface="Arial"/>
                <a:ea typeface="Arial"/>
                <a:cs typeface="Arial"/>
              </a:defRPr>
            </a:lvl6pPr>
            <a:lvl7pPr algn="l">
              <a:defRPr sz="2625" b="0">
                <a:solidFill>
                  <a:srgbClr val="19324D"/>
                </a:solidFill>
                <a:latin typeface="Arial"/>
                <a:ea typeface="Arial"/>
                <a:cs typeface="Arial"/>
              </a:defRPr>
            </a:lvl7pPr>
            <a:lvl8pPr algn="l">
              <a:defRPr sz="2625" b="0">
                <a:solidFill>
                  <a:srgbClr val="19324D"/>
                </a:solidFill>
                <a:latin typeface="Arial"/>
                <a:ea typeface="Arial"/>
                <a:cs typeface="Arial"/>
              </a:defRPr>
            </a:lvl8pPr>
            <a:lvl9pPr algn="l">
              <a:defRPr sz="2625" b="0">
                <a:solidFill>
                  <a:srgbClr val="19324D"/>
                </a:solidFill>
                <a:latin typeface="Arial"/>
                <a:ea typeface="Arial"/>
                <a:cs typeface="Arial"/>
              </a:defRPr>
            </a:lvl9pPr>
          </a:lstStyle>
          <a:p xmlns:a="http://schemas.openxmlformats.org/drawingml/2006/main">
            <a:pPr algn="l">
              <a:lnSpc>
                <a:spcPct val="112000"/>
              </a:lnSpc>
              <a:buNone/>
              <a:defRPr sz="2625" b="0">
                <a:solidFill>
                  <a:srgbClr val="19324D"/>
                </a:solidFill>
                <a:latin typeface="Arial"/>
                <a:ea typeface="Arial"/>
                <a:cs typeface="Arial"/>
              </a:defRPr>
            </a:pPr>
            <a:r>
              <a:rPr sz="2625" b="0">
                <a:solidFill>
                  <a:srgbClr val="19324D"/>
                </a:solidFill>
                <a:latin typeface="Arial"/>
                <a:ea typeface="Arial"/>
                <a:cs typeface="Arial"/>
              </a:rPr>
              <a:t>)</a:t>
            </a:r>
          </a:p>
        </p:txBody>
      </p:sp>
      <p:sp>
        <p:nvSpPr>
          <p:cNvPr id="28" name="math-34-0">
            <a:extLst xmlns:a="http://schemas.openxmlformats.org/drawingml/2006/main">
              <a:ext uri="{FF2B5EF4-FFF2-40B4-BE49-F238E27FC236}">
                <a16:creationId xmlns:a16="http://schemas.microsoft.com/office/drawing/2014/main" id="{DD967792-DE28-4537-8298-393433CE34ED}"/>
              </a:ext>
            </a:extLst>
          </p:cNvPr>
          <p:cNvSpPr>
            <a:spLocks xmlns:a="http://schemas.openxmlformats.org/drawingml/2006/main" noGrp="1"/>
          </p:cNvSpPr>
          <p:nvPr/>
        </p:nvSpPr>
        <p:spPr>
          <a:xfrm xmlns:a="http://schemas.openxmlformats.org/drawingml/2006/main">
            <a:off x="5334000" y="3152775"/>
            <a:ext cx="1315783"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0">
                <a:solidFill>
                  <a:srgbClr val="19324D"/>
                </a:solidFill>
                <a:latin typeface="Arial"/>
                <a:ea typeface="Arial"/>
                <a:cs typeface="Arial"/>
              </a:defRPr>
            </a:defPPr>
            <a:lvl1pPr algn="l">
              <a:defRPr sz="2550" b="0">
                <a:solidFill>
                  <a:srgbClr val="19324D"/>
                </a:solidFill>
                <a:latin typeface="Arial"/>
                <a:ea typeface="Arial"/>
                <a:cs typeface="Arial"/>
              </a:defRPr>
            </a:lvl1pPr>
            <a:lvl2pPr algn="l">
              <a:defRPr sz="2550" b="0">
                <a:solidFill>
                  <a:srgbClr val="19324D"/>
                </a:solidFill>
                <a:latin typeface="Arial"/>
                <a:ea typeface="Arial"/>
                <a:cs typeface="Arial"/>
              </a:defRPr>
            </a:lvl2pPr>
            <a:lvl3pPr algn="l">
              <a:defRPr sz="2550" b="0">
                <a:solidFill>
                  <a:srgbClr val="19324D"/>
                </a:solidFill>
                <a:latin typeface="Arial"/>
                <a:ea typeface="Arial"/>
                <a:cs typeface="Arial"/>
              </a:defRPr>
            </a:lvl3pPr>
            <a:lvl4pPr algn="l">
              <a:defRPr sz="2550" b="0">
                <a:solidFill>
                  <a:srgbClr val="19324D"/>
                </a:solidFill>
                <a:latin typeface="Arial"/>
                <a:ea typeface="Arial"/>
                <a:cs typeface="Arial"/>
              </a:defRPr>
            </a:lvl4pPr>
            <a:lvl5pPr algn="l">
              <a:defRPr sz="2550" b="0">
                <a:solidFill>
                  <a:srgbClr val="19324D"/>
                </a:solidFill>
                <a:latin typeface="Arial"/>
                <a:ea typeface="Arial"/>
                <a:cs typeface="Arial"/>
              </a:defRPr>
            </a:lvl5pPr>
            <a:lvl6pPr algn="l">
              <a:defRPr sz="2550" b="0">
                <a:solidFill>
                  <a:srgbClr val="19324D"/>
                </a:solidFill>
                <a:latin typeface="Arial"/>
                <a:ea typeface="Arial"/>
                <a:cs typeface="Arial"/>
              </a:defRPr>
            </a:lvl6pPr>
            <a:lvl7pPr algn="l">
              <a:defRPr sz="2550" b="0">
                <a:solidFill>
                  <a:srgbClr val="19324D"/>
                </a:solidFill>
                <a:latin typeface="Arial"/>
                <a:ea typeface="Arial"/>
                <a:cs typeface="Arial"/>
              </a:defRPr>
            </a:lvl7pPr>
            <a:lvl8pPr algn="l">
              <a:defRPr sz="2550" b="0">
                <a:solidFill>
                  <a:srgbClr val="19324D"/>
                </a:solidFill>
                <a:latin typeface="Arial"/>
                <a:ea typeface="Arial"/>
                <a:cs typeface="Arial"/>
              </a:defRPr>
            </a:lvl8pPr>
            <a:lvl9pPr algn="l">
              <a:defRPr sz="2550" b="0">
                <a:solidFill>
                  <a:srgbClr val="19324D"/>
                </a:solidFill>
                <a:latin typeface="Arial"/>
                <a:ea typeface="Arial"/>
                <a:cs typeface="Arial"/>
              </a:defRPr>
            </a:lvl9pPr>
          </a:lstStyle>
          <a:p xmlns:a="http://schemas.openxmlformats.org/drawingml/2006/main">
            <a:pPr algn="l">
              <a:lnSpc>
                <a:spcPct val="112000"/>
              </a:lnSpc>
              <a:buNone/>
              <a:defRPr sz="2550" b="0">
                <a:solidFill>
                  <a:srgbClr val="19324D"/>
                </a:solidFill>
                <a:latin typeface="Arial"/>
                <a:ea typeface="Arial"/>
                <a:cs typeface="Arial"/>
              </a:defRPr>
            </a:pPr>
            <a:r>
              <a:rPr sz="2550" b="0">
                <a:solidFill>
                  <a:srgbClr val="19324D"/>
                </a:solidFill>
                <a:latin typeface="Arial"/>
                <a:ea typeface="Arial"/>
                <a:cs typeface="Arial"/>
              </a:rPr>
              <a:t>tan θ = F</a:t>
            </a:r>
          </a:p>
        </p:txBody>
      </p:sp>
      <p:sp>
        <p:nvSpPr>
          <p:cNvPr id="29" name="math-34-1">
            <a:extLst xmlns:a="http://schemas.openxmlformats.org/drawingml/2006/main">
              <a:ext uri="{FF2B5EF4-FFF2-40B4-BE49-F238E27FC236}">
                <a16:creationId xmlns:a16="http://schemas.microsoft.com/office/drawing/2014/main" id="{70605628-7B92-44D8-96F6-4803BD40D37C}"/>
              </a:ext>
            </a:extLst>
          </p:cNvPr>
          <p:cNvSpPr>
            <a:spLocks xmlns:a="http://schemas.openxmlformats.org/drawingml/2006/main" noGrp="1"/>
          </p:cNvSpPr>
          <p:nvPr/>
        </p:nvSpPr>
        <p:spPr>
          <a:xfrm xmlns:a="http://schemas.openxmlformats.org/drawingml/2006/main">
            <a:off x="6621208" y="3285554"/>
            <a:ext cx="135446" cy="2137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83" b="0">
                <a:solidFill>
                  <a:srgbClr val="19324D"/>
                </a:solidFill>
                <a:latin typeface="Arial"/>
                <a:ea typeface="Arial"/>
                <a:cs typeface="Arial"/>
              </a:defRPr>
            </a:defPPr>
            <a:lvl1pPr algn="l">
              <a:defRPr sz="1683" b="0">
                <a:solidFill>
                  <a:srgbClr val="19324D"/>
                </a:solidFill>
                <a:latin typeface="Arial"/>
                <a:ea typeface="Arial"/>
                <a:cs typeface="Arial"/>
              </a:defRPr>
            </a:lvl1pPr>
            <a:lvl2pPr algn="l">
              <a:defRPr sz="1683" b="0">
                <a:solidFill>
                  <a:srgbClr val="19324D"/>
                </a:solidFill>
                <a:latin typeface="Arial"/>
                <a:ea typeface="Arial"/>
                <a:cs typeface="Arial"/>
              </a:defRPr>
            </a:lvl2pPr>
            <a:lvl3pPr algn="l">
              <a:defRPr sz="1683" b="0">
                <a:solidFill>
                  <a:srgbClr val="19324D"/>
                </a:solidFill>
                <a:latin typeface="Arial"/>
                <a:ea typeface="Arial"/>
                <a:cs typeface="Arial"/>
              </a:defRPr>
            </a:lvl3pPr>
            <a:lvl4pPr algn="l">
              <a:defRPr sz="1683" b="0">
                <a:solidFill>
                  <a:srgbClr val="19324D"/>
                </a:solidFill>
                <a:latin typeface="Arial"/>
                <a:ea typeface="Arial"/>
                <a:cs typeface="Arial"/>
              </a:defRPr>
            </a:lvl4pPr>
            <a:lvl5pPr algn="l">
              <a:defRPr sz="1683" b="0">
                <a:solidFill>
                  <a:srgbClr val="19324D"/>
                </a:solidFill>
                <a:latin typeface="Arial"/>
                <a:ea typeface="Arial"/>
                <a:cs typeface="Arial"/>
              </a:defRPr>
            </a:lvl5pPr>
            <a:lvl6pPr algn="l">
              <a:defRPr sz="1683" b="0">
                <a:solidFill>
                  <a:srgbClr val="19324D"/>
                </a:solidFill>
                <a:latin typeface="Arial"/>
                <a:ea typeface="Arial"/>
                <a:cs typeface="Arial"/>
              </a:defRPr>
            </a:lvl6pPr>
            <a:lvl7pPr algn="l">
              <a:defRPr sz="1683" b="0">
                <a:solidFill>
                  <a:srgbClr val="19324D"/>
                </a:solidFill>
                <a:latin typeface="Arial"/>
                <a:ea typeface="Arial"/>
                <a:cs typeface="Arial"/>
              </a:defRPr>
            </a:lvl7pPr>
            <a:lvl8pPr algn="l">
              <a:defRPr sz="1683" b="0">
                <a:solidFill>
                  <a:srgbClr val="19324D"/>
                </a:solidFill>
                <a:latin typeface="Arial"/>
                <a:ea typeface="Arial"/>
                <a:cs typeface="Arial"/>
              </a:defRPr>
            </a:lvl8pPr>
            <a:lvl9pPr algn="l">
              <a:defRPr sz="1683" b="0">
                <a:solidFill>
                  <a:srgbClr val="19324D"/>
                </a:solidFill>
                <a:latin typeface="Arial"/>
                <a:ea typeface="Arial"/>
                <a:cs typeface="Arial"/>
              </a:defRPr>
            </a:lvl9pPr>
          </a:lstStyle>
          <a:p xmlns:a="http://schemas.openxmlformats.org/drawingml/2006/main">
            <a:pPr algn="l">
              <a:lnSpc>
                <a:spcPct val="112000"/>
              </a:lnSpc>
              <a:buNone/>
              <a:defRPr sz="1683" b="0">
                <a:solidFill>
                  <a:srgbClr val="19324D"/>
                </a:solidFill>
                <a:latin typeface="Arial"/>
                <a:ea typeface="Arial"/>
                <a:cs typeface="Arial"/>
              </a:defRPr>
            </a:pPr>
            <a:r>
              <a:rPr sz="1683" b="0">
                <a:solidFill>
                  <a:srgbClr val="19324D"/>
                </a:solidFill>
                <a:latin typeface="Arial"/>
                <a:ea typeface="Arial"/>
                <a:cs typeface="Arial"/>
              </a:rPr>
              <a:t>y</a:t>
            </a:r>
          </a:p>
        </p:txBody>
      </p:sp>
      <p:sp>
        <p:nvSpPr>
          <p:cNvPr id="30" name="math-34-2">
            <a:extLst xmlns:a="http://schemas.openxmlformats.org/drawingml/2006/main">
              <a:ext uri="{FF2B5EF4-FFF2-40B4-BE49-F238E27FC236}">
                <a16:creationId xmlns:a16="http://schemas.microsoft.com/office/drawing/2014/main" id="{AAB8A8AB-B3E8-4CDC-A917-707872D8825B}"/>
              </a:ext>
            </a:extLst>
          </p:cNvPr>
          <p:cNvSpPr>
            <a:spLocks xmlns:a="http://schemas.openxmlformats.org/drawingml/2006/main" noGrp="1"/>
          </p:cNvSpPr>
          <p:nvPr/>
        </p:nvSpPr>
        <p:spPr>
          <a:xfrm xmlns:a="http://schemas.openxmlformats.org/drawingml/2006/main">
            <a:off x="6728079" y="3152775"/>
            <a:ext cx="31632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0">
                <a:solidFill>
                  <a:srgbClr val="19324D"/>
                </a:solidFill>
                <a:latin typeface="Arial"/>
                <a:ea typeface="Arial"/>
                <a:cs typeface="Arial"/>
              </a:defRPr>
            </a:defPPr>
            <a:lvl1pPr algn="l">
              <a:defRPr sz="2550" b="0">
                <a:solidFill>
                  <a:srgbClr val="19324D"/>
                </a:solidFill>
                <a:latin typeface="Arial"/>
                <a:ea typeface="Arial"/>
                <a:cs typeface="Arial"/>
              </a:defRPr>
            </a:lvl1pPr>
            <a:lvl2pPr algn="l">
              <a:defRPr sz="2550" b="0">
                <a:solidFill>
                  <a:srgbClr val="19324D"/>
                </a:solidFill>
                <a:latin typeface="Arial"/>
                <a:ea typeface="Arial"/>
                <a:cs typeface="Arial"/>
              </a:defRPr>
            </a:lvl2pPr>
            <a:lvl3pPr algn="l">
              <a:defRPr sz="2550" b="0">
                <a:solidFill>
                  <a:srgbClr val="19324D"/>
                </a:solidFill>
                <a:latin typeface="Arial"/>
                <a:ea typeface="Arial"/>
                <a:cs typeface="Arial"/>
              </a:defRPr>
            </a:lvl3pPr>
            <a:lvl4pPr algn="l">
              <a:defRPr sz="2550" b="0">
                <a:solidFill>
                  <a:srgbClr val="19324D"/>
                </a:solidFill>
                <a:latin typeface="Arial"/>
                <a:ea typeface="Arial"/>
                <a:cs typeface="Arial"/>
              </a:defRPr>
            </a:lvl4pPr>
            <a:lvl5pPr algn="l">
              <a:defRPr sz="2550" b="0">
                <a:solidFill>
                  <a:srgbClr val="19324D"/>
                </a:solidFill>
                <a:latin typeface="Arial"/>
                <a:ea typeface="Arial"/>
                <a:cs typeface="Arial"/>
              </a:defRPr>
            </a:lvl5pPr>
            <a:lvl6pPr algn="l">
              <a:defRPr sz="2550" b="0">
                <a:solidFill>
                  <a:srgbClr val="19324D"/>
                </a:solidFill>
                <a:latin typeface="Arial"/>
                <a:ea typeface="Arial"/>
                <a:cs typeface="Arial"/>
              </a:defRPr>
            </a:lvl6pPr>
            <a:lvl7pPr algn="l">
              <a:defRPr sz="2550" b="0">
                <a:solidFill>
                  <a:srgbClr val="19324D"/>
                </a:solidFill>
                <a:latin typeface="Arial"/>
                <a:ea typeface="Arial"/>
                <a:cs typeface="Arial"/>
              </a:defRPr>
            </a:lvl7pPr>
            <a:lvl8pPr algn="l">
              <a:defRPr sz="2550" b="0">
                <a:solidFill>
                  <a:srgbClr val="19324D"/>
                </a:solidFill>
                <a:latin typeface="Arial"/>
                <a:ea typeface="Arial"/>
                <a:cs typeface="Arial"/>
              </a:defRPr>
            </a:lvl8pPr>
            <a:lvl9pPr algn="l">
              <a:defRPr sz="2550" b="0">
                <a:solidFill>
                  <a:srgbClr val="19324D"/>
                </a:solidFill>
                <a:latin typeface="Arial"/>
                <a:ea typeface="Arial"/>
                <a:cs typeface="Arial"/>
              </a:defRPr>
            </a:lvl9pPr>
          </a:lstStyle>
          <a:p xmlns:a="http://schemas.openxmlformats.org/drawingml/2006/main">
            <a:pPr algn="l">
              <a:lnSpc>
                <a:spcPct val="112000"/>
              </a:lnSpc>
              <a:buNone/>
              <a:defRPr sz="2550" b="0">
                <a:solidFill>
                  <a:srgbClr val="19324D"/>
                </a:solidFill>
                <a:latin typeface="Arial"/>
                <a:ea typeface="Arial"/>
                <a:cs typeface="Arial"/>
              </a:defRPr>
            </a:pPr>
            <a:r>
              <a:rPr sz="2550" b="0">
                <a:solidFill>
                  <a:srgbClr val="19324D"/>
                </a:solidFill>
                <a:latin typeface="Arial"/>
                <a:ea typeface="Arial"/>
                <a:cs typeface="Arial"/>
              </a:rPr>
              <a:t>/F</a:t>
            </a:r>
          </a:p>
        </p:txBody>
      </p:sp>
      <p:sp>
        <p:nvSpPr>
          <p:cNvPr id="31" name="math-34-3">
            <a:extLst xmlns:a="http://schemas.openxmlformats.org/drawingml/2006/main">
              <a:ext uri="{FF2B5EF4-FFF2-40B4-BE49-F238E27FC236}">
                <a16:creationId xmlns:a16="http://schemas.microsoft.com/office/drawing/2014/main" id="{0CE8400C-FDB0-433C-968E-E4087E262DA5}"/>
              </a:ext>
            </a:extLst>
          </p:cNvPr>
          <p:cNvSpPr>
            <a:spLocks xmlns:a="http://schemas.openxmlformats.org/drawingml/2006/main" noGrp="1"/>
          </p:cNvSpPr>
          <p:nvPr/>
        </p:nvSpPr>
        <p:spPr>
          <a:xfrm xmlns:a="http://schemas.openxmlformats.org/drawingml/2006/main">
            <a:off x="7015829" y="3285554"/>
            <a:ext cx="135446" cy="2137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83" b="0">
                <a:solidFill>
                  <a:srgbClr val="19324D"/>
                </a:solidFill>
                <a:latin typeface="Arial"/>
                <a:ea typeface="Arial"/>
                <a:cs typeface="Arial"/>
              </a:defRPr>
            </a:defPPr>
            <a:lvl1pPr algn="l">
              <a:defRPr sz="1683" b="0">
                <a:solidFill>
                  <a:srgbClr val="19324D"/>
                </a:solidFill>
                <a:latin typeface="Arial"/>
                <a:ea typeface="Arial"/>
                <a:cs typeface="Arial"/>
              </a:defRPr>
            </a:lvl1pPr>
            <a:lvl2pPr algn="l">
              <a:defRPr sz="1683" b="0">
                <a:solidFill>
                  <a:srgbClr val="19324D"/>
                </a:solidFill>
                <a:latin typeface="Arial"/>
                <a:ea typeface="Arial"/>
                <a:cs typeface="Arial"/>
              </a:defRPr>
            </a:lvl2pPr>
            <a:lvl3pPr algn="l">
              <a:defRPr sz="1683" b="0">
                <a:solidFill>
                  <a:srgbClr val="19324D"/>
                </a:solidFill>
                <a:latin typeface="Arial"/>
                <a:ea typeface="Arial"/>
                <a:cs typeface="Arial"/>
              </a:defRPr>
            </a:lvl3pPr>
            <a:lvl4pPr algn="l">
              <a:defRPr sz="1683" b="0">
                <a:solidFill>
                  <a:srgbClr val="19324D"/>
                </a:solidFill>
                <a:latin typeface="Arial"/>
                <a:ea typeface="Arial"/>
                <a:cs typeface="Arial"/>
              </a:defRPr>
            </a:lvl4pPr>
            <a:lvl5pPr algn="l">
              <a:defRPr sz="1683" b="0">
                <a:solidFill>
                  <a:srgbClr val="19324D"/>
                </a:solidFill>
                <a:latin typeface="Arial"/>
                <a:ea typeface="Arial"/>
                <a:cs typeface="Arial"/>
              </a:defRPr>
            </a:lvl5pPr>
            <a:lvl6pPr algn="l">
              <a:defRPr sz="1683" b="0">
                <a:solidFill>
                  <a:srgbClr val="19324D"/>
                </a:solidFill>
                <a:latin typeface="Arial"/>
                <a:ea typeface="Arial"/>
                <a:cs typeface="Arial"/>
              </a:defRPr>
            </a:lvl6pPr>
            <a:lvl7pPr algn="l">
              <a:defRPr sz="1683" b="0">
                <a:solidFill>
                  <a:srgbClr val="19324D"/>
                </a:solidFill>
                <a:latin typeface="Arial"/>
                <a:ea typeface="Arial"/>
                <a:cs typeface="Arial"/>
              </a:defRPr>
            </a:lvl7pPr>
            <a:lvl8pPr algn="l">
              <a:defRPr sz="1683" b="0">
                <a:solidFill>
                  <a:srgbClr val="19324D"/>
                </a:solidFill>
                <a:latin typeface="Arial"/>
                <a:ea typeface="Arial"/>
                <a:cs typeface="Arial"/>
              </a:defRPr>
            </a:lvl8pPr>
            <a:lvl9pPr algn="l">
              <a:defRPr sz="1683" b="0">
                <a:solidFill>
                  <a:srgbClr val="19324D"/>
                </a:solidFill>
                <a:latin typeface="Arial"/>
                <a:ea typeface="Arial"/>
                <a:cs typeface="Arial"/>
              </a:defRPr>
            </a:lvl9pPr>
          </a:lstStyle>
          <a:p xmlns:a="http://schemas.openxmlformats.org/drawingml/2006/main">
            <a:pPr algn="l">
              <a:lnSpc>
                <a:spcPct val="112000"/>
              </a:lnSpc>
              <a:buNone/>
              <a:defRPr sz="1683" b="0">
                <a:solidFill>
                  <a:srgbClr val="19324D"/>
                </a:solidFill>
                <a:latin typeface="Arial"/>
                <a:ea typeface="Arial"/>
                <a:cs typeface="Arial"/>
              </a:defRPr>
            </a:pPr>
            <a:r>
              <a:rPr sz="1683" b="0">
                <a:solidFill>
                  <a:srgbClr val="19324D"/>
                </a:solidFill>
                <a:latin typeface="Arial"/>
                <a:ea typeface="Arial"/>
                <a:cs typeface="Arial"/>
              </a:rPr>
              <a:t>x</a:t>
            </a:r>
          </a:p>
        </p:txBody>
      </p:sp>
      <p:sp>
        <p:nvSpPr>
          <p:cNvPr id="32" name="section-heading">
            <a:extLst xmlns:a="http://schemas.openxmlformats.org/drawingml/2006/main">
              <a:ext uri="{FF2B5EF4-FFF2-40B4-BE49-F238E27FC236}">
                <a16:creationId xmlns:a16="http://schemas.microsoft.com/office/drawing/2014/main" id="{20DE3840-498E-4E73-A180-0B460E08741D}"/>
              </a:ext>
            </a:extLst>
          </p:cNvPr>
          <p:cNvSpPr>
            <a:spLocks xmlns:a="http://schemas.openxmlformats.org/drawingml/2006/main" noGrp="1"/>
          </p:cNvSpPr>
          <p:nvPr/>
        </p:nvSpPr>
        <p:spPr>
          <a:xfrm xmlns:a="http://schemas.openxmlformats.org/drawingml/2006/main">
            <a:off x="5334000" y="4238625"/>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Direction is part of the answer</a:t>
            </a:r>
          </a:p>
        </p:txBody>
      </p:sp>
      <p:sp>
        <p:nvSpPr>
          <p:cNvPr id="33" name="paragraph">
            <a:extLst xmlns:a="http://schemas.openxmlformats.org/drawingml/2006/main">
              <a:ext uri="{FF2B5EF4-FFF2-40B4-BE49-F238E27FC236}">
                <a16:creationId xmlns:a16="http://schemas.microsoft.com/office/drawing/2014/main" id="{9F0F3914-1DC0-4D57-AB12-A73D592FCC09}"/>
              </a:ext>
            </a:extLst>
          </p:cNvPr>
          <p:cNvSpPr>
            <a:spLocks xmlns:a="http://schemas.openxmlformats.org/drawingml/2006/main" noGrp="1"/>
          </p:cNvSpPr>
          <p:nvPr/>
        </p:nvSpPr>
        <p:spPr>
          <a:xfrm xmlns:a="http://schemas.openxmlformats.org/drawingml/2006/main">
            <a:off x="5334000" y="4667250"/>
            <a:ext cx="6172200" cy="9772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State the reference direction. A right triangle has</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two acute angles that add to 90°. A scale drawing</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provides a check.</a:t>
            </a:r>
          </a:p>
        </p:txBody>
      </p:sp>
    </p:spTree>
    <p:extLst>
      <p:ext uri="{BB962C8B-B14F-4D97-AF65-F5344CB8AC3E}">
        <p14:creationId xmlns:p14="http://schemas.microsoft.com/office/powerpoint/2010/main" val="596322504"/>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Two perpendicular pulls on one particle</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6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18</a:t>
            </a:r>
          </a:p>
        </p:txBody>
      </p:sp>
      <p:sp>
        <p:nvSpPr>
          <p:cNvPr id="14" name="gold-panel">
            <a:extLst xmlns:a="http://schemas.openxmlformats.org/drawingml/2006/main">
              <a:ext uri="{FF2B5EF4-FFF2-40B4-BE49-F238E27FC236}">
                <a16:creationId xmlns:a16="http://schemas.microsoft.com/office/drawing/2014/main" id="{7F78B0E4-3832-408F-87CD-5CE4921D5A5C}"/>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7A965485-A595-4D7C-9C0D-F905D75C1FB6}"/>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GIVEN</a:t>
            </a:r>
          </a:p>
        </p:txBody>
      </p:sp>
      <p:sp>
        <p:nvSpPr>
          <p:cNvPr id="16" name="math-35-0">
            <a:extLst xmlns:a="http://schemas.openxmlformats.org/drawingml/2006/main">
              <a:ext uri="{FF2B5EF4-FFF2-40B4-BE49-F238E27FC236}">
                <a16:creationId xmlns:a16="http://schemas.microsoft.com/office/drawing/2014/main" id="{4FEE0504-7672-452D-96B6-E2E63A8BA7E7}"/>
              </a:ext>
            </a:extLst>
          </p:cNvPr>
          <p:cNvSpPr>
            <a:spLocks xmlns:a="http://schemas.openxmlformats.org/drawingml/2006/main" noGrp="1"/>
          </p:cNvSpPr>
          <p:nvPr/>
        </p:nvSpPr>
        <p:spPr>
          <a:xfrm xmlns:a="http://schemas.openxmlformats.org/drawingml/2006/main">
            <a:off x="952500" y="2457450"/>
            <a:ext cx="2508790"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Force 1 = 12.0 N east</a:t>
            </a:r>
          </a:p>
        </p:txBody>
      </p:sp>
      <p:sp>
        <p:nvSpPr>
          <p:cNvPr id="17" name="math-36-0">
            <a:extLst xmlns:a="http://schemas.openxmlformats.org/drawingml/2006/main">
              <a:ext uri="{FF2B5EF4-FFF2-40B4-BE49-F238E27FC236}">
                <a16:creationId xmlns:a16="http://schemas.microsoft.com/office/drawing/2014/main" id="{13ADC9B9-5BEF-4914-988C-330F5064FF19}"/>
              </a:ext>
            </a:extLst>
          </p:cNvPr>
          <p:cNvSpPr>
            <a:spLocks xmlns:a="http://schemas.openxmlformats.org/drawingml/2006/main" noGrp="1"/>
          </p:cNvSpPr>
          <p:nvPr/>
        </p:nvSpPr>
        <p:spPr>
          <a:xfrm xmlns:a="http://schemas.openxmlformats.org/drawingml/2006/main">
            <a:off x="952500" y="3457575"/>
            <a:ext cx="2608897"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Force 2 = 5.00 N north</a:t>
            </a:r>
          </a:p>
        </p:txBody>
      </p:sp>
      <p:sp>
        <p:nvSpPr>
          <p:cNvPr id="18" name="math-37-0">
            <a:extLst xmlns:a="http://schemas.openxmlformats.org/drawingml/2006/main">
              <a:ext uri="{FF2B5EF4-FFF2-40B4-BE49-F238E27FC236}">
                <a16:creationId xmlns:a16="http://schemas.microsoft.com/office/drawing/2014/main" id="{0839A7A0-7425-4EE3-91EF-8BBAD28D3C73}"/>
              </a:ext>
            </a:extLst>
          </p:cNvPr>
          <p:cNvSpPr>
            <a:spLocks xmlns:a="http://schemas.openxmlformats.org/drawingml/2006/main" noGrp="1"/>
          </p:cNvSpPr>
          <p:nvPr/>
        </p:nvSpPr>
        <p:spPr>
          <a:xfrm xmlns:a="http://schemas.openxmlformats.org/drawingml/2006/main">
            <a:off x="952500" y="4457700"/>
            <a:ext cx="3037237"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Drawing scale: 1 cm = 2 N</a:t>
            </a:r>
          </a:p>
        </p:txBody>
      </p:sp>
      <p:sp>
        <p:nvSpPr>
          <p:cNvPr id="19" name="question-part-a">
            <a:extLst xmlns:a="http://schemas.openxmlformats.org/drawingml/2006/main">
              <a:ext uri="{FF2B5EF4-FFF2-40B4-BE49-F238E27FC236}">
                <a16:creationId xmlns:a16="http://schemas.microsoft.com/office/drawing/2014/main" id="{EEB22BBD-CC76-416E-80A5-43D389EA4F58}"/>
              </a:ext>
            </a:extLst>
          </p:cNvPr>
          <p:cNvSpPr>
            <a:spLocks xmlns:a="http://schemas.openxmlformats.org/drawingml/2006/main" noGrp="1"/>
          </p:cNvSpPr>
          <p:nvPr/>
        </p:nvSpPr>
        <p:spPr>
          <a:xfrm xmlns:a="http://schemas.openxmlformats.org/drawingml/2006/main">
            <a:off x="5334000" y="1952625"/>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Use a head-to-tail scale drawing, then calculate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the resultant magnitude.</a:t>
            </a:r>
          </a:p>
        </p:txBody>
      </p:sp>
      <p:sp>
        <p:nvSpPr>
          <p:cNvPr id="20" name="question-part-b">
            <a:extLst xmlns:a="http://schemas.openxmlformats.org/drawingml/2006/main">
              <a:ext uri="{FF2B5EF4-FFF2-40B4-BE49-F238E27FC236}">
                <a16:creationId xmlns:a16="http://schemas.microsoft.com/office/drawing/2014/main" id="{9FBA21A6-7E4B-44F0-A391-756EF1520EE1}"/>
              </a:ext>
            </a:extLst>
          </p:cNvPr>
          <p:cNvSpPr>
            <a:spLocks xmlns:a="http://schemas.openxmlformats.org/drawingml/2006/main" noGrp="1"/>
          </p:cNvSpPr>
          <p:nvPr/>
        </p:nvSpPr>
        <p:spPr>
          <a:xfrm xmlns:a="http://schemas.openxmlformats.org/drawingml/2006/main">
            <a:off x="5334000" y="2937510"/>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Find its angle north of east and its angle east of</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north. Show the triangle angle sum.</a:t>
            </a:r>
          </a:p>
        </p:txBody>
      </p:sp>
      <p:sp>
        <p:nvSpPr>
          <p:cNvPr id="21" name="question-part-c">
            <a:extLst xmlns:a="http://schemas.openxmlformats.org/drawingml/2006/main">
              <a:ext uri="{FF2B5EF4-FFF2-40B4-BE49-F238E27FC236}">
                <a16:creationId xmlns:a16="http://schemas.microsoft.com/office/drawing/2014/main" id="{FF30B98D-24FA-4202-8979-BEC4094A0E96}"/>
              </a:ext>
            </a:extLst>
          </p:cNvPr>
          <p:cNvSpPr>
            <a:spLocks xmlns:a="http://schemas.openxmlformats.org/drawingml/2006/main" noGrp="1"/>
          </p:cNvSpPr>
          <p:nvPr/>
        </p:nvSpPr>
        <p:spPr>
          <a:xfrm xmlns:a="http://schemas.openxmlformats.org/drawingml/2006/main">
            <a:off x="5334000" y="3922395"/>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 State the equilibrant needed to give zero</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resultant.</a:t>
            </a:r>
          </a:p>
        </p:txBody>
      </p:sp>
    </p:spTree>
    <p:extLst>
      <p:ext uri="{BB962C8B-B14F-4D97-AF65-F5344CB8AC3E}">
        <p14:creationId xmlns:p14="http://schemas.microsoft.com/office/powerpoint/2010/main" val="596322504"/>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Two perpendicular pulls on one particle</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6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19</a:t>
            </a:r>
          </a:p>
        </p:txBody>
      </p:sp>
      <p:cxnSp>
        <p:nvCxnSpPr>
          <p:cNvPr id="14" name="force-vector-26">
            <a:extLst xmlns:a="http://schemas.openxmlformats.org/drawingml/2006/main">
              <a:ext uri="{FF2B5EF4-FFF2-40B4-BE49-F238E27FC236}">
                <a16:creationId xmlns:a16="http://schemas.microsoft.com/office/drawing/2014/main" id="{F8237A1B-A51F-4CB8-B8EC-2A045FC270CA}"/>
              </a:ext>
            </a:extLst>
          </p:cNvPr>
          <p:cNvCxnSpPr/>
          <p:nvPr/>
        </p:nvCxnSpPr>
        <p:spPr>
          <a:xfrm xmlns:a="http://schemas.openxmlformats.org/drawingml/2006/main" flipH="0" flipV="0">
            <a:off x="1428750" y="4857750"/>
            <a:ext cx="3200400" cy="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15" name="force-vector-27">
            <a:extLst xmlns:a="http://schemas.openxmlformats.org/drawingml/2006/main">
              <a:ext uri="{FF2B5EF4-FFF2-40B4-BE49-F238E27FC236}">
                <a16:creationId xmlns:a16="http://schemas.microsoft.com/office/drawing/2014/main" id="{263B88EB-778A-4E08-BFB7-A6F346D80BA0}"/>
              </a:ext>
            </a:extLst>
          </p:cNvPr>
          <p:cNvCxnSpPr/>
          <p:nvPr/>
        </p:nvCxnSpPr>
        <p:spPr>
          <a:xfrm xmlns:a="http://schemas.openxmlformats.org/drawingml/2006/main" flipH="0" flipV="1">
            <a:off x="4629150" y="3524250"/>
            <a:ext cx="0" cy="133350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16" name="force-vector-28">
            <a:extLst xmlns:a="http://schemas.openxmlformats.org/drawingml/2006/main">
              <a:ext uri="{FF2B5EF4-FFF2-40B4-BE49-F238E27FC236}">
                <a16:creationId xmlns:a16="http://schemas.microsoft.com/office/drawing/2014/main" id="{43087926-128B-4DFA-95AC-138310970F6A}"/>
              </a:ext>
            </a:extLst>
          </p:cNvPr>
          <p:cNvCxnSpPr/>
          <p:nvPr/>
        </p:nvCxnSpPr>
        <p:spPr>
          <a:xfrm xmlns:a="http://schemas.openxmlformats.org/drawingml/2006/main" flipH="0" flipV="1">
            <a:off x="1428750" y="3524250"/>
            <a:ext cx="3200400" cy="1333500"/>
          </a:xfrm>
          <a:prstGeom xmlns:a="http://schemas.openxmlformats.org/drawingml/2006/main" prst="straightConnector1">
            <a:avLst/>
          </a:prstGeom>
          <a:ln xmlns:a="http://schemas.openxmlformats.org/drawingml/2006/main" w="28575">
            <a:solidFill>
              <a:srgbClr val="008E99"/>
            </a:solidFill>
            <a:prstDash val="solid"/>
            <a:tailEnd type="triangle" w="med" len="med"/>
          </a:ln>
        </p:spPr>
      </p:cxnSp>
      <p:sp>
        <p:nvSpPr>
          <p:cNvPr id="17" name="diagram-label-29">
            <a:extLst xmlns:a="http://schemas.openxmlformats.org/drawingml/2006/main">
              <a:ext uri="{FF2B5EF4-FFF2-40B4-BE49-F238E27FC236}">
                <a16:creationId xmlns:a16="http://schemas.microsoft.com/office/drawing/2014/main" id="{A3CD9237-3E27-4104-96B9-239DFC852189}"/>
              </a:ext>
            </a:extLst>
          </p:cNvPr>
          <p:cNvSpPr>
            <a:spLocks xmlns:a="http://schemas.openxmlformats.org/drawingml/2006/main" noGrp="1"/>
          </p:cNvSpPr>
          <p:nvPr/>
        </p:nvSpPr>
        <p:spPr>
          <a:xfrm xmlns:a="http://schemas.openxmlformats.org/drawingml/2006/main">
            <a:off x="2619375" y="5105400"/>
            <a:ext cx="15240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12.0 N</a:t>
            </a:r>
          </a:p>
        </p:txBody>
      </p:sp>
      <p:sp>
        <p:nvSpPr>
          <p:cNvPr id="18" name="diagram-label-30">
            <a:extLst xmlns:a="http://schemas.openxmlformats.org/drawingml/2006/main">
              <a:ext uri="{FF2B5EF4-FFF2-40B4-BE49-F238E27FC236}">
                <a16:creationId xmlns:a16="http://schemas.microsoft.com/office/drawing/2014/main" id="{5E295AB4-96DF-4995-9B9A-66ED6B8FE9F2}"/>
              </a:ext>
            </a:extLst>
          </p:cNvPr>
          <p:cNvSpPr>
            <a:spLocks xmlns:a="http://schemas.openxmlformats.org/drawingml/2006/main" noGrp="1"/>
          </p:cNvSpPr>
          <p:nvPr/>
        </p:nvSpPr>
        <p:spPr>
          <a:xfrm xmlns:a="http://schemas.openxmlformats.org/drawingml/2006/main">
            <a:off x="4800600" y="3971925"/>
            <a:ext cx="1095375"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19324D"/>
                </a:solidFill>
                <a:latin typeface="Arial"/>
                <a:ea typeface="Arial"/>
                <a:cs typeface="Arial"/>
              </a:defRPr>
            </a:defPPr>
            <a:lvl1pPr algn="l">
              <a:defRPr sz="1800" b="0">
                <a:solidFill>
                  <a:srgbClr val="19324D"/>
                </a:solidFill>
                <a:latin typeface="Arial"/>
                <a:ea typeface="Arial"/>
                <a:cs typeface="Arial"/>
              </a:defRPr>
            </a:lvl1pPr>
            <a:lvl2pPr algn="l">
              <a:defRPr sz="1800" b="0">
                <a:solidFill>
                  <a:srgbClr val="19324D"/>
                </a:solidFill>
                <a:latin typeface="Arial"/>
                <a:ea typeface="Arial"/>
                <a:cs typeface="Arial"/>
              </a:defRPr>
            </a:lvl2pPr>
            <a:lvl3pPr algn="l">
              <a:defRPr sz="1800" b="0">
                <a:solidFill>
                  <a:srgbClr val="19324D"/>
                </a:solidFill>
                <a:latin typeface="Arial"/>
                <a:ea typeface="Arial"/>
                <a:cs typeface="Arial"/>
              </a:defRPr>
            </a:lvl3pPr>
            <a:lvl4pPr algn="l">
              <a:defRPr sz="1800" b="0">
                <a:solidFill>
                  <a:srgbClr val="19324D"/>
                </a:solidFill>
                <a:latin typeface="Arial"/>
                <a:ea typeface="Arial"/>
                <a:cs typeface="Arial"/>
              </a:defRPr>
            </a:lvl4pPr>
            <a:lvl5pPr algn="l">
              <a:defRPr sz="1800" b="0">
                <a:solidFill>
                  <a:srgbClr val="19324D"/>
                </a:solidFill>
                <a:latin typeface="Arial"/>
                <a:ea typeface="Arial"/>
                <a:cs typeface="Arial"/>
              </a:defRPr>
            </a:lvl5pPr>
            <a:lvl6pPr algn="l">
              <a:defRPr sz="1800" b="0">
                <a:solidFill>
                  <a:srgbClr val="19324D"/>
                </a:solidFill>
                <a:latin typeface="Arial"/>
                <a:ea typeface="Arial"/>
                <a:cs typeface="Arial"/>
              </a:defRPr>
            </a:lvl6pPr>
            <a:lvl7pPr algn="l">
              <a:defRPr sz="1800" b="0">
                <a:solidFill>
                  <a:srgbClr val="19324D"/>
                </a:solidFill>
                <a:latin typeface="Arial"/>
                <a:ea typeface="Arial"/>
                <a:cs typeface="Arial"/>
              </a:defRPr>
            </a:lvl7pPr>
            <a:lvl8pPr algn="l">
              <a:defRPr sz="1800" b="0">
                <a:solidFill>
                  <a:srgbClr val="19324D"/>
                </a:solidFill>
                <a:latin typeface="Arial"/>
                <a:ea typeface="Arial"/>
                <a:cs typeface="Arial"/>
              </a:defRPr>
            </a:lvl8pPr>
            <a:lvl9pPr algn="l">
              <a:defRPr sz="1800" b="0">
                <a:solidFill>
                  <a:srgbClr val="19324D"/>
                </a:solidFill>
                <a:latin typeface="Arial"/>
                <a:ea typeface="Arial"/>
                <a:cs typeface="Arial"/>
              </a:defRPr>
            </a:lvl9pPr>
          </a:lstStyle>
          <a:p xmlns:a="http://schemas.openxmlformats.org/drawingml/2006/main">
            <a:pPr algn="l">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5.00 N</a:t>
            </a:r>
          </a:p>
        </p:txBody>
      </p:sp>
      <p:sp>
        <p:nvSpPr>
          <p:cNvPr id="19" name="diagram-label-31">
            <a:extLst xmlns:a="http://schemas.openxmlformats.org/drawingml/2006/main">
              <a:ext uri="{FF2B5EF4-FFF2-40B4-BE49-F238E27FC236}">
                <a16:creationId xmlns:a16="http://schemas.microsoft.com/office/drawing/2014/main" id="{CA49AA8B-10D2-40DE-9BF6-DC6C39AB7F0F}"/>
              </a:ext>
            </a:extLst>
          </p:cNvPr>
          <p:cNvSpPr>
            <a:spLocks xmlns:a="http://schemas.openxmlformats.org/drawingml/2006/main" noGrp="1"/>
          </p:cNvSpPr>
          <p:nvPr/>
        </p:nvSpPr>
        <p:spPr>
          <a:xfrm xmlns:a="http://schemas.openxmlformats.org/drawingml/2006/main">
            <a:off x="2476500" y="3619500"/>
            <a:ext cx="15240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13.0 N</a:t>
            </a:r>
          </a:p>
        </p:txBody>
      </p:sp>
      <p:sp>
        <p:nvSpPr>
          <p:cNvPr id="20" name="diagram-label-32">
            <a:extLst xmlns:a="http://schemas.openxmlformats.org/drawingml/2006/main">
              <a:ext uri="{FF2B5EF4-FFF2-40B4-BE49-F238E27FC236}">
                <a16:creationId xmlns:a16="http://schemas.microsoft.com/office/drawing/2014/main" id="{C38E1A1D-AE1C-453F-8517-6BC10795C1AC}"/>
              </a:ext>
            </a:extLst>
          </p:cNvPr>
          <p:cNvSpPr>
            <a:spLocks xmlns:a="http://schemas.openxmlformats.org/drawingml/2006/main" noGrp="1"/>
          </p:cNvSpPr>
          <p:nvPr/>
        </p:nvSpPr>
        <p:spPr>
          <a:xfrm xmlns:a="http://schemas.openxmlformats.org/drawingml/2006/main">
            <a:off x="2762250" y="4429125"/>
            <a:ext cx="523875" cy="2871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9324D"/>
                </a:solidFill>
                <a:latin typeface="Arial"/>
                <a:ea typeface="Arial"/>
                <a:cs typeface="Arial"/>
              </a:defRPr>
            </a:defPPr>
            <a:lvl1pPr algn="l">
              <a:defRPr sz="1575" b="0">
                <a:solidFill>
                  <a:srgbClr val="19324D"/>
                </a:solidFill>
                <a:latin typeface="Arial"/>
                <a:ea typeface="Arial"/>
                <a:cs typeface="Arial"/>
              </a:defRPr>
            </a:lvl1pPr>
            <a:lvl2pPr algn="l">
              <a:defRPr sz="1575" b="0">
                <a:solidFill>
                  <a:srgbClr val="19324D"/>
                </a:solidFill>
                <a:latin typeface="Arial"/>
                <a:ea typeface="Arial"/>
                <a:cs typeface="Arial"/>
              </a:defRPr>
            </a:lvl2pPr>
            <a:lvl3pPr algn="l">
              <a:defRPr sz="1575" b="0">
                <a:solidFill>
                  <a:srgbClr val="19324D"/>
                </a:solidFill>
                <a:latin typeface="Arial"/>
                <a:ea typeface="Arial"/>
                <a:cs typeface="Arial"/>
              </a:defRPr>
            </a:lvl3pPr>
            <a:lvl4pPr algn="l">
              <a:defRPr sz="1575" b="0">
                <a:solidFill>
                  <a:srgbClr val="19324D"/>
                </a:solidFill>
                <a:latin typeface="Arial"/>
                <a:ea typeface="Arial"/>
                <a:cs typeface="Arial"/>
              </a:defRPr>
            </a:lvl4pPr>
            <a:lvl5pPr algn="l">
              <a:defRPr sz="1575" b="0">
                <a:solidFill>
                  <a:srgbClr val="19324D"/>
                </a:solidFill>
                <a:latin typeface="Arial"/>
                <a:ea typeface="Arial"/>
                <a:cs typeface="Arial"/>
              </a:defRPr>
            </a:lvl5pPr>
            <a:lvl6pPr algn="l">
              <a:defRPr sz="1575" b="0">
                <a:solidFill>
                  <a:srgbClr val="19324D"/>
                </a:solidFill>
                <a:latin typeface="Arial"/>
                <a:ea typeface="Arial"/>
                <a:cs typeface="Arial"/>
              </a:defRPr>
            </a:lvl6pPr>
            <a:lvl7pPr algn="l">
              <a:defRPr sz="1575" b="0">
                <a:solidFill>
                  <a:srgbClr val="19324D"/>
                </a:solidFill>
                <a:latin typeface="Arial"/>
                <a:ea typeface="Arial"/>
                <a:cs typeface="Arial"/>
              </a:defRPr>
            </a:lvl7pPr>
            <a:lvl8pPr algn="l">
              <a:defRPr sz="1575" b="0">
                <a:solidFill>
                  <a:srgbClr val="19324D"/>
                </a:solidFill>
                <a:latin typeface="Arial"/>
                <a:ea typeface="Arial"/>
                <a:cs typeface="Arial"/>
              </a:defRPr>
            </a:lvl8pPr>
            <a:lvl9pPr algn="l">
              <a:defRPr sz="1575" b="0">
                <a:solidFill>
                  <a:srgbClr val="19324D"/>
                </a:solidFill>
                <a:latin typeface="Arial"/>
                <a:ea typeface="Arial"/>
                <a:cs typeface="Arial"/>
              </a:defRPr>
            </a:lvl9pPr>
          </a:lstStyle>
          <a:p xmlns:a="http://schemas.openxmlformats.org/drawingml/2006/main">
            <a:pPr algn="l">
              <a:lnSpc>
                <a:spcPct val="112000"/>
              </a:lnSpc>
              <a:buNone/>
              <a:defRPr sz="1575" b="0">
                <a:solidFill>
                  <a:srgbClr val="19324D"/>
                </a:solidFill>
                <a:latin typeface="Arial"/>
                <a:ea typeface="Arial"/>
                <a:cs typeface="Arial"/>
              </a:defRPr>
            </a:pPr>
            <a:r>
              <a:rPr sz="1575" b="0">
                <a:solidFill>
                  <a:srgbClr val="19324D"/>
                </a:solidFill>
                <a:latin typeface="Arial"/>
                <a:ea typeface="Arial"/>
                <a:cs typeface="Arial"/>
              </a:rPr>
              <a:t>θ</a:t>
            </a:r>
          </a:p>
        </p:txBody>
      </p:sp>
      <p:sp>
        <p:nvSpPr>
          <p:cNvPr id="21" name="paragraph">
            <a:extLst xmlns:a="http://schemas.openxmlformats.org/drawingml/2006/main">
              <a:ext uri="{FF2B5EF4-FFF2-40B4-BE49-F238E27FC236}">
                <a16:creationId xmlns:a16="http://schemas.microsoft.com/office/drawing/2014/main" id="{16E3041F-9153-423B-8164-4166FFE9F4BD}"/>
              </a:ext>
            </a:extLst>
          </p:cNvPr>
          <p:cNvSpPr>
            <a:spLocks xmlns:a="http://schemas.openxmlformats.org/drawingml/2006/main" noGrp="1"/>
          </p:cNvSpPr>
          <p:nvPr/>
        </p:nvSpPr>
        <p:spPr>
          <a:xfrm xmlns:a="http://schemas.openxmlformats.org/drawingml/2006/main">
            <a:off x="685800" y="5648325"/>
            <a:ext cx="5238750" cy="2871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5B6C7E"/>
                </a:solidFill>
                <a:latin typeface="Arial"/>
                <a:ea typeface="Arial"/>
                <a:cs typeface="Arial"/>
              </a:defRPr>
            </a:defPPr>
            <a:lvl1pPr algn="l">
              <a:defRPr sz="1575" b="0">
                <a:solidFill>
                  <a:srgbClr val="5B6C7E"/>
                </a:solidFill>
                <a:latin typeface="Arial"/>
                <a:ea typeface="Arial"/>
                <a:cs typeface="Arial"/>
              </a:defRPr>
            </a:lvl1pPr>
            <a:lvl2pPr algn="l">
              <a:defRPr sz="1575" b="0">
                <a:solidFill>
                  <a:srgbClr val="5B6C7E"/>
                </a:solidFill>
                <a:latin typeface="Arial"/>
                <a:ea typeface="Arial"/>
                <a:cs typeface="Arial"/>
              </a:defRPr>
            </a:lvl2pPr>
            <a:lvl3pPr algn="l">
              <a:defRPr sz="1575" b="0">
                <a:solidFill>
                  <a:srgbClr val="5B6C7E"/>
                </a:solidFill>
                <a:latin typeface="Arial"/>
                <a:ea typeface="Arial"/>
                <a:cs typeface="Arial"/>
              </a:defRPr>
            </a:lvl3pPr>
            <a:lvl4pPr algn="l">
              <a:defRPr sz="1575" b="0">
                <a:solidFill>
                  <a:srgbClr val="5B6C7E"/>
                </a:solidFill>
                <a:latin typeface="Arial"/>
                <a:ea typeface="Arial"/>
                <a:cs typeface="Arial"/>
              </a:defRPr>
            </a:lvl4pPr>
            <a:lvl5pPr algn="l">
              <a:defRPr sz="1575" b="0">
                <a:solidFill>
                  <a:srgbClr val="5B6C7E"/>
                </a:solidFill>
                <a:latin typeface="Arial"/>
                <a:ea typeface="Arial"/>
                <a:cs typeface="Arial"/>
              </a:defRPr>
            </a:lvl5pPr>
            <a:lvl6pPr algn="l">
              <a:defRPr sz="1575" b="0">
                <a:solidFill>
                  <a:srgbClr val="5B6C7E"/>
                </a:solidFill>
                <a:latin typeface="Arial"/>
                <a:ea typeface="Arial"/>
                <a:cs typeface="Arial"/>
              </a:defRPr>
            </a:lvl6pPr>
            <a:lvl7pPr algn="l">
              <a:defRPr sz="1575" b="0">
                <a:solidFill>
                  <a:srgbClr val="5B6C7E"/>
                </a:solidFill>
                <a:latin typeface="Arial"/>
                <a:ea typeface="Arial"/>
                <a:cs typeface="Arial"/>
              </a:defRPr>
            </a:lvl7pPr>
            <a:lvl8pPr algn="l">
              <a:defRPr sz="1575" b="0">
                <a:solidFill>
                  <a:srgbClr val="5B6C7E"/>
                </a:solidFill>
                <a:latin typeface="Arial"/>
                <a:ea typeface="Arial"/>
                <a:cs typeface="Arial"/>
              </a:defRPr>
            </a:lvl8pPr>
            <a:lvl9pPr algn="l">
              <a:defRPr sz="1575" b="0">
                <a:solidFill>
                  <a:srgbClr val="5B6C7E"/>
                </a:solidFill>
                <a:latin typeface="Arial"/>
                <a:ea typeface="Arial"/>
                <a:cs typeface="Arial"/>
              </a:defRPr>
            </a:lvl9pPr>
          </a:lstStyle>
          <a:p xmlns:a="http://schemas.openxmlformats.org/drawingml/2006/main">
            <a:pPr algn="l">
              <a:lnSpc>
                <a:spcPct val="112000"/>
              </a:lnSpc>
              <a:buNone/>
              <a:defRPr sz="1575" b="0">
                <a:solidFill>
                  <a:srgbClr val="5B6C7E"/>
                </a:solidFill>
                <a:latin typeface="Arial"/>
                <a:ea typeface="Arial"/>
                <a:cs typeface="Arial"/>
              </a:defRPr>
            </a:pPr>
            <a:r>
              <a:rPr sz="1575" b="0">
                <a:solidFill>
                  <a:srgbClr val="5B6C7E"/>
                </a:solidFill>
                <a:latin typeface="Arial"/>
                <a:ea typeface="Arial"/>
                <a:cs typeface="Arial"/>
              </a:rPr>
              <a:t>Paper drawing: 6.00 cm, 2.50 cm and 6.50 cm.</a:t>
            </a:r>
          </a:p>
        </p:txBody>
      </p:sp>
      <p:sp>
        <p:nvSpPr>
          <p:cNvPr id="22" name="answer-part-a">
            <a:extLst xmlns:a="http://schemas.openxmlformats.org/drawingml/2006/main">
              <a:ext uri="{FF2B5EF4-FFF2-40B4-BE49-F238E27FC236}">
                <a16:creationId xmlns:a16="http://schemas.microsoft.com/office/drawing/2014/main" id="{F0FC1917-5EA3-4974-AF70-7A9A154F78D1}"/>
              </a:ext>
            </a:extLst>
          </p:cNvPr>
          <p:cNvSpPr>
            <a:spLocks xmlns:a="http://schemas.openxmlformats.org/drawingml/2006/main" noGrp="1"/>
          </p:cNvSpPr>
          <p:nvPr/>
        </p:nvSpPr>
        <p:spPr>
          <a:xfrm xmlns:a="http://schemas.openxmlformats.org/drawingml/2006/main">
            <a:off x="6477000" y="1857375"/>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(a) Use Pythagoras’ theorem</a:t>
            </a:r>
          </a:p>
        </p:txBody>
      </p:sp>
      <p:sp>
        <p:nvSpPr>
          <p:cNvPr id="23" name="math-38-0">
            <a:extLst xmlns:a="http://schemas.openxmlformats.org/drawingml/2006/main">
              <a:ext uri="{FF2B5EF4-FFF2-40B4-BE49-F238E27FC236}">
                <a16:creationId xmlns:a16="http://schemas.microsoft.com/office/drawing/2014/main" id="{091C6311-C5AF-4109-B44D-B01A71A57BD1}"/>
              </a:ext>
            </a:extLst>
          </p:cNvPr>
          <p:cNvSpPr>
            <a:spLocks xmlns:a="http://schemas.openxmlformats.org/drawingml/2006/main" noGrp="1"/>
          </p:cNvSpPr>
          <p:nvPr/>
        </p:nvSpPr>
        <p:spPr>
          <a:xfrm xmlns:a="http://schemas.openxmlformats.org/drawingml/2006/main">
            <a:off x="6477000" y="2295525"/>
            <a:ext cx="1190054"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R = √(12.0</a:t>
            </a:r>
          </a:p>
        </p:txBody>
      </p:sp>
      <p:sp>
        <p:nvSpPr>
          <p:cNvPr id="24" name="math-38-1">
            <a:extLst xmlns:a="http://schemas.openxmlformats.org/drawingml/2006/main">
              <a:ext uri="{FF2B5EF4-FFF2-40B4-BE49-F238E27FC236}">
                <a16:creationId xmlns:a16="http://schemas.microsoft.com/office/drawing/2014/main" id="{97477D08-6F3A-4D3F-BA93-A08F49B73EDB}"/>
              </a:ext>
            </a:extLst>
          </p:cNvPr>
          <p:cNvSpPr>
            <a:spLocks xmlns:a="http://schemas.openxmlformats.org/drawingml/2006/main" noGrp="1"/>
          </p:cNvSpPr>
          <p:nvPr/>
        </p:nvSpPr>
        <p:spPr>
          <a:xfrm xmlns:a="http://schemas.openxmlformats.org/drawingml/2006/main">
            <a:off x="7638479" y="2236089"/>
            <a:ext cx="119443" cy="16344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87" b="0">
                <a:solidFill>
                  <a:srgbClr val="19324D"/>
                </a:solidFill>
                <a:latin typeface="Arial"/>
                <a:ea typeface="Arial"/>
                <a:cs typeface="Arial"/>
              </a:defRPr>
            </a:defPPr>
            <a:lvl1pPr algn="l">
              <a:defRPr sz="1287" b="0">
                <a:solidFill>
                  <a:srgbClr val="19324D"/>
                </a:solidFill>
                <a:latin typeface="Arial"/>
                <a:ea typeface="Arial"/>
                <a:cs typeface="Arial"/>
              </a:defRPr>
            </a:lvl1pPr>
            <a:lvl2pPr algn="l">
              <a:defRPr sz="1287" b="0">
                <a:solidFill>
                  <a:srgbClr val="19324D"/>
                </a:solidFill>
                <a:latin typeface="Arial"/>
                <a:ea typeface="Arial"/>
                <a:cs typeface="Arial"/>
              </a:defRPr>
            </a:lvl2pPr>
            <a:lvl3pPr algn="l">
              <a:defRPr sz="1287" b="0">
                <a:solidFill>
                  <a:srgbClr val="19324D"/>
                </a:solidFill>
                <a:latin typeface="Arial"/>
                <a:ea typeface="Arial"/>
                <a:cs typeface="Arial"/>
              </a:defRPr>
            </a:lvl3pPr>
            <a:lvl4pPr algn="l">
              <a:defRPr sz="1287" b="0">
                <a:solidFill>
                  <a:srgbClr val="19324D"/>
                </a:solidFill>
                <a:latin typeface="Arial"/>
                <a:ea typeface="Arial"/>
                <a:cs typeface="Arial"/>
              </a:defRPr>
            </a:lvl4pPr>
            <a:lvl5pPr algn="l">
              <a:defRPr sz="1287" b="0">
                <a:solidFill>
                  <a:srgbClr val="19324D"/>
                </a:solidFill>
                <a:latin typeface="Arial"/>
                <a:ea typeface="Arial"/>
                <a:cs typeface="Arial"/>
              </a:defRPr>
            </a:lvl5pPr>
            <a:lvl6pPr algn="l">
              <a:defRPr sz="1287" b="0">
                <a:solidFill>
                  <a:srgbClr val="19324D"/>
                </a:solidFill>
                <a:latin typeface="Arial"/>
                <a:ea typeface="Arial"/>
                <a:cs typeface="Arial"/>
              </a:defRPr>
            </a:lvl6pPr>
            <a:lvl7pPr algn="l">
              <a:defRPr sz="1287" b="0">
                <a:solidFill>
                  <a:srgbClr val="19324D"/>
                </a:solidFill>
                <a:latin typeface="Arial"/>
                <a:ea typeface="Arial"/>
                <a:cs typeface="Arial"/>
              </a:defRPr>
            </a:lvl7pPr>
            <a:lvl8pPr algn="l">
              <a:defRPr sz="1287" b="0">
                <a:solidFill>
                  <a:srgbClr val="19324D"/>
                </a:solidFill>
                <a:latin typeface="Arial"/>
                <a:ea typeface="Arial"/>
                <a:cs typeface="Arial"/>
              </a:defRPr>
            </a:lvl8pPr>
            <a:lvl9pPr algn="l">
              <a:defRPr sz="1287" b="0">
                <a:solidFill>
                  <a:srgbClr val="19324D"/>
                </a:solidFill>
                <a:latin typeface="Arial"/>
                <a:ea typeface="Arial"/>
                <a:cs typeface="Arial"/>
              </a:defRPr>
            </a:lvl9pPr>
          </a:lstStyle>
          <a:p xmlns:a="http://schemas.openxmlformats.org/drawingml/2006/main">
            <a:pPr algn="l">
              <a:lnSpc>
                <a:spcPct val="112000"/>
              </a:lnSpc>
              <a:buNone/>
              <a:defRPr sz="1287" b="0">
                <a:solidFill>
                  <a:srgbClr val="19324D"/>
                </a:solidFill>
                <a:latin typeface="Arial"/>
                <a:ea typeface="Arial"/>
                <a:cs typeface="Arial"/>
              </a:defRPr>
            </a:pPr>
            <a:r>
              <a:rPr sz="1287" b="0">
                <a:solidFill>
                  <a:srgbClr val="19324D"/>
                </a:solidFill>
                <a:latin typeface="Arial"/>
                <a:ea typeface="Arial"/>
                <a:cs typeface="Arial"/>
              </a:rPr>
              <a:t>2</a:t>
            </a:r>
          </a:p>
        </p:txBody>
      </p:sp>
      <p:sp>
        <p:nvSpPr>
          <p:cNvPr id="25" name="math-38-2">
            <a:extLst xmlns:a="http://schemas.openxmlformats.org/drawingml/2006/main">
              <a:ext uri="{FF2B5EF4-FFF2-40B4-BE49-F238E27FC236}">
                <a16:creationId xmlns:a16="http://schemas.microsoft.com/office/drawing/2014/main" id="{9E35F899-E692-43BC-BF21-FE09D0A4ED88}"/>
              </a:ext>
            </a:extLst>
          </p:cNvPr>
          <p:cNvSpPr>
            <a:spLocks xmlns:a="http://schemas.openxmlformats.org/drawingml/2006/main" noGrp="1"/>
          </p:cNvSpPr>
          <p:nvPr/>
        </p:nvSpPr>
        <p:spPr>
          <a:xfrm xmlns:a="http://schemas.openxmlformats.org/drawingml/2006/main">
            <a:off x="7729347" y="2295525"/>
            <a:ext cx="792766"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 + 5.00</a:t>
            </a:r>
          </a:p>
        </p:txBody>
      </p:sp>
      <p:sp>
        <p:nvSpPr>
          <p:cNvPr id="26" name="math-38-3">
            <a:extLst xmlns:a="http://schemas.openxmlformats.org/drawingml/2006/main">
              <a:ext uri="{FF2B5EF4-FFF2-40B4-BE49-F238E27FC236}">
                <a16:creationId xmlns:a16="http://schemas.microsoft.com/office/drawing/2014/main" id="{E61368A2-C356-4AFB-9636-EF981869479C}"/>
              </a:ext>
            </a:extLst>
          </p:cNvPr>
          <p:cNvSpPr>
            <a:spLocks xmlns:a="http://schemas.openxmlformats.org/drawingml/2006/main" noGrp="1"/>
          </p:cNvSpPr>
          <p:nvPr/>
        </p:nvSpPr>
        <p:spPr>
          <a:xfrm xmlns:a="http://schemas.openxmlformats.org/drawingml/2006/main">
            <a:off x="8493538" y="2236089"/>
            <a:ext cx="119443" cy="16344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87" b="0">
                <a:solidFill>
                  <a:srgbClr val="19324D"/>
                </a:solidFill>
                <a:latin typeface="Arial"/>
                <a:ea typeface="Arial"/>
                <a:cs typeface="Arial"/>
              </a:defRPr>
            </a:defPPr>
            <a:lvl1pPr algn="l">
              <a:defRPr sz="1287" b="0">
                <a:solidFill>
                  <a:srgbClr val="19324D"/>
                </a:solidFill>
                <a:latin typeface="Arial"/>
                <a:ea typeface="Arial"/>
                <a:cs typeface="Arial"/>
              </a:defRPr>
            </a:lvl1pPr>
            <a:lvl2pPr algn="l">
              <a:defRPr sz="1287" b="0">
                <a:solidFill>
                  <a:srgbClr val="19324D"/>
                </a:solidFill>
                <a:latin typeface="Arial"/>
                <a:ea typeface="Arial"/>
                <a:cs typeface="Arial"/>
              </a:defRPr>
            </a:lvl2pPr>
            <a:lvl3pPr algn="l">
              <a:defRPr sz="1287" b="0">
                <a:solidFill>
                  <a:srgbClr val="19324D"/>
                </a:solidFill>
                <a:latin typeface="Arial"/>
                <a:ea typeface="Arial"/>
                <a:cs typeface="Arial"/>
              </a:defRPr>
            </a:lvl3pPr>
            <a:lvl4pPr algn="l">
              <a:defRPr sz="1287" b="0">
                <a:solidFill>
                  <a:srgbClr val="19324D"/>
                </a:solidFill>
                <a:latin typeface="Arial"/>
                <a:ea typeface="Arial"/>
                <a:cs typeface="Arial"/>
              </a:defRPr>
            </a:lvl4pPr>
            <a:lvl5pPr algn="l">
              <a:defRPr sz="1287" b="0">
                <a:solidFill>
                  <a:srgbClr val="19324D"/>
                </a:solidFill>
                <a:latin typeface="Arial"/>
                <a:ea typeface="Arial"/>
                <a:cs typeface="Arial"/>
              </a:defRPr>
            </a:lvl5pPr>
            <a:lvl6pPr algn="l">
              <a:defRPr sz="1287" b="0">
                <a:solidFill>
                  <a:srgbClr val="19324D"/>
                </a:solidFill>
                <a:latin typeface="Arial"/>
                <a:ea typeface="Arial"/>
                <a:cs typeface="Arial"/>
              </a:defRPr>
            </a:lvl6pPr>
            <a:lvl7pPr algn="l">
              <a:defRPr sz="1287" b="0">
                <a:solidFill>
                  <a:srgbClr val="19324D"/>
                </a:solidFill>
                <a:latin typeface="Arial"/>
                <a:ea typeface="Arial"/>
                <a:cs typeface="Arial"/>
              </a:defRPr>
            </a:lvl7pPr>
            <a:lvl8pPr algn="l">
              <a:defRPr sz="1287" b="0">
                <a:solidFill>
                  <a:srgbClr val="19324D"/>
                </a:solidFill>
                <a:latin typeface="Arial"/>
                <a:ea typeface="Arial"/>
                <a:cs typeface="Arial"/>
              </a:defRPr>
            </a:lvl8pPr>
            <a:lvl9pPr algn="l">
              <a:defRPr sz="1287" b="0">
                <a:solidFill>
                  <a:srgbClr val="19324D"/>
                </a:solidFill>
                <a:latin typeface="Arial"/>
                <a:ea typeface="Arial"/>
                <a:cs typeface="Arial"/>
              </a:defRPr>
            </a:lvl9pPr>
          </a:lstStyle>
          <a:p xmlns:a="http://schemas.openxmlformats.org/drawingml/2006/main">
            <a:pPr algn="l">
              <a:lnSpc>
                <a:spcPct val="112000"/>
              </a:lnSpc>
              <a:buNone/>
              <a:defRPr sz="1287" b="0">
                <a:solidFill>
                  <a:srgbClr val="19324D"/>
                </a:solidFill>
                <a:latin typeface="Arial"/>
                <a:ea typeface="Arial"/>
                <a:cs typeface="Arial"/>
              </a:defRPr>
            </a:pPr>
            <a:r>
              <a:rPr sz="1287" b="0">
                <a:solidFill>
                  <a:srgbClr val="19324D"/>
                </a:solidFill>
                <a:latin typeface="Arial"/>
                <a:ea typeface="Arial"/>
                <a:cs typeface="Arial"/>
              </a:rPr>
              <a:t>2</a:t>
            </a:r>
          </a:p>
        </p:txBody>
      </p:sp>
      <p:sp>
        <p:nvSpPr>
          <p:cNvPr id="27" name="math-38-4">
            <a:extLst xmlns:a="http://schemas.openxmlformats.org/drawingml/2006/main">
              <a:ext uri="{FF2B5EF4-FFF2-40B4-BE49-F238E27FC236}">
                <a16:creationId xmlns:a16="http://schemas.microsoft.com/office/drawing/2014/main" id="{911D5C43-E4DF-4312-BB9C-3996C8340D9E}"/>
              </a:ext>
            </a:extLst>
          </p:cNvPr>
          <p:cNvSpPr>
            <a:spLocks xmlns:a="http://schemas.openxmlformats.org/drawingml/2006/main" noGrp="1"/>
          </p:cNvSpPr>
          <p:nvPr/>
        </p:nvSpPr>
        <p:spPr>
          <a:xfrm xmlns:a="http://schemas.openxmlformats.org/drawingml/2006/main">
            <a:off x="8584406" y="2295525"/>
            <a:ext cx="1122902"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 = 13.0 N</a:t>
            </a:r>
          </a:p>
        </p:txBody>
      </p:sp>
      <p:sp>
        <p:nvSpPr>
          <p:cNvPr id="28" name="answer-part-b">
            <a:extLst xmlns:a="http://schemas.openxmlformats.org/drawingml/2006/main">
              <a:ext uri="{FF2B5EF4-FFF2-40B4-BE49-F238E27FC236}">
                <a16:creationId xmlns:a16="http://schemas.microsoft.com/office/drawing/2014/main" id="{01D8F9DA-7BFE-4553-A633-D7683F8056E0}"/>
              </a:ext>
            </a:extLst>
          </p:cNvPr>
          <p:cNvSpPr>
            <a:spLocks xmlns:a="http://schemas.openxmlformats.org/drawingml/2006/main" noGrp="1"/>
          </p:cNvSpPr>
          <p:nvPr/>
        </p:nvSpPr>
        <p:spPr>
          <a:xfrm xmlns:a="http://schemas.openxmlformats.org/drawingml/2006/main">
            <a:off x="6477000" y="3352800"/>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(b) Use tangent, then the angle sum</a:t>
            </a:r>
          </a:p>
        </p:txBody>
      </p:sp>
      <p:sp>
        <p:nvSpPr>
          <p:cNvPr id="29" name="math-39-0">
            <a:extLst xmlns:a="http://schemas.openxmlformats.org/drawingml/2006/main">
              <a:ext uri="{FF2B5EF4-FFF2-40B4-BE49-F238E27FC236}">
                <a16:creationId xmlns:a16="http://schemas.microsoft.com/office/drawing/2014/main" id="{E99DBC5B-2C40-4D00-8481-1AF152D455A5}"/>
              </a:ext>
            </a:extLst>
          </p:cNvPr>
          <p:cNvSpPr>
            <a:spLocks xmlns:a="http://schemas.openxmlformats.org/drawingml/2006/main" noGrp="1"/>
          </p:cNvSpPr>
          <p:nvPr/>
        </p:nvSpPr>
        <p:spPr>
          <a:xfrm xmlns:a="http://schemas.openxmlformats.org/drawingml/2006/main">
            <a:off x="6477000" y="3790950"/>
            <a:ext cx="822198"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θ = tan</a:t>
            </a:r>
          </a:p>
        </p:txBody>
      </p:sp>
      <p:sp>
        <p:nvSpPr>
          <p:cNvPr id="30" name="math-39-1">
            <a:extLst xmlns:a="http://schemas.openxmlformats.org/drawingml/2006/main">
              <a:ext uri="{FF2B5EF4-FFF2-40B4-BE49-F238E27FC236}">
                <a16:creationId xmlns:a16="http://schemas.microsoft.com/office/drawing/2014/main" id="{FCD21290-DAA4-45BC-8DC6-04BAFA10CA0D}"/>
              </a:ext>
            </a:extLst>
          </p:cNvPr>
          <p:cNvSpPr>
            <a:spLocks xmlns:a="http://schemas.openxmlformats.org/drawingml/2006/main" noGrp="1"/>
          </p:cNvSpPr>
          <p:nvPr/>
        </p:nvSpPr>
        <p:spPr>
          <a:xfrm xmlns:a="http://schemas.openxmlformats.org/drawingml/2006/main">
            <a:off x="7270623" y="3729228"/>
            <a:ext cx="222028" cy="1697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337" b="0">
                <a:solidFill>
                  <a:srgbClr val="19324D"/>
                </a:solidFill>
                <a:latin typeface="Arial"/>
                <a:ea typeface="Arial"/>
                <a:cs typeface="Arial"/>
              </a:defRPr>
            </a:defPPr>
            <a:lvl1pPr algn="l">
              <a:defRPr sz="1337" b="0">
                <a:solidFill>
                  <a:srgbClr val="19324D"/>
                </a:solidFill>
                <a:latin typeface="Arial"/>
                <a:ea typeface="Arial"/>
                <a:cs typeface="Arial"/>
              </a:defRPr>
            </a:lvl1pPr>
            <a:lvl2pPr algn="l">
              <a:defRPr sz="1337" b="0">
                <a:solidFill>
                  <a:srgbClr val="19324D"/>
                </a:solidFill>
                <a:latin typeface="Arial"/>
                <a:ea typeface="Arial"/>
                <a:cs typeface="Arial"/>
              </a:defRPr>
            </a:lvl2pPr>
            <a:lvl3pPr algn="l">
              <a:defRPr sz="1337" b="0">
                <a:solidFill>
                  <a:srgbClr val="19324D"/>
                </a:solidFill>
                <a:latin typeface="Arial"/>
                <a:ea typeface="Arial"/>
                <a:cs typeface="Arial"/>
              </a:defRPr>
            </a:lvl3pPr>
            <a:lvl4pPr algn="l">
              <a:defRPr sz="1337" b="0">
                <a:solidFill>
                  <a:srgbClr val="19324D"/>
                </a:solidFill>
                <a:latin typeface="Arial"/>
                <a:ea typeface="Arial"/>
                <a:cs typeface="Arial"/>
              </a:defRPr>
            </a:lvl4pPr>
            <a:lvl5pPr algn="l">
              <a:defRPr sz="1337" b="0">
                <a:solidFill>
                  <a:srgbClr val="19324D"/>
                </a:solidFill>
                <a:latin typeface="Arial"/>
                <a:ea typeface="Arial"/>
                <a:cs typeface="Arial"/>
              </a:defRPr>
            </a:lvl5pPr>
            <a:lvl6pPr algn="l">
              <a:defRPr sz="1337" b="0">
                <a:solidFill>
                  <a:srgbClr val="19324D"/>
                </a:solidFill>
                <a:latin typeface="Arial"/>
                <a:ea typeface="Arial"/>
                <a:cs typeface="Arial"/>
              </a:defRPr>
            </a:lvl6pPr>
            <a:lvl7pPr algn="l">
              <a:defRPr sz="1337" b="0">
                <a:solidFill>
                  <a:srgbClr val="19324D"/>
                </a:solidFill>
                <a:latin typeface="Arial"/>
                <a:ea typeface="Arial"/>
                <a:cs typeface="Arial"/>
              </a:defRPr>
            </a:lvl7pPr>
            <a:lvl8pPr algn="l">
              <a:defRPr sz="1337" b="0">
                <a:solidFill>
                  <a:srgbClr val="19324D"/>
                </a:solidFill>
                <a:latin typeface="Arial"/>
                <a:ea typeface="Arial"/>
                <a:cs typeface="Arial"/>
              </a:defRPr>
            </a:lvl8pPr>
            <a:lvl9pPr algn="l">
              <a:defRPr sz="1337" b="0">
                <a:solidFill>
                  <a:srgbClr val="19324D"/>
                </a:solidFill>
                <a:latin typeface="Arial"/>
                <a:ea typeface="Arial"/>
                <a:cs typeface="Arial"/>
              </a:defRPr>
            </a:lvl9pPr>
          </a:lstStyle>
          <a:p xmlns:a="http://schemas.openxmlformats.org/drawingml/2006/main">
            <a:pPr algn="l">
              <a:lnSpc>
                <a:spcPct val="112000"/>
              </a:lnSpc>
              <a:buNone/>
              <a:defRPr sz="1337" b="0">
                <a:solidFill>
                  <a:srgbClr val="19324D"/>
                </a:solidFill>
                <a:latin typeface="Arial"/>
                <a:ea typeface="Arial"/>
                <a:cs typeface="Arial"/>
              </a:defRPr>
            </a:pPr>
            <a:r>
              <a:rPr sz="1337" b="0">
                <a:solidFill>
                  <a:srgbClr val="19324D"/>
                </a:solidFill>
                <a:latin typeface="Arial"/>
                <a:ea typeface="Arial"/>
                <a:cs typeface="Arial"/>
              </a:rPr>
              <a:t>−1</a:t>
            </a:r>
          </a:p>
        </p:txBody>
      </p:sp>
      <p:sp>
        <p:nvSpPr>
          <p:cNvPr id="31" name="math-39-2">
            <a:extLst xmlns:a="http://schemas.openxmlformats.org/drawingml/2006/main">
              <a:ext uri="{FF2B5EF4-FFF2-40B4-BE49-F238E27FC236}">
                <a16:creationId xmlns:a16="http://schemas.microsoft.com/office/drawing/2014/main" id="{C26E31CB-A961-451E-8BA9-1B90EA7B6341}"/>
              </a:ext>
            </a:extLst>
          </p:cNvPr>
          <p:cNvSpPr>
            <a:spLocks xmlns:a="http://schemas.openxmlformats.org/drawingml/2006/main" noGrp="1"/>
          </p:cNvSpPr>
          <p:nvPr/>
        </p:nvSpPr>
        <p:spPr>
          <a:xfrm xmlns:a="http://schemas.openxmlformats.org/drawingml/2006/main">
            <a:off x="7464076" y="3790950"/>
            <a:ext cx="2168842"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(5.00/12.0) = 22.6°</a:t>
            </a:r>
          </a:p>
        </p:txBody>
      </p:sp>
      <p:sp>
        <p:nvSpPr>
          <p:cNvPr id="32" name="paragraph">
            <a:extLst xmlns:a="http://schemas.openxmlformats.org/drawingml/2006/main">
              <a:ext uri="{FF2B5EF4-FFF2-40B4-BE49-F238E27FC236}">
                <a16:creationId xmlns:a16="http://schemas.microsoft.com/office/drawing/2014/main" id="{AE79915F-D4AE-478B-814B-4EE1829941B0}"/>
              </a:ext>
            </a:extLst>
          </p:cNvPr>
          <p:cNvSpPr>
            <a:spLocks xmlns:a="http://schemas.openxmlformats.org/drawingml/2006/main" noGrp="1"/>
          </p:cNvSpPr>
          <p:nvPr/>
        </p:nvSpPr>
        <p:spPr>
          <a:xfrm xmlns:a="http://schemas.openxmlformats.org/drawingml/2006/main">
            <a:off x="6477000" y="4400550"/>
            <a:ext cx="5029200" cy="8786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North of east: 22.6°.</a:t>
            </a:r>
          </a:p>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Other angle: 180° − 90° − 22.6°</a:t>
            </a:r>
          </a:p>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 67.4° east of north.</a:t>
            </a:r>
          </a:p>
        </p:txBody>
      </p:sp>
      <p:sp>
        <p:nvSpPr>
          <p:cNvPr id="33" name="answer-part-c">
            <a:extLst xmlns:a="http://schemas.openxmlformats.org/drawingml/2006/main">
              <a:ext uri="{FF2B5EF4-FFF2-40B4-BE49-F238E27FC236}">
                <a16:creationId xmlns:a16="http://schemas.microsoft.com/office/drawing/2014/main" id="{D450B6D3-C944-45BF-A1BF-8F5AB93A379F}"/>
              </a:ext>
            </a:extLst>
          </p:cNvPr>
          <p:cNvSpPr>
            <a:spLocks xmlns:a="http://schemas.openxmlformats.org/drawingml/2006/main" noGrp="1"/>
          </p:cNvSpPr>
          <p:nvPr/>
        </p:nvSpPr>
        <p:spPr>
          <a:xfrm xmlns:a="http://schemas.openxmlformats.org/drawingml/2006/main">
            <a:off x="6477000" y="5410200"/>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(c) Reverse the resultant direction</a:t>
            </a:r>
          </a:p>
        </p:txBody>
      </p:sp>
      <p:sp>
        <p:nvSpPr>
          <p:cNvPr id="34" name="paragraph">
            <a:extLst xmlns:a="http://schemas.openxmlformats.org/drawingml/2006/main">
              <a:ext uri="{FF2B5EF4-FFF2-40B4-BE49-F238E27FC236}">
                <a16:creationId xmlns:a16="http://schemas.microsoft.com/office/drawing/2014/main" id="{20F14A74-76D1-4002-894A-C0784C75B3A9}"/>
              </a:ext>
            </a:extLst>
          </p:cNvPr>
          <p:cNvSpPr>
            <a:spLocks xmlns:a="http://schemas.openxmlformats.org/drawingml/2006/main" noGrp="1"/>
          </p:cNvSpPr>
          <p:nvPr/>
        </p:nvSpPr>
        <p:spPr>
          <a:xfrm xmlns:a="http://schemas.openxmlformats.org/drawingml/2006/main">
            <a:off x="6477000" y="5753100"/>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13.0 N, 22.6° south of west.</a:t>
            </a:r>
          </a:p>
        </p:txBody>
      </p:sp>
    </p:spTree>
    <p:extLst>
      <p:ext uri="{BB962C8B-B14F-4D97-AF65-F5344CB8AC3E}">
        <p14:creationId xmlns:p14="http://schemas.microsoft.com/office/powerpoint/2010/main" val="596322504"/>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Scale drawings for coplanar vectors at any angle</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7  /  Definitions and symbols</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20</a:t>
            </a:r>
          </a:p>
        </p:txBody>
      </p:sp>
      <p:sp>
        <p:nvSpPr>
          <p:cNvPr id="14" name="gold-panel">
            <a:extLst xmlns:a="http://schemas.openxmlformats.org/drawingml/2006/main">
              <a:ext uri="{FF2B5EF4-FFF2-40B4-BE49-F238E27FC236}">
                <a16:creationId xmlns:a16="http://schemas.microsoft.com/office/drawing/2014/main" id="{F540E220-2877-4661-B1EB-7FD9F6257A6C}"/>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8CE03EA5-39DA-4AFA-8ADA-2BAE19DC58A9}"/>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KEY TERMS</a:t>
            </a:r>
          </a:p>
        </p:txBody>
      </p:sp>
      <p:sp>
        <p:nvSpPr>
          <p:cNvPr id="16" name="paragraph">
            <a:extLst xmlns:a="http://schemas.openxmlformats.org/drawingml/2006/main">
              <a:ext uri="{FF2B5EF4-FFF2-40B4-BE49-F238E27FC236}">
                <a16:creationId xmlns:a16="http://schemas.microsoft.com/office/drawing/2014/main" id="{169CE9DC-29CA-4A98-9824-3A5D3E925294}"/>
              </a:ext>
            </a:extLst>
          </p:cNvPr>
          <p:cNvSpPr>
            <a:spLocks xmlns:a="http://schemas.openxmlformats.org/drawingml/2006/main" noGrp="1"/>
          </p:cNvSpPr>
          <p:nvPr/>
        </p:nvSpPr>
        <p:spPr>
          <a:xfrm xmlns:a="http://schemas.openxmlformats.org/drawingml/2006/main">
            <a:off x="952500" y="2352675"/>
            <a:ext cx="3657600" cy="3748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defRPr sz="2175" b="1">
                <a:solidFill>
                  <a:srgbClr val="19324D"/>
                </a:solidFill>
                <a:latin typeface="Arial"/>
                <a:ea typeface="Arial"/>
                <a:cs typeface="Arial"/>
              </a:defRPr>
            </a:lvl1pPr>
            <a:lvl2pPr algn="l">
              <a:defRPr sz="2175" b="1">
                <a:solidFill>
                  <a:srgbClr val="19324D"/>
                </a:solidFill>
                <a:latin typeface="Arial"/>
                <a:ea typeface="Arial"/>
                <a:cs typeface="Arial"/>
              </a:defRPr>
            </a:lvl2pPr>
            <a:lvl3pPr algn="l">
              <a:defRPr sz="2175" b="1">
                <a:solidFill>
                  <a:srgbClr val="19324D"/>
                </a:solidFill>
                <a:latin typeface="Arial"/>
                <a:ea typeface="Arial"/>
                <a:cs typeface="Arial"/>
              </a:defRPr>
            </a:lvl3pPr>
            <a:lvl4pPr algn="l">
              <a:defRPr sz="2175" b="1">
                <a:solidFill>
                  <a:srgbClr val="19324D"/>
                </a:solidFill>
                <a:latin typeface="Arial"/>
                <a:ea typeface="Arial"/>
                <a:cs typeface="Arial"/>
              </a:defRPr>
            </a:lvl4pPr>
            <a:lvl5pPr algn="l">
              <a:defRPr sz="2175" b="1">
                <a:solidFill>
                  <a:srgbClr val="19324D"/>
                </a:solidFill>
                <a:latin typeface="Arial"/>
                <a:ea typeface="Arial"/>
                <a:cs typeface="Arial"/>
              </a:defRPr>
            </a:lvl5pPr>
            <a:lvl6pPr algn="l">
              <a:defRPr sz="2175" b="1">
                <a:solidFill>
                  <a:srgbClr val="19324D"/>
                </a:solidFill>
                <a:latin typeface="Arial"/>
                <a:ea typeface="Arial"/>
                <a:cs typeface="Arial"/>
              </a:defRPr>
            </a:lvl6pPr>
            <a:lvl7pPr algn="l">
              <a:defRPr sz="2175" b="1">
                <a:solidFill>
                  <a:srgbClr val="19324D"/>
                </a:solidFill>
                <a:latin typeface="Arial"/>
                <a:ea typeface="Arial"/>
                <a:cs typeface="Arial"/>
              </a:defRPr>
            </a:lvl7pPr>
            <a:lvl8pPr algn="l">
              <a:defRPr sz="2175" b="1">
                <a:solidFill>
                  <a:srgbClr val="19324D"/>
                </a:solidFill>
                <a:latin typeface="Arial"/>
                <a:ea typeface="Arial"/>
                <a:cs typeface="Arial"/>
              </a:defRPr>
            </a:lvl8pPr>
            <a:lvl9pPr algn="l">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Coplanar</a:t>
            </a:r>
          </a:p>
        </p:txBody>
      </p:sp>
      <p:sp>
        <p:nvSpPr>
          <p:cNvPr id="17" name="paragraph">
            <a:extLst xmlns:a="http://schemas.openxmlformats.org/drawingml/2006/main">
              <a:ext uri="{FF2B5EF4-FFF2-40B4-BE49-F238E27FC236}">
                <a16:creationId xmlns:a16="http://schemas.microsoft.com/office/drawing/2014/main" id="{0C686897-C07C-453D-97BB-19D3F063A721}"/>
              </a:ext>
            </a:extLst>
          </p:cNvPr>
          <p:cNvSpPr>
            <a:spLocks xmlns:a="http://schemas.openxmlformats.org/drawingml/2006/main" noGrp="1"/>
          </p:cNvSpPr>
          <p:nvPr/>
        </p:nvSpPr>
        <p:spPr>
          <a:xfrm xmlns:a="http://schemas.openxmlformats.org/drawingml/2006/main">
            <a:off x="952500" y="2800350"/>
            <a:ext cx="3657600" cy="352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In the same plane.</a:t>
            </a:r>
          </a:p>
        </p:txBody>
      </p:sp>
      <p:sp>
        <p:nvSpPr>
          <p:cNvPr id="18" name="paragraph">
            <a:extLst xmlns:a="http://schemas.openxmlformats.org/drawingml/2006/main">
              <a:ext uri="{FF2B5EF4-FFF2-40B4-BE49-F238E27FC236}">
                <a16:creationId xmlns:a16="http://schemas.microsoft.com/office/drawing/2014/main" id="{D5A186D5-045E-454C-9473-3F34E9BE318C}"/>
              </a:ext>
            </a:extLst>
          </p:cNvPr>
          <p:cNvSpPr>
            <a:spLocks xmlns:a="http://schemas.openxmlformats.org/drawingml/2006/main" noGrp="1"/>
          </p:cNvSpPr>
          <p:nvPr/>
        </p:nvSpPr>
        <p:spPr>
          <a:xfrm xmlns:a="http://schemas.openxmlformats.org/drawingml/2006/main">
            <a:off x="952500" y="3914775"/>
            <a:ext cx="3657600" cy="352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19324D"/>
                </a:solidFill>
                <a:latin typeface="Arial"/>
                <a:ea typeface="Arial"/>
                <a:cs typeface="Arial"/>
              </a:defRPr>
            </a:defPPr>
            <a:lvl1pPr algn="l">
              <a:defRPr sz="2025" b="1">
                <a:solidFill>
                  <a:srgbClr val="19324D"/>
                </a:solidFill>
                <a:latin typeface="Arial"/>
                <a:ea typeface="Arial"/>
                <a:cs typeface="Arial"/>
              </a:defRPr>
            </a:lvl1pPr>
            <a:lvl2pPr algn="l">
              <a:defRPr sz="2025" b="1">
                <a:solidFill>
                  <a:srgbClr val="19324D"/>
                </a:solidFill>
                <a:latin typeface="Arial"/>
                <a:ea typeface="Arial"/>
                <a:cs typeface="Arial"/>
              </a:defRPr>
            </a:lvl2pPr>
            <a:lvl3pPr algn="l">
              <a:defRPr sz="2025" b="1">
                <a:solidFill>
                  <a:srgbClr val="19324D"/>
                </a:solidFill>
                <a:latin typeface="Arial"/>
                <a:ea typeface="Arial"/>
                <a:cs typeface="Arial"/>
              </a:defRPr>
            </a:lvl3pPr>
            <a:lvl4pPr algn="l">
              <a:defRPr sz="2025" b="1">
                <a:solidFill>
                  <a:srgbClr val="19324D"/>
                </a:solidFill>
                <a:latin typeface="Arial"/>
                <a:ea typeface="Arial"/>
                <a:cs typeface="Arial"/>
              </a:defRPr>
            </a:lvl4pPr>
            <a:lvl5pPr algn="l">
              <a:defRPr sz="2025" b="1">
                <a:solidFill>
                  <a:srgbClr val="19324D"/>
                </a:solidFill>
                <a:latin typeface="Arial"/>
                <a:ea typeface="Arial"/>
                <a:cs typeface="Arial"/>
              </a:defRPr>
            </a:lvl5pPr>
            <a:lvl6pPr algn="l">
              <a:defRPr sz="2025" b="1">
                <a:solidFill>
                  <a:srgbClr val="19324D"/>
                </a:solidFill>
                <a:latin typeface="Arial"/>
                <a:ea typeface="Arial"/>
                <a:cs typeface="Arial"/>
              </a:defRPr>
            </a:lvl6pPr>
            <a:lvl7pPr algn="l">
              <a:defRPr sz="2025" b="1">
                <a:solidFill>
                  <a:srgbClr val="19324D"/>
                </a:solidFill>
                <a:latin typeface="Arial"/>
                <a:ea typeface="Arial"/>
                <a:cs typeface="Arial"/>
              </a:defRPr>
            </a:lvl7pPr>
            <a:lvl8pPr algn="l">
              <a:defRPr sz="2025" b="1">
                <a:solidFill>
                  <a:srgbClr val="19324D"/>
                </a:solidFill>
                <a:latin typeface="Arial"/>
                <a:ea typeface="Arial"/>
                <a:cs typeface="Arial"/>
              </a:defRPr>
            </a:lvl8pPr>
            <a:lvl9pPr algn="l">
              <a:defRPr sz="2025" b="1">
                <a:solidFill>
                  <a:srgbClr val="19324D"/>
                </a:solidFill>
                <a:latin typeface="Arial"/>
                <a:ea typeface="Arial"/>
                <a:cs typeface="Arial"/>
              </a:defRPr>
            </a:lvl9pPr>
          </a:lstStyle>
          <a:p xmlns:a="http://schemas.openxmlformats.org/drawingml/2006/main">
            <a:pPr algn="l">
              <a:lnSpc>
                <a:spcPct val="112000"/>
              </a:lnSpc>
              <a:buNone/>
              <a:defRPr sz="2025" b="1">
                <a:solidFill>
                  <a:srgbClr val="19324D"/>
                </a:solidFill>
                <a:latin typeface="Arial"/>
                <a:ea typeface="Arial"/>
                <a:cs typeface="Arial"/>
              </a:defRPr>
            </a:pPr>
            <a:r>
              <a:rPr sz="2025" b="1">
                <a:solidFill>
                  <a:srgbClr val="19324D"/>
                </a:solidFill>
                <a:latin typeface="Arial"/>
                <a:ea typeface="Arial"/>
                <a:cs typeface="Arial"/>
              </a:rPr>
              <a:t>Head-to-tail addition</a:t>
            </a:r>
          </a:p>
        </p:txBody>
      </p:sp>
      <p:sp>
        <p:nvSpPr>
          <p:cNvPr id="19" name="paragraph">
            <a:extLst xmlns:a="http://schemas.openxmlformats.org/drawingml/2006/main">
              <a:ext uri="{FF2B5EF4-FFF2-40B4-BE49-F238E27FC236}">
                <a16:creationId xmlns:a16="http://schemas.microsoft.com/office/drawing/2014/main" id="{8B6E28AD-E903-4A9B-9DEC-FEDF4DD3E17D}"/>
              </a:ext>
            </a:extLst>
          </p:cNvPr>
          <p:cNvSpPr>
            <a:spLocks xmlns:a="http://schemas.openxmlformats.org/drawingml/2006/main" noGrp="1"/>
          </p:cNvSpPr>
          <p:nvPr/>
        </p:nvSpPr>
        <p:spPr>
          <a:xfrm xmlns:a="http://schemas.openxmlformats.org/drawingml/2006/main">
            <a:off x="952500" y="4362450"/>
            <a:ext cx="3657600" cy="9115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Translate the second arrow</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without rotating it. Put its</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tail at the first arrow’s head.</a:t>
            </a:r>
          </a:p>
        </p:txBody>
      </p:sp>
      <p:sp>
        <p:nvSpPr>
          <p:cNvPr id="20" name="section-heading">
            <a:extLst xmlns:a="http://schemas.openxmlformats.org/drawingml/2006/main">
              <a:ext uri="{FF2B5EF4-FFF2-40B4-BE49-F238E27FC236}">
                <a16:creationId xmlns:a16="http://schemas.microsoft.com/office/drawing/2014/main" id="{A955BA27-990F-4F12-8C5B-94F7155FAFE1}"/>
              </a:ext>
            </a:extLst>
          </p:cNvPr>
          <p:cNvSpPr>
            <a:spLocks xmlns:a="http://schemas.openxmlformats.org/drawingml/2006/main" noGrp="1"/>
          </p:cNvSpPr>
          <p:nvPr/>
        </p:nvSpPr>
        <p:spPr>
          <a:xfrm xmlns:a="http://schemas.openxmlformats.org/drawingml/2006/main">
            <a:off x="5334000" y="1857375"/>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The resultant joins the start and finish</a:t>
            </a:r>
          </a:p>
        </p:txBody>
      </p:sp>
      <p:sp>
        <p:nvSpPr>
          <p:cNvPr id="21" name="paragraph">
            <a:extLst xmlns:a="http://schemas.openxmlformats.org/drawingml/2006/main">
              <a:ext uri="{FF2B5EF4-FFF2-40B4-BE49-F238E27FC236}">
                <a16:creationId xmlns:a16="http://schemas.microsoft.com/office/drawing/2014/main" id="{1458067D-8DED-44AD-AAC8-E6EBB94FED26}"/>
              </a:ext>
            </a:extLst>
          </p:cNvPr>
          <p:cNvSpPr>
            <a:spLocks xmlns:a="http://schemas.openxmlformats.org/drawingml/2006/main" noGrp="1"/>
          </p:cNvSpPr>
          <p:nvPr/>
        </p:nvSpPr>
        <p:spPr>
          <a:xfrm xmlns:a="http://schemas.openxmlformats.org/drawingml/2006/main">
            <a:off x="5334000" y="2276475"/>
            <a:ext cx="6172200" cy="9772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Use a ruler and protractor. Draw both vectors to one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scale, then measure the resultant’s length and</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direction.</a:t>
            </a:r>
          </a:p>
        </p:txBody>
      </p:sp>
      <p:sp>
        <p:nvSpPr>
          <p:cNvPr id="22" name="section-heading">
            <a:extLst xmlns:a="http://schemas.openxmlformats.org/drawingml/2006/main">
              <a:ext uri="{FF2B5EF4-FFF2-40B4-BE49-F238E27FC236}">
                <a16:creationId xmlns:a16="http://schemas.microsoft.com/office/drawing/2014/main" id="{D39DB082-81BA-435D-AC5D-34FA55FBE31E}"/>
              </a:ext>
            </a:extLst>
          </p:cNvPr>
          <p:cNvSpPr>
            <a:spLocks xmlns:a="http://schemas.openxmlformats.org/drawingml/2006/main" noGrp="1"/>
          </p:cNvSpPr>
          <p:nvPr/>
        </p:nvSpPr>
        <p:spPr>
          <a:xfrm xmlns:a="http://schemas.openxmlformats.org/drawingml/2006/main">
            <a:off x="5334000" y="4076700"/>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Keep the original vector direction</a:t>
            </a:r>
          </a:p>
        </p:txBody>
      </p:sp>
      <p:sp>
        <p:nvSpPr>
          <p:cNvPr id="23" name="paragraph">
            <a:extLst xmlns:a="http://schemas.openxmlformats.org/drawingml/2006/main">
              <a:ext uri="{FF2B5EF4-FFF2-40B4-BE49-F238E27FC236}">
                <a16:creationId xmlns:a16="http://schemas.microsoft.com/office/drawing/2014/main" id="{8594D481-860E-4EC4-B8FB-987C0D37998F}"/>
              </a:ext>
            </a:extLst>
          </p:cNvPr>
          <p:cNvSpPr>
            <a:spLocks xmlns:a="http://schemas.openxmlformats.org/drawingml/2006/main" noGrp="1"/>
          </p:cNvSpPr>
          <p:nvPr/>
        </p:nvSpPr>
        <p:spPr>
          <a:xfrm xmlns:a="http://schemas.openxmlformats.org/drawingml/2006/main">
            <a:off x="5334000" y="4495800"/>
            <a:ext cx="6172200" cy="9772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For non-perpendicular vectors, use the scale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drawing here. Pythagoras applies only to a right</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triangle.</a:t>
            </a:r>
          </a:p>
        </p:txBody>
      </p:sp>
    </p:spTree>
    <p:extLst>
      <p:ext uri="{BB962C8B-B14F-4D97-AF65-F5344CB8AC3E}">
        <p14:creationId xmlns:p14="http://schemas.microsoft.com/office/powerpoint/2010/main" val="596322504"/>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Two pulls with an angle of 110° between them</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7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21</a:t>
            </a:r>
          </a:p>
        </p:txBody>
      </p:sp>
      <p:cxnSp>
        <p:nvCxnSpPr>
          <p:cNvPr id="14" name="force-vector-33">
            <a:extLst xmlns:a="http://schemas.openxmlformats.org/drawingml/2006/main">
              <a:ext uri="{FF2B5EF4-FFF2-40B4-BE49-F238E27FC236}">
                <a16:creationId xmlns:a16="http://schemas.microsoft.com/office/drawing/2014/main" id="{978B27E4-A8B9-4AE3-B8E8-5FD120A9EE58}"/>
              </a:ext>
            </a:extLst>
          </p:cNvPr>
          <p:cNvCxnSpPr/>
          <p:nvPr/>
        </p:nvCxnSpPr>
        <p:spPr>
          <a:xfrm xmlns:a="http://schemas.openxmlformats.org/drawingml/2006/main" flipH="0" flipV="0">
            <a:off x="2476500" y="4667250"/>
            <a:ext cx="2381250" cy="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15" name="force-vector-34">
            <a:extLst xmlns:a="http://schemas.openxmlformats.org/drawingml/2006/main">
              <a:ext uri="{FF2B5EF4-FFF2-40B4-BE49-F238E27FC236}">
                <a16:creationId xmlns:a16="http://schemas.microsoft.com/office/drawing/2014/main" id="{AA62EA06-4576-4E16-BAA3-DD0637197875}"/>
              </a:ext>
            </a:extLst>
          </p:cNvPr>
          <p:cNvCxnSpPr/>
          <p:nvPr/>
        </p:nvCxnSpPr>
        <p:spPr>
          <a:xfrm xmlns:a="http://schemas.openxmlformats.org/drawingml/2006/main" flipH="1" flipV="1">
            <a:off x="1824952" y="2877136"/>
            <a:ext cx="651548" cy="1790114"/>
          </a:xfrm>
          <a:prstGeom xmlns:a="http://schemas.openxmlformats.org/drawingml/2006/main" prst="straightConnector1">
            <a:avLst/>
          </a:prstGeom>
          <a:ln xmlns:a="http://schemas.openxmlformats.org/drawingml/2006/main" w="28575">
            <a:solidFill>
              <a:srgbClr val="008E99"/>
            </a:solidFill>
            <a:prstDash val="solid"/>
            <a:tailEnd type="triangle" w="med" len="med"/>
          </a:ln>
        </p:spPr>
      </p:cxnSp>
      <p:sp>
        <p:nvSpPr>
          <p:cNvPr id="16" name="body-35">
            <a:extLst xmlns:a="http://schemas.openxmlformats.org/drawingml/2006/main">
              <a:ext uri="{FF2B5EF4-FFF2-40B4-BE49-F238E27FC236}">
                <a16:creationId xmlns:a16="http://schemas.microsoft.com/office/drawing/2014/main" id="{98364AAB-277F-4520-9EDA-0825E34ADC5B}"/>
              </a:ext>
            </a:extLst>
          </p:cNvPr>
          <p:cNvSpPr>
            <a:spLocks xmlns:a="http://schemas.openxmlformats.org/drawingml/2006/main" noGrp="1"/>
          </p:cNvSpPr>
          <p:nvPr/>
        </p:nvSpPr>
        <p:spPr>
          <a:xfrm xmlns:a="http://schemas.openxmlformats.org/drawingml/2006/main">
            <a:off x="2419350" y="4610100"/>
            <a:ext cx="114300" cy="114300"/>
          </a:xfrm>
          <a:prstGeom xmlns:a="http://schemas.openxmlformats.org/drawingml/2006/main" prst="ellipse">
            <a:avLst/>
          </a:prstGeom>
          <a:solidFill xmlns:a="http://schemas.openxmlformats.org/drawingml/2006/main">
            <a:srgbClr val="19324D"/>
          </a:solidFill>
          <a:ln xmlns:a="http://schemas.openxmlformats.org/drawingml/2006/main" w="19050">
            <a:solidFill>
              <a:srgbClr val="19324D"/>
            </a:solidFill>
          </a:ln>
        </p:spPr>
      </p:sp>
      <p:sp>
        <p:nvSpPr>
          <p:cNvPr id="17" name="diagram-label-36">
            <a:extLst xmlns:a="http://schemas.openxmlformats.org/drawingml/2006/main">
              <a:ext uri="{FF2B5EF4-FFF2-40B4-BE49-F238E27FC236}">
                <a16:creationId xmlns:a16="http://schemas.microsoft.com/office/drawing/2014/main" id="{0D4CE7D6-FD25-4EDB-B945-6C7D75BCB9B1}"/>
              </a:ext>
            </a:extLst>
          </p:cNvPr>
          <p:cNvSpPr>
            <a:spLocks xmlns:a="http://schemas.openxmlformats.org/drawingml/2006/main" noGrp="1"/>
          </p:cNvSpPr>
          <p:nvPr/>
        </p:nvSpPr>
        <p:spPr>
          <a:xfrm xmlns:a="http://schemas.openxmlformats.org/drawingml/2006/main">
            <a:off x="3409950" y="4933950"/>
            <a:ext cx="2238375"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19324D"/>
                </a:solidFill>
                <a:latin typeface="Arial"/>
                <a:ea typeface="Arial"/>
                <a:cs typeface="Arial"/>
              </a:defRPr>
            </a:defPPr>
            <a:lvl1pPr algn="l">
              <a:defRPr sz="1800" b="0">
                <a:solidFill>
                  <a:srgbClr val="19324D"/>
                </a:solidFill>
                <a:latin typeface="Arial"/>
                <a:ea typeface="Arial"/>
                <a:cs typeface="Arial"/>
              </a:defRPr>
            </a:lvl1pPr>
            <a:lvl2pPr algn="l">
              <a:defRPr sz="1800" b="0">
                <a:solidFill>
                  <a:srgbClr val="19324D"/>
                </a:solidFill>
                <a:latin typeface="Arial"/>
                <a:ea typeface="Arial"/>
                <a:cs typeface="Arial"/>
              </a:defRPr>
            </a:lvl2pPr>
            <a:lvl3pPr algn="l">
              <a:defRPr sz="1800" b="0">
                <a:solidFill>
                  <a:srgbClr val="19324D"/>
                </a:solidFill>
                <a:latin typeface="Arial"/>
                <a:ea typeface="Arial"/>
                <a:cs typeface="Arial"/>
              </a:defRPr>
            </a:lvl3pPr>
            <a:lvl4pPr algn="l">
              <a:defRPr sz="1800" b="0">
                <a:solidFill>
                  <a:srgbClr val="19324D"/>
                </a:solidFill>
                <a:latin typeface="Arial"/>
                <a:ea typeface="Arial"/>
                <a:cs typeface="Arial"/>
              </a:defRPr>
            </a:lvl4pPr>
            <a:lvl5pPr algn="l">
              <a:defRPr sz="1800" b="0">
                <a:solidFill>
                  <a:srgbClr val="19324D"/>
                </a:solidFill>
                <a:latin typeface="Arial"/>
                <a:ea typeface="Arial"/>
                <a:cs typeface="Arial"/>
              </a:defRPr>
            </a:lvl5pPr>
            <a:lvl6pPr algn="l">
              <a:defRPr sz="1800" b="0">
                <a:solidFill>
                  <a:srgbClr val="19324D"/>
                </a:solidFill>
                <a:latin typeface="Arial"/>
                <a:ea typeface="Arial"/>
                <a:cs typeface="Arial"/>
              </a:defRPr>
            </a:lvl6pPr>
            <a:lvl7pPr algn="l">
              <a:defRPr sz="1800" b="0">
                <a:solidFill>
                  <a:srgbClr val="19324D"/>
                </a:solidFill>
                <a:latin typeface="Arial"/>
                <a:ea typeface="Arial"/>
                <a:cs typeface="Arial"/>
              </a:defRPr>
            </a:lvl7pPr>
            <a:lvl8pPr algn="l">
              <a:defRPr sz="1800" b="0">
                <a:solidFill>
                  <a:srgbClr val="19324D"/>
                </a:solidFill>
                <a:latin typeface="Arial"/>
                <a:ea typeface="Arial"/>
                <a:cs typeface="Arial"/>
              </a:defRPr>
            </a:lvl8pPr>
            <a:lvl9pPr algn="l">
              <a:defRPr sz="1800" b="0">
                <a:solidFill>
                  <a:srgbClr val="19324D"/>
                </a:solidFill>
                <a:latin typeface="Arial"/>
                <a:ea typeface="Arial"/>
                <a:cs typeface="Arial"/>
              </a:defRPr>
            </a:lvl9pPr>
          </a:lstStyle>
          <a:p xmlns:a="http://schemas.openxmlformats.org/drawingml/2006/main">
            <a:pPr algn="l">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10.0 N east</a:t>
            </a:r>
          </a:p>
        </p:txBody>
      </p:sp>
      <p:sp>
        <p:nvSpPr>
          <p:cNvPr id="18" name="diagram-label-37">
            <a:extLst xmlns:a="http://schemas.openxmlformats.org/drawingml/2006/main">
              <a:ext uri="{FF2B5EF4-FFF2-40B4-BE49-F238E27FC236}">
                <a16:creationId xmlns:a16="http://schemas.microsoft.com/office/drawing/2014/main" id="{5165E949-AA9E-4449-9853-0CA4FB87C287}"/>
              </a:ext>
            </a:extLst>
          </p:cNvPr>
          <p:cNvSpPr>
            <a:spLocks xmlns:a="http://schemas.openxmlformats.org/drawingml/2006/main" noGrp="1"/>
          </p:cNvSpPr>
          <p:nvPr/>
        </p:nvSpPr>
        <p:spPr>
          <a:xfrm xmlns:a="http://schemas.openxmlformats.org/drawingml/2006/main">
            <a:off x="800100" y="2381250"/>
            <a:ext cx="200025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19324D"/>
                </a:solidFill>
                <a:latin typeface="Arial"/>
                <a:ea typeface="Arial"/>
                <a:cs typeface="Arial"/>
              </a:defRPr>
            </a:defPPr>
            <a:lvl1pPr algn="l">
              <a:defRPr sz="1800" b="0">
                <a:solidFill>
                  <a:srgbClr val="19324D"/>
                </a:solidFill>
                <a:latin typeface="Arial"/>
                <a:ea typeface="Arial"/>
                <a:cs typeface="Arial"/>
              </a:defRPr>
            </a:lvl1pPr>
            <a:lvl2pPr algn="l">
              <a:defRPr sz="1800" b="0">
                <a:solidFill>
                  <a:srgbClr val="19324D"/>
                </a:solidFill>
                <a:latin typeface="Arial"/>
                <a:ea typeface="Arial"/>
                <a:cs typeface="Arial"/>
              </a:defRPr>
            </a:lvl2pPr>
            <a:lvl3pPr algn="l">
              <a:defRPr sz="1800" b="0">
                <a:solidFill>
                  <a:srgbClr val="19324D"/>
                </a:solidFill>
                <a:latin typeface="Arial"/>
                <a:ea typeface="Arial"/>
                <a:cs typeface="Arial"/>
              </a:defRPr>
            </a:lvl3pPr>
            <a:lvl4pPr algn="l">
              <a:defRPr sz="1800" b="0">
                <a:solidFill>
                  <a:srgbClr val="19324D"/>
                </a:solidFill>
                <a:latin typeface="Arial"/>
                <a:ea typeface="Arial"/>
                <a:cs typeface="Arial"/>
              </a:defRPr>
            </a:lvl4pPr>
            <a:lvl5pPr algn="l">
              <a:defRPr sz="1800" b="0">
                <a:solidFill>
                  <a:srgbClr val="19324D"/>
                </a:solidFill>
                <a:latin typeface="Arial"/>
                <a:ea typeface="Arial"/>
                <a:cs typeface="Arial"/>
              </a:defRPr>
            </a:lvl5pPr>
            <a:lvl6pPr algn="l">
              <a:defRPr sz="1800" b="0">
                <a:solidFill>
                  <a:srgbClr val="19324D"/>
                </a:solidFill>
                <a:latin typeface="Arial"/>
                <a:ea typeface="Arial"/>
                <a:cs typeface="Arial"/>
              </a:defRPr>
            </a:lvl6pPr>
            <a:lvl7pPr algn="l">
              <a:defRPr sz="1800" b="0">
                <a:solidFill>
                  <a:srgbClr val="19324D"/>
                </a:solidFill>
                <a:latin typeface="Arial"/>
                <a:ea typeface="Arial"/>
                <a:cs typeface="Arial"/>
              </a:defRPr>
            </a:lvl7pPr>
            <a:lvl8pPr algn="l">
              <a:defRPr sz="1800" b="0">
                <a:solidFill>
                  <a:srgbClr val="19324D"/>
                </a:solidFill>
                <a:latin typeface="Arial"/>
                <a:ea typeface="Arial"/>
                <a:cs typeface="Arial"/>
              </a:defRPr>
            </a:lvl8pPr>
            <a:lvl9pPr algn="l">
              <a:defRPr sz="1800" b="0">
                <a:solidFill>
                  <a:srgbClr val="19324D"/>
                </a:solidFill>
                <a:latin typeface="Arial"/>
                <a:ea typeface="Arial"/>
                <a:cs typeface="Arial"/>
              </a:defRPr>
            </a:lvl9pPr>
          </a:lstStyle>
          <a:p xmlns:a="http://schemas.openxmlformats.org/drawingml/2006/main">
            <a:pPr algn="l">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8.00 N</a:t>
            </a:r>
          </a:p>
        </p:txBody>
      </p:sp>
      <p:sp>
        <p:nvSpPr>
          <p:cNvPr id="19" name="diagram-label-38">
            <a:extLst xmlns:a="http://schemas.openxmlformats.org/drawingml/2006/main">
              <a:ext uri="{FF2B5EF4-FFF2-40B4-BE49-F238E27FC236}">
                <a16:creationId xmlns:a16="http://schemas.microsoft.com/office/drawing/2014/main" id="{2B5D2F8B-F850-438B-BD43-7510FAB09E9E}"/>
              </a:ext>
            </a:extLst>
          </p:cNvPr>
          <p:cNvSpPr>
            <a:spLocks xmlns:a="http://schemas.openxmlformats.org/drawingml/2006/main" noGrp="1"/>
          </p:cNvSpPr>
          <p:nvPr/>
        </p:nvSpPr>
        <p:spPr>
          <a:xfrm xmlns:a="http://schemas.openxmlformats.org/drawingml/2006/main">
            <a:off x="685800" y="5362575"/>
            <a:ext cx="5238750" cy="2871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9324D"/>
                </a:solidFill>
                <a:latin typeface="Arial"/>
                <a:ea typeface="Arial"/>
                <a:cs typeface="Arial"/>
              </a:defRPr>
            </a:defPPr>
            <a:lvl1pPr algn="l">
              <a:defRPr sz="1575" b="0">
                <a:solidFill>
                  <a:srgbClr val="19324D"/>
                </a:solidFill>
                <a:latin typeface="Arial"/>
                <a:ea typeface="Arial"/>
                <a:cs typeface="Arial"/>
              </a:defRPr>
            </a:lvl1pPr>
            <a:lvl2pPr algn="l">
              <a:defRPr sz="1575" b="0">
                <a:solidFill>
                  <a:srgbClr val="19324D"/>
                </a:solidFill>
                <a:latin typeface="Arial"/>
                <a:ea typeface="Arial"/>
                <a:cs typeface="Arial"/>
              </a:defRPr>
            </a:lvl2pPr>
            <a:lvl3pPr algn="l">
              <a:defRPr sz="1575" b="0">
                <a:solidFill>
                  <a:srgbClr val="19324D"/>
                </a:solidFill>
                <a:latin typeface="Arial"/>
                <a:ea typeface="Arial"/>
                <a:cs typeface="Arial"/>
              </a:defRPr>
            </a:lvl3pPr>
            <a:lvl4pPr algn="l">
              <a:defRPr sz="1575" b="0">
                <a:solidFill>
                  <a:srgbClr val="19324D"/>
                </a:solidFill>
                <a:latin typeface="Arial"/>
                <a:ea typeface="Arial"/>
                <a:cs typeface="Arial"/>
              </a:defRPr>
            </a:lvl4pPr>
            <a:lvl5pPr algn="l">
              <a:defRPr sz="1575" b="0">
                <a:solidFill>
                  <a:srgbClr val="19324D"/>
                </a:solidFill>
                <a:latin typeface="Arial"/>
                <a:ea typeface="Arial"/>
                <a:cs typeface="Arial"/>
              </a:defRPr>
            </a:lvl5pPr>
            <a:lvl6pPr algn="l">
              <a:defRPr sz="1575" b="0">
                <a:solidFill>
                  <a:srgbClr val="19324D"/>
                </a:solidFill>
                <a:latin typeface="Arial"/>
                <a:ea typeface="Arial"/>
                <a:cs typeface="Arial"/>
              </a:defRPr>
            </a:lvl6pPr>
            <a:lvl7pPr algn="l">
              <a:defRPr sz="1575" b="0">
                <a:solidFill>
                  <a:srgbClr val="19324D"/>
                </a:solidFill>
                <a:latin typeface="Arial"/>
                <a:ea typeface="Arial"/>
                <a:cs typeface="Arial"/>
              </a:defRPr>
            </a:lvl7pPr>
            <a:lvl8pPr algn="l">
              <a:defRPr sz="1575" b="0">
                <a:solidFill>
                  <a:srgbClr val="19324D"/>
                </a:solidFill>
                <a:latin typeface="Arial"/>
                <a:ea typeface="Arial"/>
                <a:cs typeface="Arial"/>
              </a:defRPr>
            </a:lvl8pPr>
            <a:lvl9pPr algn="l">
              <a:defRPr sz="1575" b="0">
                <a:solidFill>
                  <a:srgbClr val="19324D"/>
                </a:solidFill>
                <a:latin typeface="Arial"/>
                <a:ea typeface="Arial"/>
                <a:cs typeface="Arial"/>
              </a:defRPr>
            </a:lvl9pPr>
          </a:lstStyle>
          <a:p xmlns:a="http://schemas.openxmlformats.org/drawingml/2006/main">
            <a:pPr algn="l">
              <a:lnSpc>
                <a:spcPct val="112000"/>
              </a:lnSpc>
              <a:buNone/>
              <a:defRPr sz="1575" b="0">
                <a:solidFill>
                  <a:srgbClr val="19324D"/>
                </a:solidFill>
                <a:latin typeface="Arial"/>
                <a:ea typeface="Arial"/>
                <a:cs typeface="Arial"/>
              </a:defRPr>
            </a:pPr>
            <a:r>
              <a:rPr sz="1575" b="0">
                <a:solidFill>
                  <a:srgbClr val="19324D"/>
                </a:solidFill>
                <a:latin typeface="Arial"/>
                <a:ea typeface="Arial"/>
                <a:cs typeface="Arial"/>
              </a:rPr>
              <a:t>110° anticlockwise from east</a:t>
            </a:r>
          </a:p>
        </p:txBody>
      </p:sp>
      <p:sp>
        <p:nvSpPr>
          <p:cNvPr id="20" name="question-part-a">
            <a:extLst xmlns:a="http://schemas.openxmlformats.org/drawingml/2006/main">
              <a:ext uri="{FF2B5EF4-FFF2-40B4-BE49-F238E27FC236}">
                <a16:creationId xmlns:a16="http://schemas.microsoft.com/office/drawing/2014/main" id="{CA20EA82-FD3A-4560-8B69-154B000E313A}"/>
              </a:ext>
            </a:extLst>
          </p:cNvPr>
          <p:cNvSpPr>
            <a:spLocks xmlns:a="http://schemas.openxmlformats.org/drawingml/2006/main" noGrp="1"/>
          </p:cNvSpPr>
          <p:nvPr/>
        </p:nvSpPr>
        <p:spPr>
          <a:xfrm xmlns:a="http://schemas.openxmlformats.org/drawingml/2006/main">
            <a:off x="6477000" y="1952625"/>
            <a:ext cx="5029200" cy="9772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Use the scale 1 cm = 2 N. Make a</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head-to-tail drawing and measure the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resultant magnitude and direction.</a:t>
            </a:r>
          </a:p>
        </p:txBody>
      </p:sp>
      <p:sp>
        <p:nvSpPr>
          <p:cNvPr id="21" name="question-part-b">
            <a:extLst xmlns:a="http://schemas.openxmlformats.org/drawingml/2006/main">
              <a:ext uri="{FF2B5EF4-FFF2-40B4-BE49-F238E27FC236}">
                <a16:creationId xmlns:a16="http://schemas.microsoft.com/office/drawing/2014/main" id="{73D4E444-8D99-45D0-BE29-CF69714377F2}"/>
              </a:ext>
            </a:extLst>
          </p:cNvPr>
          <p:cNvSpPr>
            <a:spLocks xmlns:a="http://schemas.openxmlformats.org/drawingml/2006/main" noGrp="1"/>
          </p:cNvSpPr>
          <p:nvPr/>
        </p:nvSpPr>
        <p:spPr>
          <a:xfrm xmlns:a="http://schemas.openxmlformats.org/drawingml/2006/main">
            <a:off x="6477000" y="3263265"/>
            <a:ext cx="5029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If the arrows are added in the opposite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order, does the resultant change? Explain.</a:t>
            </a:r>
          </a:p>
        </p:txBody>
      </p:sp>
      <p:sp>
        <p:nvSpPr>
          <p:cNvPr id="22" name="question-part-c">
            <a:extLst xmlns:a="http://schemas.openxmlformats.org/drawingml/2006/main">
              <a:ext uri="{FF2B5EF4-FFF2-40B4-BE49-F238E27FC236}">
                <a16:creationId xmlns:a16="http://schemas.microsoft.com/office/drawing/2014/main" id="{31A8D5FF-6F72-4EC1-8950-E70B31B98152}"/>
              </a:ext>
            </a:extLst>
          </p:cNvPr>
          <p:cNvSpPr>
            <a:spLocks xmlns:a="http://schemas.openxmlformats.org/drawingml/2006/main" noGrp="1"/>
          </p:cNvSpPr>
          <p:nvPr/>
        </p:nvSpPr>
        <p:spPr>
          <a:xfrm xmlns:a="http://schemas.openxmlformats.org/drawingml/2006/main">
            <a:off x="6477000" y="4267200"/>
            <a:ext cx="5029200" cy="3638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 State an approximate equilibrant.</a:t>
            </a:r>
          </a:p>
        </p:txBody>
      </p:sp>
      <p:sp>
        <p:nvSpPr>
          <p:cNvPr id="23" name="hint">
            <a:extLst xmlns:a="http://schemas.openxmlformats.org/drawingml/2006/main">
              <a:ext uri="{FF2B5EF4-FFF2-40B4-BE49-F238E27FC236}">
                <a16:creationId xmlns:a16="http://schemas.microsoft.com/office/drawing/2014/main" id="{A207D51B-1085-4125-A6CB-D0083F3DB13B}"/>
              </a:ext>
            </a:extLst>
          </p:cNvPr>
          <p:cNvSpPr>
            <a:spLocks xmlns:a="http://schemas.openxmlformats.org/drawingml/2006/main" noGrp="1"/>
          </p:cNvSpPr>
          <p:nvPr/>
        </p:nvSpPr>
        <p:spPr>
          <a:xfrm xmlns:a="http://schemas.openxmlformats.org/drawingml/2006/main">
            <a:off x="6477000" y="5724525"/>
            <a:ext cx="5029200" cy="29813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b="0">
                <a:solidFill>
                  <a:srgbClr val="5B6C7E"/>
                </a:solidFill>
                <a:latin typeface="Arial"/>
                <a:ea typeface="Arial"/>
                <a:cs typeface="Arial"/>
              </a:defRPr>
            </a:defPPr>
            <a:lvl1pPr algn="l">
              <a:defRPr sz="1650" b="0">
                <a:solidFill>
                  <a:srgbClr val="5B6C7E"/>
                </a:solidFill>
                <a:latin typeface="Arial"/>
                <a:ea typeface="Arial"/>
                <a:cs typeface="Arial"/>
              </a:defRPr>
            </a:lvl1pPr>
            <a:lvl2pPr algn="l">
              <a:defRPr sz="1650" b="0">
                <a:solidFill>
                  <a:srgbClr val="5B6C7E"/>
                </a:solidFill>
                <a:latin typeface="Arial"/>
                <a:ea typeface="Arial"/>
                <a:cs typeface="Arial"/>
              </a:defRPr>
            </a:lvl2pPr>
            <a:lvl3pPr algn="l">
              <a:defRPr sz="1650" b="0">
                <a:solidFill>
                  <a:srgbClr val="5B6C7E"/>
                </a:solidFill>
                <a:latin typeface="Arial"/>
                <a:ea typeface="Arial"/>
                <a:cs typeface="Arial"/>
              </a:defRPr>
            </a:lvl3pPr>
            <a:lvl4pPr algn="l">
              <a:defRPr sz="1650" b="0">
                <a:solidFill>
                  <a:srgbClr val="5B6C7E"/>
                </a:solidFill>
                <a:latin typeface="Arial"/>
                <a:ea typeface="Arial"/>
                <a:cs typeface="Arial"/>
              </a:defRPr>
            </a:lvl4pPr>
            <a:lvl5pPr algn="l">
              <a:defRPr sz="1650" b="0">
                <a:solidFill>
                  <a:srgbClr val="5B6C7E"/>
                </a:solidFill>
                <a:latin typeface="Arial"/>
                <a:ea typeface="Arial"/>
                <a:cs typeface="Arial"/>
              </a:defRPr>
            </a:lvl5pPr>
            <a:lvl6pPr algn="l">
              <a:defRPr sz="1650" b="0">
                <a:solidFill>
                  <a:srgbClr val="5B6C7E"/>
                </a:solidFill>
                <a:latin typeface="Arial"/>
                <a:ea typeface="Arial"/>
                <a:cs typeface="Arial"/>
              </a:defRPr>
            </a:lvl6pPr>
            <a:lvl7pPr algn="l">
              <a:defRPr sz="1650" b="0">
                <a:solidFill>
                  <a:srgbClr val="5B6C7E"/>
                </a:solidFill>
                <a:latin typeface="Arial"/>
                <a:ea typeface="Arial"/>
                <a:cs typeface="Arial"/>
              </a:defRPr>
            </a:lvl7pPr>
            <a:lvl8pPr algn="l">
              <a:defRPr sz="1650" b="0">
                <a:solidFill>
                  <a:srgbClr val="5B6C7E"/>
                </a:solidFill>
                <a:latin typeface="Arial"/>
                <a:ea typeface="Arial"/>
                <a:cs typeface="Arial"/>
              </a:defRPr>
            </a:lvl8pPr>
            <a:lvl9pPr algn="l">
              <a:defRPr sz="1650" b="0">
                <a:solidFill>
                  <a:srgbClr val="5B6C7E"/>
                </a:solidFill>
                <a:latin typeface="Arial"/>
                <a:ea typeface="Arial"/>
                <a:cs typeface="Arial"/>
              </a:defRPr>
            </a:lvl9pPr>
          </a:lstStyle>
          <a:p xmlns:a="http://schemas.openxmlformats.org/drawingml/2006/main">
            <a:pPr algn="l">
              <a:lnSpc>
                <a:spcPct val="112000"/>
              </a:lnSpc>
              <a:buNone/>
              <a:defRPr sz="1650" b="0">
                <a:solidFill>
                  <a:srgbClr val="5B6C7E"/>
                </a:solidFill>
                <a:latin typeface="Arial"/>
                <a:ea typeface="Arial"/>
                <a:cs typeface="Arial"/>
              </a:defRPr>
            </a:pPr>
            <a:r>
              <a:rPr sz="1650" b="0">
                <a:solidFill>
                  <a:srgbClr val="5B6C7E"/>
                </a:solidFill>
                <a:latin typeface="Arial"/>
                <a:ea typeface="Arial"/>
                <a:cs typeface="Arial"/>
              </a:rPr>
              <a:t>Hint: Keep each arrow’s direction unchanged.</a:t>
            </a:r>
          </a:p>
        </p:txBody>
      </p:sp>
    </p:spTree>
    <p:extLst>
      <p:ext uri="{BB962C8B-B14F-4D97-AF65-F5344CB8AC3E}">
        <p14:creationId xmlns:p14="http://schemas.microsoft.com/office/powerpoint/2010/main" val="596322504"/>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Two pulls with an angle of 110° between them</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7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22</a:t>
            </a:r>
          </a:p>
        </p:txBody>
      </p:sp>
      <p:cxnSp>
        <p:nvCxnSpPr>
          <p:cNvPr id="14" name="force-vector-39">
            <a:extLst xmlns:a="http://schemas.openxmlformats.org/drawingml/2006/main">
              <a:ext uri="{FF2B5EF4-FFF2-40B4-BE49-F238E27FC236}">
                <a16:creationId xmlns:a16="http://schemas.microsoft.com/office/drawing/2014/main" id="{CBDE9116-C37B-41D8-B208-AD86229D1C61}"/>
              </a:ext>
            </a:extLst>
          </p:cNvPr>
          <p:cNvCxnSpPr/>
          <p:nvPr/>
        </p:nvCxnSpPr>
        <p:spPr>
          <a:xfrm xmlns:a="http://schemas.openxmlformats.org/drawingml/2006/main" flipH="0" flipV="0">
            <a:off x="1666875" y="4953000"/>
            <a:ext cx="2857500" cy="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15" name="force-vector-40">
            <a:extLst xmlns:a="http://schemas.openxmlformats.org/drawingml/2006/main">
              <a:ext uri="{FF2B5EF4-FFF2-40B4-BE49-F238E27FC236}">
                <a16:creationId xmlns:a16="http://schemas.microsoft.com/office/drawing/2014/main" id="{750AD127-1568-45D1-A93E-64241491EC70}"/>
              </a:ext>
            </a:extLst>
          </p:cNvPr>
          <p:cNvCxnSpPr/>
          <p:nvPr/>
        </p:nvCxnSpPr>
        <p:spPr>
          <a:xfrm xmlns:a="http://schemas.openxmlformats.org/drawingml/2006/main" flipH="1" flipV="1">
            <a:off x="3742517" y="2804863"/>
            <a:ext cx="781858" cy="2148137"/>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16" name="force-vector-41">
            <a:extLst xmlns:a="http://schemas.openxmlformats.org/drawingml/2006/main">
              <a:ext uri="{FF2B5EF4-FFF2-40B4-BE49-F238E27FC236}">
                <a16:creationId xmlns:a16="http://schemas.microsoft.com/office/drawing/2014/main" id="{8E49AAAF-5DB5-47BA-ACF8-48F198D47E6C}"/>
              </a:ext>
            </a:extLst>
          </p:cNvPr>
          <p:cNvCxnSpPr/>
          <p:nvPr/>
        </p:nvCxnSpPr>
        <p:spPr>
          <a:xfrm xmlns:a="http://schemas.openxmlformats.org/drawingml/2006/main" flipH="0" flipV="1">
            <a:off x="1666875" y="2804863"/>
            <a:ext cx="2075642" cy="2148137"/>
          </a:xfrm>
          <a:prstGeom xmlns:a="http://schemas.openxmlformats.org/drawingml/2006/main" prst="straightConnector1">
            <a:avLst/>
          </a:prstGeom>
          <a:ln xmlns:a="http://schemas.openxmlformats.org/drawingml/2006/main" w="28575">
            <a:solidFill>
              <a:srgbClr val="008E99"/>
            </a:solidFill>
            <a:prstDash val="solid"/>
            <a:tailEnd type="triangle" w="med" len="med"/>
          </a:ln>
        </p:spPr>
      </p:cxnSp>
      <p:sp>
        <p:nvSpPr>
          <p:cNvPr id="17" name="diagram-label-42">
            <a:extLst xmlns:a="http://schemas.openxmlformats.org/drawingml/2006/main">
              <a:ext uri="{FF2B5EF4-FFF2-40B4-BE49-F238E27FC236}">
                <a16:creationId xmlns:a16="http://schemas.microsoft.com/office/drawing/2014/main" id="{C92AF455-B998-4C2D-BFCC-C8FA8D180ACF}"/>
              </a:ext>
            </a:extLst>
          </p:cNvPr>
          <p:cNvSpPr>
            <a:spLocks xmlns:a="http://schemas.openxmlformats.org/drawingml/2006/main" noGrp="1"/>
          </p:cNvSpPr>
          <p:nvPr/>
        </p:nvSpPr>
        <p:spPr>
          <a:xfrm xmlns:a="http://schemas.openxmlformats.org/drawingml/2006/main">
            <a:off x="2600325" y="5153025"/>
            <a:ext cx="161925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19324D"/>
                </a:solidFill>
                <a:latin typeface="Arial"/>
                <a:ea typeface="Arial"/>
                <a:cs typeface="Arial"/>
              </a:defRPr>
            </a:defPPr>
            <a:lvl1pPr algn="l">
              <a:defRPr sz="1800" b="0">
                <a:solidFill>
                  <a:srgbClr val="19324D"/>
                </a:solidFill>
                <a:latin typeface="Arial"/>
                <a:ea typeface="Arial"/>
                <a:cs typeface="Arial"/>
              </a:defRPr>
            </a:lvl1pPr>
            <a:lvl2pPr algn="l">
              <a:defRPr sz="1800" b="0">
                <a:solidFill>
                  <a:srgbClr val="19324D"/>
                </a:solidFill>
                <a:latin typeface="Arial"/>
                <a:ea typeface="Arial"/>
                <a:cs typeface="Arial"/>
              </a:defRPr>
            </a:lvl2pPr>
            <a:lvl3pPr algn="l">
              <a:defRPr sz="1800" b="0">
                <a:solidFill>
                  <a:srgbClr val="19324D"/>
                </a:solidFill>
                <a:latin typeface="Arial"/>
                <a:ea typeface="Arial"/>
                <a:cs typeface="Arial"/>
              </a:defRPr>
            </a:lvl3pPr>
            <a:lvl4pPr algn="l">
              <a:defRPr sz="1800" b="0">
                <a:solidFill>
                  <a:srgbClr val="19324D"/>
                </a:solidFill>
                <a:latin typeface="Arial"/>
                <a:ea typeface="Arial"/>
                <a:cs typeface="Arial"/>
              </a:defRPr>
            </a:lvl4pPr>
            <a:lvl5pPr algn="l">
              <a:defRPr sz="1800" b="0">
                <a:solidFill>
                  <a:srgbClr val="19324D"/>
                </a:solidFill>
                <a:latin typeface="Arial"/>
                <a:ea typeface="Arial"/>
                <a:cs typeface="Arial"/>
              </a:defRPr>
            </a:lvl5pPr>
            <a:lvl6pPr algn="l">
              <a:defRPr sz="1800" b="0">
                <a:solidFill>
                  <a:srgbClr val="19324D"/>
                </a:solidFill>
                <a:latin typeface="Arial"/>
                <a:ea typeface="Arial"/>
                <a:cs typeface="Arial"/>
              </a:defRPr>
            </a:lvl6pPr>
            <a:lvl7pPr algn="l">
              <a:defRPr sz="1800" b="0">
                <a:solidFill>
                  <a:srgbClr val="19324D"/>
                </a:solidFill>
                <a:latin typeface="Arial"/>
                <a:ea typeface="Arial"/>
                <a:cs typeface="Arial"/>
              </a:defRPr>
            </a:lvl7pPr>
            <a:lvl8pPr algn="l">
              <a:defRPr sz="1800" b="0">
                <a:solidFill>
                  <a:srgbClr val="19324D"/>
                </a:solidFill>
                <a:latin typeface="Arial"/>
                <a:ea typeface="Arial"/>
                <a:cs typeface="Arial"/>
              </a:defRPr>
            </a:lvl8pPr>
            <a:lvl9pPr algn="l">
              <a:defRPr sz="1800" b="0">
                <a:solidFill>
                  <a:srgbClr val="19324D"/>
                </a:solidFill>
                <a:latin typeface="Arial"/>
                <a:ea typeface="Arial"/>
                <a:cs typeface="Arial"/>
              </a:defRPr>
            </a:lvl9pPr>
          </a:lstStyle>
          <a:p xmlns:a="http://schemas.openxmlformats.org/drawingml/2006/main">
            <a:pPr algn="l">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10.0 N</a:t>
            </a:r>
          </a:p>
        </p:txBody>
      </p:sp>
      <p:sp>
        <p:nvSpPr>
          <p:cNvPr id="18" name="diagram-label-43">
            <a:extLst xmlns:a="http://schemas.openxmlformats.org/drawingml/2006/main">
              <a:ext uri="{FF2B5EF4-FFF2-40B4-BE49-F238E27FC236}">
                <a16:creationId xmlns:a16="http://schemas.microsoft.com/office/drawing/2014/main" id="{F18AC885-615B-4095-9838-3E499672FD87}"/>
              </a:ext>
            </a:extLst>
          </p:cNvPr>
          <p:cNvSpPr>
            <a:spLocks xmlns:a="http://schemas.openxmlformats.org/drawingml/2006/main" noGrp="1"/>
          </p:cNvSpPr>
          <p:nvPr/>
        </p:nvSpPr>
        <p:spPr>
          <a:xfrm xmlns:a="http://schemas.openxmlformats.org/drawingml/2006/main">
            <a:off x="4572000" y="3267075"/>
            <a:ext cx="123825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19324D"/>
                </a:solidFill>
                <a:latin typeface="Arial"/>
                <a:ea typeface="Arial"/>
                <a:cs typeface="Arial"/>
              </a:defRPr>
            </a:defPPr>
            <a:lvl1pPr algn="l">
              <a:defRPr sz="1800" b="0">
                <a:solidFill>
                  <a:srgbClr val="19324D"/>
                </a:solidFill>
                <a:latin typeface="Arial"/>
                <a:ea typeface="Arial"/>
                <a:cs typeface="Arial"/>
              </a:defRPr>
            </a:lvl1pPr>
            <a:lvl2pPr algn="l">
              <a:defRPr sz="1800" b="0">
                <a:solidFill>
                  <a:srgbClr val="19324D"/>
                </a:solidFill>
                <a:latin typeface="Arial"/>
                <a:ea typeface="Arial"/>
                <a:cs typeface="Arial"/>
              </a:defRPr>
            </a:lvl2pPr>
            <a:lvl3pPr algn="l">
              <a:defRPr sz="1800" b="0">
                <a:solidFill>
                  <a:srgbClr val="19324D"/>
                </a:solidFill>
                <a:latin typeface="Arial"/>
                <a:ea typeface="Arial"/>
                <a:cs typeface="Arial"/>
              </a:defRPr>
            </a:lvl3pPr>
            <a:lvl4pPr algn="l">
              <a:defRPr sz="1800" b="0">
                <a:solidFill>
                  <a:srgbClr val="19324D"/>
                </a:solidFill>
                <a:latin typeface="Arial"/>
                <a:ea typeface="Arial"/>
                <a:cs typeface="Arial"/>
              </a:defRPr>
            </a:lvl4pPr>
            <a:lvl5pPr algn="l">
              <a:defRPr sz="1800" b="0">
                <a:solidFill>
                  <a:srgbClr val="19324D"/>
                </a:solidFill>
                <a:latin typeface="Arial"/>
                <a:ea typeface="Arial"/>
                <a:cs typeface="Arial"/>
              </a:defRPr>
            </a:lvl5pPr>
            <a:lvl6pPr algn="l">
              <a:defRPr sz="1800" b="0">
                <a:solidFill>
                  <a:srgbClr val="19324D"/>
                </a:solidFill>
                <a:latin typeface="Arial"/>
                <a:ea typeface="Arial"/>
                <a:cs typeface="Arial"/>
              </a:defRPr>
            </a:lvl6pPr>
            <a:lvl7pPr algn="l">
              <a:defRPr sz="1800" b="0">
                <a:solidFill>
                  <a:srgbClr val="19324D"/>
                </a:solidFill>
                <a:latin typeface="Arial"/>
                <a:ea typeface="Arial"/>
                <a:cs typeface="Arial"/>
              </a:defRPr>
            </a:lvl7pPr>
            <a:lvl8pPr algn="l">
              <a:defRPr sz="1800" b="0">
                <a:solidFill>
                  <a:srgbClr val="19324D"/>
                </a:solidFill>
                <a:latin typeface="Arial"/>
                <a:ea typeface="Arial"/>
                <a:cs typeface="Arial"/>
              </a:defRPr>
            </a:lvl8pPr>
            <a:lvl9pPr algn="l">
              <a:defRPr sz="1800" b="0">
                <a:solidFill>
                  <a:srgbClr val="19324D"/>
                </a:solidFill>
                <a:latin typeface="Arial"/>
                <a:ea typeface="Arial"/>
                <a:cs typeface="Arial"/>
              </a:defRPr>
            </a:lvl9pPr>
          </a:lstStyle>
          <a:p xmlns:a="http://schemas.openxmlformats.org/drawingml/2006/main">
            <a:pPr algn="l">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8.00 N</a:t>
            </a:r>
          </a:p>
        </p:txBody>
      </p:sp>
      <p:sp>
        <p:nvSpPr>
          <p:cNvPr id="19" name="diagram-label-44">
            <a:extLst xmlns:a="http://schemas.openxmlformats.org/drawingml/2006/main">
              <a:ext uri="{FF2B5EF4-FFF2-40B4-BE49-F238E27FC236}">
                <a16:creationId xmlns:a16="http://schemas.microsoft.com/office/drawing/2014/main" id="{CB0470D8-A235-4D9A-8B81-59B300042BE4}"/>
              </a:ext>
            </a:extLst>
          </p:cNvPr>
          <p:cNvSpPr>
            <a:spLocks xmlns:a="http://schemas.openxmlformats.org/drawingml/2006/main" noGrp="1"/>
          </p:cNvSpPr>
          <p:nvPr/>
        </p:nvSpPr>
        <p:spPr>
          <a:xfrm xmlns:a="http://schemas.openxmlformats.org/drawingml/2006/main">
            <a:off x="1657350" y="3295650"/>
            <a:ext cx="171450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19324D"/>
                </a:solidFill>
                <a:latin typeface="Arial"/>
                <a:ea typeface="Arial"/>
                <a:cs typeface="Arial"/>
              </a:defRPr>
            </a:defPPr>
            <a:lvl1pPr algn="l">
              <a:defRPr sz="1800" b="0">
                <a:solidFill>
                  <a:srgbClr val="19324D"/>
                </a:solidFill>
                <a:latin typeface="Arial"/>
                <a:ea typeface="Arial"/>
                <a:cs typeface="Arial"/>
              </a:defRPr>
            </a:lvl1pPr>
            <a:lvl2pPr algn="l">
              <a:defRPr sz="1800" b="0">
                <a:solidFill>
                  <a:srgbClr val="19324D"/>
                </a:solidFill>
                <a:latin typeface="Arial"/>
                <a:ea typeface="Arial"/>
                <a:cs typeface="Arial"/>
              </a:defRPr>
            </a:lvl2pPr>
            <a:lvl3pPr algn="l">
              <a:defRPr sz="1800" b="0">
                <a:solidFill>
                  <a:srgbClr val="19324D"/>
                </a:solidFill>
                <a:latin typeface="Arial"/>
                <a:ea typeface="Arial"/>
                <a:cs typeface="Arial"/>
              </a:defRPr>
            </a:lvl3pPr>
            <a:lvl4pPr algn="l">
              <a:defRPr sz="1800" b="0">
                <a:solidFill>
                  <a:srgbClr val="19324D"/>
                </a:solidFill>
                <a:latin typeface="Arial"/>
                <a:ea typeface="Arial"/>
                <a:cs typeface="Arial"/>
              </a:defRPr>
            </a:lvl4pPr>
            <a:lvl5pPr algn="l">
              <a:defRPr sz="1800" b="0">
                <a:solidFill>
                  <a:srgbClr val="19324D"/>
                </a:solidFill>
                <a:latin typeface="Arial"/>
                <a:ea typeface="Arial"/>
                <a:cs typeface="Arial"/>
              </a:defRPr>
            </a:lvl5pPr>
            <a:lvl6pPr algn="l">
              <a:defRPr sz="1800" b="0">
                <a:solidFill>
                  <a:srgbClr val="19324D"/>
                </a:solidFill>
                <a:latin typeface="Arial"/>
                <a:ea typeface="Arial"/>
                <a:cs typeface="Arial"/>
              </a:defRPr>
            </a:lvl6pPr>
            <a:lvl7pPr algn="l">
              <a:defRPr sz="1800" b="0">
                <a:solidFill>
                  <a:srgbClr val="19324D"/>
                </a:solidFill>
                <a:latin typeface="Arial"/>
                <a:ea typeface="Arial"/>
                <a:cs typeface="Arial"/>
              </a:defRPr>
            </a:lvl7pPr>
            <a:lvl8pPr algn="l">
              <a:defRPr sz="1800" b="0">
                <a:solidFill>
                  <a:srgbClr val="19324D"/>
                </a:solidFill>
                <a:latin typeface="Arial"/>
                <a:ea typeface="Arial"/>
                <a:cs typeface="Arial"/>
              </a:defRPr>
            </a:lvl8pPr>
            <a:lvl9pPr algn="l">
              <a:defRPr sz="1800" b="0">
                <a:solidFill>
                  <a:srgbClr val="19324D"/>
                </a:solidFill>
                <a:latin typeface="Arial"/>
                <a:ea typeface="Arial"/>
                <a:cs typeface="Arial"/>
              </a:defRPr>
            </a:lvl9pPr>
          </a:lstStyle>
          <a:p xmlns:a="http://schemas.openxmlformats.org/drawingml/2006/main">
            <a:pPr algn="l">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Resultant</a:t>
            </a:r>
          </a:p>
        </p:txBody>
      </p:sp>
      <p:sp>
        <p:nvSpPr>
          <p:cNvPr id="20" name="paragraph">
            <a:extLst xmlns:a="http://schemas.openxmlformats.org/drawingml/2006/main">
              <a:ext uri="{FF2B5EF4-FFF2-40B4-BE49-F238E27FC236}">
                <a16:creationId xmlns:a16="http://schemas.microsoft.com/office/drawing/2014/main" id="{8C58C2A7-3E15-4212-BA3A-F68C00378132}"/>
              </a:ext>
            </a:extLst>
          </p:cNvPr>
          <p:cNvSpPr>
            <a:spLocks xmlns:a="http://schemas.openxmlformats.org/drawingml/2006/main" noGrp="1"/>
          </p:cNvSpPr>
          <p:nvPr/>
        </p:nvSpPr>
        <p:spPr>
          <a:xfrm xmlns:a="http://schemas.openxmlformats.org/drawingml/2006/main">
            <a:off x="685800" y="5648325"/>
            <a:ext cx="52387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00" b="0">
                <a:solidFill>
                  <a:srgbClr val="5B6C7E"/>
                </a:solidFill>
                <a:latin typeface="Arial"/>
                <a:ea typeface="Arial"/>
                <a:cs typeface="Arial"/>
              </a:defRPr>
            </a:defPPr>
            <a:lvl1pPr algn="l">
              <a:defRPr sz="1500" b="0">
                <a:solidFill>
                  <a:srgbClr val="5B6C7E"/>
                </a:solidFill>
                <a:latin typeface="Arial"/>
                <a:ea typeface="Arial"/>
                <a:cs typeface="Arial"/>
              </a:defRPr>
            </a:lvl1pPr>
            <a:lvl2pPr algn="l">
              <a:defRPr sz="1500" b="0">
                <a:solidFill>
                  <a:srgbClr val="5B6C7E"/>
                </a:solidFill>
                <a:latin typeface="Arial"/>
                <a:ea typeface="Arial"/>
                <a:cs typeface="Arial"/>
              </a:defRPr>
            </a:lvl2pPr>
            <a:lvl3pPr algn="l">
              <a:defRPr sz="1500" b="0">
                <a:solidFill>
                  <a:srgbClr val="5B6C7E"/>
                </a:solidFill>
                <a:latin typeface="Arial"/>
                <a:ea typeface="Arial"/>
                <a:cs typeface="Arial"/>
              </a:defRPr>
            </a:lvl3pPr>
            <a:lvl4pPr algn="l">
              <a:defRPr sz="1500" b="0">
                <a:solidFill>
                  <a:srgbClr val="5B6C7E"/>
                </a:solidFill>
                <a:latin typeface="Arial"/>
                <a:ea typeface="Arial"/>
                <a:cs typeface="Arial"/>
              </a:defRPr>
            </a:lvl4pPr>
            <a:lvl5pPr algn="l">
              <a:defRPr sz="1500" b="0">
                <a:solidFill>
                  <a:srgbClr val="5B6C7E"/>
                </a:solidFill>
                <a:latin typeface="Arial"/>
                <a:ea typeface="Arial"/>
                <a:cs typeface="Arial"/>
              </a:defRPr>
            </a:lvl5pPr>
            <a:lvl6pPr algn="l">
              <a:defRPr sz="1500" b="0">
                <a:solidFill>
                  <a:srgbClr val="5B6C7E"/>
                </a:solidFill>
                <a:latin typeface="Arial"/>
                <a:ea typeface="Arial"/>
                <a:cs typeface="Arial"/>
              </a:defRPr>
            </a:lvl6pPr>
            <a:lvl7pPr algn="l">
              <a:defRPr sz="1500" b="0">
                <a:solidFill>
                  <a:srgbClr val="5B6C7E"/>
                </a:solidFill>
                <a:latin typeface="Arial"/>
                <a:ea typeface="Arial"/>
                <a:cs typeface="Arial"/>
              </a:defRPr>
            </a:lvl7pPr>
            <a:lvl8pPr algn="l">
              <a:defRPr sz="1500" b="0">
                <a:solidFill>
                  <a:srgbClr val="5B6C7E"/>
                </a:solidFill>
                <a:latin typeface="Arial"/>
                <a:ea typeface="Arial"/>
                <a:cs typeface="Arial"/>
              </a:defRPr>
            </a:lvl8pPr>
            <a:lvl9pPr algn="l">
              <a:defRPr sz="1500" b="0">
                <a:solidFill>
                  <a:srgbClr val="5B6C7E"/>
                </a:solidFill>
                <a:latin typeface="Arial"/>
                <a:ea typeface="Arial"/>
                <a:cs typeface="Arial"/>
              </a:defRPr>
            </a:lvl9pPr>
          </a:lstStyle>
          <a:p xmlns:a="http://schemas.openxmlformats.org/drawingml/2006/main">
            <a:pPr algn="l">
              <a:lnSpc>
                <a:spcPct val="112000"/>
              </a:lnSpc>
              <a:buNone/>
              <a:defRPr sz="1500" b="0">
                <a:solidFill>
                  <a:srgbClr val="5B6C7E"/>
                </a:solidFill>
                <a:latin typeface="Arial"/>
                <a:ea typeface="Arial"/>
                <a:cs typeface="Arial"/>
              </a:defRPr>
            </a:pPr>
            <a:r>
              <a:rPr sz="1500" b="0">
                <a:solidFill>
                  <a:srgbClr val="5B6C7E"/>
                </a:solidFill>
                <a:latin typeface="Arial"/>
                <a:ea typeface="Arial"/>
                <a:cs typeface="Arial"/>
              </a:rPr>
              <a:t>Arrow lengths share one scale. Use your own paper scale.</a:t>
            </a:r>
          </a:p>
        </p:txBody>
      </p:sp>
      <p:sp>
        <p:nvSpPr>
          <p:cNvPr id="21" name="answer-part-a">
            <a:extLst xmlns:a="http://schemas.openxmlformats.org/drawingml/2006/main">
              <a:ext uri="{FF2B5EF4-FFF2-40B4-BE49-F238E27FC236}">
                <a16:creationId xmlns:a16="http://schemas.microsoft.com/office/drawing/2014/main" id="{FEBD9C3F-51F7-492C-952F-26B1EF578260}"/>
              </a:ext>
            </a:extLst>
          </p:cNvPr>
          <p:cNvSpPr>
            <a:spLocks xmlns:a="http://schemas.openxmlformats.org/drawingml/2006/main" noGrp="1"/>
          </p:cNvSpPr>
          <p:nvPr/>
        </p:nvSpPr>
        <p:spPr>
          <a:xfrm xmlns:a="http://schemas.openxmlformats.org/drawingml/2006/main">
            <a:off x="6477000" y="1857375"/>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(a) Measure the start-to-finish arrow</a:t>
            </a:r>
          </a:p>
        </p:txBody>
      </p:sp>
      <p:sp>
        <p:nvSpPr>
          <p:cNvPr id="22" name="paragraph">
            <a:extLst xmlns:a="http://schemas.openxmlformats.org/drawingml/2006/main">
              <a:ext uri="{FF2B5EF4-FFF2-40B4-BE49-F238E27FC236}">
                <a16:creationId xmlns:a16="http://schemas.microsoft.com/office/drawing/2014/main" id="{FD242437-F0FC-4E97-9B68-5F4CDEE484CD}"/>
              </a:ext>
            </a:extLst>
          </p:cNvPr>
          <p:cNvSpPr>
            <a:spLocks xmlns:a="http://schemas.openxmlformats.org/drawingml/2006/main" noGrp="1"/>
          </p:cNvSpPr>
          <p:nvPr/>
        </p:nvSpPr>
        <p:spPr>
          <a:xfrm xmlns:a="http://schemas.openxmlformats.org/drawingml/2006/main">
            <a:off x="6477000" y="2295525"/>
            <a:ext cx="5029200" cy="9115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Length ≈ 5.23 cm at 2 N per cm.</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Resultant ≈ 10.5 N, 46° north of east.</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Small drawing differences are expected.</a:t>
            </a:r>
          </a:p>
        </p:txBody>
      </p:sp>
      <p:sp>
        <p:nvSpPr>
          <p:cNvPr id="23" name="answer-part-b">
            <a:extLst xmlns:a="http://schemas.openxmlformats.org/drawingml/2006/main">
              <a:ext uri="{FF2B5EF4-FFF2-40B4-BE49-F238E27FC236}">
                <a16:creationId xmlns:a16="http://schemas.microsoft.com/office/drawing/2014/main" id="{5569134C-2B9C-43A4-82A0-AEB70189B30F}"/>
              </a:ext>
            </a:extLst>
          </p:cNvPr>
          <p:cNvSpPr>
            <a:spLocks xmlns:a="http://schemas.openxmlformats.org/drawingml/2006/main" noGrp="1"/>
          </p:cNvSpPr>
          <p:nvPr/>
        </p:nvSpPr>
        <p:spPr>
          <a:xfrm xmlns:a="http://schemas.openxmlformats.org/drawingml/2006/main">
            <a:off x="6477000" y="3981450"/>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(b) Vector addition is independent of order</a:t>
            </a:r>
          </a:p>
        </p:txBody>
      </p:sp>
      <p:sp>
        <p:nvSpPr>
          <p:cNvPr id="24" name="paragraph">
            <a:extLst xmlns:a="http://schemas.openxmlformats.org/drawingml/2006/main">
              <a:ext uri="{FF2B5EF4-FFF2-40B4-BE49-F238E27FC236}">
                <a16:creationId xmlns:a16="http://schemas.microsoft.com/office/drawing/2014/main" id="{5A9A006C-A26D-4ED7-BA0E-1AAE438E46DB}"/>
              </a:ext>
            </a:extLst>
          </p:cNvPr>
          <p:cNvSpPr>
            <a:spLocks xmlns:a="http://schemas.openxmlformats.org/drawingml/2006/main" noGrp="1"/>
          </p:cNvSpPr>
          <p:nvPr/>
        </p:nvSpPr>
        <p:spPr>
          <a:xfrm xmlns:a="http://schemas.openxmlformats.org/drawingml/2006/main">
            <a:off x="6477000" y="4419600"/>
            <a:ext cx="5029200" cy="6267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The final displacement of the arrows is</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unchanged, so the same resultant is found.</a:t>
            </a:r>
          </a:p>
        </p:txBody>
      </p:sp>
      <p:sp>
        <p:nvSpPr>
          <p:cNvPr id="25" name="answer-part-c">
            <a:extLst xmlns:a="http://schemas.openxmlformats.org/drawingml/2006/main">
              <a:ext uri="{FF2B5EF4-FFF2-40B4-BE49-F238E27FC236}">
                <a16:creationId xmlns:a16="http://schemas.microsoft.com/office/drawing/2014/main" id="{D60E3957-473E-4409-B360-B04AA2B898A4}"/>
              </a:ext>
            </a:extLst>
          </p:cNvPr>
          <p:cNvSpPr>
            <a:spLocks xmlns:a="http://schemas.openxmlformats.org/drawingml/2006/main" noGrp="1"/>
          </p:cNvSpPr>
          <p:nvPr/>
        </p:nvSpPr>
        <p:spPr>
          <a:xfrm xmlns:a="http://schemas.openxmlformats.org/drawingml/2006/main">
            <a:off x="6477000" y="5362575"/>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(c) Use the opposite direction</a:t>
            </a:r>
          </a:p>
        </p:txBody>
      </p:sp>
      <p:sp>
        <p:nvSpPr>
          <p:cNvPr id="26" name="paragraph">
            <a:extLst xmlns:a="http://schemas.openxmlformats.org/drawingml/2006/main">
              <a:ext uri="{FF2B5EF4-FFF2-40B4-BE49-F238E27FC236}">
                <a16:creationId xmlns:a16="http://schemas.microsoft.com/office/drawing/2014/main" id="{E89E248A-E725-41B6-A1F7-A525C32EAA8B}"/>
              </a:ext>
            </a:extLst>
          </p:cNvPr>
          <p:cNvSpPr>
            <a:spLocks xmlns:a="http://schemas.openxmlformats.org/drawingml/2006/main" noGrp="1"/>
          </p:cNvSpPr>
          <p:nvPr/>
        </p:nvSpPr>
        <p:spPr>
          <a:xfrm xmlns:a="http://schemas.openxmlformats.org/drawingml/2006/main">
            <a:off x="6477000" y="5772150"/>
            <a:ext cx="502920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19324D"/>
                </a:solidFill>
                <a:latin typeface="Arial"/>
                <a:ea typeface="Arial"/>
                <a:cs typeface="Arial"/>
              </a:defRPr>
            </a:defPPr>
            <a:lvl1pPr algn="l">
              <a:defRPr sz="1800" b="0">
                <a:solidFill>
                  <a:srgbClr val="19324D"/>
                </a:solidFill>
                <a:latin typeface="Arial"/>
                <a:ea typeface="Arial"/>
                <a:cs typeface="Arial"/>
              </a:defRPr>
            </a:lvl1pPr>
            <a:lvl2pPr algn="l">
              <a:defRPr sz="1800" b="0">
                <a:solidFill>
                  <a:srgbClr val="19324D"/>
                </a:solidFill>
                <a:latin typeface="Arial"/>
                <a:ea typeface="Arial"/>
                <a:cs typeface="Arial"/>
              </a:defRPr>
            </a:lvl2pPr>
            <a:lvl3pPr algn="l">
              <a:defRPr sz="1800" b="0">
                <a:solidFill>
                  <a:srgbClr val="19324D"/>
                </a:solidFill>
                <a:latin typeface="Arial"/>
                <a:ea typeface="Arial"/>
                <a:cs typeface="Arial"/>
              </a:defRPr>
            </a:lvl3pPr>
            <a:lvl4pPr algn="l">
              <a:defRPr sz="1800" b="0">
                <a:solidFill>
                  <a:srgbClr val="19324D"/>
                </a:solidFill>
                <a:latin typeface="Arial"/>
                <a:ea typeface="Arial"/>
                <a:cs typeface="Arial"/>
              </a:defRPr>
            </a:lvl4pPr>
            <a:lvl5pPr algn="l">
              <a:defRPr sz="1800" b="0">
                <a:solidFill>
                  <a:srgbClr val="19324D"/>
                </a:solidFill>
                <a:latin typeface="Arial"/>
                <a:ea typeface="Arial"/>
                <a:cs typeface="Arial"/>
              </a:defRPr>
            </a:lvl5pPr>
            <a:lvl6pPr algn="l">
              <a:defRPr sz="1800" b="0">
                <a:solidFill>
                  <a:srgbClr val="19324D"/>
                </a:solidFill>
                <a:latin typeface="Arial"/>
                <a:ea typeface="Arial"/>
                <a:cs typeface="Arial"/>
              </a:defRPr>
            </a:lvl6pPr>
            <a:lvl7pPr algn="l">
              <a:defRPr sz="1800" b="0">
                <a:solidFill>
                  <a:srgbClr val="19324D"/>
                </a:solidFill>
                <a:latin typeface="Arial"/>
                <a:ea typeface="Arial"/>
                <a:cs typeface="Arial"/>
              </a:defRPr>
            </a:lvl7pPr>
            <a:lvl8pPr algn="l">
              <a:defRPr sz="1800" b="0">
                <a:solidFill>
                  <a:srgbClr val="19324D"/>
                </a:solidFill>
                <a:latin typeface="Arial"/>
                <a:ea typeface="Arial"/>
                <a:cs typeface="Arial"/>
              </a:defRPr>
            </a:lvl8pPr>
            <a:lvl9pPr algn="l">
              <a:defRPr sz="1800" b="0">
                <a:solidFill>
                  <a:srgbClr val="19324D"/>
                </a:solidFill>
                <a:latin typeface="Arial"/>
                <a:ea typeface="Arial"/>
                <a:cs typeface="Arial"/>
              </a:defRPr>
            </a:lvl9pPr>
          </a:lstStyle>
          <a:p xmlns:a="http://schemas.openxmlformats.org/drawingml/2006/main">
            <a:pPr algn="l">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About 10.5 N, 46° south of west.</a:t>
            </a:r>
          </a:p>
        </p:txBody>
      </p:sp>
    </p:spTree>
    <p:extLst>
      <p:ext uri="{BB962C8B-B14F-4D97-AF65-F5344CB8AC3E}">
        <p14:creationId xmlns:p14="http://schemas.microsoft.com/office/powerpoint/2010/main" val="596322504"/>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An angled pull changes the normal force</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8  /  Definitions and symbols</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23</a:t>
            </a:r>
          </a:p>
        </p:txBody>
      </p:sp>
      <p:sp>
        <p:nvSpPr>
          <p:cNvPr id="14" name="gold-panel">
            <a:extLst xmlns:a="http://schemas.openxmlformats.org/drawingml/2006/main">
              <a:ext uri="{FF2B5EF4-FFF2-40B4-BE49-F238E27FC236}">
                <a16:creationId xmlns:a16="http://schemas.microsoft.com/office/drawing/2014/main" id="{B530A9AF-0020-445C-B225-5910F90CD711}"/>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DD4D8AF0-63F9-4C09-96A2-FD0F6926158C}"/>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KEY TERMS</a:t>
            </a:r>
          </a:p>
        </p:txBody>
      </p:sp>
      <p:sp>
        <p:nvSpPr>
          <p:cNvPr id="16" name="paragraph">
            <a:extLst xmlns:a="http://schemas.openxmlformats.org/drawingml/2006/main">
              <a:ext uri="{FF2B5EF4-FFF2-40B4-BE49-F238E27FC236}">
                <a16:creationId xmlns:a16="http://schemas.microsoft.com/office/drawing/2014/main" id="{8BAED299-76E9-48A2-86E0-BD90AEB2FCD7}"/>
              </a:ext>
            </a:extLst>
          </p:cNvPr>
          <p:cNvSpPr>
            <a:spLocks xmlns:a="http://schemas.openxmlformats.org/drawingml/2006/main" noGrp="1"/>
          </p:cNvSpPr>
          <p:nvPr/>
        </p:nvSpPr>
        <p:spPr>
          <a:xfrm xmlns:a="http://schemas.openxmlformats.org/drawingml/2006/main">
            <a:off x="952500" y="2352675"/>
            <a:ext cx="3657600" cy="3419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1">
                <a:solidFill>
                  <a:srgbClr val="19324D"/>
                </a:solidFill>
                <a:latin typeface="Arial"/>
                <a:ea typeface="Arial"/>
                <a:cs typeface="Arial"/>
              </a:defRPr>
            </a:defPPr>
            <a:lvl1pPr algn="l">
              <a:defRPr sz="1950" b="1">
                <a:solidFill>
                  <a:srgbClr val="19324D"/>
                </a:solidFill>
                <a:latin typeface="Arial"/>
                <a:ea typeface="Arial"/>
                <a:cs typeface="Arial"/>
              </a:defRPr>
            </a:lvl1pPr>
            <a:lvl2pPr algn="l">
              <a:defRPr sz="1950" b="1">
                <a:solidFill>
                  <a:srgbClr val="19324D"/>
                </a:solidFill>
                <a:latin typeface="Arial"/>
                <a:ea typeface="Arial"/>
                <a:cs typeface="Arial"/>
              </a:defRPr>
            </a:lvl2pPr>
            <a:lvl3pPr algn="l">
              <a:defRPr sz="1950" b="1">
                <a:solidFill>
                  <a:srgbClr val="19324D"/>
                </a:solidFill>
                <a:latin typeface="Arial"/>
                <a:ea typeface="Arial"/>
                <a:cs typeface="Arial"/>
              </a:defRPr>
            </a:lvl3pPr>
            <a:lvl4pPr algn="l">
              <a:defRPr sz="1950" b="1">
                <a:solidFill>
                  <a:srgbClr val="19324D"/>
                </a:solidFill>
                <a:latin typeface="Arial"/>
                <a:ea typeface="Arial"/>
                <a:cs typeface="Arial"/>
              </a:defRPr>
            </a:lvl4pPr>
            <a:lvl5pPr algn="l">
              <a:defRPr sz="1950" b="1">
                <a:solidFill>
                  <a:srgbClr val="19324D"/>
                </a:solidFill>
                <a:latin typeface="Arial"/>
                <a:ea typeface="Arial"/>
                <a:cs typeface="Arial"/>
              </a:defRPr>
            </a:lvl5pPr>
            <a:lvl6pPr algn="l">
              <a:defRPr sz="1950" b="1">
                <a:solidFill>
                  <a:srgbClr val="19324D"/>
                </a:solidFill>
                <a:latin typeface="Arial"/>
                <a:ea typeface="Arial"/>
                <a:cs typeface="Arial"/>
              </a:defRPr>
            </a:lvl6pPr>
            <a:lvl7pPr algn="l">
              <a:defRPr sz="1950" b="1">
                <a:solidFill>
                  <a:srgbClr val="19324D"/>
                </a:solidFill>
                <a:latin typeface="Arial"/>
                <a:ea typeface="Arial"/>
                <a:cs typeface="Arial"/>
              </a:defRPr>
            </a:lvl7pPr>
            <a:lvl8pPr algn="l">
              <a:defRPr sz="1950" b="1">
                <a:solidFill>
                  <a:srgbClr val="19324D"/>
                </a:solidFill>
                <a:latin typeface="Arial"/>
                <a:ea typeface="Arial"/>
                <a:cs typeface="Arial"/>
              </a:defRPr>
            </a:lvl8pPr>
            <a:lvl9pPr algn="l">
              <a:defRPr sz="1950" b="1">
                <a:solidFill>
                  <a:srgbClr val="19324D"/>
                </a:solidFill>
                <a:latin typeface="Arial"/>
                <a:ea typeface="Arial"/>
                <a:cs typeface="Arial"/>
              </a:defRPr>
            </a:lvl9pPr>
          </a:lstStyle>
          <a:p xmlns:a="http://schemas.openxmlformats.org/drawingml/2006/main">
            <a:pPr algn="l">
              <a:lnSpc>
                <a:spcPct val="112000"/>
              </a:lnSpc>
              <a:buNone/>
              <a:defRPr sz="1950" b="1">
                <a:solidFill>
                  <a:srgbClr val="19324D"/>
                </a:solidFill>
                <a:latin typeface="Arial"/>
                <a:ea typeface="Arial"/>
                <a:cs typeface="Arial"/>
              </a:defRPr>
            </a:pPr>
            <a:r>
              <a:rPr sz="1950" b="1">
                <a:solidFill>
                  <a:srgbClr val="19324D"/>
                </a:solidFill>
                <a:latin typeface="Arial"/>
                <a:ea typeface="Arial"/>
                <a:cs typeface="Arial"/>
              </a:rPr>
              <a:t>Normal contact force N</a:t>
            </a:r>
          </a:p>
        </p:txBody>
      </p:sp>
      <p:sp>
        <p:nvSpPr>
          <p:cNvPr id="17" name="paragraph">
            <a:extLst xmlns:a="http://schemas.openxmlformats.org/drawingml/2006/main">
              <a:ext uri="{FF2B5EF4-FFF2-40B4-BE49-F238E27FC236}">
                <a16:creationId xmlns:a16="http://schemas.microsoft.com/office/drawing/2014/main" id="{FD8F18A7-99EB-4C6F-9398-03507A0EAFC2}"/>
              </a:ext>
            </a:extLst>
          </p:cNvPr>
          <p:cNvSpPr>
            <a:spLocks xmlns:a="http://schemas.openxmlformats.org/drawingml/2006/main" noGrp="1"/>
          </p:cNvSpPr>
          <p:nvPr/>
        </p:nvSpPr>
        <p:spPr>
          <a:xfrm xmlns:a="http://schemas.openxmlformats.org/drawingml/2006/main">
            <a:off x="952500" y="2800350"/>
            <a:ext cx="3657600" cy="6267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The surface’s force</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perpendicular to itself.</a:t>
            </a:r>
          </a:p>
        </p:txBody>
      </p:sp>
      <p:sp>
        <p:nvSpPr>
          <p:cNvPr id="18" name="paragraph">
            <a:extLst xmlns:a="http://schemas.openxmlformats.org/drawingml/2006/main">
              <a:ext uri="{FF2B5EF4-FFF2-40B4-BE49-F238E27FC236}">
                <a16:creationId xmlns:a16="http://schemas.microsoft.com/office/drawing/2014/main" id="{081224B0-4B3C-4EA5-BC9E-4DC9DB0D8AD7}"/>
              </a:ext>
            </a:extLst>
          </p:cNvPr>
          <p:cNvSpPr>
            <a:spLocks xmlns:a="http://schemas.openxmlformats.org/drawingml/2006/main" noGrp="1"/>
          </p:cNvSpPr>
          <p:nvPr/>
        </p:nvSpPr>
        <p:spPr>
          <a:xfrm xmlns:a="http://schemas.openxmlformats.org/drawingml/2006/main">
            <a:off x="952500" y="4114800"/>
            <a:ext cx="3657600" cy="3638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19324D"/>
                </a:solidFill>
                <a:latin typeface="Arial"/>
                <a:ea typeface="Arial"/>
                <a:cs typeface="Arial"/>
              </a:defRPr>
            </a:defPPr>
            <a:lvl1pPr algn="l">
              <a:defRPr sz="2100" b="1">
                <a:solidFill>
                  <a:srgbClr val="19324D"/>
                </a:solidFill>
                <a:latin typeface="Arial"/>
                <a:ea typeface="Arial"/>
                <a:cs typeface="Arial"/>
              </a:defRPr>
            </a:lvl1pPr>
            <a:lvl2pPr algn="l">
              <a:defRPr sz="2100" b="1">
                <a:solidFill>
                  <a:srgbClr val="19324D"/>
                </a:solidFill>
                <a:latin typeface="Arial"/>
                <a:ea typeface="Arial"/>
                <a:cs typeface="Arial"/>
              </a:defRPr>
            </a:lvl2pPr>
            <a:lvl3pPr algn="l">
              <a:defRPr sz="2100" b="1">
                <a:solidFill>
                  <a:srgbClr val="19324D"/>
                </a:solidFill>
                <a:latin typeface="Arial"/>
                <a:ea typeface="Arial"/>
                <a:cs typeface="Arial"/>
              </a:defRPr>
            </a:lvl3pPr>
            <a:lvl4pPr algn="l">
              <a:defRPr sz="2100" b="1">
                <a:solidFill>
                  <a:srgbClr val="19324D"/>
                </a:solidFill>
                <a:latin typeface="Arial"/>
                <a:ea typeface="Arial"/>
                <a:cs typeface="Arial"/>
              </a:defRPr>
            </a:lvl4pPr>
            <a:lvl5pPr algn="l">
              <a:defRPr sz="2100" b="1">
                <a:solidFill>
                  <a:srgbClr val="19324D"/>
                </a:solidFill>
                <a:latin typeface="Arial"/>
                <a:ea typeface="Arial"/>
                <a:cs typeface="Arial"/>
              </a:defRPr>
            </a:lvl5pPr>
            <a:lvl6pPr algn="l">
              <a:defRPr sz="2100" b="1">
                <a:solidFill>
                  <a:srgbClr val="19324D"/>
                </a:solidFill>
                <a:latin typeface="Arial"/>
                <a:ea typeface="Arial"/>
                <a:cs typeface="Arial"/>
              </a:defRPr>
            </a:lvl6pPr>
            <a:lvl7pPr algn="l">
              <a:defRPr sz="2100" b="1">
                <a:solidFill>
                  <a:srgbClr val="19324D"/>
                </a:solidFill>
                <a:latin typeface="Arial"/>
                <a:ea typeface="Arial"/>
                <a:cs typeface="Arial"/>
              </a:defRPr>
            </a:lvl7pPr>
            <a:lvl8pPr algn="l">
              <a:defRPr sz="2100" b="1">
                <a:solidFill>
                  <a:srgbClr val="19324D"/>
                </a:solidFill>
                <a:latin typeface="Arial"/>
                <a:ea typeface="Arial"/>
                <a:cs typeface="Arial"/>
              </a:defRPr>
            </a:lvl8pPr>
            <a:lvl9pPr algn="l">
              <a:defRPr sz="2100" b="1">
                <a:solidFill>
                  <a:srgbClr val="19324D"/>
                </a:solidFill>
                <a:latin typeface="Arial"/>
                <a:ea typeface="Arial"/>
                <a:cs typeface="Arial"/>
              </a:defRPr>
            </a:lvl9pPr>
          </a:lstStyle>
          <a:p xmlns:a="http://schemas.openxmlformats.org/drawingml/2006/main">
            <a:pPr algn="l">
              <a:lnSpc>
                <a:spcPct val="112000"/>
              </a:lnSpc>
              <a:buNone/>
              <a:defRPr sz="2100" b="1">
                <a:solidFill>
                  <a:srgbClr val="19324D"/>
                </a:solidFill>
                <a:latin typeface="Arial"/>
                <a:ea typeface="Arial"/>
                <a:cs typeface="Arial"/>
              </a:defRPr>
            </a:pPr>
            <a:r>
              <a:rPr sz="2100" b="1">
                <a:solidFill>
                  <a:srgbClr val="19324D"/>
                </a:solidFill>
                <a:latin typeface="Arial"/>
                <a:ea typeface="Arial"/>
                <a:cs typeface="Arial"/>
              </a:rPr>
              <a:t>Friction</a:t>
            </a:r>
          </a:p>
        </p:txBody>
      </p:sp>
      <p:sp>
        <p:nvSpPr>
          <p:cNvPr id="19" name="paragraph">
            <a:extLst xmlns:a="http://schemas.openxmlformats.org/drawingml/2006/main">
              <a:ext uri="{FF2B5EF4-FFF2-40B4-BE49-F238E27FC236}">
                <a16:creationId xmlns:a16="http://schemas.microsoft.com/office/drawing/2014/main" id="{B16B22FA-8841-4548-90E2-A472376AA748}"/>
              </a:ext>
            </a:extLst>
          </p:cNvPr>
          <p:cNvSpPr>
            <a:spLocks xmlns:a="http://schemas.openxmlformats.org/drawingml/2006/main" noGrp="1"/>
          </p:cNvSpPr>
          <p:nvPr/>
        </p:nvSpPr>
        <p:spPr>
          <a:xfrm xmlns:a="http://schemas.openxmlformats.org/drawingml/2006/main">
            <a:off x="952500" y="4562475"/>
            <a:ext cx="3657600" cy="9115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A contact force opposing</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relative sliding, or the</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tendency to slide.</a:t>
            </a:r>
          </a:p>
        </p:txBody>
      </p:sp>
      <p:sp>
        <p:nvSpPr>
          <p:cNvPr id="20" name="section-heading">
            <a:extLst xmlns:a="http://schemas.openxmlformats.org/drawingml/2006/main">
              <a:ext uri="{FF2B5EF4-FFF2-40B4-BE49-F238E27FC236}">
                <a16:creationId xmlns:a16="http://schemas.microsoft.com/office/drawing/2014/main" id="{21F3C975-A403-4AA1-82D1-4BB52F2C86ED}"/>
              </a:ext>
            </a:extLst>
          </p:cNvPr>
          <p:cNvSpPr>
            <a:spLocks xmlns:a="http://schemas.openxmlformats.org/drawingml/2006/main" noGrp="1"/>
          </p:cNvSpPr>
          <p:nvPr/>
        </p:nvSpPr>
        <p:spPr>
          <a:xfrm xmlns:a="http://schemas.openxmlformats.org/drawingml/2006/main">
            <a:off x="5334000" y="1857375"/>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Separate the two directions</a:t>
            </a:r>
          </a:p>
        </p:txBody>
      </p:sp>
      <p:sp>
        <p:nvSpPr>
          <p:cNvPr id="21" name="math-40-0">
            <a:extLst xmlns:a="http://schemas.openxmlformats.org/drawingml/2006/main">
              <a:ext uri="{FF2B5EF4-FFF2-40B4-BE49-F238E27FC236}">
                <a16:creationId xmlns:a16="http://schemas.microsoft.com/office/drawing/2014/main" id="{0AA79D6E-A448-4845-8297-B179FF3CB6CC}"/>
              </a:ext>
            </a:extLst>
          </p:cNvPr>
          <p:cNvSpPr>
            <a:spLocks xmlns:a="http://schemas.openxmlformats.org/drawingml/2006/main" noGrp="1"/>
          </p:cNvSpPr>
          <p:nvPr/>
        </p:nvSpPr>
        <p:spPr>
          <a:xfrm xmlns:a="http://schemas.openxmlformats.org/drawingml/2006/main">
            <a:off x="5334000" y="2381250"/>
            <a:ext cx="42662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0">
                <a:solidFill>
                  <a:srgbClr val="19324D"/>
                </a:solidFill>
                <a:latin typeface="Arial"/>
                <a:ea typeface="Arial"/>
                <a:cs typeface="Arial"/>
              </a:defRPr>
            </a:defPPr>
            <a:lvl1pPr algn="l">
              <a:defRPr sz="2550" b="0">
                <a:solidFill>
                  <a:srgbClr val="19324D"/>
                </a:solidFill>
                <a:latin typeface="Arial"/>
                <a:ea typeface="Arial"/>
                <a:cs typeface="Arial"/>
              </a:defRPr>
            </a:lvl1pPr>
            <a:lvl2pPr algn="l">
              <a:defRPr sz="2550" b="0">
                <a:solidFill>
                  <a:srgbClr val="19324D"/>
                </a:solidFill>
                <a:latin typeface="Arial"/>
                <a:ea typeface="Arial"/>
                <a:cs typeface="Arial"/>
              </a:defRPr>
            </a:lvl2pPr>
            <a:lvl3pPr algn="l">
              <a:defRPr sz="2550" b="0">
                <a:solidFill>
                  <a:srgbClr val="19324D"/>
                </a:solidFill>
                <a:latin typeface="Arial"/>
                <a:ea typeface="Arial"/>
                <a:cs typeface="Arial"/>
              </a:defRPr>
            </a:lvl3pPr>
            <a:lvl4pPr algn="l">
              <a:defRPr sz="2550" b="0">
                <a:solidFill>
                  <a:srgbClr val="19324D"/>
                </a:solidFill>
                <a:latin typeface="Arial"/>
                <a:ea typeface="Arial"/>
                <a:cs typeface="Arial"/>
              </a:defRPr>
            </a:lvl4pPr>
            <a:lvl5pPr algn="l">
              <a:defRPr sz="2550" b="0">
                <a:solidFill>
                  <a:srgbClr val="19324D"/>
                </a:solidFill>
                <a:latin typeface="Arial"/>
                <a:ea typeface="Arial"/>
                <a:cs typeface="Arial"/>
              </a:defRPr>
            </a:lvl5pPr>
            <a:lvl6pPr algn="l">
              <a:defRPr sz="2550" b="0">
                <a:solidFill>
                  <a:srgbClr val="19324D"/>
                </a:solidFill>
                <a:latin typeface="Arial"/>
                <a:ea typeface="Arial"/>
                <a:cs typeface="Arial"/>
              </a:defRPr>
            </a:lvl6pPr>
            <a:lvl7pPr algn="l">
              <a:defRPr sz="2550" b="0">
                <a:solidFill>
                  <a:srgbClr val="19324D"/>
                </a:solidFill>
                <a:latin typeface="Arial"/>
                <a:ea typeface="Arial"/>
                <a:cs typeface="Arial"/>
              </a:defRPr>
            </a:lvl7pPr>
            <a:lvl8pPr algn="l">
              <a:defRPr sz="2550" b="0">
                <a:solidFill>
                  <a:srgbClr val="19324D"/>
                </a:solidFill>
                <a:latin typeface="Arial"/>
                <a:ea typeface="Arial"/>
                <a:cs typeface="Arial"/>
              </a:defRPr>
            </a:lvl8pPr>
            <a:lvl9pPr algn="l">
              <a:defRPr sz="2550" b="0">
                <a:solidFill>
                  <a:srgbClr val="19324D"/>
                </a:solidFill>
                <a:latin typeface="Arial"/>
                <a:ea typeface="Arial"/>
                <a:cs typeface="Arial"/>
              </a:defRPr>
            </a:lvl9pPr>
          </a:lstStyle>
          <a:p xmlns:a="http://schemas.openxmlformats.org/drawingml/2006/main">
            <a:pPr algn="l">
              <a:lnSpc>
                <a:spcPct val="112000"/>
              </a:lnSpc>
              <a:buNone/>
              <a:defRPr sz="2550" b="0">
                <a:solidFill>
                  <a:srgbClr val="19324D"/>
                </a:solidFill>
                <a:latin typeface="Arial"/>
                <a:ea typeface="Arial"/>
                <a:cs typeface="Arial"/>
              </a:defRPr>
            </a:pPr>
            <a:r>
              <a:rPr sz="2550" b="0">
                <a:solidFill>
                  <a:srgbClr val="19324D"/>
                </a:solidFill>
                <a:latin typeface="Arial"/>
                <a:ea typeface="Arial"/>
                <a:cs typeface="Arial"/>
              </a:rPr>
              <a:t>ΣF</a:t>
            </a:r>
          </a:p>
        </p:txBody>
      </p:sp>
      <p:sp>
        <p:nvSpPr>
          <p:cNvPr id="22" name="math-40-1">
            <a:extLst xmlns:a="http://schemas.openxmlformats.org/drawingml/2006/main">
              <a:ext uri="{FF2B5EF4-FFF2-40B4-BE49-F238E27FC236}">
                <a16:creationId xmlns:a16="http://schemas.microsoft.com/office/drawing/2014/main" id="{95287E26-3F69-462A-8E0D-8A26FE568B24}"/>
              </a:ext>
            </a:extLst>
          </p:cNvPr>
          <p:cNvSpPr>
            <a:spLocks xmlns:a="http://schemas.openxmlformats.org/drawingml/2006/main" noGrp="1"/>
          </p:cNvSpPr>
          <p:nvPr/>
        </p:nvSpPr>
        <p:spPr>
          <a:xfrm xmlns:a="http://schemas.openxmlformats.org/drawingml/2006/main">
            <a:off x="5732050" y="2514029"/>
            <a:ext cx="135446" cy="2137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83" b="0">
                <a:solidFill>
                  <a:srgbClr val="19324D"/>
                </a:solidFill>
                <a:latin typeface="Arial"/>
                <a:ea typeface="Arial"/>
                <a:cs typeface="Arial"/>
              </a:defRPr>
            </a:defPPr>
            <a:lvl1pPr algn="l">
              <a:defRPr sz="1683" b="0">
                <a:solidFill>
                  <a:srgbClr val="19324D"/>
                </a:solidFill>
                <a:latin typeface="Arial"/>
                <a:ea typeface="Arial"/>
                <a:cs typeface="Arial"/>
              </a:defRPr>
            </a:lvl1pPr>
            <a:lvl2pPr algn="l">
              <a:defRPr sz="1683" b="0">
                <a:solidFill>
                  <a:srgbClr val="19324D"/>
                </a:solidFill>
                <a:latin typeface="Arial"/>
                <a:ea typeface="Arial"/>
                <a:cs typeface="Arial"/>
              </a:defRPr>
            </a:lvl2pPr>
            <a:lvl3pPr algn="l">
              <a:defRPr sz="1683" b="0">
                <a:solidFill>
                  <a:srgbClr val="19324D"/>
                </a:solidFill>
                <a:latin typeface="Arial"/>
                <a:ea typeface="Arial"/>
                <a:cs typeface="Arial"/>
              </a:defRPr>
            </a:lvl3pPr>
            <a:lvl4pPr algn="l">
              <a:defRPr sz="1683" b="0">
                <a:solidFill>
                  <a:srgbClr val="19324D"/>
                </a:solidFill>
                <a:latin typeface="Arial"/>
                <a:ea typeface="Arial"/>
                <a:cs typeface="Arial"/>
              </a:defRPr>
            </a:lvl4pPr>
            <a:lvl5pPr algn="l">
              <a:defRPr sz="1683" b="0">
                <a:solidFill>
                  <a:srgbClr val="19324D"/>
                </a:solidFill>
                <a:latin typeface="Arial"/>
                <a:ea typeface="Arial"/>
                <a:cs typeface="Arial"/>
              </a:defRPr>
            </a:lvl5pPr>
            <a:lvl6pPr algn="l">
              <a:defRPr sz="1683" b="0">
                <a:solidFill>
                  <a:srgbClr val="19324D"/>
                </a:solidFill>
                <a:latin typeface="Arial"/>
                <a:ea typeface="Arial"/>
                <a:cs typeface="Arial"/>
              </a:defRPr>
            </a:lvl6pPr>
            <a:lvl7pPr algn="l">
              <a:defRPr sz="1683" b="0">
                <a:solidFill>
                  <a:srgbClr val="19324D"/>
                </a:solidFill>
                <a:latin typeface="Arial"/>
                <a:ea typeface="Arial"/>
                <a:cs typeface="Arial"/>
              </a:defRPr>
            </a:lvl7pPr>
            <a:lvl8pPr algn="l">
              <a:defRPr sz="1683" b="0">
                <a:solidFill>
                  <a:srgbClr val="19324D"/>
                </a:solidFill>
                <a:latin typeface="Arial"/>
                <a:ea typeface="Arial"/>
                <a:cs typeface="Arial"/>
              </a:defRPr>
            </a:lvl8pPr>
            <a:lvl9pPr algn="l">
              <a:defRPr sz="1683" b="0">
                <a:solidFill>
                  <a:srgbClr val="19324D"/>
                </a:solidFill>
                <a:latin typeface="Arial"/>
                <a:ea typeface="Arial"/>
                <a:cs typeface="Arial"/>
              </a:defRPr>
            </a:lvl9pPr>
          </a:lstStyle>
          <a:p xmlns:a="http://schemas.openxmlformats.org/drawingml/2006/main">
            <a:pPr algn="l">
              <a:lnSpc>
                <a:spcPct val="112000"/>
              </a:lnSpc>
              <a:buNone/>
              <a:defRPr sz="1683" b="0">
                <a:solidFill>
                  <a:srgbClr val="19324D"/>
                </a:solidFill>
                <a:latin typeface="Arial"/>
                <a:ea typeface="Arial"/>
                <a:cs typeface="Arial"/>
              </a:defRPr>
            </a:pPr>
            <a:r>
              <a:rPr sz="1683" b="0">
                <a:solidFill>
                  <a:srgbClr val="19324D"/>
                </a:solidFill>
                <a:latin typeface="Arial"/>
                <a:ea typeface="Arial"/>
                <a:cs typeface="Arial"/>
              </a:rPr>
              <a:t>x</a:t>
            </a:r>
          </a:p>
        </p:txBody>
      </p:sp>
      <p:sp>
        <p:nvSpPr>
          <p:cNvPr id="23" name="math-40-2">
            <a:extLst xmlns:a="http://schemas.openxmlformats.org/drawingml/2006/main">
              <a:ext uri="{FF2B5EF4-FFF2-40B4-BE49-F238E27FC236}">
                <a16:creationId xmlns:a16="http://schemas.microsoft.com/office/drawing/2014/main" id="{C155DC1D-1BEA-4A05-936B-D1CD696DBC40}"/>
              </a:ext>
            </a:extLst>
          </p:cNvPr>
          <p:cNvSpPr>
            <a:spLocks xmlns:a="http://schemas.openxmlformats.org/drawingml/2006/main" noGrp="1"/>
          </p:cNvSpPr>
          <p:nvPr/>
        </p:nvSpPr>
        <p:spPr>
          <a:xfrm xmlns:a="http://schemas.openxmlformats.org/drawingml/2006/main">
            <a:off x="5838920" y="2381250"/>
            <a:ext cx="84753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0">
                <a:solidFill>
                  <a:srgbClr val="19324D"/>
                </a:solidFill>
                <a:latin typeface="Arial"/>
                <a:ea typeface="Arial"/>
                <a:cs typeface="Arial"/>
              </a:defRPr>
            </a:defPPr>
            <a:lvl1pPr algn="l">
              <a:defRPr sz="2550" b="0">
                <a:solidFill>
                  <a:srgbClr val="19324D"/>
                </a:solidFill>
                <a:latin typeface="Arial"/>
                <a:ea typeface="Arial"/>
                <a:cs typeface="Arial"/>
              </a:defRPr>
            </a:lvl1pPr>
            <a:lvl2pPr algn="l">
              <a:defRPr sz="2550" b="0">
                <a:solidFill>
                  <a:srgbClr val="19324D"/>
                </a:solidFill>
                <a:latin typeface="Arial"/>
                <a:ea typeface="Arial"/>
                <a:cs typeface="Arial"/>
              </a:defRPr>
            </a:lvl2pPr>
            <a:lvl3pPr algn="l">
              <a:defRPr sz="2550" b="0">
                <a:solidFill>
                  <a:srgbClr val="19324D"/>
                </a:solidFill>
                <a:latin typeface="Arial"/>
                <a:ea typeface="Arial"/>
                <a:cs typeface="Arial"/>
              </a:defRPr>
            </a:lvl3pPr>
            <a:lvl4pPr algn="l">
              <a:defRPr sz="2550" b="0">
                <a:solidFill>
                  <a:srgbClr val="19324D"/>
                </a:solidFill>
                <a:latin typeface="Arial"/>
                <a:ea typeface="Arial"/>
                <a:cs typeface="Arial"/>
              </a:defRPr>
            </a:lvl4pPr>
            <a:lvl5pPr algn="l">
              <a:defRPr sz="2550" b="0">
                <a:solidFill>
                  <a:srgbClr val="19324D"/>
                </a:solidFill>
                <a:latin typeface="Arial"/>
                <a:ea typeface="Arial"/>
                <a:cs typeface="Arial"/>
              </a:defRPr>
            </a:lvl5pPr>
            <a:lvl6pPr algn="l">
              <a:defRPr sz="2550" b="0">
                <a:solidFill>
                  <a:srgbClr val="19324D"/>
                </a:solidFill>
                <a:latin typeface="Arial"/>
                <a:ea typeface="Arial"/>
                <a:cs typeface="Arial"/>
              </a:defRPr>
            </a:lvl6pPr>
            <a:lvl7pPr algn="l">
              <a:defRPr sz="2550" b="0">
                <a:solidFill>
                  <a:srgbClr val="19324D"/>
                </a:solidFill>
                <a:latin typeface="Arial"/>
                <a:ea typeface="Arial"/>
                <a:cs typeface="Arial"/>
              </a:defRPr>
            </a:lvl7pPr>
            <a:lvl8pPr algn="l">
              <a:defRPr sz="2550" b="0">
                <a:solidFill>
                  <a:srgbClr val="19324D"/>
                </a:solidFill>
                <a:latin typeface="Arial"/>
                <a:ea typeface="Arial"/>
                <a:cs typeface="Arial"/>
              </a:defRPr>
            </a:lvl8pPr>
            <a:lvl9pPr algn="l">
              <a:defRPr sz="2550" b="0">
                <a:solidFill>
                  <a:srgbClr val="19324D"/>
                </a:solidFill>
                <a:latin typeface="Arial"/>
                <a:ea typeface="Arial"/>
                <a:cs typeface="Arial"/>
              </a:defRPr>
            </a:lvl9pPr>
          </a:lstStyle>
          <a:p xmlns:a="http://schemas.openxmlformats.org/drawingml/2006/main">
            <a:pPr algn="l">
              <a:lnSpc>
                <a:spcPct val="112000"/>
              </a:lnSpc>
              <a:buNone/>
              <a:defRPr sz="2550" b="0">
                <a:solidFill>
                  <a:srgbClr val="19324D"/>
                </a:solidFill>
                <a:latin typeface="Arial"/>
                <a:ea typeface="Arial"/>
                <a:cs typeface="Arial"/>
              </a:defRPr>
            </a:pPr>
            <a:r>
              <a:rPr sz="2550" b="0">
                <a:solidFill>
                  <a:srgbClr val="19324D"/>
                </a:solidFill>
                <a:latin typeface="Arial"/>
                <a:ea typeface="Arial"/>
                <a:cs typeface="Arial"/>
              </a:rPr>
              <a:t> = ma</a:t>
            </a:r>
          </a:p>
        </p:txBody>
      </p:sp>
      <p:sp>
        <p:nvSpPr>
          <p:cNvPr id="24" name="math-40-3">
            <a:extLst xmlns:a="http://schemas.openxmlformats.org/drawingml/2006/main">
              <a:ext uri="{FF2B5EF4-FFF2-40B4-BE49-F238E27FC236}">
                <a16:creationId xmlns:a16="http://schemas.microsoft.com/office/drawing/2014/main" id="{05DB7000-CF4E-42B0-B389-8DCF2F48D1D3}"/>
              </a:ext>
            </a:extLst>
          </p:cNvPr>
          <p:cNvSpPr>
            <a:spLocks xmlns:a="http://schemas.openxmlformats.org/drawingml/2006/main" noGrp="1"/>
          </p:cNvSpPr>
          <p:nvPr/>
        </p:nvSpPr>
        <p:spPr>
          <a:xfrm xmlns:a="http://schemas.openxmlformats.org/drawingml/2006/main">
            <a:off x="6657880" y="2514029"/>
            <a:ext cx="135446" cy="2137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83" b="0">
                <a:solidFill>
                  <a:srgbClr val="19324D"/>
                </a:solidFill>
                <a:latin typeface="Arial"/>
                <a:ea typeface="Arial"/>
                <a:cs typeface="Arial"/>
              </a:defRPr>
            </a:defPPr>
            <a:lvl1pPr algn="l">
              <a:defRPr sz="1683" b="0">
                <a:solidFill>
                  <a:srgbClr val="19324D"/>
                </a:solidFill>
                <a:latin typeface="Arial"/>
                <a:ea typeface="Arial"/>
                <a:cs typeface="Arial"/>
              </a:defRPr>
            </a:lvl1pPr>
            <a:lvl2pPr algn="l">
              <a:defRPr sz="1683" b="0">
                <a:solidFill>
                  <a:srgbClr val="19324D"/>
                </a:solidFill>
                <a:latin typeface="Arial"/>
                <a:ea typeface="Arial"/>
                <a:cs typeface="Arial"/>
              </a:defRPr>
            </a:lvl2pPr>
            <a:lvl3pPr algn="l">
              <a:defRPr sz="1683" b="0">
                <a:solidFill>
                  <a:srgbClr val="19324D"/>
                </a:solidFill>
                <a:latin typeface="Arial"/>
                <a:ea typeface="Arial"/>
                <a:cs typeface="Arial"/>
              </a:defRPr>
            </a:lvl3pPr>
            <a:lvl4pPr algn="l">
              <a:defRPr sz="1683" b="0">
                <a:solidFill>
                  <a:srgbClr val="19324D"/>
                </a:solidFill>
                <a:latin typeface="Arial"/>
                <a:ea typeface="Arial"/>
                <a:cs typeface="Arial"/>
              </a:defRPr>
            </a:lvl4pPr>
            <a:lvl5pPr algn="l">
              <a:defRPr sz="1683" b="0">
                <a:solidFill>
                  <a:srgbClr val="19324D"/>
                </a:solidFill>
                <a:latin typeface="Arial"/>
                <a:ea typeface="Arial"/>
                <a:cs typeface="Arial"/>
              </a:defRPr>
            </a:lvl5pPr>
            <a:lvl6pPr algn="l">
              <a:defRPr sz="1683" b="0">
                <a:solidFill>
                  <a:srgbClr val="19324D"/>
                </a:solidFill>
                <a:latin typeface="Arial"/>
                <a:ea typeface="Arial"/>
                <a:cs typeface="Arial"/>
              </a:defRPr>
            </a:lvl6pPr>
            <a:lvl7pPr algn="l">
              <a:defRPr sz="1683" b="0">
                <a:solidFill>
                  <a:srgbClr val="19324D"/>
                </a:solidFill>
                <a:latin typeface="Arial"/>
                <a:ea typeface="Arial"/>
                <a:cs typeface="Arial"/>
              </a:defRPr>
            </a:lvl7pPr>
            <a:lvl8pPr algn="l">
              <a:defRPr sz="1683" b="0">
                <a:solidFill>
                  <a:srgbClr val="19324D"/>
                </a:solidFill>
                <a:latin typeface="Arial"/>
                <a:ea typeface="Arial"/>
                <a:cs typeface="Arial"/>
              </a:defRPr>
            </a:lvl8pPr>
            <a:lvl9pPr algn="l">
              <a:defRPr sz="1683" b="0">
                <a:solidFill>
                  <a:srgbClr val="19324D"/>
                </a:solidFill>
                <a:latin typeface="Arial"/>
                <a:ea typeface="Arial"/>
                <a:cs typeface="Arial"/>
              </a:defRPr>
            </a:lvl9pPr>
          </a:lstStyle>
          <a:p xmlns:a="http://schemas.openxmlformats.org/drawingml/2006/main">
            <a:pPr algn="l">
              <a:lnSpc>
                <a:spcPct val="112000"/>
              </a:lnSpc>
              <a:buNone/>
              <a:defRPr sz="1683" b="0">
                <a:solidFill>
                  <a:srgbClr val="19324D"/>
                </a:solidFill>
                <a:latin typeface="Arial"/>
                <a:ea typeface="Arial"/>
                <a:cs typeface="Arial"/>
              </a:defRPr>
            </a:pPr>
            <a:r>
              <a:rPr sz="1683" b="0">
                <a:solidFill>
                  <a:srgbClr val="19324D"/>
                </a:solidFill>
                <a:latin typeface="Arial"/>
                <a:ea typeface="Arial"/>
                <a:cs typeface="Arial"/>
              </a:rPr>
              <a:t>x</a:t>
            </a:r>
          </a:p>
        </p:txBody>
      </p:sp>
      <p:sp>
        <p:nvSpPr>
          <p:cNvPr id="25" name="paragraph">
            <a:extLst xmlns:a="http://schemas.openxmlformats.org/drawingml/2006/main">
              <a:ext uri="{FF2B5EF4-FFF2-40B4-BE49-F238E27FC236}">
                <a16:creationId xmlns:a16="http://schemas.microsoft.com/office/drawing/2014/main" id="{3AE3F103-EE0C-4BBB-8A50-4103AFE3C217}"/>
              </a:ext>
            </a:extLst>
          </p:cNvPr>
          <p:cNvSpPr>
            <a:spLocks xmlns:a="http://schemas.openxmlformats.org/drawingml/2006/main" noGrp="1"/>
          </p:cNvSpPr>
          <p:nvPr/>
        </p:nvSpPr>
        <p:spPr>
          <a:xfrm xmlns:a="http://schemas.openxmlformats.org/drawingml/2006/main">
            <a:off x="5334000" y="3009900"/>
            <a:ext cx="617220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19324D"/>
                </a:solidFill>
                <a:latin typeface="Arial"/>
                <a:ea typeface="Arial"/>
                <a:cs typeface="Arial"/>
              </a:defRPr>
            </a:defPPr>
            <a:lvl1pPr algn="l">
              <a:defRPr sz="1800" b="0">
                <a:solidFill>
                  <a:srgbClr val="19324D"/>
                </a:solidFill>
                <a:latin typeface="Arial"/>
                <a:ea typeface="Arial"/>
                <a:cs typeface="Arial"/>
              </a:defRPr>
            </a:lvl1pPr>
            <a:lvl2pPr algn="l">
              <a:defRPr sz="1800" b="0">
                <a:solidFill>
                  <a:srgbClr val="19324D"/>
                </a:solidFill>
                <a:latin typeface="Arial"/>
                <a:ea typeface="Arial"/>
                <a:cs typeface="Arial"/>
              </a:defRPr>
            </a:lvl2pPr>
            <a:lvl3pPr algn="l">
              <a:defRPr sz="1800" b="0">
                <a:solidFill>
                  <a:srgbClr val="19324D"/>
                </a:solidFill>
                <a:latin typeface="Arial"/>
                <a:ea typeface="Arial"/>
                <a:cs typeface="Arial"/>
              </a:defRPr>
            </a:lvl3pPr>
            <a:lvl4pPr algn="l">
              <a:defRPr sz="1800" b="0">
                <a:solidFill>
                  <a:srgbClr val="19324D"/>
                </a:solidFill>
                <a:latin typeface="Arial"/>
                <a:ea typeface="Arial"/>
                <a:cs typeface="Arial"/>
              </a:defRPr>
            </a:lvl4pPr>
            <a:lvl5pPr algn="l">
              <a:defRPr sz="1800" b="0">
                <a:solidFill>
                  <a:srgbClr val="19324D"/>
                </a:solidFill>
                <a:latin typeface="Arial"/>
                <a:ea typeface="Arial"/>
                <a:cs typeface="Arial"/>
              </a:defRPr>
            </a:lvl5pPr>
            <a:lvl6pPr algn="l">
              <a:defRPr sz="1800" b="0">
                <a:solidFill>
                  <a:srgbClr val="19324D"/>
                </a:solidFill>
                <a:latin typeface="Arial"/>
                <a:ea typeface="Arial"/>
                <a:cs typeface="Arial"/>
              </a:defRPr>
            </a:lvl6pPr>
            <a:lvl7pPr algn="l">
              <a:defRPr sz="1800" b="0">
                <a:solidFill>
                  <a:srgbClr val="19324D"/>
                </a:solidFill>
                <a:latin typeface="Arial"/>
                <a:ea typeface="Arial"/>
                <a:cs typeface="Arial"/>
              </a:defRPr>
            </a:lvl7pPr>
            <a:lvl8pPr algn="l">
              <a:defRPr sz="1800" b="0">
                <a:solidFill>
                  <a:srgbClr val="19324D"/>
                </a:solidFill>
                <a:latin typeface="Arial"/>
                <a:ea typeface="Arial"/>
                <a:cs typeface="Arial"/>
              </a:defRPr>
            </a:lvl8pPr>
            <a:lvl9pPr algn="l">
              <a:defRPr sz="1800" b="0">
                <a:solidFill>
                  <a:srgbClr val="19324D"/>
                </a:solidFill>
                <a:latin typeface="Arial"/>
                <a:ea typeface="Arial"/>
                <a:cs typeface="Arial"/>
              </a:defRPr>
            </a:lvl9pPr>
          </a:lstStyle>
          <a:p xmlns:a="http://schemas.openxmlformats.org/drawingml/2006/main">
            <a:pPr algn="l">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Horizontal floor with no vertical acceleration:</a:t>
            </a:r>
          </a:p>
        </p:txBody>
      </p:sp>
      <p:sp>
        <p:nvSpPr>
          <p:cNvPr id="26" name="math-41-0">
            <a:extLst xmlns:a="http://schemas.openxmlformats.org/drawingml/2006/main">
              <a:ext uri="{FF2B5EF4-FFF2-40B4-BE49-F238E27FC236}">
                <a16:creationId xmlns:a16="http://schemas.microsoft.com/office/drawing/2014/main" id="{ACD77E49-201D-448C-8ABB-0CC8B0D8AAD4}"/>
              </a:ext>
            </a:extLst>
          </p:cNvPr>
          <p:cNvSpPr>
            <a:spLocks xmlns:a="http://schemas.openxmlformats.org/drawingml/2006/main" noGrp="1"/>
          </p:cNvSpPr>
          <p:nvPr/>
        </p:nvSpPr>
        <p:spPr>
          <a:xfrm xmlns:a="http://schemas.openxmlformats.org/drawingml/2006/main">
            <a:off x="5334000" y="3533775"/>
            <a:ext cx="2787396"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9324D"/>
                </a:solidFill>
                <a:latin typeface="Arial"/>
                <a:ea typeface="Arial"/>
                <a:cs typeface="Arial"/>
              </a:defRPr>
            </a:defPPr>
            <a:lvl1pPr algn="l">
              <a:defRPr sz="2400" b="0">
                <a:solidFill>
                  <a:srgbClr val="19324D"/>
                </a:solidFill>
                <a:latin typeface="Arial"/>
                <a:ea typeface="Arial"/>
                <a:cs typeface="Arial"/>
              </a:defRPr>
            </a:lvl1pPr>
            <a:lvl2pPr algn="l">
              <a:defRPr sz="2400" b="0">
                <a:solidFill>
                  <a:srgbClr val="19324D"/>
                </a:solidFill>
                <a:latin typeface="Arial"/>
                <a:ea typeface="Arial"/>
                <a:cs typeface="Arial"/>
              </a:defRPr>
            </a:lvl2pPr>
            <a:lvl3pPr algn="l">
              <a:defRPr sz="2400" b="0">
                <a:solidFill>
                  <a:srgbClr val="19324D"/>
                </a:solidFill>
                <a:latin typeface="Arial"/>
                <a:ea typeface="Arial"/>
                <a:cs typeface="Arial"/>
              </a:defRPr>
            </a:lvl3pPr>
            <a:lvl4pPr algn="l">
              <a:defRPr sz="2400" b="0">
                <a:solidFill>
                  <a:srgbClr val="19324D"/>
                </a:solidFill>
                <a:latin typeface="Arial"/>
                <a:ea typeface="Arial"/>
                <a:cs typeface="Arial"/>
              </a:defRPr>
            </a:lvl4pPr>
            <a:lvl5pPr algn="l">
              <a:defRPr sz="2400" b="0">
                <a:solidFill>
                  <a:srgbClr val="19324D"/>
                </a:solidFill>
                <a:latin typeface="Arial"/>
                <a:ea typeface="Arial"/>
                <a:cs typeface="Arial"/>
              </a:defRPr>
            </a:lvl5pPr>
            <a:lvl6pPr algn="l">
              <a:defRPr sz="2400" b="0">
                <a:solidFill>
                  <a:srgbClr val="19324D"/>
                </a:solidFill>
                <a:latin typeface="Arial"/>
                <a:ea typeface="Arial"/>
                <a:cs typeface="Arial"/>
              </a:defRPr>
            </a:lvl6pPr>
            <a:lvl7pPr algn="l">
              <a:defRPr sz="2400" b="0">
                <a:solidFill>
                  <a:srgbClr val="19324D"/>
                </a:solidFill>
                <a:latin typeface="Arial"/>
                <a:ea typeface="Arial"/>
                <a:cs typeface="Arial"/>
              </a:defRPr>
            </a:lvl7pPr>
            <a:lvl8pPr algn="l">
              <a:defRPr sz="2400" b="0">
                <a:solidFill>
                  <a:srgbClr val="19324D"/>
                </a:solidFill>
                <a:latin typeface="Arial"/>
                <a:ea typeface="Arial"/>
                <a:cs typeface="Arial"/>
              </a:defRPr>
            </a:lvl8pPr>
            <a:lvl9pPr algn="l">
              <a:defRPr sz="2400" b="0">
                <a:solidFill>
                  <a:srgbClr val="19324D"/>
                </a:solidFill>
                <a:latin typeface="Arial"/>
                <a:ea typeface="Arial"/>
                <a:cs typeface="Arial"/>
              </a:defRPr>
            </a:lvl9pPr>
          </a:lstStyle>
          <a:p xmlns:a="http://schemas.openxmlformats.org/drawingml/2006/main">
            <a:pPr algn="l">
              <a:lnSpc>
                <a:spcPct val="112000"/>
              </a:lnSpc>
              <a:buNone/>
              <a:defRPr sz="2400" b="0">
                <a:solidFill>
                  <a:srgbClr val="19324D"/>
                </a:solidFill>
                <a:latin typeface="Arial"/>
                <a:ea typeface="Arial"/>
                <a:cs typeface="Arial"/>
              </a:defRPr>
            </a:pPr>
            <a:r>
              <a:rPr sz="2400" b="0">
                <a:solidFill>
                  <a:srgbClr val="19324D"/>
                </a:solidFill>
                <a:latin typeface="Arial"/>
                <a:ea typeface="Arial"/>
                <a:cs typeface="Arial"/>
              </a:rPr>
              <a:t>N + T sin θ − mg = 0</a:t>
            </a:r>
          </a:p>
        </p:txBody>
      </p:sp>
      <p:sp>
        <p:nvSpPr>
          <p:cNvPr id="27" name="section-heading">
            <a:extLst xmlns:a="http://schemas.openxmlformats.org/drawingml/2006/main">
              <a:ext uri="{FF2B5EF4-FFF2-40B4-BE49-F238E27FC236}">
                <a16:creationId xmlns:a16="http://schemas.microsoft.com/office/drawing/2014/main" id="{BBE75DF2-63AA-46EB-A4D8-68E45C592BEB}"/>
              </a:ext>
            </a:extLst>
          </p:cNvPr>
          <p:cNvSpPr>
            <a:spLocks xmlns:a="http://schemas.openxmlformats.org/drawingml/2006/main" noGrp="1"/>
          </p:cNvSpPr>
          <p:nvPr/>
        </p:nvSpPr>
        <p:spPr>
          <a:xfrm xmlns:a="http://schemas.openxmlformats.org/drawingml/2006/main">
            <a:off x="5334000" y="4248150"/>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The upward pull supports some weight</a:t>
            </a:r>
          </a:p>
        </p:txBody>
      </p:sp>
      <p:sp>
        <p:nvSpPr>
          <p:cNvPr id="28" name="paragraph">
            <a:extLst xmlns:a="http://schemas.openxmlformats.org/drawingml/2006/main">
              <a:ext uri="{FF2B5EF4-FFF2-40B4-BE49-F238E27FC236}">
                <a16:creationId xmlns:a16="http://schemas.microsoft.com/office/drawing/2014/main" id="{8BBAE7F7-EDD8-4C75-A370-F72708F06D21}"/>
              </a:ext>
            </a:extLst>
          </p:cNvPr>
          <p:cNvSpPr>
            <a:spLocks xmlns:a="http://schemas.openxmlformats.org/drawingml/2006/main" noGrp="1"/>
          </p:cNvSpPr>
          <p:nvPr/>
        </p:nvSpPr>
        <p:spPr>
          <a:xfrm xmlns:a="http://schemas.openxmlformats.org/drawingml/2006/main">
            <a:off x="5334000" y="4676775"/>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The normal force can be smaller than mg. Calculate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it from the vertical equation.</a:t>
            </a:r>
          </a:p>
        </p:txBody>
      </p:sp>
    </p:spTree>
    <p:extLst>
      <p:ext uri="{BB962C8B-B14F-4D97-AF65-F5344CB8AC3E}">
        <p14:creationId xmlns:p14="http://schemas.microsoft.com/office/powerpoint/2010/main" val="596322504"/>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crate is pulled along a horizontal floor</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8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24</a:t>
            </a:r>
          </a:p>
        </p:txBody>
      </p:sp>
      <p:sp>
        <p:nvSpPr>
          <p:cNvPr id="14" name="gold-panel">
            <a:extLst xmlns:a="http://schemas.openxmlformats.org/drawingml/2006/main">
              <a:ext uri="{FF2B5EF4-FFF2-40B4-BE49-F238E27FC236}">
                <a16:creationId xmlns:a16="http://schemas.microsoft.com/office/drawing/2014/main" id="{D097F4C9-B5C5-4F13-B12B-2501AE7C56B1}"/>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8FDAEBE1-EC07-4CCF-8A62-6A7A8EDADF04}"/>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GIVEN</a:t>
            </a:r>
          </a:p>
        </p:txBody>
      </p:sp>
      <p:sp>
        <p:nvSpPr>
          <p:cNvPr id="16" name="math-42-0">
            <a:extLst xmlns:a="http://schemas.openxmlformats.org/drawingml/2006/main">
              <a:ext uri="{FF2B5EF4-FFF2-40B4-BE49-F238E27FC236}">
                <a16:creationId xmlns:a16="http://schemas.microsoft.com/office/drawing/2014/main" id="{9B958185-F9E9-47B1-870C-B3345E54097E}"/>
              </a:ext>
            </a:extLst>
          </p:cNvPr>
          <p:cNvSpPr>
            <a:spLocks xmlns:a="http://schemas.openxmlformats.org/drawingml/2006/main" noGrp="1"/>
          </p:cNvSpPr>
          <p:nvPr/>
        </p:nvSpPr>
        <p:spPr>
          <a:xfrm xmlns:a="http://schemas.openxmlformats.org/drawingml/2006/main">
            <a:off x="952500" y="2457450"/>
            <a:ext cx="2900934"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m = 20.0 kg;  g = 9.80 N kg</a:t>
            </a:r>
          </a:p>
        </p:txBody>
      </p:sp>
      <p:sp>
        <p:nvSpPr>
          <p:cNvPr id="17" name="math-42-1">
            <a:extLst xmlns:a="http://schemas.openxmlformats.org/drawingml/2006/main">
              <a:ext uri="{FF2B5EF4-FFF2-40B4-BE49-F238E27FC236}">
                <a16:creationId xmlns:a16="http://schemas.microsoft.com/office/drawing/2014/main" id="{7B80A71C-3D05-4FDE-8898-1AC54F8D4C98}"/>
              </a:ext>
            </a:extLst>
          </p:cNvPr>
          <p:cNvSpPr>
            <a:spLocks xmlns:a="http://schemas.openxmlformats.org/drawingml/2006/main" noGrp="1"/>
          </p:cNvSpPr>
          <p:nvPr/>
        </p:nvSpPr>
        <p:spPr>
          <a:xfrm xmlns:a="http://schemas.openxmlformats.org/drawingml/2006/main">
            <a:off x="3824859" y="2400300"/>
            <a:ext cx="207740" cy="1571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38" b="0">
                <a:solidFill>
                  <a:srgbClr val="19324D"/>
                </a:solidFill>
                <a:latin typeface="Arial"/>
                <a:ea typeface="Arial"/>
                <a:cs typeface="Arial"/>
              </a:defRPr>
            </a:defPPr>
            <a:lvl1pPr algn="l">
              <a:defRPr sz="1238" b="0">
                <a:solidFill>
                  <a:srgbClr val="19324D"/>
                </a:solidFill>
                <a:latin typeface="Arial"/>
                <a:ea typeface="Arial"/>
                <a:cs typeface="Arial"/>
              </a:defRPr>
            </a:lvl1pPr>
            <a:lvl2pPr algn="l">
              <a:defRPr sz="1238" b="0">
                <a:solidFill>
                  <a:srgbClr val="19324D"/>
                </a:solidFill>
                <a:latin typeface="Arial"/>
                <a:ea typeface="Arial"/>
                <a:cs typeface="Arial"/>
              </a:defRPr>
            </a:lvl2pPr>
            <a:lvl3pPr algn="l">
              <a:defRPr sz="1238" b="0">
                <a:solidFill>
                  <a:srgbClr val="19324D"/>
                </a:solidFill>
                <a:latin typeface="Arial"/>
                <a:ea typeface="Arial"/>
                <a:cs typeface="Arial"/>
              </a:defRPr>
            </a:lvl3pPr>
            <a:lvl4pPr algn="l">
              <a:defRPr sz="1238" b="0">
                <a:solidFill>
                  <a:srgbClr val="19324D"/>
                </a:solidFill>
                <a:latin typeface="Arial"/>
                <a:ea typeface="Arial"/>
                <a:cs typeface="Arial"/>
              </a:defRPr>
            </a:lvl4pPr>
            <a:lvl5pPr algn="l">
              <a:defRPr sz="1238" b="0">
                <a:solidFill>
                  <a:srgbClr val="19324D"/>
                </a:solidFill>
                <a:latin typeface="Arial"/>
                <a:ea typeface="Arial"/>
                <a:cs typeface="Arial"/>
              </a:defRPr>
            </a:lvl5pPr>
            <a:lvl6pPr algn="l">
              <a:defRPr sz="1238" b="0">
                <a:solidFill>
                  <a:srgbClr val="19324D"/>
                </a:solidFill>
                <a:latin typeface="Arial"/>
                <a:ea typeface="Arial"/>
                <a:cs typeface="Arial"/>
              </a:defRPr>
            </a:lvl6pPr>
            <a:lvl7pPr algn="l">
              <a:defRPr sz="1238" b="0">
                <a:solidFill>
                  <a:srgbClr val="19324D"/>
                </a:solidFill>
                <a:latin typeface="Arial"/>
                <a:ea typeface="Arial"/>
                <a:cs typeface="Arial"/>
              </a:defRPr>
            </a:lvl7pPr>
            <a:lvl8pPr algn="l">
              <a:defRPr sz="1238" b="0">
                <a:solidFill>
                  <a:srgbClr val="19324D"/>
                </a:solidFill>
                <a:latin typeface="Arial"/>
                <a:ea typeface="Arial"/>
                <a:cs typeface="Arial"/>
              </a:defRPr>
            </a:lvl8pPr>
            <a:lvl9pPr algn="l">
              <a:defRPr sz="1238" b="0">
                <a:solidFill>
                  <a:srgbClr val="19324D"/>
                </a:solidFill>
                <a:latin typeface="Arial"/>
                <a:ea typeface="Arial"/>
                <a:cs typeface="Arial"/>
              </a:defRPr>
            </a:lvl9pPr>
          </a:lstStyle>
          <a:p xmlns:a="http://schemas.openxmlformats.org/drawingml/2006/main">
            <a:pPr algn="l">
              <a:lnSpc>
                <a:spcPct val="112000"/>
              </a:lnSpc>
              <a:buNone/>
              <a:defRPr sz="1238" b="0">
                <a:solidFill>
                  <a:srgbClr val="19324D"/>
                </a:solidFill>
                <a:latin typeface="Arial"/>
                <a:ea typeface="Arial"/>
                <a:cs typeface="Arial"/>
              </a:defRPr>
            </a:pPr>
            <a:r>
              <a:rPr sz="1238" b="0">
                <a:solidFill>
                  <a:srgbClr val="19324D"/>
                </a:solidFill>
                <a:latin typeface="Arial"/>
                <a:ea typeface="Arial"/>
                <a:cs typeface="Arial"/>
              </a:rPr>
              <a:t>−1</a:t>
            </a:r>
          </a:p>
        </p:txBody>
      </p:sp>
      <p:sp>
        <p:nvSpPr>
          <p:cNvPr id="18" name="math-43-0">
            <a:extLst xmlns:a="http://schemas.openxmlformats.org/drawingml/2006/main">
              <a:ext uri="{FF2B5EF4-FFF2-40B4-BE49-F238E27FC236}">
                <a16:creationId xmlns:a16="http://schemas.microsoft.com/office/drawing/2014/main" id="{9E3FAFA4-21C4-455E-90B2-A8BCD8FEB51A}"/>
              </a:ext>
            </a:extLst>
          </p:cNvPr>
          <p:cNvSpPr>
            <a:spLocks xmlns:a="http://schemas.openxmlformats.org/drawingml/2006/main" noGrp="1"/>
          </p:cNvSpPr>
          <p:nvPr/>
        </p:nvSpPr>
        <p:spPr>
          <a:xfrm xmlns:a="http://schemas.openxmlformats.org/drawingml/2006/main">
            <a:off x="952500" y="3457575"/>
            <a:ext cx="2491169"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Pull T = 80.0 N at 30.0°</a:t>
            </a:r>
          </a:p>
        </p:txBody>
      </p:sp>
      <p:sp>
        <p:nvSpPr>
          <p:cNvPr id="19" name="math-44-0">
            <a:extLst xmlns:a="http://schemas.openxmlformats.org/drawingml/2006/main">
              <a:ext uri="{FF2B5EF4-FFF2-40B4-BE49-F238E27FC236}">
                <a16:creationId xmlns:a16="http://schemas.microsoft.com/office/drawing/2014/main" id="{94CE20FE-06F9-4937-8E88-EB164E540DF7}"/>
              </a:ext>
            </a:extLst>
          </p:cNvPr>
          <p:cNvSpPr>
            <a:spLocks xmlns:a="http://schemas.openxmlformats.org/drawingml/2006/main" noGrp="1"/>
          </p:cNvSpPr>
          <p:nvPr/>
        </p:nvSpPr>
        <p:spPr>
          <a:xfrm xmlns:a="http://schemas.openxmlformats.org/drawingml/2006/main">
            <a:off x="952500" y="4457700"/>
            <a:ext cx="2165985"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Friction = 20.0 N left</a:t>
            </a:r>
          </a:p>
        </p:txBody>
      </p:sp>
      <p:sp>
        <p:nvSpPr>
          <p:cNvPr id="20" name="question-part-a">
            <a:extLst xmlns:a="http://schemas.openxmlformats.org/drawingml/2006/main">
              <a:ext uri="{FF2B5EF4-FFF2-40B4-BE49-F238E27FC236}">
                <a16:creationId xmlns:a16="http://schemas.microsoft.com/office/drawing/2014/main" id="{27BCD146-4744-4EC5-86F1-28FA8E8A0BD9}"/>
              </a:ext>
            </a:extLst>
          </p:cNvPr>
          <p:cNvSpPr>
            <a:spLocks xmlns:a="http://schemas.openxmlformats.org/drawingml/2006/main" noGrp="1"/>
          </p:cNvSpPr>
          <p:nvPr/>
        </p:nvSpPr>
        <p:spPr>
          <a:xfrm xmlns:a="http://schemas.openxmlformats.org/drawingml/2006/main">
            <a:off x="5334000" y="1952625"/>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Draw the four-force diagram. The pull is 30°</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above horizontal to the right.</a:t>
            </a:r>
          </a:p>
        </p:txBody>
      </p:sp>
      <p:sp>
        <p:nvSpPr>
          <p:cNvPr id="21" name="question-part-b">
            <a:extLst xmlns:a="http://schemas.openxmlformats.org/drawingml/2006/main">
              <a:ext uri="{FF2B5EF4-FFF2-40B4-BE49-F238E27FC236}">
                <a16:creationId xmlns:a16="http://schemas.microsoft.com/office/drawing/2014/main" id="{E62EB6A4-34CB-48C2-A320-635AA7D952A7}"/>
              </a:ext>
            </a:extLst>
          </p:cNvPr>
          <p:cNvSpPr>
            <a:spLocks xmlns:a="http://schemas.openxmlformats.org/drawingml/2006/main" noGrp="1"/>
          </p:cNvSpPr>
          <p:nvPr/>
        </p:nvSpPr>
        <p:spPr>
          <a:xfrm xmlns:a="http://schemas.openxmlformats.org/drawingml/2006/main">
            <a:off x="5334000" y="2918460"/>
            <a:ext cx="6172200" cy="3638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Find the horizontal acceleration.</a:t>
            </a:r>
          </a:p>
        </p:txBody>
      </p:sp>
      <p:sp>
        <p:nvSpPr>
          <p:cNvPr id="22" name="question-part-c">
            <a:extLst xmlns:a="http://schemas.openxmlformats.org/drawingml/2006/main">
              <a:ext uri="{FF2B5EF4-FFF2-40B4-BE49-F238E27FC236}">
                <a16:creationId xmlns:a16="http://schemas.microsoft.com/office/drawing/2014/main" id="{2916D4A2-6F81-4763-B98D-AE1F5C2813DB}"/>
              </a:ext>
            </a:extLst>
          </p:cNvPr>
          <p:cNvSpPr>
            <a:spLocks xmlns:a="http://schemas.openxmlformats.org/drawingml/2006/main" noGrp="1"/>
          </p:cNvSpPr>
          <p:nvPr/>
        </p:nvSpPr>
        <p:spPr>
          <a:xfrm xmlns:a="http://schemas.openxmlformats.org/drawingml/2006/main">
            <a:off x="5334000" y="3577590"/>
            <a:ext cx="6172200" cy="9772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 Find the normal contact force. Explain why it is</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smaller than the weight. The crate has no vertical</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acceleration.</a:t>
            </a:r>
          </a:p>
        </p:txBody>
      </p:sp>
    </p:spTree>
    <p:extLst>
      <p:ext uri="{BB962C8B-B14F-4D97-AF65-F5344CB8AC3E}">
        <p14:creationId xmlns:p14="http://schemas.microsoft.com/office/powerpoint/2010/main" val="596322504"/>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crate is pulled along a horizontal floor</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8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25</a:t>
            </a:r>
          </a:p>
        </p:txBody>
      </p:sp>
      <p:sp>
        <p:nvSpPr>
          <p:cNvPr id="14" name="body-45">
            <a:extLst xmlns:a="http://schemas.openxmlformats.org/drawingml/2006/main">
              <a:ext uri="{FF2B5EF4-FFF2-40B4-BE49-F238E27FC236}">
                <a16:creationId xmlns:a16="http://schemas.microsoft.com/office/drawing/2014/main" id="{5E83AE8A-9A1A-4CB7-93D2-3CB4294A6EC5}"/>
              </a:ext>
            </a:extLst>
          </p:cNvPr>
          <p:cNvSpPr>
            <a:spLocks xmlns:a="http://schemas.openxmlformats.org/drawingml/2006/main" noGrp="1"/>
          </p:cNvSpPr>
          <p:nvPr/>
        </p:nvSpPr>
        <p:spPr>
          <a:xfrm xmlns:a="http://schemas.openxmlformats.org/drawingml/2006/main">
            <a:off x="2800350" y="3562350"/>
            <a:ext cx="114300" cy="114300"/>
          </a:xfrm>
          <a:prstGeom xmlns:a="http://schemas.openxmlformats.org/drawingml/2006/main" prst="ellipse">
            <a:avLst/>
          </a:prstGeom>
          <a:solidFill xmlns:a="http://schemas.openxmlformats.org/drawingml/2006/main">
            <a:srgbClr val="19324D"/>
          </a:solidFill>
          <a:ln xmlns:a="http://schemas.openxmlformats.org/drawingml/2006/main" w="19050">
            <a:solidFill>
              <a:srgbClr val="19324D"/>
            </a:solidFill>
          </a:ln>
        </p:spPr>
      </p:sp>
      <p:cxnSp>
        <p:nvCxnSpPr>
          <p:cNvPr id="15" name="force-vector-46">
            <a:extLst xmlns:a="http://schemas.openxmlformats.org/drawingml/2006/main">
              <a:ext uri="{FF2B5EF4-FFF2-40B4-BE49-F238E27FC236}">
                <a16:creationId xmlns:a16="http://schemas.microsoft.com/office/drawing/2014/main" id="{274148D4-1B93-42E8-8EF9-B618178CE002}"/>
              </a:ext>
            </a:extLst>
          </p:cNvPr>
          <p:cNvCxnSpPr/>
          <p:nvPr/>
        </p:nvCxnSpPr>
        <p:spPr>
          <a:xfrm xmlns:a="http://schemas.openxmlformats.org/drawingml/2006/main" flipH="0" flipV="1">
            <a:off x="2857500" y="2133600"/>
            <a:ext cx="0" cy="148590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16" name="force-vector-47">
            <a:extLst xmlns:a="http://schemas.openxmlformats.org/drawingml/2006/main">
              <a:ext uri="{FF2B5EF4-FFF2-40B4-BE49-F238E27FC236}">
                <a16:creationId xmlns:a16="http://schemas.microsoft.com/office/drawing/2014/main" id="{59B823BF-5DB5-4349-BF31-DCA4802522A0}"/>
              </a:ext>
            </a:extLst>
          </p:cNvPr>
          <p:cNvCxnSpPr/>
          <p:nvPr/>
        </p:nvCxnSpPr>
        <p:spPr>
          <a:xfrm xmlns:a="http://schemas.openxmlformats.org/drawingml/2006/main" flipH="0" flipV="0">
            <a:off x="2857500" y="3619500"/>
            <a:ext cx="0" cy="186690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17" name="force-vector-48">
            <a:extLst xmlns:a="http://schemas.openxmlformats.org/drawingml/2006/main">
              <a:ext uri="{FF2B5EF4-FFF2-40B4-BE49-F238E27FC236}">
                <a16:creationId xmlns:a16="http://schemas.microsoft.com/office/drawing/2014/main" id="{5970C121-319D-42E2-B685-6CD6BABDEA7A}"/>
              </a:ext>
            </a:extLst>
          </p:cNvPr>
          <p:cNvCxnSpPr/>
          <p:nvPr/>
        </p:nvCxnSpPr>
        <p:spPr>
          <a:xfrm xmlns:a="http://schemas.openxmlformats.org/drawingml/2006/main" flipH="0" flipV="1">
            <a:off x="2857500" y="3238500"/>
            <a:ext cx="659911" cy="381000"/>
          </a:xfrm>
          <a:prstGeom xmlns:a="http://schemas.openxmlformats.org/drawingml/2006/main" prst="straightConnector1">
            <a:avLst/>
          </a:prstGeom>
          <a:ln xmlns:a="http://schemas.openxmlformats.org/drawingml/2006/main" w="28575">
            <a:solidFill>
              <a:srgbClr val="008E99"/>
            </a:solidFill>
            <a:prstDash val="solid"/>
            <a:tailEnd type="triangle" w="med" len="med"/>
          </a:ln>
        </p:spPr>
      </p:cxnSp>
      <p:cxnSp>
        <p:nvCxnSpPr>
          <p:cNvPr id="18" name="force-vector-49">
            <a:extLst xmlns:a="http://schemas.openxmlformats.org/drawingml/2006/main">
              <a:ext uri="{FF2B5EF4-FFF2-40B4-BE49-F238E27FC236}">
                <a16:creationId xmlns:a16="http://schemas.microsoft.com/office/drawing/2014/main" id="{F4E798E2-E8BB-448B-8659-07899F53B280}"/>
              </a:ext>
            </a:extLst>
          </p:cNvPr>
          <p:cNvCxnSpPr/>
          <p:nvPr/>
        </p:nvCxnSpPr>
        <p:spPr>
          <a:xfrm xmlns:a="http://schemas.openxmlformats.org/drawingml/2006/main" flipH="1" flipV="0">
            <a:off x="2667000" y="3619500"/>
            <a:ext cx="190500" cy="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sp>
        <p:nvSpPr>
          <p:cNvPr id="19" name="diagram-label-50">
            <a:extLst xmlns:a="http://schemas.openxmlformats.org/drawingml/2006/main">
              <a:ext uri="{FF2B5EF4-FFF2-40B4-BE49-F238E27FC236}">
                <a16:creationId xmlns:a16="http://schemas.microsoft.com/office/drawing/2014/main" id="{204ED383-2CDA-4D8A-B0C8-2C3F04A58DA7}"/>
              </a:ext>
            </a:extLst>
          </p:cNvPr>
          <p:cNvSpPr>
            <a:spLocks xmlns:a="http://schemas.openxmlformats.org/drawingml/2006/main" noGrp="1"/>
          </p:cNvSpPr>
          <p:nvPr/>
        </p:nvSpPr>
        <p:spPr>
          <a:xfrm xmlns:a="http://schemas.openxmlformats.org/drawingml/2006/main">
            <a:off x="2190750" y="1752600"/>
            <a:ext cx="2000250" cy="30908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19324D"/>
                </a:solidFill>
                <a:latin typeface="Arial"/>
                <a:ea typeface="Arial"/>
                <a:cs typeface="Arial"/>
              </a:defRPr>
            </a:defPPr>
            <a:lvl1pPr algn="l">
              <a:defRPr sz="1725" b="0">
                <a:solidFill>
                  <a:srgbClr val="19324D"/>
                </a:solidFill>
                <a:latin typeface="Arial"/>
                <a:ea typeface="Arial"/>
                <a:cs typeface="Arial"/>
              </a:defRPr>
            </a:lvl1pPr>
            <a:lvl2pPr algn="l">
              <a:defRPr sz="1725" b="0">
                <a:solidFill>
                  <a:srgbClr val="19324D"/>
                </a:solidFill>
                <a:latin typeface="Arial"/>
                <a:ea typeface="Arial"/>
                <a:cs typeface="Arial"/>
              </a:defRPr>
            </a:lvl2pPr>
            <a:lvl3pPr algn="l">
              <a:defRPr sz="1725" b="0">
                <a:solidFill>
                  <a:srgbClr val="19324D"/>
                </a:solidFill>
                <a:latin typeface="Arial"/>
                <a:ea typeface="Arial"/>
                <a:cs typeface="Arial"/>
              </a:defRPr>
            </a:lvl3pPr>
            <a:lvl4pPr algn="l">
              <a:defRPr sz="1725" b="0">
                <a:solidFill>
                  <a:srgbClr val="19324D"/>
                </a:solidFill>
                <a:latin typeface="Arial"/>
                <a:ea typeface="Arial"/>
                <a:cs typeface="Arial"/>
              </a:defRPr>
            </a:lvl4pPr>
            <a:lvl5pPr algn="l">
              <a:defRPr sz="1725" b="0">
                <a:solidFill>
                  <a:srgbClr val="19324D"/>
                </a:solidFill>
                <a:latin typeface="Arial"/>
                <a:ea typeface="Arial"/>
                <a:cs typeface="Arial"/>
              </a:defRPr>
            </a:lvl5pPr>
            <a:lvl6pPr algn="l">
              <a:defRPr sz="1725" b="0">
                <a:solidFill>
                  <a:srgbClr val="19324D"/>
                </a:solidFill>
                <a:latin typeface="Arial"/>
                <a:ea typeface="Arial"/>
                <a:cs typeface="Arial"/>
              </a:defRPr>
            </a:lvl6pPr>
            <a:lvl7pPr algn="l">
              <a:defRPr sz="1725" b="0">
                <a:solidFill>
                  <a:srgbClr val="19324D"/>
                </a:solidFill>
                <a:latin typeface="Arial"/>
                <a:ea typeface="Arial"/>
                <a:cs typeface="Arial"/>
              </a:defRPr>
            </a:lvl7pPr>
            <a:lvl8pPr algn="l">
              <a:defRPr sz="1725" b="0">
                <a:solidFill>
                  <a:srgbClr val="19324D"/>
                </a:solidFill>
                <a:latin typeface="Arial"/>
                <a:ea typeface="Arial"/>
                <a:cs typeface="Arial"/>
              </a:defRPr>
            </a:lvl8pPr>
            <a:lvl9pPr algn="l">
              <a:defRPr sz="1725" b="0">
                <a:solidFill>
                  <a:srgbClr val="19324D"/>
                </a:solidFill>
                <a:latin typeface="Arial"/>
                <a:ea typeface="Arial"/>
                <a:cs typeface="Arial"/>
              </a:defRPr>
            </a:lvl9pPr>
          </a:lstStyle>
          <a:p xmlns:a="http://schemas.openxmlformats.org/drawingml/2006/main">
            <a:pPr algn="l">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N = 156 N</a:t>
            </a:r>
          </a:p>
        </p:txBody>
      </p:sp>
      <p:sp>
        <p:nvSpPr>
          <p:cNvPr id="20" name="diagram-label-51">
            <a:extLst xmlns:a="http://schemas.openxmlformats.org/drawingml/2006/main">
              <a:ext uri="{FF2B5EF4-FFF2-40B4-BE49-F238E27FC236}">
                <a16:creationId xmlns:a16="http://schemas.microsoft.com/office/drawing/2014/main" id="{714DB16A-5E67-4EAC-A1F7-EB12A2022778}"/>
              </a:ext>
            </a:extLst>
          </p:cNvPr>
          <p:cNvSpPr>
            <a:spLocks xmlns:a="http://schemas.openxmlformats.org/drawingml/2006/main" noGrp="1"/>
          </p:cNvSpPr>
          <p:nvPr/>
        </p:nvSpPr>
        <p:spPr>
          <a:xfrm xmlns:a="http://schemas.openxmlformats.org/drawingml/2006/main">
            <a:off x="3124200" y="5200650"/>
            <a:ext cx="2143125" cy="30908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19324D"/>
                </a:solidFill>
                <a:latin typeface="Arial"/>
                <a:ea typeface="Arial"/>
                <a:cs typeface="Arial"/>
              </a:defRPr>
            </a:defPPr>
            <a:lvl1pPr algn="l">
              <a:defRPr sz="1725" b="0">
                <a:solidFill>
                  <a:srgbClr val="19324D"/>
                </a:solidFill>
                <a:latin typeface="Arial"/>
                <a:ea typeface="Arial"/>
                <a:cs typeface="Arial"/>
              </a:defRPr>
            </a:lvl1pPr>
            <a:lvl2pPr algn="l">
              <a:defRPr sz="1725" b="0">
                <a:solidFill>
                  <a:srgbClr val="19324D"/>
                </a:solidFill>
                <a:latin typeface="Arial"/>
                <a:ea typeface="Arial"/>
                <a:cs typeface="Arial"/>
              </a:defRPr>
            </a:lvl2pPr>
            <a:lvl3pPr algn="l">
              <a:defRPr sz="1725" b="0">
                <a:solidFill>
                  <a:srgbClr val="19324D"/>
                </a:solidFill>
                <a:latin typeface="Arial"/>
                <a:ea typeface="Arial"/>
                <a:cs typeface="Arial"/>
              </a:defRPr>
            </a:lvl3pPr>
            <a:lvl4pPr algn="l">
              <a:defRPr sz="1725" b="0">
                <a:solidFill>
                  <a:srgbClr val="19324D"/>
                </a:solidFill>
                <a:latin typeface="Arial"/>
                <a:ea typeface="Arial"/>
                <a:cs typeface="Arial"/>
              </a:defRPr>
            </a:lvl4pPr>
            <a:lvl5pPr algn="l">
              <a:defRPr sz="1725" b="0">
                <a:solidFill>
                  <a:srgbClr val="19324D"/>
                </a:solidFill>
                <a:latin typeface="Arial"/>
                <a:ea typeface="Arial"/>
                <a:cs typeface="Arial"/>
              </a:defRPr>
            </a:lvl5pPr>
            <a:lvl6pPr algn="l">
              <a:defRPr sz="1725" b="0">
                <a:solidFill>
                  <a:srgbClr val="19324D"/>
                </a:solidFill>
                <a:latin typeface="Arial"/>
                <a:ea typeface="Arial"/>
                <a:cs typeface="Arial"/>
              </a:defRPr>
            </a:lvl6pPr>
            <a:lvl7pPr algn="l">
              <a:defRPr sz="1725" b="0">
                <a:solidFill>
                  <a:srgbClr val="19324D"/>
                </a:solidFill>
                <a:latin typeface="Arial"/>
                <a:ea typeface="Arial"/>
                <a:cs typeface="Arial"/>
              </a:defRPr>
            </a:lvl7pPr>
            <a:lvl8pPr algn="l">
              <a:defRPr sz="1725" b="0">
                <a:solidFill>
                  <a:srgbClr val="19324D"/>
                </a:solidFill>
                <a:latin typeface="Arial"/>
                <a:ea typeface="Arial"/>
                <a:cs typeface="Arial"/>
              </a:defRPr>
            </a:lvl8pPr>
            <a:lvl9pPr algn="l">
              <a:defRPr sz="1725" b="0">
                <a:solidFill>
                  <a:srgbClr val="19324D"/>
                </a:solidFill>
                <a:latin typeface="Arial"/>
                <a:ea typeface="Arial"/>
                <a:cs typeface="Arial"/>
              </a:defRPr>
            </a:lvl9pPr>
          </a:lstStyle>
          <a:p xmlns:a="http://schemas.openxmlformats.org/drawingml/2006/main">
            <a:pPr algn="l">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W = 196 N</a:t>
            </a:r>
          </a:p>
        </p:txBody>
      </p:sp>
      <p:sp>
        <p:nvSpPr>
          <p:cNvPr id="21" name="diagram-label-52">
            <a:extLst xmlns:a="http://schemas.openxmlformats.org/drawingml/2006/main">
              <a:ext uri="{FF2B5EF4-FFF2-40B4-BE49-F238E27FC236}">
                <a16:creationId xmlns:a16="http://schemas.microsoft.com/office/drawing/2014/main" id="{30D9BCE5-3D25-4EB6-9F13-6095C8AF6039}"/>
              </a:ext>
            </a:extLst>
          </p:cNvPr>
          <p:cNvSpPr>
            <a:spLocks xmlns:a="http://schemas.openxmlformats.org/drawingml/2006/main" noGrp="1"/>
          </p:cNvSpPr>
          <p:nvPr/>
        </p:nvSpPr>
        <p:spPr>
          <a:xfrm xmlns:a="http://schemas.openxmlformats.org/drawingml/2006/main">
            <a:off x="3667125" y="2876550"/>
            <a:ext cx="2238375" cy="29813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b="0">
                <a:solidFill>
                  <a:srgbClr val="19324D"/>
                </a:solidFill>
                <a:latin typeface="Arial"/>
                <a:ea typeface="Arial"/>
                <a:cs typeface="Arial"/>
              </a:defRPr>
            </a:defPPr>
            <a:lvl1pPr algn="l">
              <a:defRPr sz="1650" b="0">
                <a:solidFill>
                  <a:srgbClr val="19324D"/>
                </a:solidFill>
                <a:latin typeface="Arial"/>
                <a:ea typeface="Arial"/>
                <a:cs typeface="Arial"/>
              </a:defRPr>
            </a:lvl1pPr>
            <a:lvl2pPr algn="l">
              <a:defRPr sz="1650" b="0">
                <a:solidFill>
                  <a:srgbClr val="19324D"/>
                </a:solidFill>
                <a:latin typeface="Arial"/>
                <a:ea typeface="Arial"/>
                <a:cs typeface="Arial"/>
              </a:defRPr>
            </a:lvl2pPr>
            <a:lvl3pPr algn="l">
              <a:defRPr sz="1650" b="0">
                <a:solidFill>
                  <a:srgbClr val="19324D"/>
                </a:solidFill>
                <a:latin typeface="Arial"/>
                <a:ea typeface="Arial"/>
                <a:cs typeface="Arial"/>
              </a:defRPr>
            </a:lvl3pPr>
            <a:lvl4pPr algn="l">
              <a:defRPr sz="1650" b="0">
                <a:solidFill>
                  <a:srgbClr val="19324D"/>
                </a:solidFill>
                <a:latin typeface="Arial"/>
                <a:ea typeface="Arial"/>
                <a:cs typeface="Arial"/>
              </a:defRPr>
            </a:lvl4pPr>
            <a:lvl5pPr algn="l">
              <a:defRPr sz="1650" b="0">
                <a:solidFill>
                  <a:srgbClr val="19324D"/>
                </a:solidFill>
                <a:latin typeface="Arial"/>
                <a:ea typeface="Arial"/>
                <a:cs typeface="Arial"/>
              </a:defRPr>
            </a:lvl5pPr>
            <a:lvl6pPr algn="l">
              <a:defRPr sz="1650" b="0">
                <a:solidFill>
                  <a:srgbClr val="19324D"/>
                </a:solidFill>
                <a:latin typeface="Arial"/>
                <a:ea typeface="Arial"/>
                <a:cs typeface="Arial"/>
              </a:defRPr>
            </a:lvl6pPr>
            <a:lvl7pPr algn="l">
              <a:defRPr sz="1650" b="0">
                <a:solidFill>
                  <a:srgbClr val="19324D"/>
                </a:solidFill>
                <a:latin typeface="Arial"/>
                <a:ea typeface="Arial"/>
                <a:cs typeface="Arial"/>
              </a:defRPr>
            </a:lvl7pPr>
            <a:lvl8pPr algn="l">
              <a:defRPr sz="1650" b="0">
                <a:solidFill>
                  <a:srgbClr val="19324D"/>
                </a:solidFill>
                <a:latin typeface="Arial"/>
                <a:ea typeface="Arial"/>
                <a:cs typeface="Arial"/>
              </a:defRPr>
            </a:lvl8pPr>
            <a:lvl9pPr algn="l">
              <a:defRPr sz="1650" b="0">
                <a:solidFill>
                  <a:srgbClr val="19324D"/>
                </a:solidFill>
                <a:latin typeface="Arial"/>
                <a:ea typeface="Arial"/>
                <a:cs typeface="Arial"/>
              </a:defRPr>
            </a:lvl9pPr>
          </a:lstStyle>
          <a:p xmlns:a="http://schemas.openxmlformats.org/drawingml/2006/main">
            <a:pPr algn="l">
              <a:lnSpc>
                <a:spcPct val="112000"/>
              </a:lnSpc>
              <a:buNone/>
              <a:defRPr sz="1650" b="0">
                <a:solidFill>
                  <a:srgbClr val="19324D"/>
                </a:solidFill>
                <a:latin typeface="Arial"/>
                <a:ea typeface="Arial"/>
                <a:cs typeface="Arial"/>
              </a:defRPr>
            </a:pPr>
            <a:r>
              <a:rPr sz="1650" b="0">
                <a:solidFill>
                  <a:srgbClr val="19324D"/>
                </a:solidFill>
                <a:latin typeface="Arial"/>
                <a:ea typeface="Arial"/>
                <a:cs typeface="Arial"/>
              </a:rPr>
              <a:t>T = 80.0 N at 30°</a:t>
            </a:r>
          </a:p>
        </p:txBody>
      </p:sp>
      <p:sp>
        <p:nvSpPr>
          <p:cNvPr id="22" name="diagram-label-53">
            <a:extLst xmlns:a="http://schemas.openxmlformats.org/drawingml/2006/main">
              <a:ext uri="{FF2B5EF4-FFF2-40B4-BE49-F238E27FC236}">
                <a16:creationId xmlns:a16="http://schemas.microsoft.com/office/drawing/2014/main" id="{01B88F6D-30E9-4DF4-A26F-B743529FA610}"/>
              </a:ext>
            </a:extLst>
          </p:cNvPr>
          <p:cNvSpPr>
            <a:spLocks xmlns:a="http://schemas.openxmlformats.org/drawingml/2006/main" noGrp="1"/>
          </p:cNvSpPr>
          <p:nvPr/>
        </p:nvSpPr>
        <p:spPr>
          <a:xfrm xmlns:a="http://schemas.openxmlformats.org/drawingml/2006/main">
            <a:off x="685800" y="3867150"/>
            <a:ext cx="2047875" cy="29813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b="0">
                <a:solidFill>
                  <a:srgbClr val="19324D"/>
                </a:solidFill>
                <a:latin typeface="Arial"/>
                <a:ea typeface="Arial"/>
                <a:cs typeface="Arial"/>
              </a:defRPr>
            </a:defPPr>
            <a:lvl1pPr algn="l">
              <a:defRPr sz="1650" b="0">
                <a:solidFill>
                  <a:srgbClr val="19324D"/>
                </a:solidFill>
                <a:latin typeface="Arial"/>
                <a:ea typeface="Arial"/>
                <a:cs typeface="Arial"/>
              </a:defRPr>
            </a:lvl1pPr>
            <a:lvl2pPr algn="l">
              <a:defRPr sz="1650" b="0">
                <a:solidFill>
                  <a:srgbClr val="19324D"/>
                </a:solidFill>
                <a:latin typeface="Arial"/>
                <a:ea typeface="Arial"/>
                <a:cs typeface="Arial"/>
              </a:defRPr>
            </a:lvl2pPr>
            <a:lvl3pPr algn="l">
              <a:defRPr sz="1650" b="0">
                <a:solidFill>
                  <a:srgbClr val="19324D"/>
                </a:solidFill>
                <a:latin typeface="Arial"/>
                <a:ea typeface="Arial"/>
                <a:cs typeface="Arial"/>
              </a:defRPr>
            </a:lvl3pPr>
            <a:lvl4pPr algn="l">
              <a:defRPr sz="1650" b="0">
                <a:solidFill>
                  <a:srgbClr val="19324D"/>
                </a:solidFill>
                <a:latin typeface="Arial"/>
                <a:ea typeface="Arial"/>
                <a:cs typeface="Arial"/>
              </a:defRPr>
            </a:lvl4pPr>
            <a:lvl5pPr algn="l">
              <a:defRPr sz="1650" b="0">
                <a:solidFill>
                  <a:srgbClr val="19324D"/>
                </a:solidFill>
                <a:latin typeface="Arial"/>
                <a:ea typeface="Arial"/>
                <a:cs typeface="Arial"/>
              </a:defRPr>
            </a:lvl5pPr>
            <a:lvl6pPr algn="l">
              <a:defRPr sz="1650" b="0">
                <a:solidFill>
                  <a:srgbClr val="19324D"/>
                </a:solidFill>
                <a:latin typeface="Arial"/>
                <a:ea typeface="Arial"/>
                <a:cs typeface="Arial"/>
              </a:defRPr>
            </a:lvl6pPr>
            <a:lvl7pPr algn="l">
              <a:defRPr sz="1650" b="0">
                <a:solidFill>
                  <a:srgbClr val="19324D"/>
                </a:solidFill>
                <a:latin typeface="Arial"/>
                <a:ea typeface="Arial"/>
                <a:cs typeface="Arial"/>
              </a:defRPr>
            </a:lvl7pPr>
            <a:lvl8pPr algn="l">
              <a:defRPr sz="1650" b="0">
                <a:solidFill>
                  <a:srgbClr val="19324D"/>
                </a:solidFill>
                <a:latin typeface="Arial"/>
                <a:ea typeface="Arial"/>
                <a:cs typeface="Arial"/>
              </a:defRPr>
            </a:lvl8pPr>
            <a:lvl9pPr algn="l">
              <a:defRPr sz="1650" b="0">
                <a:solidFill>
                  <a:srgbClr val="19324D"/>
                </a:solidFill>
                <a:latin typeface="Arial"/>
                <a:ea typeface="Arial"/>
                <a:cs typeface="Arial"/>
              </a:defRPr>
            </a:lvl9pPr>
          </a:lstStyle>
          <a:p xmlns:a="http://schemas.openxmlformats.org/drawingml/2006/main">
            <a:pPr algn="l">
              <a:lnSpc>
                <a:spcPct val="112000"/>
              </a:lnSpc>
              <a:buNone/>
              <a:defRPr sz="1650" b="0">
                <a:solidFill>
                  <a:srgbClr val="19324D"/>
                </a:solidFill>
                <a:latin typeface="Arial"/>
                <a:ea typeface="Arial"/>
                <a:cs typeface="Arial"/>
              </a:defRPr>
            </a:pPr>
            <a:r>
              <a:rPr sz="1650" b="0">
                <a:solidFill>
                  <a:srgbClr val="19324D"/>
                </a:solidFill>
                <a:latin typeface="Arial"/>
                <a:ea typeface="Arial"/>
                <a:cs typeface="Arial"/>
              </a:rPr>
              <a:t>Friction 20.0 N</a:t>
            </a:r>
          </a:p>
        </p:txBody>
      </p:sp>
      <p:sp>
        <p:nvSpPr>
          <p:cNvPr id="23" name="answer-part-a">
            <a:extLst xmlns:a="http://schemas.openxmlformats.org/drawingml/2006/main">
              <a:ext uri="{FF2B5EF4-FFF2-40B4-BE49-F238E27FC236}">
                <a16:creationId xmlns:a16="http://schemas.microsoft.com/office/drawing/2014/main" id="{23737D8D-DDB2-4E61-B7BA-94424E14FCE0}"/>
              </a:ext>
            </a:extLst>
          </p:cNvPr>
          <p:cNvSpPr>
            <a:spLocks xmlns:a="http://schemas.openxmlformats.org/drawingml/2006/main" noGrp="1"/>
          </p:cNvSpPr>
          <p:nvPr/>
        </p:nvSpPr>
        <p:spPr>
          <a:xfrm xmlns:a="http://schemas.openxmlformats.org/drawingml/2006/main">
            <a:off x="6477000" y="1857375"/>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(a) Only the four physical forces appear</a:t>
            </a:r>
          </a:p>
        </p:txBody>
      </p:sp>
      <p:sp>
        <p:nvSpPr>
          <p:cNvPr id="24" name="paragraph">
            <a:extLst xmlns:a="http://schemas.openxmlformats.org/drawingml/2006/main">
              <a:ext uri="{FF2B5EF4-FFF2-40B4-BE49-F238E27FC236}">
                <a16:creationId xmlns:a16="http://schemas.microsoft.com/office/drawing/2014/main" id="{CB16A34F-F0BA-4652-AA4C-4361CC2EC420}"/>
              </a:ext>
            </a:extLst>
          </p:cNvPr>
          <p:cNvSpPr>
            <a:spLocks xmlns:a="http://schemas.openxmlformats.org/drawingml/2006/main" noGrp="1"/>
          </p:cNvSpPr>
          <p:nvPr/>
        </p:nvSpPr>
        <p:spPr>
          <a:xfrm xmlns:a="http://schemas.openxmlformats.org/drawingml/2006/main">
            <a:off x="6477000" y="2295525"/>
            <a:ext cx="5029200" cy="6486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The pull is one oblique force. Components</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are used in the equations.</a:t>
            </a:r>
          </a:p>
        </p:txBody>
      </p:sp>
      <p:sp>
        <p:nvSpPr>
          <p:cNvPr id="25" name="answer-part-b">
            <a:extLst xmlns:a="http://schemas.openxmlformats.org/drawingml/2006/main">
              <a:ext uri="{FF2B5EF4-FFF2-40B4-BE49-F238E27FC236}">
                <a16:creationId xmlns:a16="http://schemas.microsoft.com/office/drawing/2014/main" id="{F1B4924B-C839-4CAE-BA82-CF1046312A92}"/>
              </a:ext>
            </a:extLst>
          </p:cNvPr>
          <p:cNvSpPr>
            <a:spLocks xmlns:a="http://schemas.openxmlformats.org/drawingml/2006/main" noGrp="1"/>
          </p:cNvSpPr>
          <p:nvPr/>
        </p:nvSpPr>
        <p:spPr>
          <a:xfrm xmlns:a="http://schemas.openxmlformats.org/drawingml/2006/main">
            <a:off x="6477000" y="3476625"/>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(b) Use the horizontal component</a:t>
            </a:r>
          </a:p>
        </p:txBody>
      </p:sp>
      <p:sp>
        <p:nvSpPr>
          <p:cNvPr id="26" name="math-45-0">
            <a:extLst xmlns:a="http://schemas.openxmlformats.org/drawingml/2006/main">
              <a:ext uri="{FF2B5EF4-FFF2-40B4-BE49-F238E27FC236}">
                <a16:creationId xmlns:a16="http://schemas.microsoft.com/office/drawing/2014/main" id="{066918B0-6BD8-4533-A24A-43EC47FDFAE0}"/>
              </a:ext>
            </a:extLst>
          </p:cNvPr>
          <p:cNvSpPr>
            <a:spLocks xmlns:a="http://schemas.openxmlformats.org/drawingml/2006/main" noGrp="1"/>
          </p:cNvSpPr>
          <p:nvPr/>
        </p:nvSpPr>
        <p:spPr>
          <a:xfrm xmlns:a="http://schemas.openxmlformats.org/drawingml/2006/main">
            <a:off x="6477000" y="3914775"/>
            <a:ext cx="3308032"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a = (80.0 cos 30° − 20.0)/20.0</a:t>
            </a:r>
          </a:p>
        </p:txBody>
      </p:sp>
      <p:sp>
        <p:nvSpPr>
          <p:cNvPr id="27" name="math-46-0">
            <a:extLst xmlns:a="http://schemas.openxmlformats.org/drawingml/2006/main">
              <a:ext uri="{FF2B5EF4-FFF2-40B4-BE49-F238E27FC236}">
                <a16:creationId xmlns:a16="http://schemas.microsoft.com/office/drawing/2014/main" id="{6370C3C2-8D52-4444-8FBB-FDF1B41D8EFC}"/>
              </a:ext>
            </a:extLst>
          </p:cNvPr>
          <p:cNvSpPr>
            <a:spLocks xmlns:a="http://schemas.openxmlformats.org/drawingml/2006/main" noGrp="1"/>
          </p:cNvSpPr>
          <p:nvPr/>
        </p:nvSpPr>
        <p:spPr>
          <a:xfrm xmlns:a="http://schemas.openxmlformats.org/drawingml/2006/main">
            <a:off x="6477000" y="4543425"/>
            <a:ext cx="1325975"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 2.46 m s</a:t>
            </a:r>
          </a:p>
        </p:txBody>
      </p:sp>
      <p:sp>
        <p:nvSpPr>
          <p:cNvPr id="28" name="math-46-1">
            <a:extLst xmlns:a="http://schemas.openxmlformats.org/drawingml/2006/main">
              <a:ext uri="{FF2B5EF4-FFF2-40B4-BE49-F238E27FC236}">
                <a16:creationId xmlns:a16="http://schemas.microsoft.com/office/drawing/2014/main" id="{86AB0C1C-1142-469A-ADE6-66527472CBF1}"/>
              </a:ext>
            </a:extLst>
          </p:cNvPr>
          <p:cNvSpPr>
            <a:spLocks xmlns:a="http://schemas.openxmlformats.org/drawingml/2006/main" noGrp="1"/>
          </p:cNvSpPr>
          <p:nvPr/>
        </p:nvSpPr>
        <p:spPr>
          <a:xfrm xmlns:a="http://schemas.openxmlformats.org/drawingml/2006/main">
            <a:off x="7774400" y="4477131"/>
            <a:ext cx="236315" cy="1823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35" b="0">
                <a:solidFill>
                  <a:srgbClr val="19324D"/>
                </a:solidFill>
                <a:latin typeface="Arial"/>
                <a:ea typeface="Arial"/>
                <a:cs typeface="Arial"/>
              </a:defRPr>
            </a:defPPr>
            <a:lvl1pPr algn="l">
              <a:defRPr sz="1435" b="0">
                <a:solidFill>
                  <a:srgbClr val="19324D"/>
                </a:solidFill>
                <a:latin typeface="Arial"/>
                <a:ea typeface="Arial"/>
                <a:cs typeface="Arial"/>
              </a:defRPr>
            </a:lvl1pPr>
            <a:lvl2pPr algn="l">
              <a:defRPr sz="1435" b="0">
                <a:solidFill>
                  <a:srgbClr val="19324D"/>
                </a:solidFill>
                <a:latin typeface="Arial"/>
                <a:ea typeface="Arial"/>
                <a:cs typeface="Arial"/>
              </a:defRPr>
            </a:lvl2pPr>
            <a:lvl3pPr algn="l">
              <a:defRPr sz="1435" b="0">
                <a:solidFill>
                  <a:srgbClr val="19324D"/>
                </a:solidFill>
                <a:latin typeface="Arial"/>
                <a:ea typeface="Arial"/>
                <a:cs typeface="Arial"/>
              </a:defRPr>
            </a:lvl3pPr>
            <a:lvl4pPr algn="l">
              <a:defRPr sz="1435" b="0">
                <a:solidFill>
                  <a:srgbClr val="19324D"/>
                </a:solidFill>
                <a:latin typeface="Arial"/>
                <a:ea typeface="Arial"/>
                <a:cs typeface="Arial"/>
              </a:defRPr>
            </a:lvl4pPr>
            <a:lvl5pPr algn="l">
              <a:defRPr sz="1435" b="0">
                <a:solidFill>
                  <a:srgbClr val="19324D"/>
                </a:solidFill>
                <a:latin typeface="Arial"/>
                <a:ea typeface="Arial"/>
                <a:cs typeface="Arial"/>
              </a:defRPr>
            </a:lvl5pPr>
            <a:lvl6pPr algn="l">
              <a:defRPr sz="1435" b="0">
                <a:solidFill>
                  <a:srgbClr val="19324D"/>
                </a:solidFill>
                <a:latin typeface="Arial"/>
                <a:ea typeface="Arial"/>
                <a:cs typeface="Arial"/>
              </a:defRPr>
            </a:lvl6pPr>
            <a:lvl7pPr algn="l">
              <a:defRPr sz="1435" b="0">
                <a:solidFill>
                  <a:srgbClr val="19324D"/>
                </a:solidFill>
                <a:latin typeface="Arial"/>
                <a:ea typeface="Arial"/>
                <a:cs typeface="Arial"/>
              </a:defRPr>
            </a:lvl7pPr>
            <a:lvl8pPr algn="l">
              <a:defRPr sz="1435" b="0">
                <a:solidFill>
                  <a:srgbClr val="19324D"/>
                </a:solidFill>
                <a:latin typeface="Arial"/>
                <a:ea typeface="Arial"/>
                <a:cs typeface="Arial"/>
              </a:defRPr>
            </a:lvl8pPr>
            <a:lvl9pPr algn="l">
              <a:defRPr sz="1435" b="0">
                <a:solidFill>
                  <a:srgbClr val="19324D"/>
                </a:solidFill>
                <a:latin typeface="Arial"/>
                <a:ea typeface="Arial"/>
                <a:cs typeface="Arial"/>
              </a:defRPr>
            </a:lvl9pPr>
          </a:lstStyle>
          <a:p xmlns:a="http://schemas.openxmlformats.org/drawingml/2006/main">
            <a:pPr algn="l">
              <a:lnSpc>
                <a:spcPct val="112000"/>
              </a:lnSpc>
              <a:buNone/>
              <a:defRPr sz="1435" b="0">
                <a:solidFill>
                  <a:srgbClr val="19324D"/>
                </a:solidFill>
                <a:latin typeface="Arial"/>
                <a:ea typeface="Arial"/>
                <a:cs typeface="Arial"/>
              </a:defRPr>
            </a:pPr>
            <a:r>
              <a:rPr sz="1435" b="0">
                <a:solidFill>
                  <a:srgbClr val="19324D"/>
                </a:solidFill>
                <a:latin typeface="Arial"/>
                <a:ea typeface="Arial"/>
                <a:cs typeface="Arial"/>
              </a:rPr>
              <a:t>−2</a:t>
            </a:r>
          </a:p>
        </p:txBody>
      </p:sp>
      <p:sp>
        <p:nvSpPr>
          <p:cNvPr id="29" name="math-46-2">
            <a:extLst xmlns:a="http://schemas.openxmlformats.org/drawingml/2006/main">
              <a:ext uri="{FF2B5EF4-FFF2-40B4-BE49-F238E27FC236}">
                <a16:creationId xmlns:a16="http://schemas.microsoft.com/office/drawing/2014/main" id="{F1FEF07C-F543-443F-8AC3-9A6821742E2C}"/>
              </a:ext>
            </a:extLst>
          </p:cNvPr>
          <p:cNvSpPr>
            <a:spLocks xmlns:a="http://schemas.openxmlformats.org/drawingml/2006/main" noGrp="1"/>
          </p:cNvSpPr>
          <p:nvPr/>
        </p:nvSpPr>
        <p:spPr>
          <a:xfrm xmlns:a="http://schemas.openxmlformats.org/drawingml/2006/main">
            <a:off x="7982141" y="4543425"/>
            <a:ext cx="642652"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 right</a:t>
            </a:r>
          </a:p>
        </p:txBody>
      </p:sp>
      <p:sp>
        <p:nvSpPr>
          <p:cNvPr id="30" name="answer-part-c">
            <a:extLst xmlns:a="http://schemas.openxmlformats.org/drawingml/2006/main">
              <a:ext uri="{FF2B5EF4-FFF2-40B4-BE49-F238E27FC236}">
                <a16:creationId xmlns:a16="http://schemas.microsoft.com/office/drawing/2014/main" id="{427857E6-2770-420E-8344-D1B433C43142}"/>
              </a:ext>
            </a:extLst>
          </p:cNvPr>
          <p:cNvSpPr>
            <a:spLocks xmlns:a="http://schemas.openxmlformats.org/drawingml/2006/main" noGrp="1"/>
          </p:cNvSpPr>
          <p:nvPr/>
        </p:nvSpPr>
        <p:spPr>
          <a:xfrm xmlns:a="http://schemas.openxmlformats.org/drawingml/2006/main">
            <a:off x="6477000" y="5257800"/>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(c) Vertical forces balance</a:t>
            </a:r>
          </a:p>
        </p:txBody>
      </p:sp>
      <p:sp>
        <p:nvSpPr>
          <p:cNvPr id="31" name="math-47-0">
            <a:extLst xmlns:a="http://schemas.openxmlformats.org/drawingml/2006/main">
              <a:ext uri="{FF2B5EF4-FFF2-40B4-BE49-F238E27FC236}">
                <a16:creationId xmlns:a16="http://schemas.microsoft.com/office/drawing/2014/main" id="{1085A9BA-B0EF-4765-B030-3BB82E1C73B7}"/>
              </a:ext>
            </a:extLst>
          </p:cNvPr>
          <p:cNvSpPr>
            <a:spLocks xmlns:a="http://schemas.openxmlformats.org/drawingml/2006/main" noGrp="1"/>
          </p:cNvSpPr>
          <p:nvPr/>
        </p:nvSpPr>
        <p:spPr>
          <a:xfrm xmlns:a="http://schemas.openxmlformats.org/drawingml/2006/main">
            <a:off x="6477000" y="5695950"/>
            <a:ext cx="3438811"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N = 196 − 80.0 sin 30° = 156 N</a:t>
            </a:r>
          </a:p>
        </p:txBody>
      </p:sp>
      <p:sp>
        <p:nvSpPr>
          <p:cNvPr id="32" name="paragraph">
            <a:extLst xmlns:a="http://schemas.openxmlformats.org/drawingml/2006/main">
              <a:ext uri="{FF2B5EF4-FFF2-40B4-BE49-F238E27FC236}">
                <a16:creationId xmlns:a16="http://schemas.microsoft.com/office/drawing/2014/main" id="{0F666355-53FB-4786-8BF2-8FFD75C26F4F}"/>
              </a:ext>
            </a:extLst>
          </p:cNvPr>
          <p:cNvSpPr>
            <a:spLocks xmlns:a="http://schemas.openxmlformats.org/drawingml/2006/main" noGrp="1"/>
          </p:cNvSpPr>
          <p:nvPr/>
        </p:nvSpPr>
        <p:spPr>
          <a:xfrm xmlns:a="http://schemas.openxmlformats.org/drawingml/2006/main">
            <a:off x="685800" y="5772150"/>
            <a:ext cx="5238750" cy="2871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5B6C7E"/>
                </a:solidFill>
                <a:latin typeface="Arial"/>
                <a:ea typeface="Arial"/>
                <a:cs typeface="Arial"/>
              </a:defRPr>
            </a:defPPr>
            <a:lvl1pPr algn="l">
              <a:defRPr sz="1575" b="0">
                <a:solidFill>
                  <a:srgbClr val="5B6C7E"/>
                </a:solidFill>
                <a:latin typeface="Arial"/>
                <a:ea typeface="Arial"/>
                <a:cs typeface="Arial"/>
              </a:defRPr>
            </a:lvl1pPr>
            <a:lvl2pPr algn="l">
              <a:defRPr sz="1575" b="0">
                <a:solidFill>
                  <a:srgbClr val="5B6C7E"/>
                </a:solidFill>
                <a:latin typeface="Arial"/>
                <a:ea typeface="Arial"/>
                <a:cs typeface="Arial"/>
              </a:defRPr>
            </a:lvl2pPr>
            <a:lvl3pPr algn="l">
              <a:defRPr sz="1575" b="0">
                <a:solidFill>
                  <a:srgbClr val="5B6C7E"/>
                </a:solidFill>
                <a:latin typeface="Arial"/>
                <a:ea typeface="Arial"/>
                <a:cs typeface="Arial"/>
              </a:defRPr>
            </a:lvl3pPr>
            <a:lvl4pPr algn="l">
              <a:defRPr sz="1575" b="0">
                <a:solidFill>
                  <a:srgbClr val="5B6C7E"/>
                </a:solidFill>
                <a:latin typeface="Arial"/>
                <a:ea typeface="Arial"/>
                <a:cs typeface="Arial"/>
              </a:defRPr>
            </a:lvl4pPr>
            <a:lvl5pPr algn="l">
              <a:defRPr sz="1575" b="0">
                <a:solidFill>
                  <a:srgbClr val="5B6C7E"/>
                </a:solidFill>
                <a:latin typeface="Arial"/>
                <a:ea typeface="Arial"/>
                <a:cs typeface="Arial"/>
              </a:defRPr>
            </a:lvl5pPr>
            <a:lvl6pPr algn="l">
              <a:defRPr sz="1575" b="0">
                <a:solidFill>
                  <a:srgbClr val="5B6C7E"/>
                </a:solidFill>
                <a:latin typeface="Arial"/>
                <a:ea typeface="Arial"/>
                <a:cs typeface="Arial"/>
              </a:defRPr>
            </a:lvl6pPr>
            <a:lvl7pPr algn="l">
              <a:defRPr sz="1575" b="0">
                <a:solidFill>
                  <a:srgbClr val="5B6C7E"/>
                </a:solidFill>
                <a:latin typeface="Arial"/>
                <a:ea typeface="Arial"/>
                <a:cs typeface="Arial"/>
              </a:defRPr>
            </a:lvl7pPr>
            <a:lvl8pPr algn="l">
              <a:defRPr sz="1575" b="0">
                <a:solidFill>
                  <a:srgbClr val="5B6C7E"/>
                </a:solidFill>
                <a:latin typeface="Arial"/>
                <a:ea typeface="Arial"/>
                <a:cs typeface="Arial"/>
              </a:defRPr>
            </a:lvl8pPr>
            <a:lvl9pPr algn="l">
              <a:defRPr sz="1575" b="0">
                <a:solidFill>
                  <a:srgbClr val="5B6C7E"/>
                </a:solidFill>
                <a:latin typeface="Arial"/>
                <a:ea typeface="Arial"/>
                <a:cs typeface="Arial"/>
              </a:defRPr>
            </a:lvl9pPr>
          </a:lstStyle>
          <a:p xmlns:a="http://schemas.openxmlformats.org/drawingml/2006/main">
            <a:pPr algn="l">
              <a:lnSpc>
                <a:spcPct val="112000"/>
              </a:lnSpc>
              <a:buNone/>
              <a:defRPr sz="1575" b="0">
                <a:solidFill>
                  <a:srgbClr val="5B6C7E"/>
                </a:solidFill>
                <a:latin typeface="Arial"/>
                <a:ea typeface="Arial"/>
                <a:cs typeface="Arial"/>
              </a:defRPr>
            </a:pPr>
            <a:r>
              <a:rPr sz="1575" b="0">
                <a:solidFill>
                  <a:srgbClr val="5B6C7E"/>
                </a:solidFill>
                <a:latin typeface="Arial"/>
                <a:ea typeface="Arial"/>
                <a:cs typeface="Arial"/>
              </a:rPr>
              <a:t>The upward pull supplies the remaining 40.0 N.</a:t>
            </a:r>
          </a:p>
        </p:txBody>
      </p:sp>
    </p:spTree>
    <p:extLst>
      <p:ext uri="{BB962C8B-B14F-4D97-AF65-F5344CB8AC3E}">
        <p14:creationId xmlns:p14="http://schemas.microsoft.com/office/powerpoint/2010/main" val="596322504"/>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Forces on a slope</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9  /  Definitions and symbols</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26</a:t>
            </a:r>
          </a:p>
        </p:txBody>
      </p:sp>
      <p:sp>
        <p:nvSpPr>
          <p:cNvPr id="14" name="gold-panel">
            <a:extLst xmlns:a="http://schemas.openxmlformats.org/drawingml/2006/main">
              <a:ext uri="{FF2B5EF4-FFF2-40B4-BE49-F238E27FC236}">
                <a16:creationId xmlns:a16="http://schemas.microsoft.com/office/drawing/2014/main" id="{C214EEF4-C741-41C1-A999-F8ED97A446B4}"/>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66882F2B-D8EC-435E-96A7-B062E23DF835}"/>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KEY TERMS</a:t>
            </a:r>
          </a:p>
        </p:txBody>
      </p:sp>
      <p:sp>
        <p:nvSpPr>
          <p:cNvPr id="16" name="paragraph">
            <a:extLst xmlns:a="http://schemas.openxmlformats.org/drawingml/2006/main">
              <a:ext uri="{FF2B5EF4-FFF2-40B4-BE49-F238E27FC236}">
                <a16:creationId xmlns:a16="http://schemas.microsoft.com/office/drawing/2014/main" id="{5E1299E3-D3EB-4E8C-9D46-53B78F6F5662}"/>
              </a:ext>
            </a:extLst>
          </p:cNvPr>
          <p:cNvSpPr>
            <a:spLocks xmlns:a="http://schemas.openxmlformats.org/drawingml/2006/main" noGrp="1"/>
          </p:cNvSpPr>
          <p:nvPr/>
        </p:nvSpPr>
        <p:spPr>
          <a:xfrm xmlns:a="http://schemas.openxmlformats.org/drawingml/2006/main">
            <a:off x="952500" y="2352675"/>
            <a:ext cx="3657600" cy="3638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19324D"/>
                </a:solidFill>
                <a:latin typeface="Arial"/>
                <a:ea typeface="Arial"/>
                <a:cs typeface="Arial"/>
              </a:defRPr>
            </a:defPPr>
            <a:lvl1pPr algn="l">
              <a:defRPr sz="2100" b="1">
                <a:solidFill>
                  <a:srgbClr val="19324D"/>
                </a:solidFill>
                <a:latin typeface="Arial"/>
                <a:ea typeface="Arial"/>
                <a:cs typeface="Arial"/>
              </a:defRPr>
            </a:lvl1pPr>
            <a:lvl2pPr algn="l">
              <a:defRPr sz="2100" b="1">
                <a:solidFill>
                  <a:srgbClr val="19324D"/>
                </a:solidFill>
                <a:latin typeface="Arial"/>
                <a:ea typeface="Arial"/>
                <a:cs typeface="Arial"/>
              </a:defRPr>
            </a:lvl2pPr>
            <a:lvl3pPr algn="l">
              <a:defRPr sz="2100" b="1">
                <a:solidFill>
                  <a:srgbClr val="19324D"/>
                </a:solidFill>
                <a:latin typeface="Arial"/>
                <a:ea typeface="Arial"/>
                <a:cs typeface="Arial"/>
              </a:defRPr>
            </a:lvl3pPr>
            <a:lvl4pPr algn="l">
              <a:defRPr sz="2100" b="1">
                <a:solidFill>
                  <a:srgbClr val="19324D"/>
                </a:solidFill>
                <a:latin typeface="Arial"/>
                <a:ea typeface="Arial"/>
                <a:cs typeface="Arial"/>
              </a:defRPr>
            </a:lvl4pPr>
            <a:lvl5pPr algn="l">
              <a:defRPr sz="2100" b="1">
                <a:solidFill>
                  <a:srgbClr val="19324D"/>
                </a:solidFill>
                <a:latin typeface="Arial"/>
                <a:ea typeface="Arial"/>
                <a:cs typeface="Arial"/>
              </a:defRPr>
            </a:lvl5pPr>
            <a:lvl6pPr algn="l">
              <a:defRPr sz="2100" b="1">
                <a:solidFill>
                  <a:srgbClr val="19324D"/>
                </a:solidFill>
                <a:latin typeface="Arial"/>
                <a:ea typeface="Arial"/>
                <a:cs typeface="Arial"/>
              </a:defRPr>
            </a:lvl6pPr>
            <a:lvl7pPr algn="l">
              <a:defRPr sz="2100" b="1">
                <a:solidFill>
                  <a:srgbClr val="19324D"/>
                </a:solidFill>
                <a:latin typeface="Arial"/>
                <a:ea typeface="Arial"/>
                <a:cs typeface="Arial"/>
              </a:defRPr>
            </a:lvl7pPr>
            <a:lvl8pPr algn="l">
              <a:defRPr sz="2100" b="1">
                <a:solidFill>
                  <a:srgbClr val="19324D"/>
                </a:solidFill>
                <a:latin typeface="Arial"/>
                <a:ea typeface="Arial"/>
                <a:cs typeface="Arial"/>
              </a:defRPr>
            </a:lvl8pPr>
            <a:lvl9pPr algn="l">
              <a:defRPr sz="2100" b="1">
                <a:solidFill>
                  <a:srgbClr val="19324D"/>
                </a:solidFill>
                <a:latin typeface="Arial"/>
                <a:ea typeface="Arial"/>
                <a:cs typeface="Arial"/>
              </a:defRPr>
            </a:lvl9pPr>
          </a:lstStyle>
          <a:p xmlns:a="http://schemas.openxmlformats.org/drawingml/2006/main">
            <a:pPr algn="l">
              <a:lnSpc>
                <a:spcPct val="112000"/>
              </a:lnSpc>
              <a:buNone/>
              <a:defRPr sz="2100" b="1">
                <a:solidFill>
                  <a:srgbClr val="19324D"/>
                </a:solidFill>
                <a:latin typeface="Arial"/>
                <a:ea typeface="Arial"/>
                <a:cs typeface="Arial"/>
              </a:defRPr>
            </a:pPr>
            <a:r>
              <a:rPr sz="2100" b="1">
                <a:solidFill>
                  <a:srgbClr val="19324D"/>
                </a:solidFill>
                <a:latin typeface="Arial"/>
                <a:ea typeface="Arial"/>
                <a:cs typeface="Arial"/>
              </a:rPr>
              <a:t>Choose slope axes</a:t>
            </a:r>
          </a:p>
        </p:txBody>
      </p:sp>
      <p:sp>
        <p:nvSpPr>
          <p:cNvPr id="17" name="paragraph">
            <a:extLst xmlns:a="http://schemas.openxmlformats.org/drawingml/2006/main">
              <a:ext uri="{FF2B5EF4-FFF2-40B4-BE49-F238E27FC236}">
                <a16:creationId xmlns:a16="http://schemas.microsoft.com/office/drawing/2014/main" id="{C3AAB6ED-8DF0-43A8-815A-66ECD3C2CD11}"/>
              </a:ext>
            </a:extLst>
          </p:cNvPr>
          <p:cNvSpPr>
            <a:spLocks xmlns:a="http://schemas.openxmlformats.org/drawingml/2006/main" noGrp="1"/>
          </p:cNvSpPr>
          <p:nvPr/>
        </p:nvSpPr>
        <p:spPr>
          <a:xfrm xmlns:a="http://schemas.openxmlformats.org/drawingml/2006/main">
            <a:off x="952500" y="2800350"/>
            <a:ext cx="3657600" cy="6267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One axis down the slope.</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One perpendicular to it.</a:t>
            </a:r>
          </a:p>
        </p:txBody>
      </p:sp>
      <p:sp>
        <p:nvSpPr>
          <p:cNvPr id="18" name="paragraph">
            <a:extLst xmlns:a="http://schemas.openxmlformats.org/drawingml/2006/main">
              <a:ext uri="{FF2B5EF4-FFF2-40B4-BE49-F238E27FC236}">
                <a16:creationId xmlns:a16="http://schemas.microsoft.com/office/drawing/2014/main" id="{C76263D7-4DB1-46B3-AE2C-CFE0E0FE0E4F}"/>
              </a:ext>
            </a:extLst>
          </p:cNvPr>
          <p:cNvSpPr>
            <a:spLocks xmlns:a="http://schemas.openxmlformats.org/drawingml/2006/main" noGrp="1"/>
          </p:cNvSpPr>
          <p:nvPr/>
        </p:nvSpPr>
        <p:spPr>
          <a:xfrm xmlns:a="http://schemas.openxmlformats.org/drawingml/2006/main">
            <a:off x="952500" y="4352925"/>
            <a:ext cx="3657600" cy="352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19324D"/>
                </a:solidFill>
                <a:latin typeface="Arial"/>
                <a:ea typeface="Arial"/>
                <a:cs typeface="Arial"/>
              </a:defRPr>
            </a:defPPr>
            <a:lvl1pPr algn="l">
              <a:defRPr sz="2025" b="1">
                <a:solidFill>
                  <a:srgbClr val="19324D"/>
                </a:solidFill>
                <a:latin typeface="Arial"/>
                <a:ea typeface="Arial"/>
                <a:cs typeface="Arial"/>
              </a:defRPr>
            </a:lvl1pPr>
            <a:lvl2pPr algn="l">
              <a:defRPr sz="2025" b="1">
                <a:solidFill>
                  <a:srgbClr val="19324D"/>
                </a:solidFill>
                <a:latin typeface="Arial"/>
                <a:ea typeface="Arial"/>
                <a:cs typeface="Arial"/>
              </a:defRPr>
            </a:lvl2pPr>
            <a:lvl3pPr algn="l">
              <a:defRPr sz="2025" b="1">
                <a:solidFill>
                  <a:srgbClr val="19324D"/>
                </a:solidFill>
                <a:latin typeface="Arial"/>
                <a:ea typeface="Arial"/>
                <a:cs typeface="Arial"/>
              </a:defRPr>
            </a:lvl3pPr>
            <a:lvl4pPr algn="l">
              <a:defRPr sz="2025" b="1">
                <a:solidFill>
                  <a:srgbClr val="19324D"/>
                </a:solidFill>
                <a:latin typeface="Arial"/>
                <a:ea typeface="Arial"/>
                <a:cs typeface="Arial"/>
              </a:defRPr>
            </a:lvl4pPr>
            <a:lvl5pPr algn="l">
              <a:defRPr sz="2025" b="1">
                <a:solidFill>
                  <a:srgbClr val="19324D"/>
                </a:solidFill>
                <a:latin typeface="Arial"/>
                <a:ea typeface="Arial"/>
                <a:cs typeface="Arial"/>
              </a:defRPr>
            </a:lvl5pPr>
            <a:lvl6pPr algn="l">
              <a:defRPr sz="2025" b="1">
                <a:solidFill>
                  <a:srgbClr val="19324D"/>
                </a:solidFill>
                <a:latin typeface="Arial"/>
                <a:ea typeface="Arial"/>
                <a:cs typeface="Arial"/>
              </a:defRPr>
            </a:lvl6pPr>
            <a:lvl7pPr algn="l">
              <a:defRPr sz="2025" b="1">
                <a:solidFill>
                  <a:srgbClr val="19324D"/>
                </a:solidFill>
                <a:latin typeface="Arial"/>
                <a:ea typeface="Arial"/>
                <a:cs typeface="Arial"/>
              </a:defRPr>
            </a:lvl7pPr>
            <a:lvl8pPr algn="l">
              <a:defRPr sz="2025" b="1">
                <a:solidFill>
                  <a:srgbClr val="19324D"/>
                </a:solidFill>
                <a:latin typeface="Arial"/>
                <a:ea typeface="Arial"/>
                <a:cs typeface="Arial"/>
              </a:defRPr>
            </a:lvl8pPr>
            <a:lvl9pPr algn="l">
              <a:defRPr sz="2025" b="1">
                <a:solidFill>
                  <a:srgbClr val="19324D"/>
                </a:solidFill>
                <a:latin typeface="Arial"/>
                <a:ea typeface="Arial"/>
                <a:cs typeface="Arial"/>
              </a:defRPr>
            </a:lvl9pPr>
          </a:lstStyle>
          <a:p xmlns:a="http://schemas.openxmlformats.org/drawingml/2006/main">
            <a:pPr algn="l">
              <a:lnSpc>
                <a:spcPct val="112000"/>
              </a:lnSpc>
              <a:buNone/>
              <a:defRPr sz="2025" b="1">
                <a:solidFill>
                  <a:srgbClr val="19324D"/>
                </a:solidFill>
                <a:latin typeface="Arial"/>
                <a:ea typeface="Arial"/>
                <a:cs typeface="Arial"/>
              </a:defRPr>
            </a:pPr>
            <a:r>
              <a:rPr sz="2025" b="1">
                <a:solidFill>
                  <a:srgbClr val="19324D"/>
                </a:solidFill>
                <a:latin typeface="Arial"/>
                <a:ea typeface="Arial"/>
                <a:cs typeface="Arial"/>
              </a:rPr>
              <a:t>Weight stays vertical</a:t>
            </a:r>
          </a:p>
        </p:txBody>
      </p:sp>
      <p:sp>
        <p:nvSpPr>
          <p:cNvPr id="19" name="paragraph">
            <a:extLst xmlns:a="http://schemas.openxmlformats.org/drawingml/2006/main">
              <a:ext uri="{FF2B5EF4-FFF2-40B4-BE49-F238E27FC236}">
                <a16:creationId xmlns:a16="http://schemas.microsoft.com/office/drawing/2014/main" id="{8F02357D-9193-49EC-BC66-C84F10B45E9A}"/>
              </a:ext>
            </a:extLst>
          </p:cNvPr>
          <p:cNvSpPr>
            <a:spLocks xmlns:a="http://schemas.openxmlformats.org/drawingml/2006/main" noGrp="1"/>
          </p:cNvSpPr>
          <p:nvPr/>
        </p:nvSpPr>
        <p:spPr>
          <a:xfrm xmlns:a="http://schemas.openxmlformats.org/drawingml/2006/main">
            <a:off x="952500" y="4800600"/>
            <a:ext cx="3657600" cy="6267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The normal force is</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perpendicular to the slope.</a:t>
            </a:r>
          </a:p>
        </p:txBody>
      </p:sp>
      <p:sp>
        <p:nvSpPr>
          <p:cNvPr id="20" name="section-heading">
            <a:extLst xmlns:a="http://schemas.openxmlformats.org/drawingml/2006/main">
              <a:ext uri="{FF2B5EF4-FFF2-40B4-BE49-F238E27FC236}">
                <a16:creationId xmlns:a16="http://schemas.microsoft.com/office/drawing/2014/main" id="{04AF88A4-89C1-4830-A8B5-10AF834DDD4D}"/>
              </a:ext>
            </a:extLst>
          </p:cNvPr>
          <p:cNvSpPr>
            <a:spLocks xmlns:a="http://schemas.openxmlformats.org/drawingml/2006/main" noGrp="1"/>
          </p:cNvSpPr>
          <p:nvPr/>
        </p:nvSpPr>
        <p:spPr>
          <a:xfrm xmlns:a="http://schemas.openxmlformats.org/drawingml/2006/main">
            <a:off x="5334000" y="1857375"/>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θ is the slope angle above horizontal</a:t>
            </a:r>
          </a:p>
        </p:txBody>
      </p:sp>
      <p:sp>
        <p:nvSpPr>
          <p:cNvPr id="21" name="math-48-0">
            <a:extLst xmlns:a="http://schemas.openxmlformats.org/drawingml/2006/main">
              <a:ext uri="{FF2B5EF4-FFF2-40B4-BE49-F238E27FC236}">
                <a16:creationId xmlns:a16="http://schemas.microsoft.com/office/drawing/2014/main" id="{3C647BDA-80C1-4C82-A946-A17048AC48D4}"/>
              </a:ext>
            </a:extLst>
          </p:cNvPr>
          <p:cNvSpPr>
            <a:spLocks xmlns:a="http://schemas.openxmlformats.org/drawingml/2006/main" noGrp="1"/>
          </p:cNvSpPr>
          <p:nvPr/>
        </p:nvSpPr>
        <p:spPr>
          <a:xfrm xmlns:a="http://schemas.openxmlformats.org/drawingml/2006/main">
            <a:off x="5334000" y="2381250"/>
            <a:ext cx="325279" cy="4714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b="0">
                <a:solidFill>
                  <a:srgbClr val="19324D"/>
                </a:solidFill>
                <a:latin typeface="Arial"/>
                <a:ea typeface="Arial"/>
                <a:cs typeface="Arial"/>
              </a:defRPr>
            </a:defPPr>
            <a:lvl1pPr algn="l">
              <a:defRPr sz="2475" b="0">
                <a:solidFill>
                  <a:srgbClr val="19324D"/>
                </a:solidFill>
                <a:latin typeface="Arial"/>
                <a:ea typeface="Arial"/>
                <a:cs typeface="Arial"/>
              </a:defRPr>
            </a:lvl1pPr>
            <a:lvl2pPr algn="l">
              <a:defRPr sz="2475" b="0">
                <a:solidFill>
                  <a:srgbClr val="19324D"/>
                </a:solidFill>
                <a:latin typeface="Arial"/>
                <a:ea typeface="Arial"/>
                <a:cs typeface="Arial"/>
              </a:defRPr>
            </a:lvl2pPr>
            <a:lvl3pPr algn="l">
              <a:defRPr sz="2475" b="0">
                <a:solidFill>
                  <a:srgbClr val="19324D"/>
                </a:solidFill>
                <a:latin typeface="Arial"/>
                <a:ea typeface="Arial"/>
                <a:cs typeface="Arial"/>
              </a:defRPr>
            </a:lvl3pPr>
            <a:lvl4pPr algn="l">
              <a:defRPr sz="2475" b="0">
                <a:solidFill>
                  <a:srgbClr val="19324D"/>
                </a:solidFill>
                <a:latin typeface="Arial"/>
                <a:ea typeface="Arial"/>
                <a:cs typeface="Arial"/>
              </a:defRPr>
            </a:lvl4pPr>
            <a:lvl5pPr algn="l">
              <a:defRPr sz="2475" b="0">
                <a:solidFill>
                  <a:srgbClr val="19324D"/>
                </a:solidFill>
                <a:latin typeface="Arial"/>
                <a:ea typeface="Arial"/>
                <a:cs typeface="Arial"/>
              </a:defRPr>
            </a:lvl5pPr>
            <a:lvl6pPr algn="l">
              <a:defRPr sz="2475" b="0">
                <a:solidFill>
                  <a:srgbClr val="19324D"/>
                </a:solidFill>
                <a:latin typeface="Arial"/>
                <a:ea typeface="Arial"/>
                <a:cs typeface="Arial"/>
              </a:defRPr>
            </a:lvl6pPr>
            <a:lvl7pPr algn="l">
              <a:defRPr sz="2475" b="0">
                <a:solidFill>
                  <a:srgbClr val="19324D"/>
                </a:solidFill>
                <a:latin typeface="Arial"/>
                <a:ea typeface="Arial"/>
                <a:cs typeface="Arial"/>
              </a:defRPr>
            </a:lvl7pPr>
            <a:lvl8pPr algn="l">
              <a:defRPr sz="2475" b="0">
                <a:solidFill>
                  <a:srgbClr val="19324D"/>
                </a:solidFill>
                <a:latin typeface="Arial"/>
                <a:ea typeface="Arial"/>
                <a:cs typeface="Arial"/>
              </a:defRPr>
            </a:lvl8pPr>
            <a:lvl9pPr algn="l">
              <a:defRPr sz="2475" b="0">
                <a:solidFill>
                  <a:srgbClr val="19324D"/>
                </a:solidFill>
                <a:latin typeface="Arial"/>
                <a:ea typeface="Arial"/>
                <a:cs typeface="Arial"/>
              </a:defRPr>
            </a:lvl9pPr>
          </a:lstStyle>
          <a:p xmlns:a="http://schemas.openxmlformats.org/drawingml/2006/main">
            <a:pPr algn="l">
              <a:lnSpc>
                <a:spcPct val="112000"/>
              </a:lnSpc>
              <a:buNone/>
              <a:defRPr sz="2475" b="0">
                <a:solidFill>
                  <a:srgbClr val="19324D"/>
                </a:solidFill>
                <a:latin typeface="Arial"/>
                <a:ea typeface="Arial"/>
                <a:cs typeface="Arial"/>
              </a:defRPr>
            </a:pPr>
            <a:r>
              <a:rPr sz="2475" b="0">
                <a:solidFill>
                  <a:srgbClr val="19324D"/>
                </a:solidFill>
                <a:latin typeface="Arial"/>
                <a:ea typeface="Arial"/>
                <a:cs typeface="Arial"/>
              </a:rPr>
              <a:t>W</a:t>
            </a:r>
          </a:p>
        </p:txBody>
      </p:sp>
      <p:sp>
        <p:nvSpPr>
          <p:cNvPr id="22" name="math-48-1">
            <a:extLst xmlns:a="http://schemas.openxmlformats.org/drawingml/2006/main">
              <a:ext uri="{FF2B5EF4-FFF2-40B4-BE49-F238E27FC236}">
                <a16:creationId xmlns:a16="http://schemas.microsoft.com/office/drawing/2014/main" id="{2E697032-9C1F-41EA-963C-009CF49A1900}"/>
              </a:ext>
            </a:extLst>
          </p:cNvPr>
          <p:cNvSpPr>
            <a:spLocks xmlns:a="http://schemas.openxmlformats.org/drawingml/2006/main" noGrp="1"/>
          </p:cNvSpPr>
          <p:nvPr/>
        </p:nvSpPr>
        <p:spPr>
          <a:xfrm xmlns:a="http://schemas.openxmlformats.org/drawingml/2006/main">
            <a:off x="5630704" y="2510123"/>
            <a:ext cx="697040" cy="2074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34" b="0">
                <a:solidFill>
                  <a:srgbClr val="19324D"/>
                </a:solidFill>
                <a:latin typeface="Arial"/>
                <a:ea typeface="Arial"/>
                <a:cs typeface="Arial"/>
              </a:defRPr>
            </a:defPPr>
            <a:lvl1pPr algn="l">
              <a:defRPr sz="1634" b="0">
                <a:solidFill>
                  <a:srgbClr val="19324D"/>
                </a:solidFill>
                <a:latin typeface="Arial"/>
                <a:ea typeface="Arial"/>
                <a:cs typeface="Arial"/>
              </a:defRPr>
            </a:lvl1pPr>
            <a:lvl2pPr algn="l">
              <a:defRPr sz="1634" b="0">
                <a:solidFill>
                  <a:srgbClr val="19324D"/>
                </a:solidFill>
                <a:latin typeface="Arial"/>
                <a:ea typeface="Arial"/>
                <a:cs typeface="Arial"/>
              </a:defRPr>
            </a:lvl2pPr>
            <a:lvl3pPr algn="l">
              <a:defRPr sz="1634" b="0">
                <a:solidFill>
                  <a:srgbClr val="19324D"/>
                </a:solidFill>
                <a:latin typeface="Arial"/>
                <a:ea typeface="Arial"/>
                <a:cs typeface="Arial"/>
              </a:defRPr>
            </a:lvl3pPr>
            <a:lvl4pPr algn="l">
              <a:defRPr sz="1634" b="0">
                <a:solidFill>
                  <a:srgbClr val="19324D"/>
                </a:solidFill>
                <a:latin typeface="Arial"/>
                <a:ea typeface="Arial"/>
                <a:cs typeface="Arial"/>
              </a:defRPr>
            </a:lvl4pPr>
            <a:lvl5pPr algn="l">
              <a:defRPr sz="1634" b="0">
                <a:solidFill>
                  <a:srgbClr val="19324D"/>
                </a:solidFill>
                <a:latin typeface="Arial"/>
                <a:ea typeface="Arial"/>
                <a:cs typeface="Arial"/>
              </a:defRPr>
            </a:lvl5pPr>
            <a:lvl6pPr algn="l">
              <a:defRPr sz="1634" b="0">
                <a:solidFill>
                  <a:srgbClr val="19324D"/>
                </a:solidFill>
                <a:latin typeface="Arial"/>
                <a:ea typeface="Arial"/>
                <a:cs typeface="Arial"/>
              </a:defRPr>
            </a:lvl6pPr>
            <a:lvl7pPr algn="l">
              <a:defRPr sz="1634" b="0">
                <a:solidFill>
                  <a:srgbClr val="19324D"/>
                </a:solidFill>
                <a:latin typeface="Arial"/>
                <a:ea typeface="Arial"/>
                <a:cs typeface="Arial"/>
              </a:defRPr>
            </a:lvl7pPr>
            <a:lvl8pPr algn="l">
              <a:defRPr sz="1634" b="0">
                <a:solidFill>
                  <a:srgbClr val="19324D"/>
                </a:solidFill>
                <a:latin typeface="Arial"/>
                <a:ea typeface="Arial"/>
                <a:cs typeface="Arial"/>
              </a:defRPr>
            </a:lvl8pPr>
            <a:lvl9pPr algn="l">
              <a:defRPr sz="1634" b="0">
                <a:solidFill>
                  <a:srgbClr val="19324D"/>
                </a:solidFill>
                <a:latin typeface="Arial"/>
                <a:ea typeface="Arial"/>
                <a:cs typeface="Arial"/>
              </a:defRPr>
            </a:lvl9pPr>
          </a:lstStyle>
          <a:p xmlns:a="http://schemas.openxmlformats.org/drawingml/2006/main">
            <a:pPr algn="l">
              <a:lnSpc>
                <a:spcPct val="112000"/>
              </a:lnSpc>
              <a:buNone/>
              <a:defRPr sz="1634" b="0">
                <a:solidFill>
                  <a:srgbClr val="19324D"/>
                </a:solidFill>
                <a:latin typeface="Arial"/>
                <a:ea typeface="Arial"/>
                <a:cs typeface="Arial"/>
              </a:defRPr>
            </a:pPr>
            <a:r>
              <a:rPr sz="1634" b="0">
                <a:solidFill>
                  <a:srgbClr val="19324D"/>
                </a:solidFill>
                <a:latin typeface="Arial"/>
                <a:ea typeface="Arial"/>
                <a:cs typeface="Arial"/>
              </a:rPr>
              <a:t>parallel</a:t>
            </a:r>
          </a:p>
        </p:txBody>
      </p:sp>
      <p:sp>
        <p:nvSpPr>
          <p:cNvPr id="23" name="math-48-2">
            <a:extLst xmlns:a="http://schemas.openxmlformats.org/drawingml/2006/main">
              <a:ext uri="{FF2B5EF4-FFF2-40B4-BE49-F238E27FC236}">
                <a16:creationId xmlns:a16="http://schemas.microsoft.com/office/drawing/2014/main" id="{84CC0FCD-5599-4C1D-8FFC-AADAE8DB4FAE}"/>
              </a:ext>
            </a:extLst>
          </p:cNvPr>
          <p:cNvSpPr>
            <a:spLocks xmlns:a="http://schemas.openxmlformats.org/drawingml/2006/main" noGrp="1"/>
          </p:cNvSpPr>
          <p:nvPr/>
        </p:nvSpPr>
        <p:spPr>
          <a:xfrm xmlns:a="http://schemas.openxmlformats.org/drawingml/2006/main">
            <a:off x="6299168" y="2381250"/>
            <a:ext cx="1574768" cy="4714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b="0">
                <a:solidFill>
                  <a:srgbClr val="19324D"/>
                </a:solidFill>
                <a:latin typeface="Arial"/>
                <a:ea typeface="Arial"/>
                <a:cs typeface="Arial"/>
              </a:defRPr>
            </a:defPPr>
            <a:lvl1pPr algn="l">
              <a:defRPr sz="2475" b="0">
                <a:solidFill>
                  <a:srgbClr val="19324D"/>
                </a:solidFill>
                <a:latin typeface="Arial"/>
                <a:ea typeface="Arial"/>
                <a:cs typeface="Arial"/>
              </a:defRPr>
            </a:lvl1pPr>
            <a:lvl2pPr algn="l">
              <a:defRPr sz="2475" b="0">
                <a:solidFill>
                  <a:srgbClr val="19324D"/>
                </a:solidFill>
                <a:latin typeface="Arial"/>
                <a:ea typeface="Arial"/>
                <a:cs typeface="Arial"/>
              </a:defRPr>
            </a:lvl2pPr>
            <a:lvl3pPr algn="l">
              <a:defRPr sz="2475" b="0">
                <a:solidFill>
                  <a:srgbClr val="19324D"/>
                </a:solidFill>
                <a:latin typeface="Arial"/>
                <a:ea typeface="Arial"/>
                <a:cs typeface="Arial"/>
              </a:defRPr>
            </a:lvl3pPr>
            <a:lvl4pPr algn="l">
              <a:defRPr sz="2475" b="0">
                <a:solidFill>
                  <a:srgbClr val="19324D"/>
                </a:solidFill>
                <a:latin typeface="Arial"/>
                <a:ea typeface="Arial"/>
                <a:cs typeface="Arial"/>
              </a:defRPr>
            </a:lvl4pPr>
            <a:lvl5pPr algn="l">
              <a:defRPr sz="2475" b="0">
                <a:solidFill>
                  <a:srgbClr val="19324D"/>
                </a:solidFill>
                <a:latin typeface="Arial"/>
                <a:ea typeface="Arial"/>
                <a:cs typeface="Arial"/>
              </a:defRPr>
            </a:lvl5pPr>
            <a:lvl6pPr algn="l">
              <a:defRPr sz="2475" b="0">
                <a:solidFill>
                  <a:srgbClr val="19324D"/>
                </a:solidFill>
                <a:latin typeface="Arial"/>
                <a:ea typeface="Arial"/>
                <a:cs typeface="Arial"/>
              </a:defRPr>
            </a:lvl6pPr>
            <a:lvl7pPr algn="l">
              <a:defRPr sz="2475" b="0">
                <a:solidFill>
                  <a:srgbClr val="19324D"/>
                </a:solidFill>
                <a:latin typeface="Arial"/>
                <a:ea typeface="Arial"/>
                <a:cs typeface="Arial"/>
              </a:defRPr>
            </a:lvl7pPr>
            <a:lvl8pPr algn="l">
              <a:defRPr sz="2475" b="0">
                <a:solidFill>
                  <a:srgbClr val="19324D"/>
                </a:solidFill>
                <a:latin typeface="Arial"/>
                <a:ea typeface="Arial"/>
                <a:cs typeface="Arial"/>
              </a:defRPr>
            </a:lvl8pPr>
            <a:lvl9pPr algn="l">
              <a:defRPr sz="2475" b="0">
                <a:solidFill>
                  <a:srgbClr val="19324D"/>
                </a:solidFill>
                <a:latin typeface="Arial"/>
                <a:ea typeface="Arial"/>
                <a:cs typeface="Arial"/>
              </a:defRPr>
            </a:lvl9pPr>
          </a:lstStyle>
          <a:p xmlns:a="http://schemas.openxmlformats.org/drawingml/2006/main">
            <a:pPr algn="l">
              <a:lnSpc>
                <a:spcPct val="112000"/>
              </a:lnSpc>
              <a:buNone/>
              <a:defRPr sz="2475" b="0">
                <a:solidFill>
                  <a:srgbClr val="19324D"/>
                </a:solidFill>
                <a:latin typeface="Arial"/>
                <a:ea typeface="Arial"/>
                <a:cs typeface="Arial"/>
              </a:defRPr>
            </a:pPr>
            <a:r>
              <a:rPr sz="2475" b="0">
                <a:solidFill>
                  <a:srgbClr val="19324D"/>
                </a:solidFill>
                <a:latin typeface="Arial"/>
                <a:ea typeface="Arial"/>
                <a:cs typeface="Arial"/>
              </a:rPr>
              <a:t> = mg sin θ</a:t>
            </a:r>
          </a:p>
        </p:txBody>
      </p:sp>
      <p:sp>
        <p:nvSpPr>
          <p:cNvPr id="24" name="math-49-0">
            <a:extLst xmlns:a="http://schemas.openxmlformats.org/drawingml/2006/main">
              <a:ext uri="{FF2B5EF4-FFF2-40B4-BE49-F238E27FC236}">
                <a16:creationId xmlns:a16="http://schemas.microsoft.com/office/drawing/2014/main" id="{E997B146-3BCC-4951-A87E-A3510513081D}"/>
              </a:ext>
            </a:extLst>
          </p:cNvPr>
          <p:cNvSpPr>
            <a:spLocks xmlns:a="http://schemas.openxmlformats.org/drawingml/2006/main" noGrp="1"/>
          </p:cNvSpPr>
          <p:nvPr/>
        </p:nvSpPr>
        <p:spPr>
          <a:xfrm xmlns:a="http://schemas.openxmlformats.org/drawingml/2006/main">
            <a:off x="5334000" y="3152775"/>
            <a:ext cx="307277"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9324D"/>
                </a:solidFill>
                <a:latin typeface="Arial"/>
                <a:ea typeface="Arial"/>
                <a:cs typeface="Arial"/>
              </a:defRPr>
            </a:defPPr>
            <a:lvl1pPr algn="l">
              <a:defRPr sz="2325" b="0">
                <a:solidFill>
                  <a:srgbClr val="19324D"/>
                </a:solidFill>
                <a:latin typeface="Arial"/>
                <a:ea typeface="Arial"/>
                <a:cs typeface="Arial"/>
              </a:defRPr>
            </a:lvl1pPr>
            <a:lvl2pPr algn="l">
              <a:defRPr sz="2325" b="0">
                <a:solidFill>
                  <a:srgbClr val="19324D"/>
                </a:solidFill>
                <a:latin typeface="Arial"/>
                <a:ea typeface="Arial"/>
                <a:cs typeface="Arial"/>
              </a:defRPr>
            </a:lvl2pPr>
            <a:lvl3pPr algn="l">
              <a:defRPr sz="2325" b="0">
                <a:solidFill>
                  <a:srgbClr val="19324D"/>
                </a:solidFill>
                <a:latin typeface="Arial"/>
                <a:ea typeface="Arial"/>
                <a:cs typeface="Arial"/>
              </a:defRPr>
            </a:lvl3pPr>
            <a:lvl4pPr algn="l">
              <a:defRPr sz="2325" b="0">
                <a:solidFill>
                  <a:srgbClr val="19324D"/>
                </a:solidFill>
                <a:latin typeface="Arial"/>
                <a:ea typeface="Arial"/>
                <a:cs typeface="Arial"/>
              </a:defRPr>
            </a:lvl4pPr>
            <a:lvl5pPr algn="l">
              <a:defRPr sz="2325" b="0">
                <a:solidFill>
                  <a:srgbClr val="19324D"/>
                </a:solidFill>
                <a:latin typeface="Arial"/>
                <a:ea typeface="Arial"/>
                <a:cs typeface="Arial"/>
              </a:defRPr>
            </a:lvl5pPr>
            <a:lvl6pPr algn="l">
              <a:defRPr sz="2325" b="0">
                <a:solidFill>
                  <a:srgbClr val="19324D"/>
                </a:solidFill>
                <a:latin typeface="Arial"/>
                <a:ea typeface="Arial"/>
                <a:cs typeface="Arial"/>
              </a:defRPr>
            </a:lvl6pPr>
            <a:lvl7pPr algn="l">
              <a:defRPr sz="2325" b="0">
                <a:solidFill>
                  <a:srgbClr val="19324D"/>
                </a:solidFill>
                <a:latin typeface="Arial"/>
                <a:ea typeface="Arial"/>
                <a:cs typeface="Arial"/>
              </a:defRPr>
            </a:lvl7pPr>
            <a:lvl8pPr algn="l">
              <a:defRPr sz="2325" b="0">
                <a:solidFill>
                  <a:srgbClr val="19324D"/>
                </a:solidFill>
                <a:latin typeface="Arial"/>
                <a:ea typeface="Arial"/>
                <a:cs typeface="Arial"/>
              </a:defRPr>
            </a:lvl8pPr>
            <a:lvl9pPr algn="l">
              <a:defRPr sz="2325" b="0">
                <a:solidFill>
                  <a:srgbClr val="19324D"/>
                </a:solidFill>
                <a:latin typeface="Arial"/>
                <a:ea typeface="Arial"/>
                <a:cs typeface="Arial"/>
              </a:defRPr>
            </a:lvl9pPr>
          </a:lstStyle>
          <a:p xmlns:a="http://schemas.openxmlformats.org/drawingml/2006/main">
            <a:pPr algn="l">
              <a:lnSpc>
                <a:spcPct val="112000"/>
              </a:lnSpc>
              <a:buNone/>
              <a:defRPr sz="2325" b="0">
                <a:solidFill>
                  <a:srgbClr val="19324D"/>
                </a:solidFill>
                <a:latin typeface="Arial"/>
                <a:ea typeface="Arial"/>
                <a:cs typeface="Arial"/>
              </a:defRPr>
            </a:pPr>
            <a:r>
              <a:rPr sz="2325" b="0">
                <a:solidFill>
                  <a:srgbClr val="19324D"/>
                </a:solidFill>
                <a:latin typeface="Arial"/>
                <a:ea typeface="Arial"/>
                <a:cs typeface="Arial"/>
              </a:rPr>
              <a:t>W</a:t>
            </a:r>
          </a:p>
        </p:txBody>
      </p:sp>
      <p:sp>
        <p:nvSpPr>
          <p:cNvPr id="25" name="math-49-1">
            <a:extLst xmlns:a="http://schemas.openxmlformats.org/drawingml/2006/main">
              <a:ext uri="{FF2B5EF4-FFF2-40B4-BE49-F238E27FC236}">
                <a16:creationId xmlns:a16="http://schemas.microsoft.com/office/drawing/2014/main" id="{4D03A2C5-B673-410F-950A-5C2AF267F3CE}"/>
              </a:ext>
            </a:extLst>
          </p:cNvPr>
          <p:cNvSpPr>
            <a:spLocks xmlns:a="http://schemas.openxmlformats.org/drawingml/2006/main" noGrp="1"/>
          </p:cNvSpPr>
          <p:nvPr/>
        </p:nvSpPr>
        <p:spPr>
          <a:xfrm xmlns:a="http://schemas.openxmlformats.org/drawingml/2006/main">
            <a:off x="5612702" y="3273838"/>
            <a:ext cx="1209104" cy="19488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35" b="0">
                <a:solidFill>
                  <a:srgbClr val="19324D"/>
                </a:solidFill>
                <a:latin typeface="Arial"/>
                <a:ea typeface="Arial"/>
                <a:cs typeface="Arial"/>
              </a:defRPr>
            </a:defPPr>
            <a:lvl1pPr algn="l">
              <a:defRPr sz="1535" b="0">
                <a:solidFill>
                  <a:srgbClr val="19324D"/>
                </a:solidFill>
                <a:latin typeface="Arial"/>
                <a:ea typeface="Arial"/>
                <a:cs typeface="Arial"/>
              </a:defRPr>
            </a:lvl1pPr>
            <a:lvl2pPr algn="l">
              <a:defRPr sz="1535" b="0">
                <a:solidFill>
                  <a:srgbClr val="19324D"/>
                </a:solidFill>
                <a:latin typeface="Arial"/>
                <a:ea typeface="Arial"/>
                <a:cs typeface="Arial"/>
              </a:defRPr>
            </a:lvl2pPr>
            <a:lvl3pPr algn="l">
              <a:defRPr sz="1535" b="0">
                <a:solidFill>
                  <a:srgbClr val="19324D"/>
                </a:solidFill>
                <a:latin typeface="Arial"/>
                <a:ea typeface="Arial"/>
                <a:cs typeface="Arial"/>
              </a:defRPr>
            </a:lvl3pPr>
            <a:lvl4pPr algn="l">
              <a:defRPr sz="1535" b="0">
                <a:solidFill>
                  <a:srgbClr val="19324D"/>
                </a:solidFill>
                <a:latin typeface="Arial"/>
                <a:ea typeface="Arial"/>
                <a:cs typeface="Arial"/>
              </a:defRPr>
            </a:lvl4pPr>
            <a:lvl5pPr algn="l">
              <a:defRPr sz="1535" b="0">
                <a:solidFill>
                  <a:srgbClr val="19324D"/>
                </a:solidFill>
                <a:latin typeface="Arial"/>
                <a:ea typeface="Arial"/>
                <a:cs typeface="Arial"/>
              </a:defRPr>
            </a:lvl5pPr>
            <a:lvl6pPr algn="l">
              <a:defRPr sz="1535" b="0">
                <a:solidFill>
                  <a:srgbClr val="19324D"/>
                </a:solidFill>
                <a:latin typeface="Arial"/>
                <a:ea typeface="Arial"/>
                <a:cs typeface="Arial"/>
              </a:defRPr>
            </a:lvl6pPr>
            <a:lvl7pPr algn="l">
              <a:defRPr sz="1535" b="0">
                <a:solidFill>
                  <a:srgbClr val="19324D"/>
                </a:solidFill>
                <a:latin typeface="Arial"/>
                <a:ea typeface="Arial"/>
                <a:cs typeface="Arial"/>
              </a:defRPr>
            </a:lvl7pPr>
            <a:lvl8pPr algn="l">
              <a:defRPr sz="1535" b="0">
                <a:solidFill>
                  <a:srgbClr val="19324D"/>
                </a:solidFill>
                <a:latin typeface="Arial"/>
                <a:ea typeface="Arial"/>
                <a:cs typeface="Arial"/>
              </a:defRPr>
            </a:lvl8pPr>
            <a:lvl9pPr algn="l">
              <a:defRPr sz="1535" b="0">
                <a:solidFill>
                  <a:srgbClr val="19324D"/>
                </a:solidFill>
                <a:latin typeface="Arial"/>
                <a:ea typeface="Arial"/>
                <a:cs typeface="Arial"/>
              </a:defRPr>
            </a:lvl9pPr>
          </a:lstStyle>
          <a:p xmlns:a="http://schemas.openxmlformats.org/drawingml/2006/main">
            <a:pPr algn="l">
              <a:lnSpc>
                <a:spcPct val="112000"/>
              </a:lnSpc>
              <a:buNone/>
              <a:defRPr sz="1535" b="0">
                <a:solidFill>
                  <a:srgbClr val="19324D"/>
                </a:solidFill>
                <a:latin typeface="Arial"/>
                <a:ea typeface="Arial"/>
                <a:cs typeface="Arial"/>
              </a:defRPr>
            </a:pPr>
            <a:r>
              <a:rPr sz="1535" b="0">
                <a:solidFill>
                  <a:srgbClr val="19324D"/>
                </a:solidFill>
                <a:latin typeface="Arial"/>
                <a:ea typeface="Arial"/>
                <a:cs typeface="Arial"/>
              </a:rPr>
              <a:t>perpendicular</a:t>
            </a:r>
          </a:p>
        </p:txBody>
      </p:sp>
      <p:sp>
        <p:nvSpPr>
          <p:cNvPr id="26" name="math-49-2">
            <a:extLst xmlns:a="http://schemas.openxmlformats.org/drawingml/2006/main">
              <a:ext uri="{FF2B5EF4-FFF2-40B4-BE49-F238E27FC236}">
                <a16:creationId xmlns:a16="http://schemas.microsoft.com/office/drawing/2014/main" id="{8061677B-B8E2-4458-9426-C4ABF92AFFD8}"/>
              </a:ext>
            </a:extLst>
          </p:cNvPr>
          <p:cNvSpPr>
            <a:spLocks xmlns:a="http://schemas.openxmlformats.org/drawingml/2006/main" noGrp="1"/>
          </p:cNvSpPr>
          <p:nvPr/>
        </p:nvSpPr>
        <p:spPr>
          <a:xfrm xmlns:a="http://schemas.openxmlformats.org/drawingml/2006/main">
            <a:off x="6793230" y="3152775"/>
            <a:ext cx="1563053"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9324D"/>
                </a:solidFill>
                <a:latin typeface="Arial"/>
                <a:ea typeface="Arial"/>
                <a:cs typeface="Arial"/>
              </a:defRPr>
            </a:defPPr>
            <a:lvl1pPr algn="l">
              <a:defRPr sz="2325" b="0">
                <a:solidFill>
                  <a:srgbClr val="19324D"/>
                </a:solidFill>
                <a:latin typeface="Arial"/>
                <a:ea typeface="Arial"/>
                <a:cs typeface="Arial"/>
              </a:defRPr>
            </a:lvl1pPr>
            <a:lvl2pPr algn="l">
              <a:defRPr sz="2325" b="0">
                <a:solidFill>
                  <a:srgbClr val="19324D"/>
                </a:solidFill>
                <a:latin typeface="Arial"/>
                <a:ea typeface="Arial"/>
                <a:cs typeface="Arial"/>
              </a:defRPr>
            </a:lvl2pPr>
            <a:lvl3pPr algn="l">
              <a:defRPr sz="2325" b="0">
                <a:solidFill>
                  <a:srgbClr val="19324D"/>
                </a:solidFill>
                <a:latin typeface="Arial"/>
                <a:ea typeface="Arial"/>
                <a:cs typeface="Arial"/>
              </a:defRPr>
            </a:lvl3pPr>
            <a:lvl4pPr algn="l">
              <a:defRPr sz="2325" b="0">
                <a:solidFill>
                  <a:srgbClr val="19324D"/>
                </a:solidFill>
                <a:latin typeface="Arial"/>
                <a:ea typeface="Arial"/>
                <a:cs typeface="Arial"/>
              </a:defRPr>
            </a:lvl4pPr>
            <a:lvl5pPr algn="l">
              <a:defRPr sz="2325" b="0">
                <a:solidFill>
                  <a:srgbClr val="19324D"/>
                </a:solidFill>
                <a:latin typeface="Arial"/>
                <a:ea typeface="Arial"/>
                <a:cs typeface="Arial"/>
              </a:defRPr>
            </a:lvl5pPr>
            <a:lvl6pPr algn="l">
              <a:defRPr sz="2325" b="0">
                <a:solidFill>
                  <a:srgbClr val="19324D"/>
                </a:solidFill>
                <a:latin typeface="Arial"/>
                <a:ea typeface="Arial"/>
                <a:cs typeface="Arial"/>
              </a:defRPr>
            </a:lvl6pPr>
            <a:lvl7pPr algn="l">
              <a:defRPr sz="2325" b="0">
                <a:solidFill>
                  <a:srgbClr val="19324D"/>
                </a:solidFill>
                <a:latin typeface="Arial"/>
                <a:ea typeface="Arial"/>
                <a:cs typeface="Arial"/>
              </a:defRPr>
            </a:lvl7pPr>
            <a:lvl8pPr algn="l">
              <a:defRPr sz="2325" b="0">
                <a:solidFill>
                  <a:srgbClr val="19324D"/>
                </a:solidFill>
                <a:latin typeface="Arial"/>
                <a:ea typeface="Arial"/>
                <a:cs typeface="Arial"/>
              </a:defRPr>
            </a:lvl8pPr>
            <a:lvl9pPr algn="l">
              <a:defRPr sz="2325" b="0">
                <a:solidFill>
                  <a:srgbClr val="19324D"/>
                </a:solidFill>
                <a:latin typeface="Arial"/>
                <a:ea typeface="Arial"/>
                <a:cs typeface="Arial"/>
              </a:defRPr>
            </a:lvl9pPr>
          </a:lstStyle>
          <a:p xmlns:a="http://schemas.openxmlformats.org/drawingml/2006/main">
            <a:pPr algn="l">
              <a:lnSpc>
                <a:spcPct val="112000"/>
              </a:lnSpc>
              <a:buNone/>
              <a:defRPr sz="2325" b="0">
                <a:solidFill>
                  <a:srgbClr val="19324D"/>
                </a:solidFill>
                <a:latin typeface="Arial"/>
                <a:ea typeface="Arial"/>
                <a:cs typeface="Arial"/>
              </a:defRPr>
            </a:pPr>
            <a:r>
              <a:rPr sz="2325" b="0">
                <a:solidFill>
                  <a:srgbClr val="19324D"/>
                </a:solidFill>
                <a:latin typeface="Arial"/>
                <a:ea typeface="Arial"/>
                <a:cs typeface="Arial"/>
              </a:rPr>
              <a:t> = mg cos θ</a:t>
            </a:r>
          </a:p>
        </p:txBody>
      </p:sp>
      <p:sp>
        <p:nvSpPr>
          <p:cNvPr id="27" name="section-heading">
            <a:extLst xmlns:a="http://schemas.openxmlformats.org/drawingml/2006/main">
              <a:ext uri="{FF2B5EF4-FFF2-40B4-BE49-F238E27FC236}">
                <a16:creationId xmlns:a16="http://schemas.microsoft.com/office/drawing/2014/main" id="{CF44A0B0-DE33-4243-819C-8C0CC9756844}"/>
              </a:ext>
            </a:extLst>
          </p:cNvPr>
          <p:cNvSpPr>
            <a:spLocks xmlns:a="http://schemas.openxmlformats.org/drawingml/2006/main" noGrp="1"/>
          </p:cNvSpPr>
          <p:nvPr/>
        </p:nvSpPr>
        <p:spPr>
          <a:xfrm xmlns:a="http://schemas.openxmlformats.org/drawingml/2006/main">
            <a:off x="5334000" y="4219575"/>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Replace weight by components in the calculation</a:t>
            </a:r>
          </a:p>
        </p:txBody>
      </p:sp>
      <p:sp>
        <p:nvSpPr>
          <p:cNvPr id="28" name="paragraph">
            <a:extLst xmlns:a="http://schemas.openxmlformats.org/drawingml/2006/main">
              <a:ext uri="{FF2B5EF4-FFF2-40B4-BE49-F238E27FC236}">
                <a16:creationId xmlns:a16="http://schemas.microsoft.com/office/drawing/2014/main" id="{90F84A50-0DE1-4774-9C01-E06A372BBC71}"/>
              </a:ext>
            </a:extLst>
          </p:cNvPr>
          <p:cNvSpPr>
            <a:spLocks xmlns:a="http://schemas.openxmlformats.org/drawingml/2006/main" noGrp="1"/>
          </p:cNvSpPr>
          <p:nvPr/>
        </p:nvSpPr>
        <p:spPr>
          <a:xfrm xmlns:a="http://schemas.openxmlformats.org/drawingml/2006/main">
            <a:off x="5334000" y="4667250"/>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The original weight and its components describe the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same force. Avoid adding them twice.</a:t>
            </a:r>
          </a:p>
        </p:txBody>
      </p:sp>
    </p:spTree>
    <p:extLst>
      <p:ext uri="{BB962C8B-B14F-4D97-AF65-F5344CB8AC3E}">
        <p14:creationId xmlns:p14="http://schemas.microsoft.com/office/powerpoint/2010/main" val="596322504"/>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block on a smooth 30° slope</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9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27</a:t>
            </a:r>
          </a:p>
        </p:txBody>
      </p:sp>
      <p:sp>
        <p:nvSpPr>
          <p:cNvPr id="14" name="gold-panel">
            <a:extLst xmlns:a="http://schemas.openxmlformats.org/drawingml/2006/main">
              <a:ext uri="{FF2B5EF4-FFF2-40B4-BE49-F238E27FC236}">
                <a16:creationId xmlns:a16="http://schemas.microsoft.com/office/drawing/2014/main" id="{1C919126-C460-49E3-A51C-A82DD88D5BEE}"/>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36F16E8B-3D48-49DB-8144-8349C9D31828}"/>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GIVEN</a:t>
            </a:r>
          </a:p>
        </p:txBody>
      </p:sp>
      <p:sp>
        <p:nvSpPr>
          <p:cNvPr id="16" name="math-50-0">
            <a:extLst xmlns:a="http://schemas.openxmlformats.org/drawingml/2006/main">
              <a:ext uri="{FF2B5EF4-FFF2-40B4-BE49-F238E27FC236}">
                <a16:creationId xmlns:a16="http://schemas.microsoft.com/office/drawing/2014/main" id="{58C9F01E-EF61-4DB7-A209-C9D307A41DD9}"/>
              </a:ext>
            </a:extLst>
          </p:cNvPr>
          <p:cNvSpPr>
            <a:spLocks xmlns:a="http://schemas.openxmlformats.org/drawingml/2006/main" noGrp="1"/>
          </p:cNvSpPr>
          <p:nvPr/>
        </p:nvSpPr>
        <p:spPr>
          <a:xfrm xmlns:a="http://schemas.openxmlformats.org/drawingml/2006/main">
            <a:off x="952500" y="2457450"/>
            <a:ext cx="1429512"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m = 4.00 kg</a:t>
            </a:r>
          </a:p>
        </p:txBody>
      </p:sp>
      <p:sp>
        <p:nvSpPr>
          <p:cNvPr id="17" name="math-51-0">
            <a:extLst xmlns:a="http://schemas.openxmlformats.org/drawingml/2006/main">
              <a:ext uri="{FF2B5EF4-FFF2-40B4-BE49-F238E27FC236}">
                <a16:creationId xmlns:a16="http://schemas.microsoft.com/office/drawing/2014/main" id="{9D239220-90CE-49EB-855D-8D8484FC0C0C}"/>
              </a:ext>
            </a:extLst>
          </p:cNvPr>
          <p:cNvSpPr>
            <a:spLocks xmlns:a="http://schemas.openxmlformats.org/drawingml/2006/main" noGrp="1"/>
          </p:cNvSpPr>
          <p:nvPr/>
        </p:nvSpPr>
        <p:spPr>
          <a:xfrm xmlns:a="http://schemas.openxmlformats.org/drawingml/2006/main">
            <a:off x="952500" y="3457575"/>
            <a:ext cx="2367058"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Slope angle = 30.0°</a:t>
            </a:r>
          </a:p>
        </p:txBody>
      </p:sp>
      <p:sp>
        <p:nvSpPr>
          <p:cNvPr id="18" name="math-52-0">
            <a:extLst xmlns:a="http://schemas.openxmlformats.org/drawingml/2006/main">
              <a:ext uri="{FF2B5EF4-FFF2-40B4-BE49-F238E27FC236}">
                <a16:creationId xmlns:a16="http://schemas.microsoft.com/office/drawing/2014/main" id="{C2B688DA-453D-4BF0-B44A-D4B010B4F866}"/>
              </a:ext>
            </a:extLst>
          </p:cNvPr>
          <p:cNvSpPr>
            <a:spLocks xmlns:a="http://schemas.openxmlformats.org/drawingml/2006/main" noGrp="1"/>
          </p:cNvSpPr>
          <p:nvPr/>
        </p:nvSpPr>
        <p:spPr>
          <a:xfrm xmlns:a="http://schemas.openxmlformats.org/drawingml/2006/main">
            <a:off x="952500" y="4457700"/>
            <a:ext cx="1622393"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g = 9.80 N kg</a:t>
            </a:r>
          </a:p>
        </p:txBody>
      </p:sp>
      <p:sp>
        <p:nvSpPr>
          <p:cNvPr id="19" name="math-52-1">
            <a:extLst xmlns:a="http://schemas.openxmlformats.org/drawingml/2006/main">
              <a:ext uri="{FF2B5EF4-FFF2-40B4-BE49-F238E27FC236}">
                <a16:creationId xmlns:a16="http://schemas.microsoft.com/office/drawing/2014/main" id="{0DA67D1F-63DE-4778-9E8D-6A78019111E2}"/>
              </a:ext>
            </a:extLst>
          </p:cNvPr>
          <p:cNvSpPr>
            <a:spLocks xmlns:a="http://schemas.openxmlformats.org/drawingml/2006/main" noGrp="1"/>
          </p:cNvSpPr>
          <p:nvPr/>
        </p:nvSpPr>
        <p:spPr>
          <a:xfrm xmlns:a="http://schemas.openxmlformats.org/drawingml/2006/main">
            <a:off x="2546318" y="4393692"/>
            <a:ext cx="229171" cy="17602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386" b="0">
                <a:solidFill>
                  <a:srgbClr val="19324D"/>
                </a:solidFill>
                <a:latin typeface="Arial"/>
                <a:ea typeface="Arial"/>
                <a:cs typeface="Arial"/>
              </a:defRPr>
            </a:defPPr>
            <a:lvl1pPr algn="l">
              <a:defRPr sz="1386" b="0">
                <a:solidFill>
                  <a:srgbClr val="19324D"/>
                </a:solidFill>
                <a:latin typeface="Arial"/>
                <a:ea typeface="Arial"/>
                <a:cs typeface="Arial"/>
              </a:defRPr>
            </a:lvl1pPr>
            <a:lvl2pPr algn="l">
              <a:defRPr sz="1386" b="0">
                <a:solidFill>
                  <a:srgbClr val="19324D"/>
                </a:solidFill>
                <a:latin typeface="Arial"/>
                <a:ea typeface="Arial"/>
                <a:cs typeface="Arial"/>
              </a:defRPr>
            </a:lvl2pPr>
            <a:lvl3pPr algn="l">
              <a:defRPr sz="1386" b="0">
                <a:solidFill>
                  <a:srgbClr val="19324D"/>
                </a:solidFill>
                <a:latin typeface="Arial"/>
                <a:ea typeface="Arial"/>
                <a:cs typeface="Arial"/>
              </a:defRPr>
            </a:lvl3pPr>
            <a:lvl4pPr algn="l">
              <a:defRPr sz="1386" b="0">
                <a:solidFill>
                  <a:srgbClr val="19324D"/>
                </a:solidFill>
                <a:latin typeface="Arial"/>
                <a:ea typeface="Arial"/>
                <a:cs typeface="Arial"/>
              </a:defRPr>
            </a:lvl4pPr>
            <a:lvl5pPr algn="l">
              <a:defRPr sz="1386" b="0">
                <a:solidFill>
                  <a:srgbClr val="19324D"/>
                </a:solidFill>
                <a:latin typeface="Arial"/>
                <a:ea typeface="Arial"/>
                <a:cs typeface="Arial"/>
              </a:defRPr>
            </a:lvl5pPr>
            <a:lvl6pPr algn="l">
              <a:defRPr sz="1386" b="0">
                <a:solidFill>
                  <a:srgbClr val="19324D"/>
                </a:solidFill>
                <a:latin typeface="Arial"/>
                <a:ea typeface="Arial"/>
                <a:cs typeface="Arial"/>
              </a:defRPr>
            </a:lvl6pPr>
            <a:lvl7pPr algn="l">
              <a:defRPr sz="1386" b="0">
                <a:solidFill>
                  <a:srgbClr val="19324D"/>
                </a:solidFill>
                <a:latin typeface="Arial"/>
                <a:ea typeface="Arial"/>
                <a:cs typeface="Arial"/>
              </a:defRPr>
            </a:lvl7pPr>
            <a:lvl8pPr algn="l">
              <a:defRPr sz="1386" b="0">
                <a:solidFill>
                  <a:srgbClr val="19324D"/>
                </a:solidFill>
                <a:latin typeface="Arial"/>
                <a:ea typeface="Arial"/>
                <a:cs typeface="Arial"/>
              </a:defRPr>
            </a:lvl8pPr>
            <a:lvl9pPr algn="l">
              <a:defRPr sz="1386" b="0">
                <a:solidFill>
                  <a:srgbClr val="19324D"/>
                </a:solidFill>
                <a:latin typeface="Arial"/>
                <a:ea typeface="Arial"/>
                <a:cs typeface="Arial"/>
              </a:defRPr>
            </a:lvl9pPr>
          </a:lstStyle>
          <a:p xmlns:a="http://schemas.openxmlformats.org/drawingml/2006/main">
            <a:pPr algn="l">
              <a:lnSpc>
                <a:spcPct val="112000"/>
              </a:lnSpc>
              <a:buNone/>
              <a:defRPr sz="1386" b="0">
                <a:solidFill>
                  <a:srgbClr val="19324D"/>
                </a:solidFill>
                <a:latin typeface="Arial"/>
                <a:ea typeface="Arial"/>
                <a:cs typeface="Arial"/>
              </a:defRPr>
            </a:pPr>
            <a:r>
              <a:rPr sz="1386" b="0">
                <a:solidFill>
                  <a:srgbClr val="19324D"/>
                </a:solidFill>
                <a:latin typeface="Arial"/>
                <a:ea typeface="Arial"/>
                <a:cs typeface="Arial"/>
              </a:rPr>
              <a:t>−1</a:t>
            </a:r>
          </a:p>
        </p:txBody>
      </p:sp>
      <p:sp>
        <p:nvSpPr>
          <p:cNvPr id="20" name="question-part-a">
            <a:extLst xmlns:a="http://schemas.openxmlformats.org/drawingml/2006/main">
              <a:ext uri="{FF2B5EF4-FFF2-40B4-BE49-F238E27FC236}">
                <a16:creationId xmlns:a16="http://schemas.microsoft.com/office/drawing/2014/main" id="{BFFBBEF0-9507-4812-A276-730303F86C65}"/>
              </a:ext>
            </a:extLst>
          </p:cNvPr>
          <p:cNvSpPr>
            <a:spLocks xmlns:a="http://schemas.openxmlformats.org/drawingml/2006/main" noGrp="1"/>
          </p:cNvSpPr>
          <p:nvPr/>
        </p:nvSpPr>
        <p:spPr>
          <a:xfrm xmlns:a="http://schemas.openxmlformats.org/drawingml/2006/main">
            <a:off x="5334000" y="1952625"/>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Draw the free-body diagram. “Smooth” means</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friction is negligible.</a:t>
            </a:r>
          </a:p>
        </p:txBody>
      </p:sp>
      <p:sp>
        <p:nvSpPr>
          <p:cNvPr id="21" name="question-part-b">
            <a:extLst xmlns:a="http://schemas.openxmlformats.org/drawingml/2006/main">
              <a:ext uri="{FF2B5EF4-FFF2-40B4-BE49-F238E27FC236}">
                <a16:creationId xmlns:a16="http://schemas.microsoft.com/office/drawing/2014/main" id="{8BA31F9A-2E61-4CE3-AFA6-161FE19E827C}"/>
              </a:ext>
            </a:extLst>
          </p:cNvPr>
          <p:cNvSpPr>
            <a:spLocks xmlns:a="http://schemas.openxmlformats.org/drawingml/2006/main" noGrp="1"/>
          </p:cNvSpPr>
          <p:nvPr/>
        </p:nvSpPr>
        <p:spPr>
          <a:xfrm xmlns:a="http://schemas.openxmlformats.org/drawingml/2006/main">
            <a:off x="5334000" y="2899410"/>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Resolve the weight parallel and perpendicular to</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the slope. Find the normal force.</a:t>
            </a:r>
          </a:p>
        </p:txBody>
      </p:sp>
      <p:sp>
        <p:nvSpPr>
          <p:cNvPr id="22" name="question-part-c">
            <a:extLst xmlns:a="http://schemas.openxmlformats.org/drawingml/2006/main">
              <a:ext uri="{FF2B5EF4-FFF2-40B4-BE49-F238E27FC236}">
                <a16:creationId xmlns:a16="http://schemas.microsoft.com/office/drawing/2014/main" id="{11DA41DE-31D9-4973-834E-D9131515FE7B}"/>
              </a:ext>
            </a:extLst>
          </p:cNvPr>
          <p:cNvSpPr>
            <a:spLocks xmlns:a="http://schemas.openxmlformats.org/drawingml/2006/main" noGrp="1"/>
          </p:cNvSpPr>
          <p:nvPr/>
        </p:nvSpPr>
        <p:spPr>
          <a:xfrm xmlns:a="http://schemas.openxmlformats.org/drawingml/2006/main">
            <a:off x="5334000" y="3846195"/>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 Find the acceleration. Explain whether the block</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could move up the slope while accelerating down it.</a:t>
            </a:r>
          </a:p>
        </p:txBody>
      </p:sp>
    </p:spTree>
    <p:extLst>
      <p:ext uri="{BB962C8B-B14F-4D97-AF65-F5344CB8AC3E}">
        <p14:creationId xmlns:p14="http://schemas.microsoft.com/office/powerpoint/2010/main" val="596322504"/>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block on a smooth 30° slope</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9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28</a:t>
            </a:r>
          </a:p>
        </p:txBody>
      </p:sp>
      <p:cxnSp>
        <p:nvCxnSpPr>
          <p:cNvPr id="14" name="force-vector-54">
            <a:extLst xmlns:a="http://schemas.openxmlformats.org/drawingml/2006/main">
              <a:ext uri="{FF2B5EF4-FFF2-40B4-BE49-F238E27FC236}">
                <a16:creationId xmlns:a16="http://schemas.microsoft.com/office/drawing/2014/main" id="{E9A509F7-0CE0-4B7D-A27A-264CEE685772}"/>
              </a:ext>
            </a:extLst>
          </p:cNvPr>
          <p:cNvCxnSpPr/>
          <p:nvPr/>
        </p:nvCxnSpPr>
        <p:spPr>
          <a:xfrm xmlns:a="http://schemas.openxmlformats.org/drawingml/2006/main" flipH="0" flipV="1">
            <a:off x="1143000" y="2581275"/>
            <a:ext cx="4143375" cy="2390775"/>
          </a:xfrm>
          <a:prstGeom xmlns:a="http://schemas.openxmlformats.org/drawingml/2006/main" prst="straightConnector1">
            <a:avLst/>
          </a:prstGeom>
          <a:ln xmlns:a="http://schemas.openxmlformats.org/drawingml/2006/main" w="28575">
            <a:solidFill>
              <a:srgbClr val="5B6C7E"/>
            </a:solidFill>
            <a:prstDash val="solid"/>
            <a:tailEnd type="none" w="med" len="med"/>
          </a:ln>
        </p:spPr>
      </p:cxnSp>
      <p:sp>
        <p:nvSpPr>
          <p:cNvPr id="15" name="body-55">
            <a:extLst xmlns:a="http://schemas.openxmlformats.org/drawingml/2006/main">
              <a:ext uri="{FF2B5EF4-FFF2-40B4-BE49-F238E27FC236}">
                <a16:creationId xmlns:a16="http://schemas.microsoft.com/office/drawing/2014/main" id="{EA80DD2B-375D-47AC-B32D-F99761C7E067}"/>
              </a:ext>
            </a:extLst>
          </p:cNvPr>
          <p:cNvSpPr>
            <a:spLocks xmlns:a="http://schemas.openxmlformats.org/drawingml/2006/main" noGrp="1"/>
          </p:cNvSpPr>
          <p:nvPr/>
        </p:nvSpPr>
        <p:spPr>
          <a:xfrm xmlns:a="http://schemas.openxmlformats.org/drawingml/2006/main">
            <a:off x="3133725" y="3733800"/>
            <a:ext cx="114300" cy="114300"/>
          </a:xfrm>
          <a:prstGeom xmlns:a="http://schemas.openxmlformats.org/drawingml/2006/main" prst="ellipse">
            <a:avLst/>
          </a:prstGeom>
          <a:solidFill xmlns:a="http://schemas.openxmlformats.org/drawingml/2006/main">
            <a:srgbClr val="19324D"/>
          </a:solidFill>
          <a:ln xmlns:a="http://schemas.openxmlformats.org/drawingml/2006/main" w="19050">
            <a:solidFill>
              <a:srgbClr val="19324D"/>
            </a:solidFill>
          </a:ln>
        </p:spPr>
      </p:sp>
      <p:cxnSp>
        <p:nvCxnSpPr>
          <p:cNvPr id="16" name="force-vector-56">
            <a:extLst xmlns:a="http://schemas.openxmlformats.org/drawingml/2006/main">
              <a:ext uri="{FF2B5EF4-FFF2-40B4-BE49-F238E27FC236}">
                <a16:creationId xmlns:a16="http://schemas.microsoft.com/office/drawing/2014/main" id="{706882D6-AF0A-4E5A-A835-84D35A300A26}"/>
              </a:ext>
            </a:extLst>
          </p:cNvPr>
          <p:cNvCxnSpPr/>
          <p:nvPr/>
        </p:nvCxnSpPr>
        <p:spPr>
          <a:xfrm xmlns:a="http://schemas.openxmlformats.org/drawingml/2006/main" flipH="0" flipV="0">
            <a:off x="3190875" y="3790950"/>
            <a:ext cx="0" cy="1495425"/>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17" name="force-vector-57">
            <a:extLst xmlns:a="http://schemas.openxmlformats.org/drawingml/2006/main">
              <a:ext uri="{FF2B5EF4-FFF2-40B4-BE49-F238E27FC236}">
                <a16:creationId xmlns:a16="http://schemas.microsoft.com/office/drawing/2014/main" id="{0DD8DD45-7A1E-408E-82BB-C334DC7384B4}"/>
              </a:ext>
            </a:extLst>
          </p:cNvPr>
          <p:cNvCxnSpPr/>
          <p:nvPr/>
        </p:nvCxnSpPr>
        <p:spPr>
          <a:xfrm xmlns:a="http://schemas.openxmlformats.org/drawingml/2006/main" flipH="1" flipV="1">
            <a:off x="2544128" y="2670810"/>
            <a:ext cx="646747" cy="112014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sp>
        <p:nvSpPr>
          <p:cNvPr id="18" name="diagram-label-58">
            <a:extLst xmlns:a="http://schemas.openxmlformats.org/drawingml/2006/main">
              <a:ext uri="{FF2B5EF4-FFF2-40B4-BE49-F238E27FC236}">
                <a16:creationId xmlns:a16="http://schemas.microsoft.com/office/drawing/2014/main" id="{4DAFC599-377C-4BBE-9F93-0FC03BE8735E}"/>
              </a:ext>
            </a:extLst>
          </p:cNvPr>
          <p:cNvSpPr>
            <a:spLocks xmlns:a="http://schemas.openxmlformats.org/drawingml/2006/main" noGrp="1"/>
          </p:cNvSpPr>
          <p:nvPr/>
        </p:nvSpPr>
        <p:spPr>
          <a:xfrm xmlns:a="http://schemas.openxmlformats.org/drawingml/2006/main">
            <a:off x="3409950" y="4876800"/>
            <a:ext cx="2286000" cy="30908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19324D"/>
                </a:solidFill>
                <a:latin typeface="Arial"/>
                <a:ea typeface="Arial"/>
                <a:cs typeface="Arial"/>
              </a:defRPr>
            </a:defPPr>
            <a:lvl1pPr algn="l">
              <a:defRPr sz="1725" b="0">
                <a:solidFill>
                  <a:srgbClr val="19324D"/>
                </a:solidFill>
                <a:latin typeface="Arial"/>
                <a:ea typeface="Arial"/>
                <a:cs typeface="Arial"/>
              </a:defRPr>
            </a:lvl1pPr>
            <a:lvl2pPr algn="l">
              <a:defRPr sz="1725" b="0">
                <a:solidFill>
                  <a:srgbClr val="19324D"/>
                </a:solidFill>
                <a:latin typeface="Arial"/>
                <a:ea typeface="Arial"/>
                <a:cs typeface="Arial"/>
              </a:defRPr>
            </a:lvl2pPr>
            <a:lvl3pPr algn="l">
              <a:defRPr sz="1725" b="0">
                <a:solidFill>
                  <a:srgbClr val="19324D"/>
                </a:solidFill>
                <a:latin typeface="Arial"/>
                <a:ea typeface="Arial"/>
                <a:cs typeface="Arial"/>
              </a:defRPr>
            </a:lvl3pPr>
            <a:lvl4pPr algn="l">
              <a:defRPr sz="1725" b="0">
                <a:solidFill>
                  <a:srgbClr val="19324D"/>
                </a:solidFill>
                <a:latin typeface="Arial"/>
                <a:ea typeface="Arial"/>
                <a:cs typeface="Arial"/>
              </a:defRPr>
            </a:lvl4pPr>
            <a:lvl5pPr algn="l">
              <a:defRPr sz="1725" b="0">
                <a:solidFill>
                  <a:srgbClr val="19324D"/>
                </a:solidFill>
                <a:latin typeface="Arial"/>
                <a:ea typeface="Arial"/>
                <a:cs typeface="Arial"/>
              </a:defRPr>
            </a:lvl5pPr>
            <a:lvl6pPr algn="l">
              <a:defRPr sz="1725" b="0">
                <a:solidFill>
                  <a:srgbClr val="19324D"/>
                </a:solidFill>
                <a:latin typeface="Arial"/>
                <a:ea typeface="Arial"/>
                <a:cs typeface="Arial"/>
              </a:defRPr>
            </a:lvl6pPr>
            <a:lvl7pPr algn="l">
              <a:defRPr sz="1725" b="0">
                <a:solidFill>
                  <a:srgbClr val="19324D"/>
                </a:solidFill>
                <a:latin typeface="Arial"/>
                <a:ea typeface="Arial"/>
                <a:cs typeface="Arial"/>
              </a:defRPr>
            </a:lvl7pPr>
            <a:lvl8pPr algn="l">
              <a:defRPr sz="1725" b="0">
                <a:solidFill>
                  <a:srgbClr val="19324D"/>
                </a:solidFill>
                <a:latin typeface="Arial"/>
                <a:ea typeface="Arial"/>
                <a:cs typeface="Arial"/>
              </a:defRPr>
            </a:lvl8pPr>
            <a:lvl9pPr algn="l">
              <a:defRPr sz="1725" b="0">
                <a:solidFill>
                  <a:srgbClr val="19324D"/>
                </a:solidFill>
                <a:latin typeface="Arial"/>
                <a:ea typeface="Arial"/>
                <a:cs typeface="Arial"/>
              </a:defRPr>
            </a:lvl9pPr>
          </a:lstStyle>
          <a:p xmlns:a="http://schemas.openxmlformats.org/drawingml/2006/main">
            <a:pPr algn="l">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W = 39.2 N</a:t>
            </a:r>
          </a:p>
        </p:txBody>
      </p:sp>
      <p:sp>
        <p:nvSpPr>
          <p:cNvPr id="19" name="diagram-label-59">
            <a:extLst xmlns:a="http://schemas.openxmlformats.org/drawingml/2006/main">
              <a:ext uri="{FF2B5EF4-FFF2-40B4-BE49-F238E27FC236}">
                <a16:creationId xmlns:a16="http://schemas.microsoft.com/office/drawing/2014/main" id="{BB89E261-794C-46BB-8459-D331F37198B3}"/>
              </a:ext>
            </a:extLst>
          </p:cNvPr>
          <p:cNvSpPr>
            <a:spLocks xmlns:a="http://schemas.openxmlformats.org/drawingml/2006/main" noGrp="1"/>
          </p:cNvSpPr>
          <p:nvPr/>
        </p:nvSpPr>
        <p:spPr>
          <a:xfrm xmlns:a="http://schemas.openxmlformats.org/drawingml/2006/main">
            <a:off x="1076325" y="2276475"/>
            <a:ext cx="2190750" cy="30908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19324D"/>
                </a:solidFill>
                <a:latin typeface="Arial"/>
                <a:ea typeface="Arial"/>
                <a:cs typeface="Arial"/>
              </a:defRPr>
            </a:defPPr>
            <a:lvl1pPr algn="l">
              <a:defRPr sz="1725" b="0">
                <a:solidFill>
                  <a:srgbClr val="19324D"/>
                </a:solidFill>
                <a:latin typeface="Arial"/>
                <a:ea typeface="Arial"/>
                <a:cs typeface="Arial"/>
              </a:defRPr>
            </a:lvl1pPr>
            <a:lvl2pPr algn="l">
              <a:defRPr sz="1725" b="0">
                <a:solidFill>
                  <a:srgbClr val="19324D"/>
                </a:solidFill>
                <a:latin typeface="Arial"/>
                <a:ea typeface="Arial"/>
                <a:cs typeface="Arial"/>
              </a:defRPr>
            </a:lvl2pPr>
            <a:lvl3pPr algn="l">
              <a:defRPr sz="1725" b="0">
                <a:solidFill>
                  <a:srgbClr val="19324D"/>
                </a:solidFill>
                <a:latin typeface="Arial"/>
                <a:ea typeface="Arial"/>
                <a:cs typeface="Arial"/>
              </a:defRPr>
            </a:lvl3pPr>
            <a:lvl4pPr algn="l">
              <a:defRPr sz="1725" b="0">
                <a:solidFill>
                  <a:srgbClr val="19324D"/>
                </a:solidFill>
                <a:latin typeface="Arial"/>
                <a:ea typeface="Arial"/>
                <a:cs typeface="Arial"/>
              </a:defRPr>
            </a:lvl4pPr>
            <a:lvl5pPr algn="l">
              <a:defRPr sz="1725" b="0">
                <a:solidFill>
                  <a:srgbClr val="19324D"/>
                </a:solidFill>
                <a:latin typeface="Arial"/>
                <a:ea typeface="Arial"/>
                <a:cs typeface="Arial"/>
              </a:defRPr>
            </a:lvl5pPr>
            <a:lvl6pPr algn="l">
              <a:defRPr sz="1725" b="0">
                <a:solidFill>
                  <a:srgbClr val="19324D"/>
                </a:solidFill>
                <a:latin typeface="Arial"/>
                <a:ea typeface="Arial"/>
                <a:cs typeface="Arial"/>
              </a:defRPr>
            </a:lvl6pPr>
            <a:lvl7pPr algn="l">
              <a:defRPr sz="1725" b="0">
                <a:solidFill>
                  <a:srgbClr val="19324D"/>
                </a:solidFill>
                <a:latin typeface="Arial"/>
                <a:ea typeface="Arial"/>
                <a:cs typeface="Arial"/>
              </a:defRPr>
            </a:lvl7pPr>
            <a:lvl8pPr algn="l">
              <a:defRPr sz="1725" b="0">
                <a:solidFill>
                  <a:srgbClr val="19324D"/>
                </a:solidFill>
                <a:latin typeface="Arial"/>
                <a:ea typeface="Arial"/>
                <a:cs typeface="Arial"/>
              </a:defRPr>
            </a:lvl8pPr>
            <a:lvl9pPr algn="l">
              <a:defRPr sz="1725" b="0">
                <a:solidFill>
                  <a:srgbClr val="19324D"/>
                </a:solidFill>
                <a:latin typeface="Arial"/>
                <a:ea typeface="Arial"/>
                <a:cs typeface="Arial"/>
              </a:defRPr>
            </a:lvl9pPr>
          </a:lstStyle>
          <a:p xmlns:a="http://schemas.openxmlformats.org/drawingml/2006/main">
            <a:pPr algn="l">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N = 33.9 N</a:t>
            </a:r>
          </a:p>
        </p:txBody>
      </p:sp>
      <p:sp>
        <p:nvSpPr>
          <p:cNvPr id="20" name="diagram-label-60">
            <a:extLst xmlns:a="http://schemas.openxmlformats.org/drawingml/2006/main">
              <a:ext uri="{FF2B5EF4-FFF2-40B4-BE49-F238E27FC236}">
                <a16:creationId xmlns:a16="http://schemas.microsoft.com/office/drawing/2014/main" id="{C2E3EB23-3FCB-408C-857A-6AC781460656}"/>
              </a:ext>
            </a:extLst>
          </p:cNvPr>
          <p:cNvSpPr>
            <a:spLocks xmlns:a="http://schemas.openxmlformats.org/drawingml/2006/main" noGrp="1"/>
          </p:cNvSpPr>
          <p:nvPr/>
        </p:nvSpPr>
        <p:spPr>
          <a:xfrm xmlns:a="http://schemas.openxmlformats.org/drawingml/2006/main">
            <a:off x="685800" y="5314950"/>
            <a:ext cx="2000250" cy="29813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b="0">
                <a:solidFill>
                  <a:srgbClr val="19324D"/>
                </a:solidFill>
                <a:latin typeface="Arial"/>
                <a:ea typeface="Arial"/>
                <a:cs typeface="Arial"/>
              </a:defRPr>
            </a:defPPr>
            <a:lvl1pPr algn="l">
              <a:defRPr sz="1650" b="0">
                <a:solidFill>
                  <a:srgbClr val="19324D"/>
                </a:solidFill>
                <a:latin typeface="Arial"/>
                <a:ea typeface="Arial"/>
                <a:cs typeface="Arial"/>
              </a:defRPr>
            </a:lvl1pPr>
            <a:lvl2pPr algn="l">
              <a:defRPr sz="1650" b="0">
                <a:solidFill>
                  <a:srgbClr val="19324D"/>
                </a:solidFill>
                <a:latin typeface="Arial"/>
                <a:ea typeface="Arial"/>
                <a:cs typeface="Arial"/>
              </a:defRPr>
            </a:lvl2pPr>
            <a:lvl3pPr algn="l">
              <a:defRPr sz="1650" b="0">
                <a:solidFill>
                  <a:srgbClr val="19324D"/>
                </a:solidFill>
                <a:latin typeface="Arial"/>
                <a:ea typeface="Arial"/>
                <a:cs typeface="Arial"/>
              </a:defRPr>
            </a:lvl3pPr>
            <a:lvl4pPr algn="l">
              <a:defRPr sz="1650" b="0">
                <a:solidFill>
                  <a:srgbClr val="19324D"/>
                </a:solidFill>
                <a:latin typeface="Arial"/>
                <a:ea typeface="Arial"/>
                <a:cs typeface="Arial"/>
              </a:defRPr>
            </a:lvl4pPr>
            <a:lvl5pPr algn="l">
              <a:defRPr sz="1650" b="0">
                <a:solidFill>
                  <a:srgbClr val="19324D"/>
                </a:solidFill>
                <a:latin typeface="Arial"/>
                <a:ea typeface="Arial"/>
                <a:cs typeface="Arial"/>
              </a:defRPr>
            </a:lvl5pPr>
            <a:lvl6pPr algn="l">
              <a:defRPr sz="1650" b="0">
                <a:solidFill>
                  <a:srgbClr val="19324D"/>
                </a:solidFill>
                <a:latin typeface="Arial"/>
                <a:ea typeface="Arial"/>
                <a:cs typeface="Arial"/>
              </a:defRPr>
            </a:lvl6pPr>
            <a:lvl7pPr algn="l">
              <a:defRPr sz="1650" b="0">
                <a:solidFill>
                  <a:srgbClr val="19324D"/>
                </a:solidFill>
                <a:latin typeface="Arial"/>
                <a:ea typeface="Arial"/>
                <a:cs typeface="Arial"/>
              </a:defRPr>
            </a:lvl7pPr>
            <a:lvl8pPr algn="l">
              <a:defRPr sz="1650" b="0">
                <a:solidFill>
                  <a:srgbClr val="19324D"/>
                </a:solidFill>
                <a:latin typeface="Arial"/>
                <a:ea typeface="Arial"/>
                <a:cs typeface="Arial"/>
              </a:defRPr>
            </a:lvl8pPr>
            <a:lvl9pPr algn="l">
              <a:defRPr sz="1650" b="0">
                <a:solidFill>
                  <a:srgbClr val="19324D"/>
                </a:solidFill>
                <a:latin typeface="Arial"/>
                <a:ea typeface="Arial"/>
                <a:cs typeface="Arial"/>
              </a:defRPr>
            </a:lvl9pPr>
          </a:lstStyle>
          <a:p xmlns:a="http://schemas.openxmlformats.org/drawingml/2006/main">
            <a:pPr algn="l">
              <a:lnSpc>
                <a:spcPct val="112000"/>
              </a:lnSpc>
              <a:buNone/>
              <a:defRPr sz="1650" b="0">
                <a:solidFill>
                  <a:srgbClr val="19324D"/>
                </a:solidFill>
                <a:latin typeface="Arial"/>
                <a:ea typeface="Arial"/>
                <a:cs typeface="Arial"/>
              </a:defRPr>
            </a:pPr>
            <a:r>
              <a:rPr sz="1650" b="0">
                <a:solidFill>
                  <a:srgbClr val="19324D"/>
                </a:solidFill>
                <a:latin typeface="Arial"/>
                <a:ea typeface="Arial"/>
                <a:cs typeface="Arial"/>
              </a:rPr>
              <a:t>30° slope</a:t>
            </a:r>
          </a:p>
        </p:txBody>
      </p:sp>
      <p:sp>
        <p:nvSpPr>
          <p:cNvPr id="21" name="answer-part-a">
            <a:extLst xmlns:a="http://schemas.openxmlformats.org/drawingml/2006/main">
              <a:ext uri="{FF2B5EF4-FFF2-40B4-BE49-F238E27FC236}">
                <a16:creationId xmlns:a16="http://schemas.microsoft.com/office/drawing/2014/main" id="{AEBD1BA8-6CBE-4749-B1AE-47B2DD12E486}"/>
              </a:ext>
            </a:extLst>
          </p:cNvPr>
          <p:cNvSpPr>
            <a:spLocks xmlns:a="http://schemas.openxmlformats.org/drawingml/2006/main" noGrp="1"/>
          </p:cNvSpPr>
          <p:nvPr/>
        </p:nvSpPr>
        <p:spPr>
          <a:xfrm xmlns:a="http://schemas.openxmlformats.org/drawingml/2006/main">
            <a:off x="6477000" y="1857375"/>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(a) Two forces in different directions</a:t>
            </a:r>
          </a:p>
        </p:txBody>
      </p:sp>
      <p:sp>
        <p:nvSpPr>
          <p:cNvPr id="22" name="paragraph">
            <a:extLst xmlns:a="http://schemas.openxmlformats.org/drawingml/2006/main">
              <a:ext uri="{FF2B5EF4-FFF2-40B4-BE49-F238E27FC236}">
                <a16:creationId xmlns:a16="http://schemas.microsoft.com/office/drawing/2014/main" id="{025AFBE3-5718-4E5C-AF19-608D2415CAAA}"/>
              </a:ext>
            </a:extLst>
          </p:cNvPr>
          <p:cNvSpPr>
            <a:spLocks xmlns:a="http://schemas.openxmlformats.org/drawingml/2006/main" noGrp="1"/>
          </p:cNvSpPr>
          <p:nvPr/>
        </p:nvSpPr>
        <p:spPr>
          <a:xfrm xmlns:a="http://schemas.openxmlformats.org/drawingml/2006/main">
            <a:off x="6477000" y="2295525"/>
            <a:ext cx="5029200" cy="6267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Two forces act. The grey slope reference is</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not a force.</a:t>
            </a:r>
          </a:p>
        </p:txBody>
      </p:sp>
      <p:sp>
        <p:nvSpPr>
          <p:cNvPr id="23" name="answer-part-b">
            <a:extLst xmlns:a="http://schemas.openxmlformats.org/drawingml/2006/main">
              <a:ext uri="{FF2B5EF4-FFF2-40B4-BE49-F238E27FC236}">
                <a16:creationId xmlns:a16="http://schemas.microsoft.com/office/drawing/2014/main" id="{EEFAD447-08E6-414A-85D2-67E5B6A86562}"/>
              </a:ext>
            </a:extLst>
          </p:cNvPr>
          <p:cNvSpPr>
            <a:spLocks xmlns:a="http://schemas.openxmlformats.org/drawingml/2006/main" noGrp="1"/>
          </p:cNvSpPr>
          <p:nvPr/>
        </p:nvSpPr>
        <p:spPr>
          <a:xfrm xmlns:a="http://schemas.openxmlformats.org/drawingml/2006/main">
            <a:off x="6477000" y="3362325"/>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(b) Resolve the 39.2 N weight</a:t>
            </a:r>
          </a:p>
        </p:txBody>
      </p:sp>
      <p:sp>
        <p:nvSpPr>
          <p:cNvPr id="24" name="math-53-0">
            <a:extLst xmlns:a="http://schemas.openxmlformats.org/drawingml/2006/main">
              <a:ext uri="{FF2B5EF4-FFF2-40B4-BE49-F238E27FC236}">
                <a16:creationId xmlns:a16="http://schemas.microsoft.com/office/drawing/2014/main" id="{4289A759-3BC7-4FA9-9CF3-0D2B60F3919A}"/>
              </a:ext>
            </a:extLst>
          </p:cNvPr>
          <p:cNvSpPr>
            <a:spLocks xmlns:a="http://schemas.openxmlformats.org/drawingml/2006/main" noGrp="1"/>
          </p:cNvSpPr>
          <p:nvPr/>
        </p:nvSpPr>
        <p:spPr>
          <a:xfrm xmlns:a="http://schemas.openxmlformats.org/drawingml/2006/main">
            <a:off x="6477000" y="3790950"/>
            <a:ext cx="262319"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W</a:t>
            </a:r>
          </a:p>
        </p:txBody>
      </p:sp>
      <p:sp>
        <p:nvSpPr>
          <p:cNvPr id="25" name="math-53-1">
            <a:extLst xmlns:a="http://schemas.openxmlformats.org/drawingml/2006/main">
              <a:ext uri="{FF2B5EF4-FFF2-40B4-BE49-F238E27FC236}">
                <a16:creationId xmlns:a16="http://schemas.microsoft.com/office/drawing/2014/main" id="{5B084204-7B66-456E-99EA-4A628AD2EB26}"/>
              </a:ext>
            </a:extLst>
          </p:cNvPr>
          <p:cNvSpPr>
            <a:spLocks xmlns:a="http://schemas.openxmlformats.org/drawingml/2006/main" noGrp="1"/>
          </p:cNvSpPr>
          <p:nvPr/>
        </p:nvSpPr>
        <p:spPr>
          <a:xfrm xmlns:a="http://schemas.openxmlformats.org/drawingml/2006/main">
            <a:off x="6710744" y="3892487"/>
            <a:ext cx="555403" cy="16344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87" b="0">
                <a:solidFill>
                  <a:srgbClr val="19324D"/>
                </a:solidFill>
                <a:latin typeface="Arial"/>
                <a:ea typeface="Arial"/>
                <a:cs typeface="Arial"/>
              </a:defRPr>
            </a:defPPr>
            <a:lvl1pPr algn="l">
              <a:defRPr sz="1287" b="0">
                <a:solidFill>
                  <a:srgbClr val="19324D"/>
                </a:solidFill>
                <a:latin typeface="Arial"/>
                <a:ea typeface="Arial"/>
                <a:cs typeface="Arial"/>
              </a:defRPr>
            </a:lvl1pPr>
            <a:lvl2pPr algn="l">
              <a:defRPr sz="1287" b="0">
                <a:solidFill>
                  <a:srgbClr val="19324D"/>
                </a:solidFill>
                <a:latin typeface="Arial"/>
                <a:ea typeface="Arial"/>
                <a:cs typeface="Arial"/>
              </a:defRPr>
            </a:lvl2pPr>
            <a:lvl3pPr algn="l">
              <a:defRPr sz="1287" b="0">
                <a:solidFill>
                  <a:srgbClr val="19324D"/>
                </a:solidFill>
                <a:latin typeface="Arial"/>
                <a:ea typeface="Arial"/>
                <a:cs typeface="Arial"/>
              </a:defRPr>
            </a:lvl3pPr>
            <a:lvl4pPr algn="l">
              <a:defRPr sz="1287" b="0">
                <a:solidFill>
                  <a:srgbClr val="19324D"/>
                </a:solidFill>
                <a:latin typeface="Arial"/>
                <a:ea typeface="Arial"/>
                <a:cs typeface="Arial"/>
              </a:defRPr>
            </a:lvl4pPr>
            <a:lvl5pPr algn="l">
              <a:defRPr sz="1287" b="0">
                <a:solidFill>
                  <a:srgbClr val="19324D"/>
                </a:solidFill>
                <a:latin typeface="Arial"/>
                <a:ea typeface="Arial"/>
                <a:cs typeface="Arial"/>
              </a:defRPr>
            </a:lvl5pPr>
            <a:lvl6pPr algn="l">
              <a:defRPr sz="1287" b="0">
                <a:solidFill>
                  <a:srgbClr val="19324D"/>
                </a:solidFill>
                <a:latin typeface="Arial"/>
                <a:ea typeface="Arial"/>
                <a:cs typeface="Arial"/>
              </a:defRPr>
            </a:lvl6pPr>
            <a:lvl7pPr algn="l">
              <a:defRPr sz="1287" b="0">
                <a:solidFill>
                  <a:srgbClr val="19324D"/>
                </a:solidFill>
                <a:latin typeface="Arial"/>
                <a:ea typeface="Arial"/>
                <a:cs typeface="Arial"/>
              </a:defRPr>
            </a:lvl7pPr>
            <a:lvl8pPr algn="l">
              <a:defRPr sz="1287" b="0">
                <a:solidFill>
                  <a:srgbClr val="19324D"/>
                </a:solidFill>
                <a:latin typeface="Arial"/>
                <a:ea typeface="Arial"/>
                <a:cs typeface="Arial"/>
              </a:defRPr>
            </a:lvl8pPr>
            <a:lvl9pPr algn="l">
              <a:defRPr sz="1287" b="0">
                <a:solidFill>
                  <a:srgbClr val="19324D"/>
                </a:solidFill>
                <a:latin typeface="Arial"/>
                <a:ea typeface="Arial"/>
                <a:cs typeface="Arial"/>
              </a:defRPr>
            </a:lvl9pPr>
          </a:lstStyle>
          <a:p xmlns:a="http://schemas.openxmlformats.org/drawingml/2006/main">
            <a:pPr algn="l">
              <a:lnSpc>
                <a:spcPct val="112000"/>
              </a:lnSpc>
              <a:buNone/>
              <a:defRPr sz="1287" b="0">
                <a:solidFill>
                  <a:srgbClr val="19324D"/>
                </a:solidFill>
                <a:latin typeface="Arial"/>
                <a:ea typeface="Arial"/>
                <a:cs typeface="Arial"/>
              </a:defRPr>
            </a:pPr>
            <a:r>
              <a:rPr sz="1287" b="0">
                <a:solidFill>
                  <a:srgbClr val="19324D"/>
                </a:solidFill>
                <a:latin typeface="Arial"/>
                <a:ea typeface="Arial"/>
                <a:cs typeface="Arial"/>
              </a:rPr>
              <a:t>parallel</a:t>
            </a:r>
          </a:p>
        </p:txBody>
      </p:sp>
      <p:sp>
        <p:nvSpPr>
          <p:cNvPr id="26" name="math-53-2">
            <a:extLst xmlns:a="http://schemas.openxmlformats.org/drawingml/2006/main">
              <a:ext uri="{FF2B5EF4-FFF2-40B4-BE49-F238E27FC236}">
                <a16:creationId xmlns:a16="http://schemas.microsoft.com/office/drawing/2014/main" id="{0A8D3780-F8A9-4BE0-92F9-09BB2E62BCAC}"/>
              </a:ext>
            </a:extLst>
          </p:cNvPr>
          <p:cNvSpPr>
            <a:spLocks xmlns:a="http://schemas.openxmlformats.org/drawingml/2006/main" noGrp="1"/>
          </p:cNvSpPr>
          <p:nvPr/>
        </p:nvSpPr>
        <p:spPr>
          <a:xfrm xmlns:a="http://schemas.openxmlformats.org/drawingml/2006/main">
            <a:off x="7237571" y="3790950"/>
            <a:ext cx="2633377"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 = 39.2 sin 30° = 19.6 N</a:t>
            </a:r>
          </a:p>
        </p:txBody>
      </p:sp>
      <p:sp>
        <p:nvSpPr>
          <p:cNvPr id="27" name="math-54-0">
            <a:extLst xmlns:a="http://schemas.openxmlformats.org/drawingml/2006/main">
              <a:ext uri="{FF2B5EF4-FFF2-40B4-BE49-F238E27FC236}">
                <a16:creationId xmlns:a16="http://schemas.microsoft.com/office/drawing/2014/main" id="{2EEB1E2E-7711-4EB1-9E8E-B109F214B4B9}"/>
              </a:ext>
            </a:extLst>
          </p:cNvPr>
          <p:cNvSpPr>
            <a:spLocks xmlns:a="http://schemas.openxmlformats.org/drawingml/2006/main" noGrp="1"/>
          </p:cNvSpPr>
          <p:nvPr/>
        </p:nvSpPr>
        <p:spPr>
          <a:xfrm xmlns:a="http://schemas.openxmlformats.org/drawingml/2006/main">
            <a:off x="6477000" y="4429125"/>
            <a:ext cx="3100483"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N = 39.2 cos 30° = 33.9 N</a:t>
            </a:r>
          </a:p>
        </p:txBody>
      </p:sp>
      <p:sp>
        <p:nvSpPr>
          <p:cNvPr id="28" name="answer-part-c">
            <a:extLst xmlns:a="http://schemas.openxmlformats.org/drawingml/2006/main">
              <a:ext uri="{FF2B5EF4-FFF2-40B4-BE49-F238E27FC236}">
                <a16:creationId xmlns:a16="http://schemas.microsoft.com/office/drawing/2014/main" id="{F11EE951-DE01-458F-86F3-529FE53AF5F5}"/>
              </a:ext>
            </a:extLst>
          </p:cNvPr>
          <p:cNvSpPr>
            <a:spLocks xmlns:a="http://schemas.openxmlformats.org/drawingml/2006/main" noGrp="1"/>
          </p:cNvSpPr>
          <p:nvPr/>
        </p:nvSpPr>
        <p:spPr>
          <a:xfrm xmlns:a="http://schemas.openxmlformats.org/drawingml/2006/main">
            <a:off x="6477000" y="5133975"/>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(c) The acceleration points down the slope</a:t>
            </a:r>
          </a:p>
        </p:txBody>
      </p:sp>
      <p:sp>
        <p:nvSpPr>
          <p:cNvPr id="29" name="paragraph">
            <a:extLst xmlns:a="http://schemas.openxmlformats.org/drawingml/2006/main">
              <a:ext uri="{FF2B5EF4-FFF2-40B4-BE49-F238E27FC236}">
                <a16:creationId xmlns:a16="http://schemas.microsoft.com/office/drawing/2014/main" id="{DDE204B4-07CB-4800-8567-EA1163EFFD73}"/>
              </a:ext>
            </a:extLst>
          </p:cNvPr>
          <p:cNvSpPr>
            <a:spLocks xmlns:a="http://schemas.openxmlformats.org/drawingml/2006/main" noGrp="1"/>
          </p:cNvSpPr>
          <p:nvPr/>
        </p:nvSpPr>
        <p:spPr>
          <a:xfrm xmlns:a="http://schemas.openxmlformats.org/drawingml/2006/main">
            <a:off x="6477000" y="5562600"/>
            <a:ext cx="5029200" cy="5610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19324D"/>
                </a:solidFill>
                <a:latin typeface="Arial"/>
                <a:ea typeface="Arial"/>
                <a:cs typeface="Arial"/>
              </a:defRPr>
            </a:defPPr>
            <a:lvl1pPr algn="l">
              <a:defRPr sz="1725" b="0">
                <a:solidFill>
                  <a:srgbClr val="19324D"/>
                </a:solidFill>
                <a:latin typeface="Arial"/>
                <a:ea typeface="Arial"/>
                <a:cs typeface="Arial"/>
              </a:defRPr>
            </a:lvl1pPr>
            <a:lvl2pPr algn="l">
              <a:defRPr sz="1725" b="0">
                <a:solidFill>
                  <a:srgbClr val="19324D"/>
                </a:solidFill>
                <a:latin typeface="Arial"/>
                <a:ea typeface="Arial"/>
                <a:cs typeface="Arial"/>
              </a:defRPr>
            </a:lvl2pPr>
            <a:lvl3pPr algn="l">
              <a:defRPr sz="1725" b="0">
                <a:solidFill>
                  <a:srgbClr val="19324D"/>
                </a:solidFill>
                <a:latin typeface="Arial"/>
                <a:ea typeface="Arial"/>
                <a:cs typeface="Arial"/>
              </a:defRPr>
            </a:lvl3pPr>
            <a:lvl4pPr algn="l">
              <a:defRPr sz="1725" b="0">
                <a:solidFill>
                  <a:srgbClr val="19324D"/>
                </a:solidFill>
                <a:latin typeface="Arial"/>
                <a:ea typeface="Arial"/>
                <a:cs typeface="Arial"/>
              </a:defRPr>
            </a:lvl4pPr>
            <a:lvl5pPr algn="l">
              <a:defRPr sz="1725" b="0">
                <a:solidFill>
                  <a:srgbClr val="19324D"/>
                </a:solidFill>
                <a:latin typeface="Arial"/>
                <a:ea typeface="Arial"/>
                <a:cs typeface="Arial"/>
              </a:defRPr>
            </a:lvl5pPr>
            <a:lvl6pPr algn="l">
              <a:defRPr sz="1725" b="0">
                <a:solidFill>
                  <a:srgbClr val="19324D"/>
                </a:solidFill>
                <a:latin typeface="Arial"/>
                <a:ea typeface="Arial"/>
                <a:cs typeface="Arial"/>
              </a:defRPr>
            </a:lvl6pPr>
            <a:lvl7pPr algn="l">
              <a:defRPr sz="1725" b="0">
                <a:solidFill>
                  <a:srgbClr val="19324D"/>
                </a:solidFill>
                <a:latin typeface="Arial"/>
                <a:ea typeface="Arial"/>
                <a:cs typeface="Arial"/>
              </a:defRPr>
            </a:lvl7pPr>
            <a:lvl8pPr algn="l">
              <a:defRPr sz="1725" b="0">
                <a:solidFill>
                  <a:srgbClr val="19324D"/>
                </a:solidFill>
                <a:latin typeface="Arial"/>
                <a:ea typeface="Arial"/>
                <a:cs typeface="Arial"/>
              </a:defRPr>
            </a:lvl8pPr>
            <a:lvl9pPr algn="l">
              <a:defRPr sz="1725" b="0">
                <a:solidFill>
                  <a:srgbClr val="19324D"/>
                </a:solidFill>
                <a:latin typeface="Arial"/>
                <a:ea typeface="Arial"/>
                <a:cs typeface="Arial"/>
              </a:defRPr>
            </a:lvl9pPr>
          </a:lstStyle>
          <a:p xmlns:a="http://schemas.openxmlformats.org/drawingml/2006/main">
            <a:pPr algn="l">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a = 19.6/4.00 = 4.90 m s⁻².</a:t>
            </a:r>
          </a:p>
          <a:p xmlns:a="http://schemas.openxmlformats.org/drawingml/2006/main">
            <a:pPr algn="l">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Yes. If moving up, it initially slows down.</a:t>
            </a:r>
          </a:p>
        </p:txBody>
      </p:sp>
    </p:spTree>
    <p:extLst>
      <p:ext uri="{BB962C8B-B14F-4D97-AF65-F5344CB8AC3E}">
        <p14:creationId xmlns:p14="http://schemas.microsoft.com/office/powerpoint/2010/main" val="596322504"/>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Apparent weight in a lift</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10  /  Definitions and symbols</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29</a:t>
            </a:r>
          </a:p>
        </p:txBody>
      </p:sp>
      <p:sp>
        <p:nvSpPr>
          <p:cNvPr id="14" name="gold-panel">
            <a:extLst xmlns:a="http://schemas.openxmlformats.org/drawingml/2006/main">
              <a:ext uri="{FF2B5EF4-FFF2-40B4-BE49-F238E27FC236}">
                <a16:creationId xmlns:a16="http://schemas.microsoft.com/office/drawing/2014/main" id="{7A37F217-C84F-4D1E-9A6B-257F10E7DB45}"/>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0730DC53-60F8-45F2-BD83-27B486243EA3}"/>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KEY TERMS</a:t>
            </a:r>
          </a:p>
        </p:txBody>
      </p:sp>
      <p:sp>
        <p:nvSpPr>
          <p:cNvPr id="16" name="paragraph">
            <a:extLst xmlns:a="http://schemas.openxmlformats.org/drawingml/2006/main">
              <a:ext uri="{FF2B5EF4-FFF2-40B4-BE49-F238E27FC236}">
                <a16:creationId xmlns:a16="http://schemas.microsoft.com/office/drawing/2014/main" id="{77AE953F-33EB-4851-A9D1-5F126153FED8}"/>
              </a:ext>
            </a:extLst>
          </p:cNvPr>
          <p:cNvSpPr>
            <a:spLocks xmlns:a="http://schemas.openxmlformats.org/drawingml/2006/main" noGrp="1"/>
          </p:cNvSpPr>
          <p:nvPr/>
        </p:nvSpPr>
        <p:spPr>
          <a:xfrm xmlns:a="http://schemas.openxmlformats.org/drawingml/2006/main">
            <a:off x="952500" y="2352675"/>
            <a:ext cx="3657600" cy="3748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defRPr sz="2175" b="1">
                <a:solidFill>
                  <a:srgbClr val="19324D"/>
                </a:solidFill>
                <a:latin typeface="Arial"/>
                <a:ea typeface="Arial"/>
                <a:cs typeface="Arial"/>
              </a:defRPr>
            </a:lvl1pPr>
            <a:lvl2pPr algn="l">
              <a:defRPr sz="2175" b="1">
                <a:solidFill>
                  <a:srgbClr val="19324D"/>
                </a:solidFill>
                <a:latin typeface="Arial"/>
                <a:ea typeface="Arial"/>
                <a:cs typeface="Arial"/>
              </a:defRPr>
            </a:lvl2pPr>
            <a:lvl3pPr algn="l">
              <a:defRPr sz="2175" b="1">
                <a:solidFill>
                  <a:srgbClr val="19324D"/>
                </a:solidFill>
                <a:latin typeface="Arial"/>
                <a:ea typeface="Arial"/>
                <a:cs typeface="Arial"/>
              </a:defRPr>
            </a:lvl3pPr>
            <a:lvl4pPr algn="l">
              <a:defRPr sz="2175" b="1">
                <a:solidFill>
                  <a:srgbClr val="19324D"/>
                </a:solidFill>
                <a:latin typeface="Arial"/>
                <a:ea typeface="Arial"/>
                <a:cs typeface="Arial"/>
              </a:defRPr>
            </a:lvl4pPr>
            <a:lvl5pPr algn="l">
              <a:defRPr sz="2175" b="1">
                <a:solidFill>
                  <a:srgbClr val="19324D"/>
                </a:solidFill>
                <a:latin typeface="Arial"/>
                <a:ea typeface="Arial"/>
                <a:cs typeface="Arial"/>
              </a:defRPr>
            </a:lvl5pPr>
            <a:lvl6pPr algn="l">
              <a:defRPr sz="2175" b="1">
                <a:solidFill>
                  <a:srgbClr val="19324D"/>
                </a:solidFill>
                <a:latin typeface="Arial"/>
                <a:ea typeface="Arial"/>
                <a:cs typeface="Arial"/>
              </a:defRPr>
            </a:lvl6pPr>
            <a:lvl7pPr algn="l">
              <a:defRPr sz="2175" b="1">
                <a:solidFill>
                  <a:srgbClr val="19324D"/>
                </a:solidFill>
                <a:latin typeface="Arial"/>
                <a:ea typeface="Arial"/>
                <a:cs typeface="Arial"/>
              </a:defRPr>
            </a:lvl7pPr>
            <a:lvl8pPr algn="l">
              <a:defRPr sz="2175" b="1">
                <a:solidFill>
                  <a:srgbClr val="19324D"/>
                </a:solidFill>
                <a:latin typeface="Arial"/>
                <a:ea typeface="Arial"/>
                <a:cs typeface="Arial"/>
              </a:defRPr>
            </a:lvl8pPr>
            <a:lvl9pPr algn="l">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Scale reading</a:t>
            </a:r>
          </a:p>
        </p:txBody>
      </p:sp>
      <p:sp>
        <p:nvSpPr>
          <p:cNvPr id="17" name="paragraph">
            <a:extLst xmlns:a="http://schemas.openxmlformats.org/drawingml/2006/main">
              <a:ext uri="{FF2B5EF4-FFF2-40B4-BE49-F238E27FC236}">
                <a16:creationId xmlns:a16="http://schemas.microsoft.com/office/drawing/2014/main" id="{4D375622-EA4D-4B5C-86F6-2F4524B59AA0}"/>
              </a:ext>
            </a:extLst>
          </p:cNvPr>
          <p:cNvSpPr>
            <a:spLocks xmlns:a="http://schemas.openxmlformats.org/drawingml/2006/main" noGrp="1"/>
          </p:cNvSpPr>
          <p:nvPr/>
        </p:nvSpPr>
        <p:spPr>
          <a:xfrm xmlns:a="http://schemas.openxmlformats.org/drawingml/2006/main">
            <a:off x="952500" y="2800350"/>
            <a:ext cx="3657600" cy="9115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The normal contact force</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exerted by the scale.</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It can differ from mg.</a:t>
            </a:r>
          </a:p>
        </p:txBody>
      </p:sp>
      <p:sp>
        <p:nvSpPr>
          <p:cNvPr id="18" name="paragraph">
            <a:extLst xmlns:a="http://schemas.openxmlformats.org/drawingml/2006/main">
              <a:ext uri="{FF2B5EF4-FFF2-40B4-BE49-F238E27FC236}">
                <a16:creationId xmlns:a16="http://schemas.microsoft.com/office/drawing/2014/main" id="{3A88A060-B36C-44CE-A3F1-7102570EE201}"/>
              </a:ext>
            </a:extLst>
          </p:cNvPr>
          <p:cNvSpPr>
            <a:spLocks xmlns:a="http://schemas.openxmlformats.org/drawingml/2006/main" noGrp="1"/>
          </p:cNvSpPr>
          <p:nvPr/>
        </p:nvSpPr>
        <p:spPr>
          <a:xfrm xmlns:a="http://schemas.openxmlformats.org/drawingml/2006/main">
            <a:off x="952500" y="4457700"/>
            <a:ext cx="36576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Choose upwards positive</a:t>
            </a:r>
          </a:p>
        </p:txBody>
      </p:sp>
      <p:sp>
        <p:nvSpPr>
          <p:cNvPr id="19" name="paragraph">
            <a:extLst xmlns:a="http://schemas.openxmlformats.org/drawingml/2006/main">
              <a:ext uri="{FF2B5EF4-FFF2-40B4-BE49-F238E27FC236}">
                <a16:creationId xmlns:a16="http://schemas.microsoft.com/office/drawing/2014/main" id="{692BE164-E147-4F69-AD56-81AFF0CD44D8}"/>
              </a:ext>
            </a:extLst>
          </p:cNvPr>
          <p:cNvSpPr>
            <a:spLocks xmlns:a="http://schemas.openxmlformats.org/drawingml/2006/main" noGrp="1"/>
          </p:cNvSpPr>
          <p:nvPr/>
        </p:nvSpPr>
        <p:spPr>
          <a:xfrm xmlns:a="http://schemas.openxmlformats.org/drawingml/2006/main">
            <a:off x="952500" y="4905375"/>
            <a:ext cx="3657600" cy="60483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Use the sign of acceleration,</a:t>
            </a:r>
          </a:p>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not the direction of motion.</a:t>
            </a:r>
          </a:p>
        </p:txBody>
      </p:sp>
      <p:sp>
        <p:nvSpPr>
          <p:cNvPr id="20" name="section-heading">
            <a:extLst xmlns:a="http://schemas.openxmlformats.org/drawingml/2006/main">
              <a:ext uri="{FF2B5EF4-FFF2-40B4-BE49-F238E27FC236}">
                <a16:creationId xmlns:a16="http://schemas.microsoft.com/office/drawing/2014/main" id="{E7F870A9-E7E1-4688-B5E8-BE6FB2D0B4BB}"/>
              </a:ext>
            </a:extLst>
          </p:cNvPr>
          <p:cNvSpPr>
            <a:spLocks xmlns:a="http://schemas.openxmlformats.org/drawingml/2006/main" noGrp="1"/>
          </p:cNvSpPr>
          <p:nvPr/>
        </p:nvSpPr>
        <p:spPr>
          <a:xfrm xmlns:a="http://schemas.openxmlformats.org/drawingml/2006/main">
            <a:off x="5334000" y="1857375"/>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Apply Newton’s second law vertically</a:t>
            </a:r>
          </a:p>
        </p:txBody>
      </p:sp>
      <p:sp>
        <p:nvSpPr>
          <p:cNvPr id="21" name="math-55-0">
            <a:extLst xmlns:a="http://schemas.openxmlformats.org/drawingml/2006/main">
              <a:ext uri="{FF2B5EF4-FFF2-40B4-BE49-F238E27FC236}">
                <a16:creationId xmlns:a16="http://schemas.microsoft.com/office/drawing/2014/main" id="{D242304E-680B-47AA-AC5C-DD5F38E45416}"/>
              </a:ext>
            </a:extLst>
          </p:cNvPr>
          <p:cNvSpPr>
            <a:spLocks xmlns:a="http://schemas.openxmlformats.org/drawingml/2006/main" noGrp="1"/>
          </p:cNvSpPr>
          <p:nvPr/>
        </p:nvSpPr>
        <p:spPr>
          <a:xfrm xmlns:a="http://schemas.openxmlformats.org/drawingml/2006/main">
            <a:off x="5334000" y="2381250"/>
            <a:ext cx="2065496" cy="5286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775" b="0">
                <a:solidFill>
                  <a:srgbClr val="19324D"/>
                </a:solidFill>
                <a:latin typeface="Arial"/>
                <a:ea typeface="Arial"/>
                <a:cs typeface="Arial"/>
              </a:defRPr>
            </a:defPPr>
            <a:lvl1pPr algn="l">
              <a:defRPr sz="2775" b="0">
                <a:solidFill>
                  <a:srgbClr val="19324D"/>
                </a:solidFill>
                <a:latin typeface="Arial"/>
                <a:ea typeface="Arial"/>
                <a:cs typeface="Arial"/>
              </a:defRPr>
            </a:lvl1pPr>
            <a:lvl2pPr algn="l">
              <a:defRPr sz="2775" b="0">
                <a:solidFill>
                  <a:srgbClr val="19324D"/>
                </a:solidFill>
                <a:latin typeface="Arial"/>
                <a:ea typeface="Arial"/>
                <a:cs typeface="Arial"/>
              </a:defRPr>
            </a:lvl2pPr>
            <a:lvl3pPr algn="l">
              <a:defRPr sz="2775" b="0">
                <a:solidFill>
                  <a:srgbClr val="19324D"/>
                </a:solidFill>
                <a:latin typeface="Arial"/>
                <a:ea typeface="Arial"/>
                <a:cs typeface="Arial"/>
              </a:defRPr>
            </a:lvl3pPr>
            <a:lvl4pPr algn="l">
              <a:defRPr sz="2775" b="0">
                <a:solidFill>
                  <a:srgbClr val="19324D"/>
                </a:solidFill>
                <a:latin typeface="Arial"/>
                <a:ea typeface="Arial"/>
                <a:cs typeface="Arial"/>
              </a:defRPr>
            </a:lvl4pPr>
            <a:lvl5pPr algn="l">
              <a:defRPr sz="2775" b="0">
                <a:solidFill>
                  <a:srgbClr val="19324D"/>
                </a:solidFill>
                <a:latin typeface="Arial"/>
                <a:ea typeface="Arial"/>
                <a:cs typeface="Arial"/>
              </a:defRPr>
            </a:lvl5pPr>
            <a:lvl6pPr algn="l">
              <a:defRPr sz="2775" b="0">
                <a:solidFill>
                  <a:srgbClr val="19324D"/>
                </a:solidFill>
                <a:latin typeface="Arial"/>
                <a:ea typeface="Arial"/>
                <a:cs typeface="Arial"/>
              </a:defRPr>
            </a:lvl6pPr>
            <a:lvl7pPr algn="l">
              <a:defRPr sz="2775" b="0">
                <a:solidFill>
                  <a:srgbClr val="19324D"/>
                </a:solidFill>
                <a:latin typeface="Arial"/>
                <a:ea typeface="Arial"/>
                <a:cs typeface="Arial"/>
              </a:defRPr>
            </a:lvl7pPr>
            <a:lvl8pPr algn="l">
              <a:defRPr sz="2775" b="0">
                <a:solidFill>
                  <a:srgbClr val="19324D"/>
                </a:solidFill>
                <a:latin typeface="Arial"/>
                <a:ea typeface="Arial"/>
                <a:cs typeface="Arial"/>
              </a:defRPr>
            </a:lvl8pPr>
            <a:lvl9pPr algn="l">
              <a:defRPr sz="2775" b="0">
                <a:solidFill>
                  <a:srgbClr val="19324D"/>
                </a:solidFill>
                <a:latin typeface="Arial"/>
                <a:ea typeface="Arial"/>
                <a:cs typeface="Arial"/>
              </a:defRPr>
            </a:lvl9pPr>
          </a:lstStyle>
          <a:p xmlns:a="http://schemas.openxmlformats.org/drawingml/2006/main">
            <a:pPr algn="l">
              <a:lnSpc>
                <a:spcPct val="112000"/>
              </a:lnSpc>
              <a:buNone/>
              <a:defRPr sz="2775" b="0">
                <a:solidFill>
                  <a:srgbClr val="19324D"/>
                </a:solidFill>
                <a:latin typeface="Arial"/>
                <a:ea typeface="Arial"/>
                <a:cs typeface="Arial"/>
              </a:defRPr>
            </a:pPr>
            <a:r>
              <a:rPr sz="2775" b="0">
                <a:solidFill>
                  <a:srgbClr val="19324D"/>
                </a:solidFill>
                <a:latin typeface="Arial"/>
                <a:ea typeface="Arial"/>
                <a:cs typeface="Arial"/>
              </a:rPr>
              <a:t>N − mg = ma</a:t>
            </a:r>
          </a:p>
        </p:txBody>
      </p:sp>
      <p:sp>
        <p:nvSpPr>
          <p:cNvPr id="22" name="math-56-0">
            <a:extLst xmlns:a="http://schemas.openxmlformats.org/drawingml/2006/main">
              <a:ext uri="{FF2B5EF4-FFF2-40B4-BE49-F238E27FC236}">
                <a16:creationId xmlns:a16="http://schemas.microsoft.com/office/drawing/2014/main" id="{40FF803D-1FC5-4B5D-BE71-6E3319FD42ED}"/>
              </a:ext>
            </a:extLst>
          </p:cNvPr>
          <p:cNvSpPr>
            <a:spLocks xmlns:a="http://schemas.openxmlformats.org/drawingml/2006/main" noGrp="1"/>
          </p:cNvSpPr>
          <p:nvPr/>
        </p:nvSpPr>
        <p:spPr>
          <a:xfrm xmlns:a="http://schemas.openxmlformats.org/drawingml/2006/main">
            <a:off x="5334000" y="3152775"/>
            <a:ext cx="1899761" cy="5000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625" b="0">
                <a:solidFill>
                  <a:srgbClr val="19324D"/>
                </a:solidFill>
                <a:latin typeface="Arial"/>
                <a:ea typeface="Arial"/>
                <a:cs typeface="Arial"/>
              </a:defRPr>
            </a:defPPr>
            <a:lvl1pPr algn="l">
              <a:defRPr sz="2625" b="0">
                <a:solidFill>
                  <a:srgbClr val="19324D"/>
                </a:solidFill>
                <a:latin typeface="Arial"/>
                <a:ea typeface="Arial"/>
                <a:cs typeface="Arial"/>
              </a:defRPr>
            </a:lvl1pPr>
            <a:lvl2pPr algn="l">
              <a:defRPr sz="2625" b="0">
                <a:solidFill>
                  <a:srgbClr val="19324D"/>
                </a:solidFill>
                <a:latin typeface="Arial"/>
                <a:ea typeface="Arial"/>
                <a:cs typeface="Arial"/>
              </a:defRPr>
            </a:lvl2pPr>
            <a:lvl3pPr algn="l">
              <a:defRPr sz="2625" b="0">
                <a:solidFill>
                  <a:srgbClr val="19324D"/>
                </a:solidFill>
                <a:latin typeface="Arial"/>
                <a:ea typeface="Arial"/>
                <a:cs typeface="Arial"/>
              </a:defRPr>
            </a:lvl3pPr>
            <a:lvl4pPr algn="l">
              <a:defRPr sz="2625" b="0">
                <a:solidFill>
                  <a:srgbClr val="19324D"/>
                </a:solidFill>
                <a:latin typeface="Arial"/>
                <a:ea typeface="Arial"/>
                <a:cs typeface="Arial"/>
              </a:defRPr>
            </a:lvl4pPr>
            <a:lvl5pPr algn="l">
              <a:defRPr sz="2625" b="0">
                <a:solidFill>
                  <a:srgbClr val="19324D"/>
                </a:solidFill>
                <a:latin typeface="Arial"/>
                <a:ea typeface="Arial"/>
                <a:cs typeface="Arial"/>
              </a:defRPr>
            </a:lvl5pPr>
            <a:lvl6pPr algn="l">
              <a:defRPr sz="2625" b="0">
                <a:solidFill>
                  <a:srgbClr val="19324D"/>
                </a:solidFill>
                <a:latin typeface="Arial"/>
                <a:ea typeface="Arial"/>
                <a:cs typeface="Arial"/>
              </a:defRPr>
            </a:lvl6pPr>
            <a:lvl7pPr algn="l">
              <a:defRPr sz="2625" b="0">
                <a:solidFill>
                  <a:srgbClr val="19324D"/>
                </a:solidFill>
                <a:latin typeface="Arial"/>
                <a:ea typeface="Arial"/>
                <a:cs typeface="Arial"/>
              </a:defRPr>
            </a:lvl7pPr>
            <a:lvl8pPr algn="l">
              <a:defRPr sz="2625" b="0">
                <a:solidFill>
                  <a:srgbClr val="19324D"/>
                </a:solidFill>
                <a:latin typeface="Arial"/>
                <a:ea typeface="Arial"/>
                <a:cs typeface="Arial"/>
              </a:defRPr>
            </a:lvl8pPr>
            <a:lvl9pPr algn="l">
              <a:defRPr sz="2625" b="0">
                <a:solidFill>
                  <a:srgbClr val="19324D"/>
                </a:solidFill>
                <a:latin typeface="Arial"/>
                <a:ea typeface="Arial"/>
                <a:cs typeface="Arial"/>
              </a:defRPr>
            </a:lvl9pPr>
          </a:lstStyle>
          <a:p xmlns:a="http://schemas.openxmlformats.org/drawingml/2006/main">
            <a:pPr algn="l">
              <a:lnSpc>
                <a:spcPct val="112000"/>
              </a:lnSpc>
              <a:buNone/>
              <a:defRPr sz="2625" b="0">
                <a:solidFill>
                  <a:srgbClr val="19324D"/>
                </a:solidFill>
                <a:latin typeface="Arial"/>
                <a:ea typeface="Arial"/>
                <a:cs typeface="Arial"/>
              </a:defRPr>
            </a:pPr>
            <a:r>
              <a:rPr sz="2625" b="0">
                <a:solidFill>
                  <a:srgbClr val="19324D"/>
                </a:solidFill>
                <a:latin typeface="Arial"/>
                <a:ea typeface="Arial"/>
                <a:cs typeface="Arial"/>
              </a:rPr>
              <a:t>N = m(g + a)</a:t>
            </a:r>
          </a:p>
        </p:txBody>
      </p:sp>
      <p:sp>
        <p:nvSpPr>
          <p:cNvPr id="23" name="section-heading">
            <a:extLst xmlns:a="http://schemas.openxmlformats.org/drawingml/2006/main">
              <a:ext uri="{FF2B5EF4-FFF2-40B4-BE49-F238E27FC236}">
                <a16:creationId xmlns:a16="http://schemas.microsoft.com/office/drawing/2014/main" id="{328555F8-1A3D-476C-B7A5-C025F086491B}"/>
              </a:ext>
            </a:extLst>
          </p:cNvPr>
          <p:cNvSpPr>
            <a:spLocks xmlns:a="http://schemas.openxmlformats.org/drawingml/2006/main" noGrp="1"/>
          </p:cNvSpPr>
          <p:nvPr/>
        </p:nvSpPr>
        <p:spPr>
          <a:xfrm xmlns:a="http://schemas.openxmlformats.org/drawingml/2006/main">
            <a:off x="5334000" y="4295775"/>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Velocity and acceleration can oppose</a:t>
            </a:r>
          </a:p>
        </p:txBody>
      </p:sp>
      <p:sp>
        <p:nvSpPr>
          <p:cNvPr id="24" name="paragraph">
            <a:extLst xmlns:a="http://schemas.openxmlformats.org/drawingml/2006/main">
              <a:ext uri="{FF2B5EF4-FFF2-40B4-BE49-F238E27FC236}">
                <a16:creationId xmlns:a16="http://schemas.microsoft.com/office/drawing/2014/main" id="{C07DE92B-701D-4EEC-8E71-1671B8C6DA92}"/>
              </a:ext>
            </a:extLst>
          </p:cNvPr>
          <p:cNvSpPr>
            <a:spLocks xmlns:a="http://schemas.openxmlformats.org/drawingml/2006/main" noGrp="1"/>
          </p:cNvSpPr>
          <p:nvPr/>
        </p:nvSpPr>
        <p:spPr>
          <a:xfrm xmlns:a="http://schemas.openxmlformats.org/drawingml/2006/main">
            <a:off x="5334000" y="4733925"/>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lift moving up can accelerate down while slowing.</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Constant velocity gives a = 0 and N = mg.</a:t>
            </a:r>
          </a:p>
        </p:txBody>
      </p:sp>
    </p:spTree>
    <p:extLst>
      <p:ext uri="{BB962C8B-B14F-4D97-AF65-F5344CB8AC3E}">
        <p14:creationId xmlns:p14="http://schemas.microsoft.com/office/powerpoint/2010/main" val="596322504"/>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passenger stands on a scale</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10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30</a:t>
            </a:r>
          </a:p>
        </p:txBody>
      </p:sp>
      <p:sp>
        <p:nvSpPr>
          <p:cNvPr id="14" name="gold-panel">
            <a:extLst xmlns:a="http://schemas.openxmlformats.org/drawingml/2006/main">
              <a:ext uri="{FF2B5EF4-FFF2-40B4-BE49-F238E27FC236}">
                <a16:creationId xmlns:a16="http://schemas.microsoft.com/office/drawing/2014/main" id="{4DF1E6BD-CF04-4539-8344-E12ECE8D32A1}"/>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76FBDE1D-287F-49A5-9E7B-1BC8CBFC91E6}"/>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GIVEN</a:t>
            </a:r>
          </a:p>
        </p:txBody>
      </p:sp>
      <p:sp>
        <p:nvSpPr>
          <p:cNvPr id="16" name="math-57-0">
            <a:extLst xmlns:a="http://schemas.openxmlformats.org/drawingml/2006/main">
              <a:ext uri="{FF2B5EF4-FFF2-40B4-BE49-F238E27FC236}">
                <a16:creationId xmlns:a16="http://schemas.microsoft.com/office/drawing/2014/main" id="{27B827C3-194F-40EB-9B13-4B6B5339869C}"/>
              </a:ext>
            </a:extLst>
          </p:cNvPr>
          <p:cNvSpPr>
            <a:spLocks xmlns:a="http://schemas.openxmlformats.org/drawingml/2006/main" noGrp="1"/>
          </p:cNvSpPr>
          <p:nvPr/>
        </p:nvSpPr>
        <p:spPr>
          <a:xfrm xmlns:a="http://schemas.openxmlformats.org/drawingml/2006/main">
            <a:off x="952500" y="2457450"/>
            <a:ext cx="3080671"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Passenger mass = 60.0 kg</a:t>
            </a:r>
          </a:p>
        </p:txBody>
      </p:sp>
      <p:sp>
        <p:nvSpPr>
          <p:cNvPr id="17" name="math-58-0">
            <a:extLst xmlns:a="http://schemas.openxmlformats.org/drawingml/2006/main">
              <a:ext uri="{FF2B5EF4-FFF2-40B4-BE49-F238E27FC236}">
                <a16:creationId xmlns:a16="http://schemas.microsoft.com/office/drawing/2014/main" id="{EF73AD88-85AF-44EA-A2FF-9D35C3A1437D}"/>
              </a:ext>
            </a:extLst>
          </p:cNvPr>
          <p:cNvSpPr>
            <a:spLocks xmlns:a="http://schemas.openxmlformats.org/drawingml/2006/main" noGrp="1"/>
          </p:cNvSpPr>
          <p:nvPr/>
        </p:nvSpPr>
        <p:spPr>
          <a:xfrm xmlns:a="http://schemas.openxmlformats.org/drawingml/2006/main">
            <a:off x="952500" y="3457575"/>
            <a:ext cx="1565434"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g = 9.80 N kg</a:t>
            </a:r>
          </a:p>
        </p:txBody>
      </p:sp>
      <p:sp>
        <p:nvSpPr>
          <p:cNvPr id="18" name="math-58-1">
            <a:extLst xmlns:a="http://schemas.openxmlformats.org/drawingml/2006/main">
              <a:ext uri="{FF2B5EF4-FFF2-40B4-BE49-F238E27FC236}">
                <a16:creationId xmlns:a16="http://schemas.microsoft.com/office/drawing/2014/main" id="{477C6EB1-3A40-467A-869F-B30AAC349956}"/>
              </a:ext>
            </a:extLst>
          </p:cNvPr>
          <p:cNvSpPr>
            <a:spLocks xmlns:a="http://schemas.openxmlformats.org/drawingml/2006/main" noGrp="1"/>
          </p:cNvSpPr>
          <p:nvPr/>
        </p:nvSpPr>
        <p:spPr>
          <a:xfrm xmlns:a="http://schemas.openxmlformats.org/drawingml/2006/main">
            <a:off x="2489359" y="3395853"/>
            <a:ext cx="222028" cy="1697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337" b="0">
                <a:solidFill>
                  <a:srgbClr val="19324D"/>
                </a:solidFill>
                <a:latin typeface="Arial"/>
                <a:ea typeface="Arial"/>
                <a:cs typeface="Arial"/>
              </a:defRPr>
            </a:defPPr>
            <a:lvl1pPr algn="l">
              <a:defRPr sz="1337" b="0">
                <a:solidFill>
                  <a:srgbClr val="19324D"/>
                </a:solidFill>
                <a:latin typeface="Arial"/>
                <a:ea typeface="Arial"/>
                <a:cs typeface="Arial"/>
              </a:defRPr>
            </a:lvl1pPr>
            <a:lvl2pPr algn="l">
              <a:defRPr sz="1337" b="0">
                <a:solidFill>
                  <a:srgbClr val="19324D"/>
                </a:solidFill>
                <a:latin typeface="Arial"/>
                <a:ea typeface="Arial"/>
                <a:cs typeface="Arial"/>
              </a:defRPr>
            </a:lvl2pPr>
            <a:lvl3pPr algn="l">
              <a:defRPr sz="1337" b="0">
                <a:solidFill>
                  <a:srgbClr val="19324D"/>
                </a:solidFill>
                <a:latin typeface="Arial"/>
                <a:ea typeface="Arial"/>
                <a:cs typeface="Arial"/>
              </a:defRPr>
            </a:lvl3pPr>
            <a:lvl4pPr algn="l">
              <a:defRPr sz="1337" b="0">
                <a:solidFill>
                  <a:srgbClr val="19324D"/>
                </a:solidFill>
                <a:latin typeface="Arial"/>
                <a:ea typeface="Arial"/>
                <a:cs typeface="Arial"/>
              </a:defRPr>
            </a:lvl4pPr>
            <a:lvl5pPr algn="l">
              <a:defRPr sz="1337" b="0">
                <a:solidFill>
                  <a:srgbClr val="19324D"/>
                </a:solidFill>
                <a:latin typeface="Arial"/>
                <a:ea typeface="Arial"/>
                <a:cs typeface="Arial"/>
              </a:defRPr>
            </a:lvl5pPr>
            <a:lvl6pPr algn="l">
              <a:defRPr sz="1337" b="0">
                <a:solidFill>
                  <a:srgbClr val="19324D"/>
                </a:solidFill>
                <a:latin typeface="Arial"/>
                <a:ea typeface="Arial"/>
                <a:cs typeface="Arial"/>
              </a:defRPr>
            </a:lvl6pPr>
            <a:lvl7pPr algn="l">
              <a:defRPr sz="1337" b="0">
                <a:solidFill>
                  <a:srgbClr val="19324D"/>
                </a:solidFill>
                <a:latin typeface="Arial"/>
                <a:ea typeface="Arial"/>
                <a:cs typeface="Arial"/>
              </a:defRPr>
            </a:lvl7pPr>
            <a:lvl8pPr algn="l">
              <a:defRPr sz="1337" b="0">
                <a:solidFill>
                  <a:srgbClr val="19324D"/>
                </a:solidFill>
                <a:latin typeface="Arial"/>
                <a:ea typeface="Arial"/>
                <a:cs typeface="Arial"/>
              </a:defRPr>
            </a:lvl8pPr>
            <a:lvl9pPr algn="l">
              <a:defRPr sz="1337" b="0">
                <a:solidFill>
                  <a:srgbClr val="19324D"/>
                </a:solidFill>
                <a:latin typeface="Arial"/>
                <a:ea typeface="Arial"/>
                <a:cs typeface="Arial"/>
              </a:defRPr>
            </a:lvl9pPr>
          </a:lstStyle>
          <a:p xmlns:a="http://schemas.openxmlformats.org/drawingml/2006/main">
            <a:pPr algn="l">
              <a:lnSpc>
                <a:spcPct val="112000"/>
              </a:lnSpc>
              <a:buNone/>
              <a:defRPr sz="1337" b="0">
                <a:solidFill>
                  <a:srgbClr val="19324D"/>
                </a:solidFill>
                <a:latin typeface="Arial"/>
                <a:ea typeface="Arial"/>
                <a:cs typeface="Arial"/>
              </a:defRPr>
            </a:pPr>
            <a:r>
              <a:rPr sz="1337" b="0">
                <a:solidFill>
                  <a:srgbClr val="19324D"/>
                </a:solidFill>
                <a:latin typeface="Arial"/>
                <a:ea typeface="Arial"/>
                <a:cs typeface="Arial"/>
              </a:rPr>
              <a:t>−1</a:t>
            </a:r>
          </a:p>
        </p:txBody>
      </p:sp>
      <p:sp>
        <p:nvSpPr>
          <p:cNvPr id="19" name="math-59-0">
            <a:extLst xmlns:a="http://schemas.openxmlformats.org/drawingml/2006/main">
              <a:ext uri="{FF2B5EF4-FFF2-40B4-BE49-F238E27FC236}">
                <a16:creationId xmlns:a16="http://schemas.microsoft.com/office/drawing/2014/main" id="{ACBE9A80-7BA6-4917-A7C6-D89591551841}"/>
              </a:ext>
            </a:extLst>
          </p:cNvPr>
          <p:cNvSpPr>
            <a:spLocks xmlns:a="http://schemas.openxmlformats.org/drawingml/2006/main" noGrp="1"/>
          </p:cNvSpPr>
          <p:nvPr/>
        </p:nvSpPr>
        <p:spPr>
          <a:xfrm xmlns:a="http://schemas.openxmlformats.org/drawingml/2006/main">
            <a:off x="952500" y="4457700"/>
            <a:ext cx="2901791"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Take upwards as positive</a:t>
            </a:r>
          </a:p>
        </p:txBody>
      </p:sp>
      <p:sp>
        <p:nvSpPr>
          <p:cNvPr id="20" name="question-part-a">
            <a:extLst xmlns:a="http://schemas.openxmlformats.org/drawingml/2006/main">
              <a:ext uri="{FF2B5EF4-FFF2-40B4-BE49-F238E27FC236}">
                <a16:creationId xmlns:a16="http://schemas.microsoft.com/office/drawing/2014/main" id="{40563776-BF57-4448-A6BF-2396F284EA80}"/>
              </a:ext>
            </a:extLst>
          </p:cNvPr>
          <p:cNvSpPr>
            <a:spLocks xmlns:a="http://schemas.openxmlformats.org/drawingml/2006/main" noGrp="1"/>
          </p:cNvSpPr>
          <p:nvPr/>
        </p:nvSpPr>
        <p:spPr>
          <a:xfrm xmlns:a="http://schemas.openxmlformats.org/drawingml/2006/main">
            <a:off x="5334000" y="1952625"/>
            <a:ext cx="6172200" cy="94440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(a) The lift accelerates upwards at 0.800 m s⁻². Draw</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the passenger’s force diagram and find the scale</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reading.</a:t>
            </a:r>
          </a:p>
        </p:txBody>
      </p:sp>
      <p:sp>
        <p:nvSpPr>
          <p:cNvPr id="21" name="question-part-b">
            <a:extLst xmlns:a="http://schemas.openxmlformats.org/drawingml/2006/main">
              <a:ext uri="{FF2B5EF4-FFF2-40B4-BE49-F238E27FC236}">
                <a16:creationId xmlns:a16="http://schemas.microsoft.com/office/drawing/2014/main" id="{6055F056-13FD-4EF0-8B20-E32F30DD9669}"/>
              </a:ext>
            </a:extLst>
          </p:cNvPr>
          <p:cNvSpPr>
            <a:spLocks xmlns:a="http://schemas.openxmlformats.org/drawingml/2006/main" noGrp="1"/>
          </p:cNvSpPr>
          <p:nvPr/>
        </p:nvSpPr>
        <p:spPr>
          <a:xfrm xmlns:a="http://schemas.openxmlformats.org/drawingml/2006/main">
            <a:off x="5334000" y="3173254"/>
            <a:ext cx="6172200" cy="94440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(b) It is still moving up but accelerates down at 1.20</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m s⁻². Find the reading and describe its speed</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change.</a:t>
            </a:r>
          </a:p>
        </p:txBody>
      </p:sp>
      <p:sp>
        <p:nvSpPr>
          <p:cNvPr id="22" name="question-part-c">
            <a:extLst xmlns:a="http://schemas.openxmlformats.org/drawingml/2006/main">
              <a:ext uri="{FF2B5EF4-FFF2-40B4-BE49-F238E27FC236}">
                <a16:creationId xmlns:a16="http://schemas.microsoft.com/office/drawing/2014/main" id="{D3A9F58E-D200-45EA-9B0E-38E1598891D4}"/>
              </a:ext>
            </a:extLst>
          </p:cNvPr>
          <p:cNvSpPr>
            <a:spLocks xmlns:a="http://schemas.openxmlformats.org/drawingml/2006/main" noGrp="1"/>
          </p:cNvSpPr>
          <p:nvPr/>
        </p:nvSpPr>
        <p:spPr>
          <a:xfrm xmlns:a="http://schemas.openxmlformats.org/drawingml/2006/main">
            <a:off x="5334000" y="4393883"/>
            <a:ext cx="6172200" cy="6486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(c) Find the reading when the lift moves down at</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constant velocity.</a:t>
            </a:r>
          </a:p>
        </p:txBody>
      </p:sp>
    </p:spTree>
    <p:extLst>
      <p:ext uri="{BB962C8B-B14F-4D97-AF65-F5344CB8AC3E}">
        <p14:creationId xmlns:p14="http://schemas.microsoft.com/office/powerpoint/2010/main" val="596322504"/>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passenger stands on a scale</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10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31</a:t>
            </a:r>
          </a:p>
        </p:txBody>
      </p:sp>
      <p:sp>
        <p:nvSpPr>
          <p:cNvPr id="14" name="body-61">
            <a:extLst xmlns:a="http://schemas.openxmlformats.org/drawingml/2006/main">
              <a:ext uri="{FF2B5EF4-FFF2-40B4-BE49-F238E27FC236}">
                <a16:creationId xmlns:a16="http://schemas.microsoft.com/office/drawing/2014/main" id="{BAD0763E-4AC7-456C-BEB2-39D4853DF0C2}"/>
              </a:ext>
            </a:extLst>
          </p:cNvPr>
          <p:cNvSpPr>
            <a:spLocks xmlns:a="http://schemas.openxmlformats.org/drawingml/2006/main" noGrp="1"/>
          </p:cNvSpPr>
          <p:nvPr/>
        </p:nvSpPr>
        <p:spPr>
          <a:xfrm xmlns:a="http://schemas.openxmlformats.org/drawingml/2006/main">
            <a:off x="3038475" y="3848100"/>
            <a:ext cx="114300" cy="114300"/>
          </a:xfrm>
          <a:prstGeom xmlns:a="http://schemas.openxmlformats.org/drawingml/2006/main" prst="ellipse">
            <a:avLst/>
          </a:prstGeom>
          <a:solidFill xmlns:a="http://schemas.openxmlformats.org/drawingml/2006/main">
            <a:srgbClr val="19324D"/>
          </a:solidFill>
          <a:ln xmlns:a="http://schemas.openxmlformats.org/drawingml/2006/main" w="19050">
            <a:solidFill>
              <a:srgbClr val="19324D"/>
            </a:solidFill>
          </a:ln>
        </p:spPr>
      </p:sp>
      <p:cxnSp>
        <p:nvCxnSpPr>
          <p:cNvPr id="15" name="force-vector-62">
            <a:extLst xmlns:a="http://schemas.openxmlformats.org/drawingml/2006/main">
              <a:ext uri="{FF2B5EF4-FFF2-40B4-BE49-F238E27FC236}">
                <a16:creationId xmlns:a16="http://schemas.microsoft.com/office/drawing/2014/main" id="{B512E22A-3C70-47CC-8A79-76033F5E3D6B}"/>
              </a:ext>
            </a:extLst>
          </p:cNvPr>
          <p:cNvCxnSpPr/>
          <p:nvPr/>
        </p:nvCxnSpPr>
        <p:spPr>
          <a:xfrm xmlns:a="http://schemas.openxmlformats.org/drawingml/2006/main" flipH="0" flipV="1">
            <a:off x="3095625" y="2390775"/>
            <a:ext cx="0" cy="1514475"/>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16" name="force-vector-63">
            <a:extLst xmlns:a="http://schemas.openxmlformats.org/drawingml/2006/main">
              <a:ext uri="{FF2B5EF4-FFF2-40B4-BE49-F238E27FC236}">
                <a16:creationId xmlns:a16="http://schemas.microsoft.com/office/drawing/2014/main" id="{023FDCCC-A591-4A1D-8C3A-2E5D10E1F2ED}"/>
              </a:ext>
            </a:extLst>
          </p:cNvPr>
          <p:cNvCxnSpPr/>
          <p:nvPr/>
        </p:nvCxnSpPr>
        <p:spPr>
          <a:xfrm xmlns:a="http://schemas.openxmlformats.org/drawingml/2006/main" flipH="0" flipV="0">
            <a:off x="3095625" y="3905250"/>
            <a:ext cx="0" cy="1400175"/>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sp>
        <p:nvSpPr>
          <p:cNvPr id="17" name="diagram-label-64">
            <a:extLst xmlns:a="http://schemas.openxmlformats.org/drawingml/2006/main">
              <a:ext uri="{FF2B5EF4-FFF2-40B4-BE49-F238E27FC236}">
                <a16:creationId xmlns:a16="http://schemas.microsoft.com/office/drawing/2014/main" id="{75360BF2-3DAE-46D3-837E-6FB9413D46FF}"/>
              </a:ext>
            </a:extLst>
          </p:cNvPr>
          <p:cNvSpPr>
            <a:spLocks xmlns:a="http://schemas.openxmlformats.org/drawingml/2006/main" noGrp="1"/>
          </p:cNvSpPr>
          <p:nvPr/>
        </p:nvSpPr>
        <p:spPr>
          <a:xfrm xmlns:a="http://schemas.openxmlformats.org/drawingml/2006/main">
            <a:off x="685800" y="1924050"/>
            <a:ext cx="523875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875" b="0">
                <a:solidFill>
                  <a:srgbClr val="19324D"/>
                </a:solidFill>
                <a:latin typeface="Arial"/>
                <a:ea typeface="Arial"/>
                <a:cs typeface="Arial"/>
              </a:defRPr>
            </a:defPPr>
            <a:lvl1pPr algn="ctr">
              <a:defRPr sz="1875" b="0">
                <a:solidFill>
                  <a:srgbClr val="19324D"/>
                </a:solidFill>
                <a:latin typeface="Arial"/>
                <a:ea typeface="Arial"/>
                <a:cs typeface="Arial"/>
              </a:defRPr>
            </a:lvl1pPr>
            <a:lvl2pPr algn="ctr">
              <a:defRPr sz="1875" b="0">
                <a:solidFill>
                  <a:srgbClr val="19324D"/>
                </a:solidFill>
                <a:latin typeface="Arial"/>
                <a:ea typeface="Arial"/>
                <a:cs typeface="Arial"/>
              </a:defRPr>
            </a:lvl2pPr>
            <a:lvl3pPr algn="ctr">
              <a:defRPr sz="1875" b="0">
                <a:solidFill>
                  <a:srgbClr val="19324D"/>
                </a:solidFill>
                <a:latin typeface="Arial"/>
                <a:ea typeface="Arial"/>
                <a:cs typeface="Arial"/>
              </a:defRPr>
            </a:lvl3pPr>
            <a:lvl4pPr algn="ctr">
              <a:defRPr sz="1875" b="0">
                <a:solidFill>
                  <a:srgbClr val="19324D"/>
                </a:solidFill>
                <a:latin typeface="Arial"/>
                <a:ea typeface="Arial"/>
                <a:cs typeface="Arial"/>
              </a:defRPr>
            </a:lvl4pPr>
            <a:lvl5pPr algn="ctr">
              <a:defRPr sz="1875" b="0">
                <a:solidFill>
                  <a:srgbClr val="19324D"/>
                </a:solidFill>
                <a:latin typeface="Arial"/>
                <a:ea typeface="Arial"/>
                <a:cs typeface="Arial"/>
              </a:defRPr>
            </a:lvl5pPr>
            <a:lvl6pPr algn="ctr">
              <a:defRPr sz="1875" b="0">
                <a:solidFill>
                  <a:srgbClr val="19324D"/>
                </a:solidFill>
                <a:latin typeface="Arial"/>
                <a:ea typeface="Arial"/>
                <a:cs typeface="Arial"/>
              </a:defRPr>
            </a:lvl6pPr>
            <a:lvl7pPr algn="ctr">
              <a:defRPr sz="1875" b="0">
                <a:solidFill>
                  <a:srgbClr val="19324D"/>
                </a:solidFill>
                <a:latin typeface="Arial"/>
                <a:ea typeface="Arial"/>
                <a:cs typeface="Arial"/>
              </a:defRPr>
            </a:lvl7pPr>
            <a:lvl8pPr algn="ctr">
              <a:defRPr sz="1875" b="0">
                <a:solidFill>
                  <a:srgbClr val="19324D"/>
                </a:solidFill>
                <a:latin typeface="Arial"/>
                <a:ea typeface="Arial"/>
                <a:cs typeface="Arial"/>
              </a:defRPr>
            </a:lvl8pPr>
            <a:lvl9pPr algn="ctr">
              <a:defRPr sz="1875" b="0">
                <a:solidFill>
                  <a:srgbClr val="19324D"/>
                </a:solidFill>
                <a:latin typeface="Arial"/>
                <a:ea typeface="Arial"/>
                <a:cs typeface="Arial"/>
              </a:defRPr>
            </a:lvl9pPr>
          </a:lstStyle>
          <a:p xmlns:a="http://schemas.openxmlformats.org/drawingml/2006/main">
            <a:pPr algn="ctr">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N = 636 N</a:t>
            </a:r>
          </a:p>
        </p:txBody>
      </p:sp>
      <p:sp>
        <p:nvSpPr>
          <p:cNvPr id="18" name="diagram-label-65">
            <a:extLst xmlns:a="http://schemas.openxmlformats.org/drawingml/2006/main">
              <a:ext uri="{FF2B5EF4-FFF2-40B4-BE49-F238E27FC236}">
                <a16:creationId xmlns:a16="http://schemas.microsoft.com/office/drawing/2014/main" id="{7BEBE54C-5F17-4A09-9EFF-85DE64EA9A50}"/>
              </a:ext>
            </a:extLst>
          </p:cNvPr>
          <p:cNvSpPr>
            <a:spLocks xmlns:a="http://schemas.openxmlformats.org/drawingml/2006/main" noGrp="1"/>
          </p:cNvSpPr>
          <p:nvPr/>
        </p:nvSpPr>
        <p:spPr>
          <a:xfrm xmlns:a="http://schemas.openxmlformats.org/drawingml/2006/main">
            <a:off x="685800" y="5486400"/>
            <a:ext cx="523875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875" b="0">
                <a:solidFill>
                  <a:srgbClr val="19324D"/>
                </a:solidFill>
                <a:latin typeface="Arial"/>
                <a:ea typeface="Arial"/>
                <a:cs typeface="Arial"/>
              </a:defRPr>
            </a:defPPr>
            <a:lvl1pPr algn="ctr">
              <a:defRPr sz="1875" b="0">
                <a:solidFill>
                  <a:srgbClr val="19324D"/>
                </a:solidFill>
                <a:latin typeface="Arial"/>
                <a:ea typeface="Arial"/>
                <a:cs typeface="Arial"/>
              </a:defRPr>
            </a:lvl1pPr>
            <a:lvl2pPr algn="ctr">
              <a:defRPr sz="1875" b="0">
                <a:solidFill>
                  <a:srgbClr val="19324D"/>
                </a:solidFill>
                <a:latin typeface="Arial"/>
                <a:ea typeface="Arial"/>
                <a:cs typeface="Arial"/>
              </a:defRPr>
            </a:lvl2pPr>
            <a:lvl3pPr algn="ctr">
              <a:defRPr sz="1875" b="0">
                <a:solidFill>
                  <a:srgbClr val="19324D"/>
                </a:solidFill>
                <a:latin typeface="Arial"/>
                <a:ea typeface="Arial"/>
                <a:cs typeface="Arial"/>
              </a:defRPr>
            </a:lvl3pPr>
            <a:lvl4pPr algn="ctr">
              <a:defRPr sz="1875" b="0">
                <a:solidFill>
                  <a:srgbClr val="19324D"/>
                </a:solidFill>
                <a:latin typeface="Arial"/>
                <a:ea typeface="Arial"/>
                <a:cs typeface="Arial"/>
              </a:defRPr>
            </a:lvl4pPr>
            <a:lvl5pPr algn="ctr">
              <a:defRPr sz="1875" b="0">
                <a:solidFill>
                  <a:srgbClr val="19324D"/>
                </a:solidFill>
                <a:latin typeface="Arial"/>
                <a:ea typeface="Arial"/>
                <a:cs typeface="Arial"/>
              </a:defRPr>
            </a:lvl5pPr>
            <a:lvl6pPr algn="ctr">
              <a:defRPr sz="1875" b="0">
                <a:solidFill>
                  <a:srgbClr val="19324D"/>
                </a:solidFill>
                <a:latin typeface="Arial"/>
                <a:ea typeface="Arial"/>
                <a:cs typeface="Arial"/>
              </a:defRPr>
            </a:lvl6pPr>
            <a:lvl7pPr algn="ctr">
              <a:defRPr sz="1875" b="0">
                <a:solidFill>
                  <a:srgbClr val="19324D"/>
                </a:solidFill>
                <a:latin typeface="Arial"/>
                <a:ea typeface="Arial"/>
                <a:cs typeface="Arial"/>
              </a:defRPr>
            </a:lvl7pPr>
            <a:lvl8pPr algn="ctr">
              <a:defRPr sz="1875" b="0">
                <a:solidFill>
                  <a:srgbClr val="19324D"/>
                </a:solidFill>
                <a:latin typeface="Arial"/>
                <a:ea typeface="Arial"/>
                <a:cs typeface="Arial"/>
              </a:defRPr>
            </a:lvl8pPr>
            <a:lvl9pPr algn="ctr">
              <a:defRPr sz="1875" b="0">
                <a:solidFill>
                  <a:srgbClr val="19324D"/>
                </a:solidFill>
                <a:latin typeface="Arial"/>
                <a:ea typeface="Arial"/>
                <a:cs typeface="Arial"/>
              </a:defRPr>
            </a:lvl9pPr>
          </a:lstStyle>
          <a:p xmlns:a="http://schemas.openxmlformats.org/drawingml/2006/main">
            <a:pPr algn="ctr">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W = 588 N</a:t>
            </a:r>
          </a:p>
        </p:txBody>
      </p:sp>
      <p:sp>
        <p:nvSpPr>
          <p:cNvPr id="19" name="diagram-label-66">
            <a:extLst xmlns:a="http://schemas.openxmlformats.org/drawingml/2006/main">
              <a:ext uri="{FF2B5EF4-FFF2-40B4-BE49-F238E27FC236}">
                <a16:creationId xmlns:a16="http://schemas.microsoft.com/office/drawing/2014/main" id="{1086C628-4A7F-406A-A475-7AA3FF4FF9F0}"/>
              </a:ext>
            </a:extLst>
          </p:cNvPr>
          <p:cNvSpPr>
            <a:spLocks xmlns:a="http://schemas.openxmlformats.org/drawingml/2006/main" noGrp="1"/>
          </p:cNvSpPr>
          <p:nvPr/>
        </p:nvSpPr>
        <p:spPr>
          <a:xfrm xmlns:a="http://schemas.openxmlformats.org/drawingml/2006/main">
            <a:off x="685800" y="3438525"/>
            <a:ext cx="2143125" cy="29813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b="0">
                <a:solidFill>
                  <a:srgbClr val="19324D"/>
                </a:solidFill>
                <a:latin typeface="Arial"/>
                <a:ea typeface="Arial"/>
                <a:cs typeface="Arial"/>
              </a:defRPr>
            </a:defPPr>
            <a:lvl1pPr algn="l">
              <a:defRPr sz="1650" b="0">
                <a:solidFill>
                  <a:srgbClr val="19324D"/>
                </a:solidFill>
                <a:latin typeface="Arial"/>
                <a:ea typeface="Arial"/>
                <a:cs typeface="Arial"/>
              </a:defRPr>
            </a:lvl1pPr>
            <a:lvl2pPr algn="l">
              <a:defRPr sz="1650" b="0">
                <a:solidFill>
                  <a:srgbClr val="19324D"/>
                </a:solidFill>
                <a:latin typeface="Arial"/>
                <a:ea typeface="Arial"/>
                <a:cs typeface="Arial"/>
              </a:defRPr>
            </a:lvl2pPr>
            <a:lvl3pPr algn="l">
              <a:defRPr sz="1650" b="0">
                <a:solidFill>
                  <a:srgbClr val="19324D"/>
                </a:solidFill>
                <a:latin typeface="Arial"/>
                <a:ea typeface="Arial"/>
                <a:cs typeface="Arial"/>
              </a:defRPr>
            </a:lvl3pPr>
            <a:lvl4pPr algn="l">
              <a:defRPr sz="1650" b="0">
                <a:solidFill>
                  <a:srgbClr val="19324D"/>
                </a:solidFill>
                <a:latin typeface="Arial"/>
                <a:ea typeface="Arial"/>
                <a:cs typeface="Arial"/>
              </a:defRPr>
            </a:lvl4pPr>
            <a:lvl5pPr algn="l">
              <a:defRPr sz="1650" b="0">
                <a:solidFill>
                  <a:srgbClr val="19324D"/>
                </a:solidFill>
                <a:latin typeface="Arial"/>
                <a:ea typeface="Arial"/>
                <a:cs typeface="Arial"/>
              </a:defRPr>
            </a:lvl5pPr>
            <a:lvl6pPr algn="l">
              <a:defRPr sz="1650" b="0">
                <a:solidFill>
                  <a:srgbClr val="19324D"/>
                </a:solidFill>
                <a:latin typeface="Arial"/>
                <a:ea typeface="Arial"/>
                <a:cs typeface="Arial"/>
              </a:defRPr>
            </a:lvl6pPr>
            <a:lvl7pPr algn="l">
              <a:defRPr sz="1650" b="0">
                <a:solidFill>
                  <a:srgbClr val="19324D"/>
                </a:solidFill>
                <a:latin typeface="Arial"/>
                <a:ea typeface="Arial"/>
                <a:cs typeface="Arial"/>
              </a:defRPr>
            </a:lvl7pPr>
            <a:lvl8pPr algn="l">
              <a:defRPr sz="1650" b="0">
                <a:solidFill>
                  <a:srgbClr val="19324D"/>
                </a:solidFill>
                <a:latin typeface="Arial"/>
                <a:ea typeface="Arial"/>
                <a:cs typeface="Arial"/>
              </a:defRPr>
            </a:lvl8pPr>
            <a:lvl9pPr algn="l">
              <a:defRPr sz="1650" b="0">
                <a:solidFill>
                  <a:srgbClr val="19324D"/>
                </a:solidFill>
                <a:latin typeface="Arial"/>
                <a:ea typeface="Arial"/>
                <a:cs typeface="Arial"/>
              </a:defRPr>
            </a:lvl9pPr>
          </a:lstStyle>
          <a:p xmlns:a="http://schemas.openxmlformats.org/drawingml/2006/main">
            <a:pPr algn="l">
              <a:lnSpc>
                <a:spcPct val="112000"/>
              </a:lnSpc>
              <a:buNone/>
              <a:defRPr sz="1650" b="0">
                <a:solidFill>
                  <a:srgbClr val="19324D"/>
                </a:solidFill>
                <a:latin typeface="Arial"/>
                <a:ea typeface="Arial"/>
                <a:cs typeface="Arial"/>
              </a:defRPr>
            </a:pPr>
            <a:r>
              <a:rPr sz="1650" b="0">
                <a:solidFill>
                  <a:srgbClr val="19324D"/>
                </a:solidFill>
                <a:latin typeface="Arial"/>
                <a:ea typeface="Arial"/>
                <a:cs typeface="Arial"/>
              </a:rPr>
              <a:t>Diagram for part (a)</a:t>
            </a:r>
          </a:p>
        </p:txBody>
      </p:sp>
      <p:sp>
        <p:nvSpPr>
          <p:cNvPr id="20" name="answer-part-a">
            <a:extLst xmlns:a="http://schemas.openxmlformats.org/drawingml/2006/main">
              <a:ext uri="{FF2B5EF4-FFF2-40B4-BE49-F238E27FC236}">
                <a16:creationId xmlns:a16="http://schemas.microsoft.com/office/drawing/2014/main" id="{AF7FE598-7DC6-4D63-8C4E-E47FDF0444EB}"/>
              </a:ext>
            </a:extLst>
          </p:cNvPr>
          <p:cNvSpPr>
            <a:spLocks xmlns:a="http://schemas.openxmlformats.org/drawingml/2006/main" noGrp="1"/>
          </p:cNvSpPr>
          <p:nvPr/>
        </p:nvSpPr>
        <p:spPr>
          <a:xfrm xmlns:a="http://schemas.openxmlformats.org/drawingml/2006/main">
            <a:off x="6477000" y="1857375"/>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(a) Acceleration is +0.800 m s⁻²</a:t>
            </a:r>
          </a:p>
        </p:txBody>
      </p:sp>
      <p:sp>
        <p:nvSpPr>
          <p:cNvPr id="21" name="math-60-0">
            <a:extLst xmlns:a="http://schemas.openxmlformats.org/drawingml/2006/main">
              <a:ext uri="{FF2B5EF4-FFF2-40B4-BE49-F238E27FC236}">
                <a16:creationId xmlns:a16="http://schemas.microsoft.com/office/drawing/2014/main" id="{07852AD4-2957-4181-BB64-D079E109409C}"/>
              </a:ext>
            </a:extLst>
          </p:cNvPr>
          <p:cNvSpPr>
            <a:spLocks xmlns:a="http://schemas.openxmlformats.org/drawingml/2006/main" noGrp="1"/>
          </p:cNvSpPr>
          <p:nvPr/>
        </p:nvSpPr>
        <p:spPr>
          <a:xfrm xmlns:a="http://schemas.openxmlformats.org/drawingml/2006/main">
            <a:off x="6477000" y="2295525"/>
            <a:ext cx="2808065"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N = 60.0(9.80 + 0.800)</a:t>
            </a:r>
          </a:p>
        </p:txBody>
      </p:sp>
      <p:sp>
        <p:nvSpPr>
          <p:cNvPr id="22" name="math-61-0">
            <a:extLst xmlns:a="http://schemas.openxmlformats.org/drawingml/2006/main">
              <a:ext uri="{FF2B5EF4-FFF2-40B4-BE49-F238E27FC236}">
                <a16:creationId xmlns:a16="http://schemas.microsoft.com/office/drawing/2014/main" id="{1623075D-34A1-470D-86AF-2529D146B6D4}"/>
              </a:ext>
            </a:extLst>
          </p:cNvPr>
          <p:cNvSpPr>
            <a:spLocks xmlns:a="http://schemas.openxmlformats.org/drawingml/2006/main" noGrp="1"/>
          </p:cNvSpPr>
          <p:nvPr/>
        </p:nvSpPr>
        <p:spPr>
          <a:xfrm xmlns:a="http://schemas.openxmlformats.org/drawingml/2006/main">
            <a:off x="6477000" y="2933700"/>
            <a:ext cx="1104614"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9324D"/>
                </a:solidFill>
                <a:latin typeface="Arial"/>
                <a:ea typeface="Arial"/>
                <a:cs typeface="Arial"/>
              </a:defRPr>
            </a:defPPr>
            <a:lvl1pPr algn="l">
              <a:defRPr sz="2400" b="0">
                <a:solidFill>
                  <a:srgbClr val="19324D"/>
                </a:solidFill>
                <a:latin typeface="Arial"/>
                <a:ea typeface="Arial"/>
                <a:cs typeface="Arial"/>
              </a:defRPr>
            </a:lvl1pPr>
            <a:lvl2pPr algn="l">
              <a:defRPr sz="2400" b="0">
                <a:solidFill>
                  <a:srgbClr val="19324D"/>
                </a:solidFill>
                <a:latin typeface="Arial"/>
                <a:ea typeface="Arial"/>
                <a:cs typeface="Arial"/>
              </a:defRPr>
            </a:lvl2pPr>
            <a:lvl3pPr algn="l">
              <a:defRPr sz="2400" b="0">
                <a:solidFill>
                  <a:srgbClr val="19324D"/>
                </a:solidFill>
                <a:latin typeface="Arial"/>
                <a:ea typeface="Arial"/>
                <a:cs typeface="Arial"/>
              </a:defRPr>
            </a:lvl3pPr>
            <a:lvl4pPr algn="l">
              <a:defRPr sz="2400" b="0">
                <a:solidFill>
                  <a:srgbClr val="19324D"/>
                </a:solidFill>
                <a:latin typeface="Arial"/>
                <a:ea typeface="Arial"/>
                <a:cs typeface="Arial"/>
              </a:defRPr>
            </a:lvl4pPr>
            <a:lvl5pPr algn="l">
              <a:defRPr sz="2400" b="0">
                <a:solidFill>
                  <a:srgbClr val="19324D"/>
                </a:solidFill>
                <a:latin typeface="Arial"/>
                <a:ea typeface="Arial"/>
                <a:cs typeface="Arial"/>
              </a:defRPr>
            </a:lvl5pPr>
            <a:lvl6pPr algn="l">
              <a:defRPr sz="2400" b="0">
                <a:solidFill>
                  <a:srgbClr val="19324D"/>
                </a:solidFill>
                <a:latin typeface="Arial"/>
                <a:ea typeface="Arial"/>
                <a:cs typeface="Arial"/>
              </a:defRPr>
            </a:lvl6pPr>
            <a:lvl7pPr algn="l">
              <a:defRPr sz="2400" b="0">
                <a:solidFill>
                  <a:srgbClr val="19324D"/>
                </a:solidFill>
                <a:latin typeface="Arial"/>
                <a:ea typeface="Arial"/>
                <a:cs typeface="Arial"/>
              </a:defRPr>
            </a:lvl7pPr>
            <a:lvl8pPr algn="l">
              <a:defRPr sz="2400" b="0">
                <a:solidFill>
                  <a:srgbClr val="19324D"/>
                </a:solidFill>
                <a:latin typeface="Arial"/>
                <a:ea typeface="Arial"/>
                <a:cs typeface="Arial"/>
              </a:defRPr>
            </a:lvl8pPr>
            <a:lvl9pPr algn="l">
              <a:defRPr sz="2400" b="0">
                <a:solidFill>
                  <a:srgbClr val="19324D"/>
                </a:solidFill>
                <a:latin typeface="Arial"/>
                <a:ea typeface="Arial"/>
                <a:cs typeface="Arial"/>
              </a:defRPr>
            </a:lvl9pPr>
          </a:lstStyle>
          <a:p xmlns:a="http://schemas.openxmlformats.org/drawingml/2006/main">
            <a:pPr algn="l">
              <a:lnSpc>
                <a:spcPct val="112000"/>
              </a:lnSpc>
              <a:buNone/>
              <a:defRPr sz="2400" b="0">
                <a:solidFill>
                  <a:srgbClr val="19324D"/>
                </a:solidFill>
                <a:latin typeface="Arial"/>
                <a:ea typeface="Arial"/>
                <a:cs typeface="Arial"/>
              </a:defRPr>
            </a:pPr>
            <a:r>
              <a:rPr sz="2400" b="0">
                <a:solidFill>
                  <a:srgbClr val="19324D"/>
                </a:solidFill>
                <a:latin typeface="Arial"/>
                <a:ea typeface="Arial"/>
                <a:cs typeface="Arial"/>
              </a:rPr>
              <a:t>= 636 N</a:t>
            </a:r>
          </a:p>
        </p:txBody>
      </p:sp>
      <p:sp>
        <p:nvSpPr>
          <p:cNvPr id="23" name="answer-part-b">
            <a:extLst xmlns:a="http://schemas.openxmlformats.org/drawingml/2006/main">
              <a:ext uri="{FF2B5EF4-FFF2-40B4-BE49-F238E27FC236}">
                <a16:creationId xmlns:a16="http://schemas.microsoft.com/office/drawing/2014/main" id="{9C003090-236E-4B78-AD99-05B5ECD2A9D2}"/>
              </a:ext>
            </a:extLst>
          </p:cNvPr>
          <p:cNvSpPr>
            <a:spLocks xmlns:a="http://schemas.openxmlformats.org/drawingml/2006/main" noGrp="1"/>
          </p:cNvSpPr>
          <p:nvPr/>
        </p:nvSpPr>
        <p:spPr>
          <a:xfrm xmlns:a="http://schemas.openxmlformats.org/drawingml/2006/main">
            <a:off x="6477000" y="3905250"/>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(b) Downward acceleration is negative</a:t>
            </a:r>
          </a:p>
        </p:txBody>
      </p:sp>
      <p:sp>
        <p:nvSpPr>
          <p:cNvPr id="24" name="math-62-0">
            <a:extLst xmlns:a="http://schemas.openxmlformats.org/drawingml/2006/main">
              <a:ext uri="{FF2B5EF4-FFF2-40B4-BE49-F238E27FC236}">
                <a16:creationId xmlns:a16="http://schemas.microsoft.com/office/drawing/2014/main" id="{CA98F96A-22E8-4249-A08E-123593E5E006}"/>
              </a:ext>
            </a:extLst>
          </p:cNvPr>
          <p:cNvSpPr>
            <a:spLocks xmlns:a="http://schemas.openxmlformats.org/drawingml/2006/main" noGrp="1"/>
          </p:cNvSpPr>
          <p:nvPr/>
        </p:nvSpPr>
        <p:spPr>
          <a:xfrm xmlns:a="http://schemas.openxmlformats.org/drawingml/2006/main">
            <a:off x="6477000" y="4343400"/>
            <a:ext cx="3452717"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N = 60.0(9.80 − 1.20) = 516 N</a:t>
            </a:r>
          </a:p>
        </p:txBody>
      </p:sp>
      <p:sp>
        <p:nvSpPr>
          <p:cNvPr id="25" name="paragraph">
            <a:extLst xmlns:a="http://schemas.openxmlformats.org/drawingml/2006/main">
              <a:ext uri="{FF2B5EF4-FFF2-40B4-BE49-F238E27FC236}">
                <a16:creationId xmlns:a16="http://schemas.microsoft.com/office/drawing/2014/main" id="{85EFD19B-BB77-4A5E-B912-BA4E779D28A5}"/>
              </a:ext>
            </a:extLst>
          </p:cNvPr>
          <p:cNvSpPr>
            <a:spLocks xmlns:a="http://schemas.openxmlformats.org/drawingml/2006/main" noGrp="1"/>
          </p:cNvSpPr>
          <p:nvPr/>
        </p:nvSpPr>
        <p:spPr>
          <a:xfrm xmlns:a="http://schemas.openxmlformats.org/drawingml/2006/main">
            <a:off x="6477000" y="4914900"/>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The upward speed decreases.</a:t>
            </a:r>
          </a:p>
        </p:txBody>
      </p:sp>
      <p:sp>
        <p:nvSpPr>
          <p:cNvPr id="26" name="answer-part-c">
            <a:extLst xmlns:a="http://schemas.openxmlformats.org/drawingml/2006/main">
              <a:ext uri="{FF2B5EF4-FFF2-40B4-BE49-F238E27FC236}">
                <a16:creationId xmlns:a16="http://schemas.microsoft.com/office/drawing/2014/main" id="{2D10281B-E814-4B46-BD5D-9234A5CA210D}"/>
              </a:ext>
            </a:extLst>
          </p:cNvPr>
          <p:cNvSpPr>
            <a:spLocks xmlns:a="http://schemas.openxmlformats.org/drawingml/2006/main" noGrp="1"/>
          </p:cNvSpPr>
          <p:nvPr/>
        </p:nvSpPr>
        <p:spPr>
          <a:xfrm xmlns:a="http://schemas.openxmlformats.org/drawingml/2006/main">
            <a:off x="6477000" y="5314950"/>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(c) Constant velocity means a = 0</a:t>
            </a:r>
          </a:p>
        </p:txBody>
      </p:sp>
      <p:sp>
        <p:nvSpPr>
          <p:cNvPr id="27" name="math-63-0">
            <a:extLst xmlns:a="http://schemas.openxmlformats.org/drawingml/2006/main">
              <a:ext uri="{FF2B5EF4-FFF2-40B4-BE49-F238E27FC236}">
                <a16:creationId xmlns:a16="http://schemas.microsoft.com/office/drawing/2014/main" id="{9792CA04-1E2F-4E11-A42A-B350D0AA1144}"/>
              </a:ext>
            </a:extLst>
          </p:cNvPr>
          <p:cNvSpPr>
            <a:spLocks xmlns:a="http://schemas.openxmlformats.org/drawingml/2006/main" noGrp="1"/>
          </p:cNvSpPr>
          <p:nvPr/>
        </p:nvSpPr>
        <p:spPr>
          <a:xfrm xmlns:a="http://schemas.openxmlformats.org/drawingml/2006/main">
            <a:off x="6477000" y="5762625"/>
            <a:ext cx="2679002"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N = 60.0 × 9.80 = 588 N</a:t>
            </a:r>
          </a:p>
        </p:txBody>
      </p:sp>
    </p:spTree>
    <p:extLst>
      <p:ext uri="{BB962C8B-B14F-4D97-AF65-F5344CB8AC3E}">
        <p14:creationId xmlns:p14="http://schemas.microsoft.com/office/powerpoint/2010/main" val="596322504"/>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Terminal velocity and changing drag</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11  /  Definitions and symbols</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32</a:t>
            </a:r>
          </a:p>
        </p:txBody>
      </p:sp>
      <p:sp>
        <p:nvSpPr>
          <p:cNvPr id="14" name="gold-panel">
            <a:extLst xmlns:a="http://schemas.openxmlformats.org/drawingml/2006/main">
              <a:ext uri="{FF2B5EF4-FFF2-40B4-BE49-F238E27FC236}">
                <a16:creationId xmlns:a16="http://schemas.microsoft.com/office/drawing/2014/main" id="{EA657739-2D38-4ED9-ABDB-2286F14CFCE1}"/>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53D05444-364B-429E-B34A-C91DD7454737}"/>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KEY TERMS</a:t>
            </a:r>
          </a:p>
        </p:txBody>
      </p:sp>
      <p:sp>
        <p:nvSpPr>
          <p:cNvPr id="16" name="paragraph">
            <a:extLst xmlns:a="http://schemas.openxmlformats.org/drawingml/2006/main">
              <a:ext uri="{FF2B5EF4-FFF2-40B4-BE49-F238E27FC236}">
                <a16:creationId xmlns:a16="http://schemas.microsoft.com/office/drawing/2014/main" id="{D3C17AC8-CD65-45F0-96A3-9412107B8085}"/>
              </a:ext>
            </a:extLst>
          </p:cNvPr>
          <p:cNvSpPr>
            <a:spLocks xmlns:a="http://schemas.openxmlformats.org/drawingml/2006/main" noGrp="1"/>
          </p:cNvSpPr>
          <p:nvPr/>
        </p:nvSpPr>
        <p:spPr>
          <a:xfrm xmlns:a="http://schemas.openxmlformats.org/drawingml/2006/main">
            <a:off x="952500" y="2352675"/>
            <a:ext cx="3657600" cy="3748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defRPr sz="2175" b="1">
                <a:solidFill>
                  <a:srgbClr val="19324D"/>
                </a:solidFill>
                <a:latin typeface="Arial"/>
                <a:ea typeface="Arial"/>
                <a:cs typeface="Arial"/>
              </a:defRPr>
            </a:lvl1pPr>
            <a:lvl2pPr algn="l">
              <a:defRPr sz="2175" b="1">
                <a:solidFill>
                  <a:srgbClr val="19324D"/>
                </a:solidFill>
                <a:latin typeface="Arial"/>
                <a:ea typeface="Arial"/>
                <a:cs typeface="Arial"/>
              </a:defRPr>
            </a:lvl2pPr>
            <a:lvl3pPr algn="l">
              <a:defRPr sz="2175" b="1">
                <a:solidFill>
                  <a:srgbClr val="19324D"/>
                </a:solidFill>
                <a:latin typeface="Arial"/>
                <a:ea typeface="Arial"/>
                <a:cs typeface="Arial"/>
              </a:defRPr>
            </a:lvl3pPr>
            <a:lvl4pPr algn="l">
              <a:defRPr sz="2175" b="1">
                <a:solidFill>
                  <a:srgbClr val="19324D"/>
                </a:solidFill>
                <a:latin typeface="Arial"/>
                <a:ea typeface="Arial"/>
                <a:cs typeface="Arial"/>
              </a:defRPr>
            </a:lvl4pPr>
            <a:lvl5pPr algn="l">
              <a:defRPr sz="2175" b="1">
                <a:solidFill>
                  <a:srgbClr val="19324D"/>
                </a:solidFill>
                <a:latin typeface="Arial"/>
                <a:ea typeface="Arial"/>
                <a:cs typeface="Arial"/>
              </a:defRPr>
            </a:lvl5pPr>
            <a:lvl6pPr algn="l">
              <a:defRPr sz="2175" b="1">
                <a:solidFill>
                  <a:srgbClr val="19324D"/>
                </a:solidFill>
                <a:latin typeface="Arial"/>
                <a:ea typeface="Arial"/>
                <a:cs typeface="Arial"/>
              </a:defRPr>
            </a:lvl6pPr>
            <a:lvl7pPr algn="l">
              <a:defRPr sz="2175" b="1">
                <a:solidFill>
                  <a:srgbClr val="19324D"/>
                </a:solidFill>
                <a:latin typeface="Arial"/>
                <a:ea typeface="Arial"/>
                <a:cs typeface="Arial"/>
              </a:defRPr>
            </a:lvl7pPr>
            <a:lvl8pPr algn="l">
              <a:defRPr sz="2175" b="1">
                <a:solidFill>
                  <a:srgbClr val="19324D"/>
                </a:solidFill>
                <a:latin typeface="Arial"/>
                <a:ea typeface="Arial"/>
                <a:cs typeface="Arial"/>
              </a:defRPr>
            </a:lvl8pPr>
            <a:lvl9pPr algn="l">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Drag</a:t>
            </a:r>
          </a:p>
        </p:txBody>
      </p:sp>
      <p:sp>
        <p:nvSpPr>
          <p:cNvPr id="17" name="paragraph">
            <a:extLst xmlns:a="http://schemas.openxmlformats.org/drawingml/2006/main">
              <a:ext uri="{FF2B5EF4-FFF2-40B4-BE49-F238E27FC236}">
                <a16:creationId xmlns:a16="http://schemas.microsoft.com/office/drawing/2014/main" id="{B5D9B86D-158B-4A12-A32A-AC87DD71A324}"/>
              </a:ext>
            </a:extLst>
          </p:cNvPr>
          <p:cNvSpPr>
            <a:spLocks xmlns:a="http://schemas.openxmlformats.org/drawingml/2006/main" noGrp="1"/>
          </p:cNvSpPr>
          <p:nvPr/>
        </p:nvSpPr>
        <p:spPr>
          <a:xfrm xmlns:a="http://schemas.openxmlformats.org/drawingml/2006/main">
            <a:off x="952500" y="2800350"/>
            <a:ext cx="3657600" cy="9115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A resistive fluid force.</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Here it increases as the</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falling speed increases.</a:t>
            </a:r>
          </a:p>
        </p:txBody>
      </p:sp>
      <p:sp>
        <p:nvSpPr>
          <p:cNvPr id="18" name="paragraph">
            <a:extLst xmlns:a="http://schemas.openxmlformats.org/drawingml/2006/main">
              <a:ext uri="{FF2B5EF4-FFF2-40B4-BE49-F238E27FC236}">
                <a16:creationId xmlns:a16="http://schemas.microsoft.com/office/drawing/2014/main" id="{43423AA2-3F56-4B22-9772-928F524E1CC6}"/>
              </a:ext>
            </a:extLst>
          </p:cNvPr>
          <p:cNvSpPr>
            <a:spLocks xmlns:a="http://schemas.openxmlformats.org/drawingml/2006/main" noGrp="1"/>
          </p:cNvSpPr>
          <p:nvPr/>
        </p:nvSpPr>
        <p:spPr>
          <a:xfrm xmlns:a="http://schemas.openxmlformats.org/drawingml/2006/main">
            <a:off x="952500" y="4457700"/>
            <a:ext cx="3657600" cy="3638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19324D"/>
                </a:solidFill>
                <a:latin typeface="Arial"/>
                <a:ea typeface="Arial"/>
                <a:cs typeface="Arial"/>
              </a:defRPr>
            </a:defPPr>
            <a:lvl1pPr algn="l">
              <a:defRPr sz="2100" b="1">
                <a:solidFill>
                  <a:srgbClr val="19324D"/>
                </a:solidFill>
                <a:latin typeface="Arial"/>
                <a:ea typeface="Arial"/>
                <a:cs typeface="Arial"/>
              </a:defRPr>
            </a:lvl1pPr>
            <a:lvl2pPr algn="l">
              <a:defRPr sz="2100" b="1">
                <a:solidFill>
                  <a:srgbClr val="19324D"/>
                </a:solidFill>
                <a:latin typeface="Arial"/>
                <a:ea typeface="Arial"/>
                <a:cs typeface="Arial"/>
              </a:defRPr>
            </a:lvl2pPr>
            <a:lvl3pPr algn="l">
              <a:defRPr sz="2100" b="1">
                <a:solidFill>
                  <a:srgbClr val="19324D"/>
                </a:solidFill>
                <a:latin typeface="Arial"/>
                <a:ea typeface="Arial"/>
                <a:cs typeface="Arial"/>
              </a:defRPr>
            </a:lvl3pPr>
            <a:lvl4pPr algn="l">
              <a:defRPr sz="2100" b="1">
                <a:solidFill>
                  <a:srgbClr val="19324D"/>
                </a:solidFill>
                <a:latin typeface="Arial"/>
                <a:ea typeface="Arial"/>
                <a:cs typeface="Arial"/>
              </a:defRPr>
            </a:lvl4pPr>
            <a:lvl5pPr algn="l">
              <a:defRPr sz="2100" b="1">
                <a:solidFill>
                  <a:srgbClr val="19324D"/>
                </a:solidFill>
                <a:latin typeface="Arial"/>
                <a:ea typeface="Arial"/>
                <a:cs typeface="Arial"/>
              </a:defRPr>
            </a:lvl5pPr>
            <a:lvl6pPr algn="l">
              <a:defRPr sz="2100" b="1">
                <a:solidFill>
                  <a:srgbClr val="19324D"/>
                </a:solidFill>
                <a:latin typeface="Arial"/>
                <a:ea typeface="Arial"/>
                <a:cs typeface="Arial"/>
              </a:defRPr>
            </a:lvl6pPr>
            <a:lvl7pPr algn="l">
              <a:defRPr sz="2100" b="1">
                <a:solidFill>
                  <a:srgbClr val="19324D"/>
                </a:solidFill>
                <a:latin typeface="Arial"/>
                <a:ea typeface="Arial"/>
                <a:cs typeface="Arial"/>
              </a:defRPr>
            </a:lvl7pPr>
            <a:lvl8pPr algn="l">
              <a:defRPr sz="2100" b="1">
                <a:solidFill>
                  <a:srgbClr val="19324D"/>
                </a:solidFill>
                <a:latin typeface="Arial"/>
                <a:ea typeface="Arial"/>
                <a:cs typeface="Arial"/>
              </a:defRPr>
            </a:lvl8pPr>
            <a:lvl9pPr algn="l">
              <a:defRPr sz="2100" b="1">
                <a:solidFill>
                  <a:srgbClr val="19324D"/>
                </a:solidFill>
                <a:latin typeface="Arial"/>
                <a:ea typeface="Arial"/>
                <a:cs typeface="Arial"/>
              </a:defRPr>
            </a:lvl9pPr>
          </a:lstStyle>
          <a:p xmlns:a="http://schemas.openxmlformats.org/drawingml/2006/main">
            <a:pPr algn="l">
              <a:lnSpc>
                <a:spcPct val="112000"/>
              </a:lnSpc>
              <a:buNone/>
              <a:defRPr sz="2100" b="1">
                <a:solidFill>
                  <a:srgbClr val="19324D"/>
                </a:solidFill>
                <a:latin typeface="Arial"/>
                <a:ea typeface="Arial"/>
                <a:cs typeface="Arial"/>
              </a:defRPr>
            </a:pPr>
            <a:r>
              <a:rPr sz="2100" b="1">
                <a:solidFill>
                  <a:srgbClr val="19324D"/>
                </a:solidFill>
                <a:latin typeface="Arial"/>
                <a:ea typeface="Arial"/>
                <a:cs typeface="Arial"/>
              </a:rPr>
              <a:t>Terminal velocity</a:t>
            </a:r>
          </a:p>
        </p:txBody>
      </p:sp>
      <p:sp>
        <p:nvSpPr>
          <p:cNvPr id="19" name="paragraph">
            <a:extLst xmlns:a="http://schemas.openxmlformats.org/drawingml/2006/main">
              <a:ext uri="{FF2B5EF4-FFF2-40B4-BE49-F238E27FC236}">
                <a16:creationId xmlns:a16="http://schemas.microsoft.com/office/drawing/2014/main" id="{126FA2A6-56E0-44A8-8E6A-446735362CAB}"/>
              </a:ext>
            </a:extLst>
          </p:cNvPr>
          <p:cNvSpPr>
            <a:spLocks xmlns:a="http://schemas.openxmlformats.org/drawingml/2006/main" noGrp="1"/>
          </p:cNvSpPr>
          <p:nvPr/>
        </p:nvSpPr>
        <p:spPr>
          <a:xfrm xmlns:a="http://schemas.openxmlformats.org/drawingml/2006/main">
            <a:off x="952500" y="4905375"/>
            <a:ext cx="3657600" cy="9115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Constant velocity through</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a fluid, reached when the</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forces balance.</a:t>
            </a:r>
          </a:p>
        </p:txBody>
      </p:sp>
      <p:sp>
        <p:nvSpPr>
          <p:cNvPr id="20" name="section-heading">
            <a:extLst xmlns:a="http://schemas.openxmlformats.org/drawingml/2006/main">
              <a:ext uri="{FF2B5EF4-FFF2-40B4-BE49-F238E27FC236}">
                <a16:creationId xmlns:a16="http://schemas.microsoft.com/office/drawing/2014/main" id="{593C7AB7-B37F-432D-A450-4B43F26CEEE5}"/>
              </a:ext>
            </a:extLst>
          </p:cNvPr>
          <p:cNvSpPr>
            <a:spLocks xmlns:a="http://schemas.openxmlformats.org/drawingml/2006/main" noGrp="1"/>
          </p:cNvSpPr>
          <p:nvPr/>
        </p:nvSpPr>
        <p:spPr>
          <a:xfrm xmlns:a="http://schemas.openxmlformats.org/drawingml/2006/main">
            <a:off x="5334000" y="1857375"/>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During the fall</a:t>
            </a:r>
          </a:p>
        </p:txBody>
      </p:sp>
      <p:sp>
        <p:nvSpPr>
          <p:cNvPr id="21" name="paragraph">
            <a:extLst xmlns:a="http://schemas.openxmlformats.org/drawingml/2006/main">
              <a:ext uri="{FF2B5EF4-FFF2-40B4-BE49-F238E27FC236}">
                <a16:creationId xmlns:a16="http://schemas.microsoft.com/office/drawing/2014/main" id="{04519116-C02C-4794-8230-C069C7714E8C}"/>
              </a:ext>
            </a:extLst>
          </p:cNvPr>
          <p:cNvSpPr>
            <a:spLocks xmlns:a="http://schemas.openxmlformats.org/drawingml/2006/main" noGrp="1"/>
          </p:cNvSpPr>
          <p:nvPr/>
        </p:nvSpPr>
        <p:spPr>
          <a:xfrm xmlns:a="http://schemas.openxmlformats.org/drawingml/2006/main">
            <a:off x="5334000" y="2276475"/>
            <a:ext cx="6172200" cy="9772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As falling speed rises, drag increases. Weight stays</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nearly constant, so the downward resultant and</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acceleration decrease. Speed continues to rise.</a:t>
            </a:r>
          </a:p>
        </p:txBody>
      </p:sp>
      <p:sp>
        <p:nvSpPr>
          <p:cNvPr id="22" name="section-heading">
            <a:extLst xmlns:a="http://schemas.openxmlformats.org/drawingml/2006/main">
              <a:ext uri="{FF2B5EF4-FFF2-40B4-BE49-F238E27FC236}">
                <a16:creationId xmlns:a16="http://schemas.microsoft.com/office/drawing/2014/main" id="{9D60C460-6218-44C5-8925-6FE6C8CE5BE3}"/>
              </a:ext>
            </a:extLst>
          </p:cNvPr>
          <p:cNvSpPr>
            <a:spLocks xmlns:a="http://schemas.openxmlformats.org/drawingml/2006/main" noGrp="1"/>
          </p:cNvSpPr>
          <p:nvPr/>
        </p:nvSpPr>
        <p:spPr>
          <a:xfrm xmlns:a="http://schemas.openxmlformats.org/drawingml/2006/main">
            <a:off x="5334000" y="4000500"/>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When the parachute opens</a:t>
            </a:r>
          </a:p>
        </p:txBody>
      </p:sp>
      <p:sp>
        <p:nvSpPr>
          <p:cNvPr id="23" name="paragraph">
            <a:extLst xmlns:a="http://schemas.openxmlformats.org/drawingml/2006/main">
              <a:ext uri="{FF2B5EF4-FFF2-40B4-BE49-F238E27FC236}">
                <a16:creationId xmlns:a16="http://schemas.microsoft.com/office/drawing/2014/main" id="{6575E697-3BEE-4A3E-BE42-5D34A66B9AE0}"/>
              </a:ext>
            </a:extLst>
          </p:cNvPr>
          <p:cNvSpPr>
            <a:spLocks xmlns:a="http://schemas.openxmlformats.org/drawingml/2006/main" noGrp="1"/>
          </p:cNvSpPr>
          <p:nvPr/>
        </p:nvSpPr>
        <p:spPr>
          <a:xfrm xmlns:a="http://schemas.openxmlformats.org/drawingml/2006/main">
            <a:off x="5334000" y="4419600"/>
            <a:ext cx="6172200" cy="12401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Drag initially becomes larger than weight.</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Acceleration is upward while velocity is still</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downward. The person slows to a lower terminal</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velocity.</a:t>
            </a:r>
          </a:p>
        </p:txBody>
      </p:sp>
    </p:spTree>
    <p:extLst>
      <p:ext uri="{BB962C8B-B14F-4D97-AF65-F5344CB8AC3E}">
        <p14:creationId xmlns:p14="http://schemas.microsoft.com/office/powerpoint/2010/main" val="596322504"/>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skydiver before and after opening a parachute</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11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33</a:t>
            </a:r>
          </a:p>
        </p:txBody>
      </p:sp>
      <p:sp>
        <p:nvSpPr>
          <p:cNvPr id="14" name="gold-panel">
            <a:extLst xmlns:a="http://schemas.openxmlformats.org/drawingml/2006/main">
              <a:ext uri="{FF2B5EF4-FFF2-40B4-BE49-F238E27FC236}">
                <a16:creationId xmlns:a16="http://schemas.microsoft.com/office/drawing/2014/main" id="{9C9E56C3-0B4D-4BD7-B752-7B41E479C482}"/>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0D3AE88E-A7FD-444E-AE38-E637F1EF6C66}"/>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GIVEN</a:t>
            </a:r>
          </a:p>
        </p:txBody>
      </p:sp>
      <p:sp>
        <p:nvSpPr>
          <p:cNvPr id="16" name="math-64-0">
            <a:extLst xmlns:a="http://schemas.openxmlformats.org/drawingml/2006/main">
              <a:ext uri="{FF2B5EF4-FFF2-40B4-BE49-F238E27FC236}">
                <a16:creationId xmlns:a16="http://schemas.microsoft.com/office/drawing/2014/main" id="{9CA8AD45-0DEE-4E8C-B906-CA2DB36D1886}"/>
              </a:ext>
            </a:extLst>
          </p:cNvPr>
          <p:cNvSpPr>
            <a:spLocks xmlns:a="http://schemas.openxmlformats.org/drawingml/2006/main" noGrp="1"/>
          </p:cNvSpPr>
          <p:nvPr/>
        </p:nvSpPr>
        <p:spPr>
          <a:xfrm xmlns:a="http://schemas.openxmlformats.org/drawingml/2006/main">
            <a:off x="952500" y="2457450"/>
            <a:ext cx="2900934"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m = 80.0 kg;  g = 9.80 N kg</a:t>
            </a:r>
          </a:p>
        </p:txBody>
      </p:sp>
      <p:sp>
        <p:nvSpPr>
          <p:cNvPr id="17" name="math-64-1">
            <a:extLst xmlns:a="http://schemas.openxmlformats.org/drawingml/2006/main">
              <a:ext uri="{FF2B5EF4-FFF2-40B4-BE49-F238E27FC236}">
                <a16:creationId xmlns:a16="http://schemas.microsoft.com/office/drawing/2014/main" id="{6E40EACE-C284-46DE-914B-707327D561AF}"/>
              </a:ext>
            </a:extLst>
          </p:cNvPr>
          <p:cNvSpPr>
            <a:spLocks xmlns:a="http://schemas.openxmlformats.org/drawingml/2006/main" noGrp="1"/>
          </p:cNvSpPr>
          <p:nvPr/>
        </p:nvSpPr>
        <p:spPr>
          <a:xfrm xmlns:a="http://schemas.openxmlformats.org/drawingml/2006/main">
            <a:off x="3824859" y="2400300"/>
            <a:ext cx="207740" cy="1571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38" b="0">
                <a:solidFill>
                  <a:srgbClr val="19324D"/>
                </a:solidFill>
                <a:latin typeface="Arial"/>
                <a:ea typeface="Arial"/>
                <a:cs typeface="Arial"/>
              </a:defRPr>
            </a:defPPr>
            <a:lvl1pPr algn="l">
              <a:defRPr sz="1238" b="0">
                <a:solidFill>
                  <a:srgbClr val="19324D"/>
                </a:solidFill>
                <a:latin typeface="Arial"/>
                <a:ea typeface="Arial"/>
                <a:cs typeface="Arial"/>
              </a:defRPr>
            </a:lvl1pPr>
            <a:lvl2pPr algn="l">
              <a:defRPr sz="1238" b="0">
                <a:solidFill>
                  <a:srgbClr val="19324D"/>
                </a:solidFill>
                <a:latin typeface="Arial"/>
                <a:ea typeface="Arial"/>
                <a:cs typeface="Arial"/>
              </a:defRPr>
            </a:lvl2pPr>
            <a:lvl3pPr algn="l">
              <a:defRPr sz="1238" b="0">
                <a:solidFill>
                  <a:srgbClr val="19324D"/>
                </a:solidFill>
                <a:latin typeface="Arial"/>
                <a:ea typeface="Arial"/>
                <a:cs typeface="Arial"/>
              </a:defRPr>
            </a:lvl3pPr>
            <a:lvl4pPr algn="l">
              <a:defRPr sz="1238" b="0">
                <a:solidFill>
                  <a:srgbClr val="19324D"/>
                </a:solidFill>
                <a:latin typeface="Arial"/>
                <a:ea typeface="Arial"/>
                <a:cs typeface="Arial"/>
              </a:defRPr>
            </a:lvl4pPr>
            <a:lvl5pPr algn="l">
              <a:defRPr sz="1238" b="0">
                <a:solidFill>
                  <a:srgbClr val="19324D"/>
                </a:solidFill>
                <a:latin typeface="Arial"/>
                <a:ea typeface="Arial"/>
                <a:cs typeface="Arial"/>
              </a:defRPr>
            </a:lvl5pPr>
            <a:lvl6pPr algn="l">
              <a:defRPr sz="1238" b="0">
                <a:solidFill>
                  <a:srgbClr val="19324D"/>
                </a:solidFill>
                <a:latin typeface="Arial"/>
                <a:ea typeface="Arial"/>
                <a:cs typeface="Arial"/>
              </a:defRPr>
            </a:lvl6pPr>
            <a:lvl7pPr algn="l">
              <a:defRPr sz="1238" b="0">
                <a:solidFill>
                  <a:srgbClr val="19324D"/>
                </a:solidFill>
                <a:latin typeface="Arial"/>
                <a:ea typeface="Arial"/>
                <a:cs typeface="Arial"/>
              </a:defRPr>
            </a:lvl7pPr>
            <a:lvl8pPr algn="l">
              <a:defRPr sz="1238" b="0">
                <a:solidFill>
                  <a:srgbClr val="19324D"/>
                </a:solidFill>
                <a:latin typeface="Arial"/>
                <a:ea typeface="Arial"/>
                <a:cs typeface="Arial"/>
              </a:defRPr>
            </a:lvl8pPr>
            <a:lvl9pPr algn="l">
              <a:defRPr sz="1238" b="0">
                <a:solidFill>
                  <a:srgbClr val="19324D"/>
                </a:solidFill>
                <a:latin typeface="Arial"/>
                <a:ea typeface="Arial"/>
                <a:cs typeface="Arial"/>
              </a:defRPr>
            </a:lvl9pPr>
          </a:lstStyle>
          <a:p xmlns:a="http://schemas.openxmlformats.org/drawingml/2006/main">
            <a:pPr algn="l">
              <a:lnSpc>
                <a:spcPct val="112000"/>
              </a:lnSpc>
              <a:buNone/>
              <a:defRPr sz="1238" b="0">
                <a:solidFill>
                  <a:srgbClr val="19324D"/>
                </a:solidFill>
                <a:latin typeface="Arial"/>
                <a:ea typeface="Arial"/>
                <a:cs typeface="Arial"/>
              </a:defRPr>
            </a:pPr>
            <a:r>
              <a:rPr sz="1238" b="0">
                <a:solidFill>
                  <a:srgbClr val="19324D"/>
                </a:solidFill>
                <a:latin typeface="Arial"/>
                <a:ea typeface="Arial"/>
                <a:cs typeface="Arial"/>
              </a:rPr>
              <a:t>−1</a:t>
            </a:r>
          </a:p>
        </p:txBody>
      </p:sp>
      <p:sp>
        <p:nvSpPr>
          <p:cNvPr id="18" name="math-65-0">
            <a:extLst xmlns:a="http://schemas.openxmlformats.org/drawingml/2006/main">
              <a:ext uri="{FF2B5EF4-FFF2-40B4-BE49-F238E27FC236}">
                <a16:creationId xmlns:a16="http://schemas.microsoft.com/office/drawing/2014/main" id="{7F006486-DE45-4F17-A483-FA1D97F25D24}"/>
              </a:ext>
            </a:extLst>
          </p:cNvPr>
          <p:cNvSpPr>
            <a:spLocks xmlns:a="http://schemas.openxmlformats.org/drawingml/2006/main" noGrp="1"/>
          </p:cNvSpPr>
          <p:nvPr/>
        </p:nvSpPr>
        <p:spPr>
          <a:xfrm xmlns:a="http://schemas.openxmlformats.org/drawingml/2006/main">
            <a:off x="952500" y="3457575"/>
            <a:ext cx="1672209"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Weight = 784 N</a:t>
            </a:r>
          </a:p>
        </p:txBody>
      </p:sp>
      <p:sp>
        <p:nvSpPr>
          <p:cNvPr id="19" name="math-66-0">
            <a:extLst xmlns:a="http://schemas.openxmlformats.org/drawingml/2006/main">
              <a:ext uri="{FF2B5EF4-FFF2-40B4-BE49-F238E27FC236}">
                <a16:creationId xmlns:a16="http://schemas.microsoft.com/office/drawing/2014/main" id="{DE9DF8FF-C73E-4905-B92F-5C4353354490}"/>
              </a:ext>
            </a:extLst>
          </p:cNvPr>
          <p:cNvSpPr>
            <a:spLocks xmlns:a="http://schemas.openxmlformats.org/drawingml/2006/main" noGrp="1"/>
          </p:cNvSpPr>
          <p:nvPr/>
        </p:nvSpPr>
        <p:spPr>
          <a:xfrm xmlns:a="http://schemas.openxmlformats.org/drawingml/2006/main">
            <a:off x="952500" y="4457700"/>
            <a:ext cx="2993422"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Take downwards as positive</a:t>
            </a:r>
          </a:p>
        </p:txBody>
      </p:sp>
      <p:sp>
        <p:nvSpPr>
          <p:cNvPr id="20" name="question-part-a">
            <a:extLst xmlns:a="http://schemas.openxmlformats.org/drawingml/2006/main">
              <a:ext uri="{FF2B5EF4-FFF2-40B4-BE49-F238E27FC236}">
                <a16:creationId xmlns:a16="http://schemas.microsoft.com/office/drawing/2014/main" id="{2471D76E-8CF3-4689-85A7-F534F8CF69AC}"/>
              </a:ext>
            </a:extLst>
          </p:cNvPr>
          <p:cNvSpPr>
            <a:spLocks xmlns:a="http://schemas.openxmlformats.org/drawingml/2006/main" noGrp="1"/>
          </p:cNvSpPr>
          <p:nvPr/>
        </p:nvSpPr>
        <p:spPr>
          <a:xfrm xmlns:a="http://schemas.openxmlformats.org/drawingml/2006/main">
            <a:off x="5334000" y="1857375"/>
            <a:ext cx="6172200" cy="6267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(a) Find acceleration when upward drag is 0 N, 500 N</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and 784 N. Identify the terminal state.</a:t>
            </a:r>
          </a:p>
        </p:txBody>
      </p:sp>
      <p:sp>
        <p:nvSpPr>
          <p:cNvPr id="21" name="question-part-b">
            <a:extLst xmlns:a="http://schemas.openxmlformats.org/drawingml/2006/main">
              <a:ext uri="{FF2B5EF4-FFF2-40B4-BE49-F238E27FC236}">
                <a16:creationId xmlns:a16="http://schemas.microsoft.com/office/drawing/2014/main" id="{362174CC-38C3-4E74-AFA8-94125BC9EC3E}"/>
              </a:ext>
            </a:extLst>
          </p:cNvPr>
          <p:cNvSpPr>
            <a:spLocks xmlns:a="http://schemas.openxmlformats.org/drawingml/2006/main" noGrp="1"/>
          </p:cNvSpPr>
          <p:nvPr/>
        </p:nvSpPr>
        <p:spPr>
          <a:xfrm xmlns:a="http://schemas.openxmlformats.org/drawingml/2006/main">
            <a:off x="5334000" y="2760345"/>
            <a:ext cx="6172200" cy="9115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(b) Just after the parachute opens, drag is 1600 N</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upward. Draw the force diagram and calculate</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acceleration. Describe the motion.</a:t>
            </a:r>
          </a:p>
        </p:txBody>
      </p:sp>
      <p:sp>
        <p:nvSpPr>
          <p:cNvPr id="22" name="question-part-c">
            <a:extLst xmlns:a="http://schemas.openxmlformats.org/drawingml/2006/main">
              <a:ext uri="{FF2B5EF4-FFF2-40B4-BE49-F238E27FC236}">
                <a16:creationId xmlns:a16="http://schemas.microsoft.com/office/drawing/2014/main" id="{F118F7D9-03FE-4625-94C2-30BEAFC7653B}"/>
              </a:ext>
            </a:extLst>
          </p:cNvPr>
          <p:cNvSpPr>
            <a:spLocks xmlns:a="http://schemas.openxmlformats.org/drawingml/2006/main" noGrp="1"/>
          </p:cNvSpPr>
          <p:nvPr/>
        </p:nvSpPr>
        <p:spPr>
          <a:xfrm xmlns:a="http://schemas.openxmlformats.org/drawingml/2006/main">
            <a:off x="5334000" y="3948113"/>
            <a:ext cx="6172200" cy="9115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(c) At the new lower terminal velocity, what is the drag?</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Explain why balance does not mean the skydiver has</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stopped.</a:t>
            </a:r>
          </a:p>
        </p:txBody>
      </p:sp>
    </p:spTree>
    <p:extLst>
      <p:ext uri="{BB962C8B-B14F-4D97-AF65-F5344CB8AC3E}">
        <p14:creationId xmlns:p14="http://schemas.microsoft.com/office/powerpoint/2010/main" val="596322504"/>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skydiver before and after opening a parachute</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11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34</a:t>
            </a:r>
          </a:p>
        </p:txBody>
      </p:sp>
      <p:sp>
        <p:nvSpPr>
          <p:cNvPr id="14" name="body-67">
            <a:extLst xmlns:a="http://schemas.openxmlformats.org/drawingml/2006/main">
              <a:ext uri="{FF2B5EF4-FFF2-40B4-BE49-F238E27FC236}">
                <a16:creationId xmlns:a16="http://schemas.microsoft.com/office/drawing/2014/main" id="{F3702694-9755-48C6-B123-F71D0D933AF4}"/>
              </a:ext>
            </a:extLst>
          </p:cNvPr>
          <p:cNvSpPr>
            <a:spLocks xmlns:a="http://schemas.openxmlformats.org/drawingml/2006/main" noGrp="1"/>
          </p:cNvSpPr>
          <p:nvPr/>
        </p:nvSpPr>
        <p:spPr>
          <a:xfrm xmlns:a="http://schemas.openxmlformats.org/drawingml/2006/main">
            <a:off x="3038475" y="3990975"/>
            <a:ext cx="114300" cy="114300"/>
          </a:xfrm>
          <a:prstGeom xmlns:a="http://schemas.openxmlformats.org/drawingml/2006/main" prst="ellipse">
            <a:avLst/>
          </a:prstGeom>
          <a:solidFill xmlns:a="http://schemas.openxmlformats.org/drawingml/2006/main">
            <a:srgbClr val="19324D"/>
          </a:solidFill>
          <a:ln xmlns:a="http://schemas.openxmlformats.org/drawingml/2006/main" w="19050">
            <a:solidFill>
              <a:srgbClr val="19324D"/>
            </a:solidFill>
          </a:ln>
        </p:spPr>
      </p:sp>
      <p:cxnSp>
        <p:nvCxnSpPr>
          <p:cNvPr id="15" name="force-vector-68">
            <a:extLst xmlns:a="http://schemas.openxmlformats.org/drawingml/2006/main">
              <a:ext uri="{FF2B5EF4-FFF2-40B4-BE49-F238E27FC236}">
                <a16:creationId xmlns:a16="http://schemas.microsoft.com/office/drawing/2014/main" id="{CA407C20-3ACC-4B5F-B7CB-EE05F4124893}"/>
              </a:ext>
            </a:extLst>
          </p:cNvPr>
          <p:cNvCxnSpPr/>
          <p:nvPr/>
        </p:nvCxnSpPr>
        <p:spPr>
          <a:xfrm xmlns:a="http://schemas.openxmlformats.org/drawingml/2006/main" flipH="0" flipV="1">
            <a:off x="3095625" y="2143125"/>
            <a:ext cx="0" cy="190500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16" name="force-vector-69">
            <a:extLst xmlns:a="http://schemas.openxmlformats.org/drawingml/2006/main">
              <a:ext uri="{FF2B5EF4-FFF2-40B4-BE49-F238E27FC236}">
                <a16:creationId xmlns:a16="http://schemas.microsoft.com/office/drawing/2014/main" id="{84097F52-84AE-444A-AC14-732CDD00F746}"/>
              </a:ext>
            </a:extLst>
          </p:cNvPr>
          <p:cNvCxnSpPr/>
          <p:nvPr/>
        </p:nvCxnSpPr>
        <p:spPr>
          <a:xfrm xmlns:a="http://schemas.openxmlformats.org/drawingml/2006/main" flipH="0" flipV="0">
            <a:off x="3095625" y="4048125"/>
            <a:ext cx="0" cy="93345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sp>
        <p:nvSpPr>
          <p:cNvPr id="17" name="diagram-label-70">
            <a:extLst xmlns:a="http://schemas.openxmlformats.org/drawingml/2006/main">
              <a:ext uri="{FF2B5EF4-FFF2-40B4-BE49-F238E27FC236}">
                <a16:creationId xmlns:a16="http://schemas.microsoft.com/office/drawing/2014/main" id="{E704BF0E-7D0D-481A-9F95-1C86B173D601}"/>
              </a:ext>
            </a:extLst>
          </p:cNvPr>
          <p:cNvSpPr>
            <a:spLocks xmlns:a="http://schemas.openxmlformats.org/drawingml/2006/main" noGrp="1"/>
          </p:cNvSpPr>
          <p:nvPr/>
        </p:nvSpPr>
        <p:spPr>
          <a:xfrm xmlns:a="http://schemas.openxmlformats.org/drawingml/2006/main">
            <a:off x="685800" y="1733550"/>
            <a:ext cx="523875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875" b="0">
                <a:solidFill>
                  <a:srgbClr val="19324D"/>
                </a:solidFill>
                <a:latin typeface="Arial"/>
                <a:ea typeface="Arial"/>
                <a:cs typeface="Arial"/>
              </a:defRPr>
            </a:defPPr>
            <a:lvl1pPr algn="ctr">
              <a:defRPr sz="1875" b="0">
                <a:solidFill>
                  <a:srgbClr val="19324D"/>
                </a:solidFill>
                <a:latin typeface="Arial"/>
                <a:ea typeface="Arial"/>
                <a:cs typeface="Arial"/>
              </a:defRPr>
            </a:lvl1pPr>
            <a:lvl2pPr algn="ctr">
              <a:defRPr sz="1875" b="0">
                <a:solidFill>
                  <a:srgbClr val="19324D"/>
                </a:solidFill>
                <a:latin typeface="Arial"/>
                <a:ea typeface="Arial"/>
                <a:cs typeface="Arial"/>
              </a:defRPr>
            </a:lvl2pPr>
            <a:lvl3pPr algn="ctr">
              <a:defRPr sz="1875" b="0">
                <a:solidFill>
                  <a:srgbClr val="19324D"/>
                </a:solidFill>
                <a:latin typeface="Arial"/>
                <a:ea typeface="Arial"/>
                <a:cs typeface="Arial"/>
              </a:defRPr>
            </a:lvl3pPr>
            <a:lvl4pPr algn="ctr">
              <a:defRPr sz="1875" b="0">
                <a:solidFill>
                  <a:srgbClr val="19324D"/>
                </a:solidFill>
                <a:latin typeface="Arial"/>
                <a:ea typeface="Arial"/>
                <a:cs typeface="Arial"/>
              </a:defRPr>
            </a:lvl4pPr>
            <a:lvl5pPr algn="ctr">
              <a:defRPr sz="1875" b="0">
                <a:solidFill>
                  <a:srgbClr val="19324D"/>
                </a:solidFill>
                <a:latin typeface="Arial"/>
                <a:ea typeface="Arial"/>
                <a:cs typeface="Arial"/>
              </a:defRPr>
            </a:lvl5pPr>
            <a:lvl6pPr algn="ctr">
              <a:defRPr sz="1875" b="0">
                <a:solidFill>
                  <a:srgbClr val="19324D"/>
                </a:solidFill>
                <a:latin typeface="Arial"/>
                <a:ea typeface="Arial"/>
                <a:cs typeface="Arial"/>
              </a:defRPr>
            </a:lvl6pPr>
            <a:lvl7pPr algn="ctr">
              <a:defRPr sz="1875" b="0">
                <a:solidFill>
                  <a:srgbClr val="19324D"/>
                </a:solidFill>
                <a:latin typeface="Arial"/>
                <a:ea typeface="Arial"/>
                <a:cs typeface="Arial"/>
              </a:defRPr>
            </a:lvl7pPr>
            <a:lvl8pPr algn="ctr">
              <a:defRPr sz="1875" b="0">
                <a:solidFill>
                  <a:srgbClr val="19324D"/>
                </a:solidFill>
                <a:latin typeface="Arial"/>
                <a:ea typeface="Arial"/>
                <a:cs typeface="Arial"/>
              </a:defRPr>
            </a:lvl8pPr>
            <a:lvl9pPr algn="ctr">
              <a:defRPr sz="1875" b="0">
                <a:solidFill>
                  <a:srgbClr val="19324D"/>
                </a:solidFill>
                <a:latin typeface="Arial"/>
                <a:ea typeface="Arial"/>
                <a:cs typeface="Arial"/>
              </a:defRPr>
            </a:lvl9pPr>
          </a:lstStyle>
          <a:p xmlns:a="http://schemas.openxmlformats.org/drawingml/2006/main">
            <a:pPr algn="ctr">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Drag 1600 N</a:t>
            </a:r>
          </a:p>
        </p:txBody>
      </p:sp>
      <p:sp>
        <p:nvSpPr>
          <p:cNvPr id="18" name="diagram-label-71">
            <a:extLst xmlns:a="http://schemas.openxmlformats.org/drawingml/2006/main">
              <a:ext uri="{FF2B5EF4-FFF2-40B4-BE49-F238E27FC236}">
                <a16:creationId xmlns:a16="http://schemas.microsoft.com/office/drawing/2014/main" id="{2F02DA7A-BB6C-4675-9B91-20E5BC599697}"/>
              </a:ext>
            </a:extLst>
          </p:cNvPr>
          <p:cNvSpPr>
            <a:spLocks xmlns:a="http://schemas.openxmlformats.org/drawingml/2006/main" noGrp="1"/>
          </p:cNvSpPr>
          <p:nvPr/>
        </p:nvSpPr>
        <p:spPr>
          <a:xfrm xmlns:a="http://schemas.openxmlformats.org/drawingml/2006/main">
            <a:off x="685800" y="5191125"/>
            <a:ext cx="523875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875" b="0">
                <a:solidFill>
                  <a:srgbClr val="19324D"/>
                </a:solidFill>
                <a:latin typeface="Arial"/>
                <a:ea typeface="Arial"/>
                <a:cs typeface="Arial"/>
              </a:defRPr>
            </a:defPPr>
            <a:lvl1pPr algn="ctr">
              <a:defRPr sz="1875" b="0">
                <a:solidFill>
                  <a:srgbClr val="19324D"/>
                </a:solidFill>
                <a:latin typeface="Arial"/>
                <a:ea typeface="Arial"/>
                <a:cs typeface="Arial"/>
              </a:defRPr>
            </a:lvl1pPr>
            <a:lvl2pPr algn="ctr">
              <a:defRPr sz="1875" b="0">
                <a:solidFill>
                  <a:srgbClr val="19324D"/>
                </a:solidFill>
                <a:latin typeface="Arial"/>
                <a:ea typeface="Arial"/>
                <a:cs typeface="Arial"/>
              </a:defRPr>
            </a:lvl2pPr>
            <a:lvl3pPr algn="ctr">
              <a:defRPr sz="1875" b="0">
                <a:solidFill>
                  <a:srgbClr val="19324D"/>
                </a:solidFill>
                <a:latin typeface="Arial"/>
                <a:ea typeface="Arial"/>
                <a:cs typeface="Arial"/>
              </a:defRPr>
            </a:lvl3pPr>
            <a:lvl4pPr algn="ctr">
              <a:defRPr sz="1875" b="0">
                <a:solidFill>
                  <a:srgbClr val="19324D"/>
                </a:solidFill>
                <a:latin typeface="Arial"/>
                <a:ea typeface="Arial"/>
                <a:cs typeface="Arial"/>
              </a:defRPr>
            </a:lvl4pPr>
            <a:lvl5pPr algn="ctr">
              <a:defRPr sz="1875" b="0">
                <a:solidFill>
                  <a:srgbClr val="19324D"/>
                </a:solidFill>
                <a:latin typeface="Arial"/>
                <a:ea typeface="Arial"/>
                <a:cs typeface="Arial"/>
              </a:defRPr>
            </a:lvl5pPr>
            <a:lvl6pPr algn="ctr">
              <a:defRPr sz="1875" b="0">
                <a:solidFill>
                  <a:srgbClr val="19324D"/>
                </a:solidFill>
                <a:latin typeface="Arial"/>
                <a:ea typeface="Arial"/>
                <a:cs typeface="Arial"/>
              </a:defRPr>
            </a:lvl6pPr>
            <a:lvl7pPr algn="ctr">
              <a:defRPr sz="1875" b="0">
                <a:solidFill>
                  <a:srgbClr val="19324D"/>
                </a:solidFill>
                <a:latin typeface="Arial"/>
                <a:ea typeface="Arial"/>
                <a:cs typeface="Arial"/>
              </a:defRPr>
            </a:lvl7pPr>
            <a:lvl8pPr algn="ctr">
              <a:defRPr sz="1875" b="0">
                <a:solidFill>
                  <a:srgbClr val="19324D"/>
                </a:solidFill>
                <a:latin typeface="Arial"/>
                <a:ea typeface="Arial"/>
                <a:cs typeface="Arial"/>
              </a:defRPr>
            </a:lvl8pPr>
            <a:lvl9pPr algn="ctr">
              <a:defRPr sz="1875" b="0">
                <a:solidFill>
                  <a:srgbClr val="19324D"/>
                </a:solidFill>
                <a:latin typeface="Arial"/>
                <a:ea typeface="Arial"/>
                <a:cs typeface="Arial"/>
              </a:defRPr>
            </a:lvl9pPr>
          </a:lstStyle>
          <a:p xmlns:a="http://schemas.openxmlformats.org/drawingml/2006/main">
            <a:pPr algn="ctr">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Weight 784 N</a:t>
            </a:r>
          </a:p>
        </p:txBody>
      </p:sp>
      <p:sp>
        <p:nvSpPr>
          <p:cNvPr id="19" name="paragraph">
            <a:extLst xmlns:a="http://schemas.openxmlformats.org/drawingml/2006/main">
              <a:ext uri="{FF2B5EF4-FFF2-40B4-BE49-F238E27FC236}">
                <a16:creationId xmlns:a16="http://schemas.microsoft.com/office/drawing/2014/main" id="{45053E08-E852-492B-94C6-940CAEC7D16D}"/>
              </a:ext>
            </a:extLst>
          </p:cNvPr>
          <p:cNvSpPr>
            <a:spLocks xmlns:a="http://schemas.openxmlformats.org/drawingml/2006/main" noGrp="1"/>
          </p:cNvSpPr>
          <p:nvPr/>
        </p:nvSpPr>
        <p:spPr>
          <a:xfrm xmlns:a="http://schemas.openxmlformats.org/drawingml/2006/main">
            <a:off x="685800" y="5648325"/>
            <a:ext cx="5238750" cy="2871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5B6C7E"/>
                </a:solidFill>
                <a:latin typeface="Arial"/>
                <a:ea typeface="Arial"/>
                <a:cs typeface="Arial"/>
              </a:defRPr>
            </a:defPPr>
            <a:lvl1pPr algn="l">
              <a:defRPr sz="1575" b="0">
                <a:solidFill>
                  <a:srgbClr val="5B6C7E"/>
                </a:solidFill>
                <a:latin typeface="Arial"/>
                <a:ea typeface="Arial"/>
                <a:cs typeface="Arial"/>
              </a:defRPr>
            </a:lvl1pPr>
            <a:lvl2pPr algn="l">
              <a:defRPr sz="1575" b="0">
                <a:solidFill>
                  <a:srgbClr val="5B6C7E"/>
                </a:solidFill>
                <a:latin typeface="Arial"/>
                <a:ea typeface="Arial"/>
                <a:cs typeface="Arial"/>
              </a:defRPr>
            </a:lvl2pPr>
            <a:lvl3pPr algn="l">
              <a:defRPr sz="1575" b="0">
                <a:solidFill>
                  <a:srgbClr val="5B6C7E"/>
                </a:solidFill>
                <a:latin typeface="Arial"/>
                <a:ea typeface="Arial"/>
                <a:cs typeface="Arial"/>
              </a:defRPr>
            </a:lvl3pPr>
            <a:lvl4pPr algn="l">
              <a:defRPr sz="1575" b="0">
                <a:solidFill>
                  <a:srgbClr val="5B6C7E"/>
                </a:solidFill>
                <a:latin typeface="Arial"/>
                <a:ea typeface="Arial"/>
                <a:cs typeface="Arial"/>
              </a:defRPr>
            </a:lvl4pPr>
            <a:lvl5pPr algn="l">
              <a:defRPr sz="1575" b="0">
                <a:solidFill>
                  <a:srgbClr val="5B6C7E"/>
                </a:solidFill>
                <a:latin typeface="Arial"/>
                <a:ea typeface="Arial"/>
                <a:cs typeface="Arial"/>
              </a:defRPr>
            </a:lvl5pPr>
            <a:lvl6pPr algn="l">
              <a:defRPr sz="1575" b="0">
                <a:solidFill>
                  <a:srgbClr val="5B6C7E"/>
                </a:solidFill>
                <a:latin typeface="Arial"/>
                <a:ea typeface="Arial"/>
                <a:cs typeface="Arial"/>
              </a:defRPr>
            </a:lvl6pPr>
            <a:lvl7pPr algn="l">
              <a:defRPr sz="1575" b="0">
                <a:solidFill>
                  <a:srgbClr val="5B6C7E"/>
                </a:solidFill>
                <a:latin typeface="Arial"/>
                <a:ea typeface="Arial"/>
                <a:cs typeface="Arial"/>
              </a:defRPr>
            </a:lvl7pPr>
            <a:lvl8pPr algn="l">
              <a:defRPr sz="1575" b="0">
                <a:solidFill>
                  <a:srgbClr val="5B6C7E"/>
                </a:solidFill>
                <a:latin typeface="Arial"/>
                <a:ea typeface="Arial"/>
                <a:cs typeface="Arial"/>
              </a:defRPr>
            </a:lvl8pPr>
            <a:lvl9pPr algn="l">
              <a:defRPr sz="1575" b="0">
                <a:solidFill>
                  <a:srgbClr val="5B6C7E"/>
                </a:solidFill>
                <a:latin typeface="Arial"/>
                <a:ea typeface="Arial"/>
                <a:cs typeface="Arial"/>
              </a:defRPr>
            </a:lvl9pPr>
          </a:lstStyle>
          <a:p xmlns:a="http://schemas.openxmlformats.org/drawingml/2006/main">
            <a:pPr algn="l">
              <a:lnSpc>
                <a:spcPct val="112000"/>
              </a:lnSpc>
              <a:buNone/>
              <a:defRPr sz="1575" b="0">
                <a:solidFill>
                  <a:srgbClr val="5B6C7E"/>
                </a:solidFill>
                <a:latin typeface="Arial"/>
                <a:ea typeface="Arial"/>
                <a:cs typeface="Arial"/>
              </a:defRPr>
            </a:pPr>
            <a:r>
              <a:rPr sz="1575" b="0">
                <a:solidFill>
                  <a:srgbClr val="5B6C7E"/>
                </a:solidFill>
                <a:latin typeface="Arial"/>
                <a:ea typeface="Arial"/>
                <a:cs typeface="Arial"/>
              </a:rPr>
              <a:t>Part (b): downward motion slows after opening.</a:t>
            </a:r>
          </a:p>
        </p:txBody>
      </p:sp>
      <p:sp>
        <p:nvSpPr>
          <p:cNvPr id="20" name="answer-part-a">
            <a:extLst xmlns:a="http://schemas.openxmlformats.org/drawingml/2006/main">
              <a:ext uri="{FF2B5EF4-FFF2-40B4-BE49-F238E27FC236}">
                <a16:creationId xmlns:a16="http://schemas.microsoft.com/office/drawing/2014/main" id="{94CBAD4F-05CF-4529-BC12-46B8A972F73F}"/>
              </a:ext>
            </a:extLst>
          </p:cNvPr>
          <p:cNvSpPr>
            <a:spLocks xmlns:a="http://schemas.openxmlformats.org/drawingml/2006/main" noGrp="1"/>
          </p:cNvSpPr>
          <p:nvPr/>
        </p:nvSpPr>
        <p:spPr>
          <a:xfrm xmlns:a="http://schemas.openxmlformats.org/drawingml/2006/main">
            <a:off x="6477000" y="1857375"/>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(a) Use a = (784 − drag)/80.0</a:t>
            </a:r>
          </a:p>
        </p:txBody>
      </p:sp>
      <p:sp>
        <p:nvSpPr>
          <p:cNvPr id="21" name="paragraph">
            <a:extLst xmlns:a="http://schemas.openxmlformats.org/drawingml/2006/main">
              <a:ext uri="{FF2B5EF4-FFF2-40B4-BE49-F238E27FC236}">
                <a16:creationId xmlns:a16="http://schemas.microsoft.com/office/drawing/2014/main" id="{FEB272B1-9321-4A4D-B94B-1B6A5907271F}"/>
              </a:ext>
            </a:extLst>
          </p:cNvPr>
          <p:cNvSpPr>
            <a:spLocks xmlns:a="http://schemas.openxmlformats.org/drawingml/2006/main" noGrp="1"/>
          </p:cNvSpPr>
          <p:nvPr/>
        </p:nvSpPr>
        <p:spPr>
          <a:xfrm xmlns:a="http://schemas.openxmlformats.org/drawingml/2006/main">
            <a:off x="6477000" y="2295525"/>
            <a:ext cx="5029200" cy="9115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0 N drag: 9.80 m s⁻² down.</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500 N drag: 3.55 m s⁻² down.</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784 N drag: a = 0, terminal velocity.</a:t>
            </a:r>
          </a:p>
        </p:txBody>
      </p:sp>
      <p:sp>
        <p:nvSpPr>
          <p:cNvPr id="22" name="answer-part-b">
            <a:extLst xmlns:a="http://schemas.openxmlformats.org/drawingml/2006/main">
              <a:ext uri="{FF2B5EF4-FFF2-40B4-BE49-F238E27FC236}">
                <a16:creationId xmlns:a16="http://schemas.microsoft.com/office/drawing/2014/main" id="{4ADD9EBD-2026-4603-B1E2-1F3778303079}"/>
              </a:ext>
            </a:extLst>
          </p:cNvPr>
          <p:cNvSpPr>
            <a:spLocks xmlns:a="http://schemas.openxmlformats.org/drawingml/2006/main" noGrp="1"/>
          </p:cNvSpPr>
          <p:nvPr/>
        </p:nvSpPr>
        <p:spPr>
          <a:xfrm xmlns:a="http://schemas.openxmlformats.org/drawingml/2006/main">
            <a:off x="6477000" y="3924300"/>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(b) The upward force is larger</a:t>
            </a:r>
          </a:p>
        </p:txBody>
      </p:sp>
      <p:sp>
        <p:nvSpPr>
          <p:cNvPr id="23" name="math-67-0">
            <a:extLst xmlns:a="http://schemas.openxmlformats.org/drawingml/2006/main">
              <a:ext uri="{FF2B5EF4-FFF2-40B4-BE49-F238E27FC236}">
                <a16:creationId xmlns:a16="http://schemas.microsoft.com/office/drawing/2014/main" id="{68A52D8F-7AEA-41B3-960C-3B798604AD17}"/>
              </a:ext>
            </a:extLst>
          </p:cNvPr>
          <p:cNvSpPr>
            <a:spLocks xmlns:a="http://schemas.openxmlformats.org/drawingml/2006/main" noGrp="1"/>
          </p:cNvSpPr>
          <p:nvPr/>
        </p:nvSpPr>
        <p:spPr>
          <a:xfrm xmlns:a="http://schemas.openxmlformats.org/drawingml/2006/main">
            <a:off x="6477000" y="4352925"/>
            <a:ext cx="2593848"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 (784 − 1600)/80.0</a:t>
            </a:r>
          </a:p>
        </p:txBody>
      </p:sp>
      <p:sp>
        <p:nvSpPr>
          <p:cNvPr id="24" name="math-68-0">
            <a:extLst xmlns:a="http://schemas.openxmlformats.org/drawingml/2006/main">
              <a:ext uri="{FF2B5EF4-FFF2-40B4-BE49-F238E27FC236}">
                <a16:creationId xmlns:a16="http://schemas.microsoft.com/office/drawing/2014/main" id="{C3405352-05BB-4447-9E63-5F3680857639}"/>
              </a:ext>
            </a:extLst>
          </p:cNvPr>
          <p:cNvSpPr>
            <a:spLocks xmlns:a="http://schemas.openxmlformats.org/drawingml/2006/main" noGrp="1"/>
          </p:cNvSpPr>
          <p:nvPr/>
        </p:nvSpPr>
        <p:spPr>
          <a:xfrm xmlns:a="http://schemas.openxmlformats.org/drawingml/2006/main">
            <a:off x="6477000" y="4933950"/>
            <a:ext cx="1487233"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 −10.2 m s</a:t>
            </a:r>
          </a:p>
        </p:txBody>
      </p:sp>
      <p:sp>
        <p:nvSpPr>
          <p:cNvPr id="25" name="math-68-1">
            <a:extLst xmlns:a="http://schemas.openxmlformats.org/drawingml/2006/main">
              <a:ext uri="{FF2B5EF4-FFF2-40B4-BE49-F238E27FC236}">
                <a16:creationId xmlns:a16="http://schemas.microsoft.com/office/drawing/2014/main" id="{F2EFA199-0AF2-4B40-AA6E-447533818F19}"/>
              </a:ext>
            </a:extLst>
          </p:cNvPr>
          <p:cNvSpPr>
            <a:spLocks xmlns:a="http://schemas.openxmlformats.org/drawingml/2006/main" noGrp="1"/>
          </p:cNvSpPr>
          <p:nvPr/>
        </p:nvSpPr>
        <p:spPr>
          <a:xfrm xmlns:a="http://schemas.openxmlformats.org/drawingml/2006/main">
            <a:off x="7935658" y="4867656"/>
            <a:ext cx="236315" cy="1823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35" b="0">
                <a:solidFill>
                  <a:srgbClr val="19324D"/>
                </a:solidFill>
                <a:latin typeface="Arial"/>
                <a:ea typeface="Arial"/>
                <a:cs typeface="Arial"/>
              </a:defRPr>
            </a:defPPr>
            <a:lvl1pPr algn="l">
              <a:defRPr sz="1435" b="0">
                <a:solidFill>
                  <a:srgbClr val="19324D"/>
                </a:solidFill>
                <a:latin typeface="Arial"/>
                <a:ea typeface="Arial"/>
                <a:cs typeface="Arial"/>
              </a:defRPr>
            </a:lvl1pPr>
            <a:lvl2pPr algn="l">
              <a:defRPr sz="1435" b="0">
                <a:solidFill>
                  <a:srgbClr val="19324D"/>
                </a:solidFill>
                <a:latin typeface="Arial"/>
                <a:ea typeface="Arial"/>
                <a:cs typeface="Arial"/>
              </a:defRPr>
            </a:lvl2pPr>
            <a:lvl3pPr algn="l">
              <a:defRPr sz="1435" b="0">
                <a:solidFill>
                  <a:srgbClr val="19324D"/>
                </a:solidFill>
                <a:latin typeface="Arial"/>
                <a:ea typeface="Arial"/>
                <a:cs typeface="Arial"/>
              </a:defRPr>
            </a:lvl3pPr>
            <a:lvl4pPr algn="l">
              <a:defRPr sz="1435" b="0">
                <a:solidFill>
                  <a:srgbClr val="19324D"/>
                </a:solidFill>
                <a:latin typeface="Arial"/>
                <a:ea typeface="Arial"/>
                <a:cs typeface="Arial"/>
              </a:defRPr>
            </a:lvl4pPr>
            <a:lvl5pPr algn="l">
              <a:defRPr sz="1435" b="0">
                <a:solidFill>
                  <a:srgbClr val="19324D"/>
                </a:solidFill>
                <a:latin typeface="Arial"/>
                <a:ea typeface="Arial"/>
                <a:cs typeface="Arial"/>
              </a:defRPr>
            </a:lvl5pPr>
            <a:lvl6pPr algn="l">
              <a:defRPr sz="1435" b="0">
                <a:solidFill>
                  <a:srgbClr val="19324D"/>
                </a:solidFill>
                <a:latin typeface="Arial"/>
                <a:ea typeface="Arial"/>
                <a:cs typeface="Arial"/>
              </a:defRPr>
            </a:lvl6pPr>
            <a:lvl7pPr algn="l">
              <a:defRPr sz="1435" b="0">
                <a:solidFill>
                  <a:srgbClr val="19324D"/>
                </a:solidFill>
                <a:latin typeface="Arial"/>
                <a:ea typeface="Arial"/>
                <a:cs typeface="Arial"/>
              </a:defRPr>
            </a:lvl7pPr>
            <a:lvl8pPr algn="l">
              <a:defRPr sz="1435" b="0">
                <a:solidFill>
                  <a:srgbClr val="19324D"/>
                </a:solidFill>
                <a:latin typeface="Arial"/>
                <a:ea typeface="Arial"/>
                <a:cs typeface="Arial"/>
              </a:defRPr>
            </a:lvl8pPr>
            <a:lvl9pPr algn="l">
              <a:defRPr sz="1435" b="0">
                <a:solidFill>
                  <a:srgbClr val="19324D"/>
                </a:solidFill>
                <a:latin typeface="Arial"/>
                <a:ea typeface="Arial"/>
                <a:cs typeface="Arial"/>
              </a:defRPr>
            </a:lvl9pPr>
          </a:lstStyle>
          <a:p xmlns:a="http://schemas.openxmlformats.org/drawingml/2006/main">
            <a:pPr algn="l">
              <a:lnSpc>
                <a:spcPct val="112000"/>
              </a:lnSpc>
              <a:buNone/>
              <a:defRPr sz="1435" b="0">
                <a:solidFill>
                  <a:srgbClr val="19324D"/>
                </a:solidFill>
                <a:latin typeface="Arial"/>
                <a:ea typeface="Arial"/>
                <a:cs typeface="Arial"/>
              </a:defRPr>
            </a:pPr>
            <a:r>
              <a:rPr sz="1435" b="0">
                <a:solidFill>
                  <a:srgbClr val="19324D"/>
                </a:solidFill>
                <a:latin typeface="Arial"/>
                <a:ea typeface="Arial"/>
                <a:cs typeface="Arial"/>
              </a:rPr>
              <a:t>−2</a:t>
            </a:r>
          </a:p>
        </p:txBody>
      </p:sp>
      <p:sp>
        <p:nvSpPr>
          <p:cNvPr id="26" name="answer-part-c">
            <a:extLst xmlns:a="http://schemas.openxmlformats.org/drawingml/2006/main">
              <a:ext uri="{FF2B5EF4-FFF2-40B4-BE49-F238E27FC236}">
                <a16:creationId xmlns:a16="http://schemas.microsoft.com/office/drawing/2014/main" id="{68B6067B-BD39-4C9D-8E92-F8D2F9A1DD01}"/>
              </a:ext>
            </a:extLst>
          </p:cNvPr>
          <p:cNvSpPr>
            <a:spLocks xmlns:a="http://schemas.openxmlformats.org/drawingml/2006/main" noGrp="1"/>
          </p:cNvSpPr>
          <p:nvPr/>
        </p:nvSpPr>
        <p:spPr>
          <a:xfrm xmlns:a="http://schemas.openxmlformats.org/drawingml/2006/main">
            <a:off x="6477000" y="5457825"/>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(c) The new drag is still 784 N</a:t>
            </a:r>
          </a:p>
        </p:txBody>
      </p:sp>
      <p:sp>
        <p:nvSpPr>
          <p:cNvPr id="27" name="paragraph">
            <a:extLst xmlns:a="http://schemas.openxmlformats.org/drawingml/2006/main">
              <a:ext uri="{FF2B5EF4-FFF2-40B4-BE49-F238E27FC236}">
                <a16:creationId xmlns:a16="http://schemas.microsoft.com/office/drawing/2014/main" id="{7FDE91F5-E469-4B06-9868-8E05D63085E9}"/>
              </a:ext>
            </a:extLst>
          </p:cNvPr>
          <p:cNvSpPr>
            <a:spLocks xmlns:a="http://schemas.openxmlformats.org/drawingml/2006/main" noGrp="1"/>
          </p:cNvSpPr>
          <p:nvPr/>
        </p:nvSpPr>
        <p:spPr>
          <a:xfrm xmlns:a="http://schemas.openxmlformats.org/drawingml/2006/main">
            <a:off x="6477000" y="5791200"/>
            <a:ext cx="5029200" cy="29813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b="0">
                <a:solidFill>
                  <a:srgbClr val="19324D"/>
                </a:solidFill>
                <a:latin typeface="Arial"/>
                <a:ea typeface="Arial"/>
                <a:cs typeface="Arial"/>
              </a:defRPr>
            </a:defPPr>
            <a:lvl1pPr algn="l">
              <a:defRPr sz="1650" b="0">
                <a:solidFill>
                  <a:srgbClr val="19324D"/>
                </a:solidFill>
                <a:latin typeface="Arial"/>
                <a:ea typeface="Arial"/>
                <a:cs typeface="Arial"/>
              </a:defRPr>
            </a:lvl1pPr>
            <a:lvl2pPr algn="l">
              <a:defRPr sz="1650" b="0">
                <a:solidFill>
                  <a:srgbClr val="19324D"/>
                </a:solidFill>
                <a:latin typeface="Arial"/>
                <a:ea typeface="Arial"/>
                <a:cs typeface="Arial"/>
              </a:defRPr>
            </a:lvl2pPr>
            <a:lvl3pPr algn="l">
              <a:defRPr sz="1650" b="0">
                <a:solidFill>
                  <a:srgbClr val="19324D"/>
                </a:solidFill>
                <a:latin typeface="Arial"/>
                <a:ea typeface="Arial"/>
                <a:cs typeface="Arial"/>
              </a:defRPr>
            </a:lvl3pPr>
            <a:lvl4pPr algn="l">
              <a:defRPr sz="1650" b="0">
                <a:solidFill>
                  <a:srgbClr val="19324D"/>
                </a:solidFill>
                <a:latin typeface="Arial"/>
                <a:ea typeface="Arial"/>
                <a:cs typeface="Arial"/>
              </a:defRPr>
            </a:lvl4pPr>
            <a:lvl5pPr algn="l">
              <a:defRPr sz="1650" b="0">
                <a:solidFill>
                  <a:srgbClr val="19324D"/>
                </a:solidFill>
                <a:latin typeface="Arial"/>
                <a:ea typeface="Arial"/>
                <a:cs typeface="Arial"/>
              </a:defRPr>
            </a:lvl5pPr>
            <a:lvl6pPr algn="l">
              <a:defRPr sz="1650" b="0">
                <a:solidFill>
                  <a:srgbClr val="19324D"/>
                </a:solidFill>
                <a:latin typeface="Arial"/>
                <a:ea typeface="Arial"/>
                <a:cs typeface="Arial"/>
              </a:defRPr>
            </a:lvl6pPr>
            <a:lvl7pPr algn="l">
              <a:defRPr sz="1650" b="0">
                <a:solidFill>
                  <a:srgbClr val="19324D"/>
                </a:solidFill>
                <a:latin typeface="Arial"/>
                <a:ea typeface="Arial"/>
                <a:cs typeface="Arial"/>
              </a:defRPr>
            </a:lvl7pPr>
            <a:lvl8pPr algn="l">
              <a:defRPr sz="1650" b="0">
                <a:solidFill>
                  <a:srgbClr val="19324D"/>
                </a:solidFill>
                <a:latin typeface="Arial"/>
                <a:ea typeface="Arial"/>
                <a:cs typeface="Arial"/>
              </a:defRPr>
            </a:lvl8pPr>
            <a:lvl9pPr algn="l">
              <a:defRPr sz="1650" b="0">
                <a:solidFill>
                  <a:srgbClr val="19324D"/>
                </a:solidFill>
                <a:latin typeface="Arial"/>
                <a:ea typeface="Arial"/>
                <a:cs typeface="Arial"/>
              </a:defRPr>
            </a:lvl9pPr>
          </a:lstStyle>
          <a:p xmlns:a="http://schemas.openxmlformats.org/drawingml/2006/main">
            <a:pPr algn="l">
              <a:lnSpc>
                <a:spcPct val="112000"/>
              </a:lnSpc>
              <a:buNone/>
              <a:defRPr sz="1650" b="0">
                <a:solidFill>
                  <a:srgbClr val="19324D"/>
                </a:solidFill>
                <a:latin typeface="Arial"/>
                <a:ea typeface="Arial"/>
                <a:cs typeface="Arial"/>
              </a:defRPr>
            </a:pPr>
            <a:r>
              <a:rPr sz="1650" b="0">
                <a:solidFill>
                  <a:srgbClr val="19324D"/>
                </a:solidFill>
                <a:latin typeface="Arial"/>
                <a:ea typeface="Arial"/>
                <a:cs typeface="Arial"/>
              </a:rPr>
              <a:t>It continues down at constant, lower speed.</a:t>
            </a:r>
          </a:p>
        </p:txBody>
      </p:sp>
    </p:spTree>
    <p:extLst>
      <p:ext uri="{BB962C8B-B14F-4D97-AF65-F5344CB8AC3E}">
        <p14:creationId xmlns:p14="http://schemas.microsoft.com/office/powerpoint/2010/main" val="596322504"/>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Newton’s third law and interaction pairs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12  /  Definitions and symbols</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35</a:t>
            </a:r>
          </a:p>
        </p:txBody>
      </p:sp>
      <p:sp>
        <p:nvSpPr>
          <p:cNvPr id="14" name="gold-panel">
            <a:extLst xmlns:a="http://schemas.openxmlformats.org/drawingml/2006/main">
              <a:ext uri="{FF2B5EF4-FFF2-40B4-BE49-F238E27FC236}">
                <a16:creationId xmlns:a16="http://schemas.microsoft.com/office/drawing/2014/main" id="{9A873478-6471-41B3-92EC-1ED1245AF0DB}"/>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32A5FFAD-286A-4621-A897-9D7355D35092}"/>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KEY TERMS</a:t>
            </a:r>
          </a:p>
        </p:txBody>
      </p:sp>
      <p:sp>
        <p:nvSpPr>
          <p:cNvPr id="16" name="paragraph">
            <a:extLst xmlns:a="http://schemas.openxmlformats.org/drawingml/2006/main">
              <a:ext uri="{FF2B5EF4-FFF2-40B4-BE49-F238E27FC236}">
                <a16:creationId xmlns:a16="http://schemas.microsoft.com/office/drawing/2014/main" id="{E93689DB-C300-455F-B981-5777CB772893}"/>
              </a:ext>
            </a:extLst>
          </p:cNvPr>
          <p:cNvSpPr>
            <a:spLocks xmlns:a="http://schemas.openxmlformats.org/drawingml/2006/main" noGrp="1"/>
          </p:cNvSpPr>
          <p:nvPr/>
        </p:nvSpPr>
        <p:spPr>
          <a:xfrm xmlns:a="http://schemas.openxmlformats.org/drawingml/2006/main">
            <a:off x="952500" y="2352675"/>
            <a:ext cx="3657600" cy="3638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19324D"/>
                </a:solidFill>
                <a:latin typeface="Arial"/>
                <a:ea typeface="Arial"/>
                <a:cs typeface="Arial"/>
              </a:defRPr>
            </a:defPPr>
            <a:lvl1pPr algn="l">
              <a:defRPr sz="2100" b="1">
                <a:solidFill>
                  <a:srgbClr val="19324D"/>
                </a:solidFill>
                <a:latin typeface="Arial"/>
                <a:ea typeface="Arial"/>
                <a:cs typeface="Arial"/>
              </a:defRPr>
            </a:lvl1pPr>
            <a:lvl2pPr algn="l">
              <a:defRPr sz="2100" b="1">
                <a:solidFill>
                  <a:srgbClr val="19324D"/>
                </a:solidFill>
                <a:latin typeface="Arial"/>
                <a:ea typeface="Arial"/>
                <a:cs typeface="Arial"/>
              </a:defRPr>
            </a:lvl2pPr>
            <a:lvl3pPr algn="l">
              <a:defRPr sz="2100" b="1">
                <a:solidFill>
                  <a:srgbClr val="19324D"/>
                </a:solidFill>
                <a:latin typeface="Arial"/>
                <a:ea typeface="Arial"/>
                <a:cs typeface="Arial"/>
              </a:defRPr>
            </a:lvl3pPr>
            <a:lvl4pPr algn="l">
              <a:defRPr sz="2100" b="1">
                <a:solidFill>
                  <a:srgbClr val="19324D"/>
                </a:solidFill>
                <a:latin typeface="Arial"/>
                <a:ea typeface="Arial"/>
                <a:cs typeface="Arial"/>
              </a:defRPr>
            </a:lvl4pPr>
            <a:lvl5pPr algn="l">
              <a:defRPr sz="2100" b="1">
                <a:solidFill>
                  <a:srgbClr val="19324D"/>
                </a:solidFill>
                <a:latin typeface="Arial"/>
                <a:ea typeface="Arial"/>
                <a:cs typeface="Arial"/>
              </a:defRPr>
            </a:lvl5pPr>
            <a:lvl6pPr algn="l">
              <a:defRPr sz="2100" b="1">
                <a:solidFill>
                  <a:srgbClr val="19324D"/>
                </a:solidFill>
                <a:latin typeface="Arial"/>
                <a:ea typeface="Arial"/>
                <a:cs typeface="Arial"/>
              </a:defRPr>
            </a:lvl6pPr>
            <a:lvl7pPr algn="l">
              <a:defRPr sz="2100" b="1">
                <a:solidFill>
                  <a:srgbClr val="19324D"/>
                </a:solidFill>
                <a:latin typeface="Arial"/>
                <a:ea typeface="Arial"/>
                <a:cs typeface="Arial"/>
              </a:defRPr>
            </a:lvl7pPr>
            <a:lvl8pPr algn="l">
              <a:defRPr sz="2100" b="1">
                <a:solidFill>
                  <a:srgbClr val="19324D"/>
                </a:solidFill>
                <a:latin typeface="Arial"/>
                <a:ea typeface="Arial"/>
                <a:cs typeface="Arial"/>
              </a:defRPr>
            </a:lvl8pPr>
            <a:lvl9pPr algn="l">
              <a:defRPr sz="2100" b="1">
                <a:solidFill>
                  <a:srgbClr val="19324D"/>
                </a:solidFill>
                <a:latin typeface="Arial"/>
                <a:ea typeface="Arial"/>
                <a:cs typeface="Arial"/>
              </a:defRPr>
            </a:lvl9pPr>
          </a:lstStyle>
          <a:p xmlns:a="http://schemas.openxmlformats.org/drawingml/2006/main">
            <a:pPr algn="l">
              <a:lnSpc>
                <a:spcPct val="112000"/>
              </a:lnSpc>
              <a:buNone/>
              <a:defRPr sz="2100" b="1">
                <a:solidFill>
                  <a:srgbClr val="19324D"/>
                </a:solidFill>
                <a:latin typeface="Arial"/>
                <a:ea typeface="Arial"/>
                <a:cs typeface="Arial"/>
              </a:defRPr>
            </a:pPr>
            <a:r>
              <a:rPr sz="2100" b="1">
                <a:solidFill>
                  <a:srgbClr val="19324D"/>
                </a:solidFill>
                <a:latin typeface="Arial"/>
                <a:ea typeface="Arial"/>
                <a:cs typeface="Arial"/>
              </a:rPr>
              <a:t>A third-law pair</a:t>
            </a:r>
          </a:p>
        </p:txBody>
      </p:sp>
      <p:sp>
        <p:nvSpPr>
          <p:cNvPr id="17" name="paragraph">
            <a:extLst xmlns:a="http://schemas.openxmlformats.org/drawingml/2006/main">
              <a:ext uri="{FF2B5EF4-FFF2-40B4-BE49-F238E27FC236}">
                <a16:creationId xmlns:a16="http://schemas.microsoft.com/office/drawing/2014/main" id="{B1CF8F7A-BC83-4770-9E5E-2F71424B08DD}"/>
              </a:ext>
            </a:extLst>
          </p:cNvPr>
          <p:cNvSpPr>
            <a:spLocks xmlns:a="http://schemas.openxmlformats.org/drawingml/2006/main" noGrp="1"/>
          </p:cNvSpPr>
          <p:nvPr/>
        </p:nvSpPr>
        <p:spPr>
          <a:xfrm xmlns:a="http://schemas.openxmlformats.org/drawingml/2006/main">
            <a:off x="952500" y="2800350"/>
            <a:ext cx="3657600" cy="9115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Two forces from the same</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interaction, acting on</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two different objects.</a:t>
            </a:r>
          </a:p>
        </p:txBody>
      </p:sp>
      <p:sp>
        <p:nvSpPr>
          <p:cNvPr id="18" name="paragraph">
            <a:extLst xmlns:a="http://schemas.openxmlformats.org/drawingml/2006/main">
              <a:ext uri="{FF2B5EF4-FFF2-40B4-BE49-F238E27FC236}">
                <a16:creationId xmlns:a16="http://schemas.microsoft.com/office/drawing/2014/main" id="{3B0B6F20-03F9-42BD-80DC-400160FCC370}"/>
              </a:ext>
            </a:extLst>
          </p:cNvPr>
          <p:cNvSpPr>
            <a:spLocks xmlns:a="http://schemas.openxmlformats.org/drawingml/2006/main" noGrp="1"/>
          </p:cNvSpPr>
          <p:nvPr/>
        </p:nvSpPr>
        <p:spPr>
          <a:xfrm xmlns:a="http://schemas.openxmlformats.org/drawingml/2006/main">
            <a:off x="952500" y="4457700"/>
            <a:ext cx="3657600" cy="3638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19324D"/>
                </a:solidFill>
                <a:latin typeface="Arial"/>
                <a:ea typeface="Arial"/>
                <a:cs typeface="Arial"/>
              </a:defRPr>
            </a:defPPr>
            <a:lvl1pPr algn="l">
              <a:defRPr sz="2100" b="1">
                <a:solidFill>
                  <a:srgbClr val="19324D"/>
                </a:solidFill>
                <a:latin typeface="Arial"/>
                <a:ea typeface="Arial"/>
                <a:cs typeface="Arial"/>
              </a:defRPr>
            </a:lvl1pPr>
            <a:lvl2pPr algn="l">
              <a:defRPr sz="2100" b="1">
                <a:solidFill>
                  <a:srgbClr val="19324D"/>
                </a:solidFill>
                <a:latin typeface="Arial"/>
                <a:ea typeface="Arial"/>
                <a:cs typeface="Arial"/>
              </a:defRPr>
            </a:lvl2pPr>
            <a:lvl3pPr algn="l">
              <a:defRPr sz="2100" b="1">
                <a:solidFill>
                  <a:srgbClr val="19324D"/>
                </a:solidFill>
                <a:latin typeface="Arial"/>
                <a:ea typeface="Arial"/>
                <a:cs typeface="Arial"/>
              </a:defRPr>
            </a:lvl3pPr>
            <a:lvl4pPr algn="l">
              <a:defRPr sz="2100" b="1">
                <a:solidFill>
                  <a:srgbClr val="19324D"/>
                </a:solidFill>
                <a:latin typeface="Arial"/>
                <a:ea typeface="Arial"/>
                <a:cs typeface="Arial"/>
              </a:defRPr>
            </a:lvl4pPr>
            <a:lvl5pPr algn="l">
              <a:defRPr sz="2100" b="1">
                <a:solidFill>
                  <a:srgbClr val="19324D"/>
                </a:solidFill>
                <a:latin typeface="Arial"/>
                <a:ea typeface="Arial"/>
                <a:cs typeface="Arial"/>
              </a:defRPr>
            </a:lvl5pPr>
            <a:lvl6pPr algn="l">
              <a:defRPr sz="2100" b="1">
                <a:solidFill>
                  <a:srgbClr val="19324D"/>
                </a:solidFill>
                <a:latin typeface="Arial"/>
                <a:ea typeface="Arial"/>
                <a:cs typeface="Arial"/>
              </a:defRPr>
            </a:lvl6pPr>
            <a:lvl7pPr algn="l">
              <a:defRPr sz="2100" b="1">
                <a:solidFill>
                  <a:srgbClr val="19324D"/>
                </a:solidFill>
                <a:latin typeface="Arial"/>
                <a:ea typeface="Arial"/>
                <a:cs typeface="Arial"/>
              </a:defRPr>
            </a:lvl7pPr>
            <a:lvl8pPr algn="l">
              <a:defRPr sz="2100" b="1">
                <a:solidFill>
                  <a:srgbClr val="19324D"/>
                </a:solidFill>
                <a:latin typeface="Arial"/>
                <a:ea typeface="Arial"/>
                <a:cs typeface="Arial"/>
              </a:defRPr>
            </a:lvl8pPr>
            <a:lvl9pPr algn="l">
              <a:defRPr sz="2100" b="1">
                <a:solidFill>
                  <a:srgbClr val="19324D"/>
                </a:solidFill>
                <a:latin typeface="Arial"/>
                <a:ea typeface="Arial"/>
                <a:cs typeface="Arial"/>
              </a:defRPr>
            </a:lvl9pPr>
          </a:lstStyle>
          <a:p xmlns:a="http://schemas.openxmlformats.org/drawingml/2006/main">
            <a:pPr algn="l">
              <a:lnSpc>
                <a:spcPct val="112000"/>
              </a:lnSpc>
              <a:buNone/>
              <a:defRPr sz="2100" b="1">
                <a:solidFill>
                  <a:srgbClr val="19324D"/>
                </a:solidFill>
                <a:latin typeface="Arial"/>
                <a:ea typeface="Arial"/>
                <a:cs typeface="Arial"/>
              </a:defRPr>
            </a:pPr>
            <a:r>
              <a:rPr sz="2100" b="1">
                <a:solidFill>
                  <a:srgbClr val="19324D"/>
                </a:solidFill>
                <a:latin typeface="Arial"/>
                <a:ea typeface="Arial"/>
                <a:cs typeface="Arial"/>
              </a:rPr>
              <a:t>Balanced forces</a:t>
            </a:r>
          </a:p>
        </p:txBody>
      </p:sp>
      <p:sp>
        <p:nvSpPr>
          <p:cNvPr id="19" name="paragraph">
            <a:extLst xmlns:a="http://schemas.openxmlformats.org/drawingml/2006/main">
              <a:ext uri="{FF2B5EF4-FFF2-40B4-BE49-F238E27FC236}">
                <a16:creationId xmlns:a16="http://schemas.microsoft.com/office/drawing/2014/main" id="{B5D5580D-C50B-43EB-B121-F32B43D64966}"/>
              </a:ext>
            </a:extLst>
          </p:cNvPr>
          <p:cNvSpPr>
            <a:spLocks xmlns:a="http://schemas.openxmlformats.org/drawingml/2006/main" noGrp="1"/>
          </p:cNvSpPr>
          <p:nvPr/>
        </p:nvSpPr>
        <p:spPr>
          <a:xfrm xmlns:a="http://schemas.openxmlformats.org/drawingml/2006/main">
            <a:off x="952500" y="4905375"/>
            <a:ext cx="3657600" cy="6267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Forces on one object</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whose vector sum is zero.</a:t>
            </a:r>
          </a:p>
        </p:txBody>
      </p:sp>
      <p:sp>
        <p:nvSpPr>
          <p:cNvPr id="20" name="section-heading">
            <a:extLst xmlns:a="http://schemas.openxmlformats.org/drawingml/2006/main">
              <a:ext uri="{FF2B5EF4-FFF2-40B4-BE49-F238E27FC236}">
                <a16:creationId xmlns:a16="http://schemas.microsoft.com/office/drawing/2014/main" id="{F7F12F0B-CAF3-4493-8224-8461FFBAB466}"/>
              </a:ext>
            </a:extLst>
          </p:cNvPr>
          <p:cNvSpPr>
            <a:spLocks xmlns:a="http://schemas.openxmlformats.org/drawingml/2006/main" noGrp="1"/>
          </p:cNvSpPr>
          <p:nvPr/>
        </p:nvSpPr>
        <p:spPr>
          <a:xfrm xmlns:a="http://schemas.openxmlformats.org/drawingml/2006/main">
            <a:off x="5334000" y="1857375"/>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If A exerts a force on B</a:t>
            </a:r>
          </a:p>
        </p:txBody>
      </p:sp>
      <p:sp>
        <p:nvSpPr>
          <p:cNvPr id="21" name="paragraph">
            <a:extLst xmlns:a="http://schemas.openxmlformats.org/drawingml/2006/main">
              <a:ext uri="{FF2B5EF4-FFF2-40B4-BE49-F238E27FC236}">
                <a16:creationId xmlns:a16="http://schemas.microsoft.com/office/drawing/2014/main" id="{5CFE6680-8546-48F0-8B9A-F6461C67068D}"/>
              </a:ext>
            </a:extLst>
          </p:cNvPr>
          <p:cNvSpPr>
            <a:spLocks xmlns:a="http://schemas.openxmlformats.org/drawingml/2006/main" noGrp="1"/>
          </p:cNvSpPr>
          <p:nvPr/>
        </p:nvSpPr>
        <p:spPr>
          <a:xfrm xmlns:a="http://schemas.openxmlformats.org/drawingml/2006/main">
            <a:off x="5334000" y="2276475"/>
            <a:ext cx="61722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simultaneously exerts an equal-magnitude force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of the same type in the opposite direction on A.</a:t>
            </a:r>
          </a:p>
        </p:txBody>
      </p:sp>
      <p:sp>
        <p:nvSpPr>
          <p:cNvPr id="22" name="section-heading">
            <a:extLst xmlns:a="http://schemas.openxmlformats.org/drawingml/2006/main">
              <a:ext uri="{FF2B5EF4-FFF2-40B4-BE49-F238E27FC236}">
                <a16:creationId xmlns:a16="http://schemas.microsoft.com/office/drawing/2014/main" id="{FC8D4D85-1274-41E6-9C8E-415D76FA7D98}"/>
              </a:ext>
            </a:extLst>
          </p:cNvPr>
          <p:cNvSpPr>
            <a:spLocks xmlns:a="http://schemas.openxmlformats.org/drawingml/2006/main" noGrp="1"/>
          </p:cNvSpPr>
          <p:nvPr/>
        </p:nvSpPr>
        <p:spPr>
          <a:xfrm xmlns:a="http://schemas.openxmlformats.org/drawingml/2006/main">
            <a:off x="5334000" y="4095750"/>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Name both the source and the receiver</a:t>
            </a:r>
          </a:p>
        </p:txBody>
      </p:sp>
      <p:sp>
        <p:nvSpPr>
          <p:cNvPr id="23" name="paragraph">
            <a:extLst xmlns:a="http://schemas.openxmlformats.org/drawingml/2006/main">
              <a:ext uri="{FF2B5EF4-FFF2-40B4-BE49-F238E27FC236}">
                <a16:creationId xmlns:a16="http://schemas.microsoft.com/office/drawing/2014/main" id="{25DF908E-3411-4E16-8BC8-14A318998697}"/>
              </a:ext>
            </a:extLst>
          </p:cNvPr>
          <p:cNvSpPr>
            <a:spLocks xmlns:a="http://schemas.openxmlformats.org/drawingml/2006/main" noGrp="1"/>
          </p:cNvSpPr>
          <p:nvPr/>
        </p:nvSpPr>
        <p:spPr>
          <a:xfrm xmlns:a="http://schemas.openxmlformats.org/drawingml/2006/main">
            <a:off x="5334000" y="4524375"/>
            <a:ext cx="6172200" cy="94440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“Earth on book” pairs with “book on Earth”. Equal</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forces do not guarantee equal accelerations when the</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masses or other forces differ.</a:t>
            </a:r>
          </a:p>
        </p:txBody>
      </p:sp>
    </p:spTree>
    <p:extLst>
      <p:ext uri="{BB962C8B-B14F-4D97-AF65-F5344CB8AC3E}">
        <p14:creationId xmlns:p14="http://schemas.microsoft.com/office/powerpoint/2010/main" val="596322504"/>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book on a table and two skaters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12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36</a:t>
            </a:r>
          </a:p>
        </p:txBody>
      </p:sp>
      <p:sp>
        <p:nvSpPr>
          <p:cNvPr id="14" name="gold-panel">
            <a:extLst xmlns:a="http://schemas.openxmlformats.org/drawingml/2006/main">
              <a:ext uri="{FF2B5EF4-FFF2-40B4-BE49-F238E27FC236}">
                <a16:creationId xmlns:a16="http://schemas.microsoft.com/office/drawing/2014/main" id="{4A6E9428-43BC-49E1-AF05-0C85B81F8C1A}"/>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99A71E7A-1701-4FC2-9469-E1974F426542}"/>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GIVEN</a:t>
            </a:r>
          </a:p>
        </p:txBody>
      </p:sp>
      <p:sp>
        <p:nvSpPr>
          <p:cNvPr id="16" name="math-69-0">
            <a:extLst xmlns:a="http://schemas.openxmlformats.org/drawingml/2006/main">
              <a:ext uri="{FF2B5EF4-FFF2-40B4-BE49-F238E27FC236}">
                <a16:creationId xmlns:a16="http://schemas.microsoft.com/office/drawing/2014/main" id="{21BBCE48-2BF2-410E-835A-95D9F5E712AC}"/>
              </a:ext>
            </a:extLst>
          </p:cNvPr>
          <p:cNvSpPr>
            <a:spLocks xmlns:a="http://schemas.openxmlformats.org/drawingml/2006/main" noGrp="1"/>
          </p:cNvSpPr>
          <p:nvPr/>
        </p:nvSpPr>
        <p:spPr>
          <a:xfrm xmlns:a="http://schemas.openxmlformats.org/drawingml/2006/main">
            <a:off x="952500" y="2457450"/>
            <a:ext cx="2298763"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Book weight = 10.0 N</a:t>
            </a:r>
          </a:p>
        </p:txBody>
      </p:sp>
      <p:sp>
        <p:nvSpPr>
          <p:cNvPr id="17" name="math-70-0">
            <a:extLst xmlns:a="http://schemas.openxmlformats.org/drawingml/2006/main">
              <a:ext uri="{FF2B5EF4-FFF2-40B4-BE49-F238E27FC236}">
                <a16:creationId xmlns:a16="http://schemas.microsoft.com/office/drawing/2014/main" id="{DB717D34-92F3-488D-98E8-58F34F8C1BFC}"/>
              </a:ext>
            </a:extLst>
          </p:cNvPr>
          <p:cNvSpPr>
            <a:spLocks xmlns:a="http://schemas.openxmlformats.org/drawingml/2006/main" noGrp="1"/>
          </p:cNvSpPr>
          <p:nvPr/>
        </p:nvSpPr>
        <p:spPr>
          <a:xfrm xmlns:a="http://schemas.openxmlformats.org/drawingml/2006/main">
            <a:off x="952500" y="3457575"/>
            <a:ext cx="3247549"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Table’s force on book = 10.0 N</a:t>
            </a:r>
          </a:p>
        </p:txBody>
      </p:sp>
      <p:sp>
        <p:nvSpPr>
          <p:cNvPr id="18" name="math-71-0">
            <a:extLst xmlns:a="http://schemas.openxmlformats.org/drawingml/2006/main">
              <a:ext uri="{FF2B5EF4-FFF2-40B4-BE49-F238E27FC236}">
                <a16:creationId xmlns:a16="http://schemas.microsoft.com/office/drawing/2014/main" id="{EE96C179-8E55-4DC9-9E02-265E5D7A6BDA}"/>
              </a:ext>
            </a:extLst>
          </p:cNvPr>
          <p:cNvSpPr>
            <a:spLocks xmlns:a="http://schemas.openxmlformats.org/drawingml/2006/main" noGrp="1"/>
          </p:cNvSpPr>
          <p:nvPr/>
        </p:nvSpPr>
        <p:spPr>
          <a:xfrm xmlns:a="http://schemas.openxmlformats.org/drawingml/2006/main">
            <a:off x="952500" y="4457700"/>
            <a:ext cx="1537335"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Book is at rest</a:t>
            </a:r>
          </a:p>
        </p:txBody>
      </p:sp>
      <p:sp>
        <p:nvSpPr>
          <p:cNvPr id="19" name="question-part-a">
            <a:extLst xmlns:a="http://schemas.openxmlformats.org/drawingml/2006/main">
              <a:ext uri="{FF2B5EF4-FFF2-40B4-BE49-F238E27FC236}">
                <a16:creationId xmlns:a16="http://schemas.microsoft.com/office/drawing/2014/main" id="{01FDCD5D-1315-48C7-A961-0485573CA218}"/>
              </a:ext>
            </a:extLst>
          </p:cNvPr>
          <p:cNvSpPr>
            <a:spLocks xmlns:a="http://schemas.openxmlformats.org/drawingml/2006/main" noGrp="1"/>
          </p:cNvSpPr>
          <p:nvPr/>
        </p:nvSpPr>
        <p:spPr>
          <a:xfrm xmlns:a="http://schemas.openxmlformats.org/drawingml/2006/main">
            <a:off x="5334000" y="1857375"/>
            <a:ext cx="6172200" cy="6486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(a) Draw the book’s force diagram. Name the third-law</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partner of each force.</a:t>
            </a:r>
          </a:p>
        </p:txBody>
      </p:sp>
      <p:sp>
        <p:nvSpPr>
          <p:cNvPr id="20" name="question-part-b">
            <a:extLst xmlns:a="http://schemas.openxmlformats.org/drawingml/2006/main">
              <a:ext uri="{FF2B5EF4-FFF2-40B4-BE49-F238E27FC236}">
                <a16:creationId xmlns:a16="http://schemas.microsoft.com/office/drawing/2014/main" id="{957A3B0B-D87C-4D74-9155-5109A4907A64}"/>
              </a:ext>
            </a:extLst>
          </p:cNvPr>
          <p:cNvSpPr>
            <a:spLocks xmlns:a="http://schemas.openxmlformats.org/drawingml/2006/main" noGrp="1"/>
          </p:cNvSpPr>
          <p:nvPr/>
        </p:nvSpPr>
        <p:spPr>
          <a:xfrm xmlns:a="http://schemas.openxmlformats.org/drawingml/2006/main">
            <a:off x="5334000" y="2772728"/>
            <a:ext cx="6172200" cy="6486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(b) Are the book’s weight and normal force</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themselves a third-law pair? Explain.</a:t>
            </a:r>
          </a:p>
        </p:txBody>
      </p:sp>
      <p:sp>
        <p:nvSpPr>
          <p:cNvPr id="21" name="question-part-c">
            <a:extLst xmlns:a="http://schemas.openxmlformats.org/drawingml/2006/main">
              <a:ext uri="{FF2B5EF4-FFF2-40B4-BE49-F238E27FC236}">
                <a16:creationId xmlns:a16="http://schemas.microsoft.com/office/drawing/2014/main" id="{FF107A0C-30C6-461A-96CE-D8741CCE5E35}"/>
              </a:ext>
            </a:extLst>
          </p:cNvPr>
          <p:cNvSpPr>
            <a:spLocks xmlns:a="http://schemas.openxmlformats.org/drawingml/2006/main" noGrp="1"/>
          </p:cNvSpPr>
          <p:nvPr/>
        </p:nvSpPr>
        <p:spPr>
          <a:xfrm xmlns:a="http://schemas.openxmlformats.org/drawingml/2006/main">
            <a:off x="5334000" y="3688080"/>
            <a:ext cx="6172200" cy="94440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(c) Two skaters of masses 40.0 kg and 60.0 kg push</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each other with 120 N. With negligible horizontal</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resistance, find their accelerations.</a:t>
            </a:r>
          </a:p>
        </p:txBody>
      </p:sp>
    </p:spTree>
    <p:extLst>
      <p:ext uri="{BB962C8B-B14F-4D97-AF65-F5344CB8AC3E}">
        <p14:creationId xmlns:p14="http://schemas.microsoft.com/office/powerpoint/2010/main" val="596322504"/>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book on a table and two skaters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12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37</a:t>
            </a:r>
          </a:p>
        </p:txBody>
      </p:sp>
      <p:sp>
        <p:nvSpPr>
          <p:cNvPr id="14" name="body-72">
            <a:extLst xmlns:a="http://schemas.openxmlformats.org/drawingml/2006/main">
              <a:ext uri="{FF2B5EF4-FFF2-40B4-BE49-F238E27FC236}">
                <a16:creationId xmlns:a16="http://schemas.microsoft.com/office/drawing/2014/main" id="{10B393D4-5A0E-4F21-9E31-CD0753042F89}"/>
              </a:ext>
            </a:extLst>
          </p:cNvPr>
          <p:cNvSpPr>
            <a:spLocks xmlns:a="http://schemas.openxmlformats.org/drawingml/2006/main" noGrp="1"/>
          </p:cNvSpPr>
          <p:nvPr/>
        </p:nvSpPr>
        <p:spPr>
          <a:xfrm xmlns:a="http://schemas.openxmlformats.org/drawingml/2006/main">
            <a:off x="2333625" y="3690938"/>
            <a:ext cx="1428750" cy="333375"/>
          </a:xfrm>
          <a:prstGeom xmlns:a="http://schemas.openxmlformats.org/drawingml/2006/main" prst="rect">
            <a:avLst/>
          </a:prstGeom>
          <a:solidFill xmlns:a="http://schemas.openxmlformats.org/drawingml/2006/main">
            <a:srgbClr val="FFF8E8"/>
          </a:solidFill>
          <a:ln xmlns:a="http://schemas.openxmlformats.org/drawingml/2006/main" w="19050">
            <a:solidFill>
              <a:srgbClr val="19324D"/>
            </a:solidFill>
          </a:ln>
        </p:spPr>
      </p:sp>
      <p:cxnSp>
        <p:nvCxnSpPr>
          <p:cNvPr id="15" name="force-vector-73">
            <a:extLst xmlns:a="http://schemas.openxmlformats.org/drawingml/2006/main">
              <a:ext uri="{FF2B5EF4-FFF2-40B4-BE49-F238E27FC236}">
                <a16:creationId xmlns:a16="http://schemas.microsoft.com/office/drawing/2014/main" id="{0899474C-58B5-4D92-BDFD-AC715D265956}"/>
              </a:ext>
            </a:extLst>
          </p:cNvPr>
          <p:cNvCxnSpPr/>
          <p:nvPr/>
        </p:nvCxnSpPr>
        <p:spPr>
          <a:xfrm xmlns:a="http://schemas.openxmlformats.org/drawingml/2006/main" flipH="0" flipV="1">
            <a:off x="3048000" y="2571750"/>
            <a:ext cx="0" cy="1285875"/>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16" name="force-vector-74">
            <a:extLst xmlns:a="http://schemas.openxmlformats.org/drawingml/2006/main">
              <a:ext uri="{FF2B5EF4-FFF2-40B4-BE49-F238E27FC236}">
                <a16:creationId xmlns:a16="http://schemas.microsoft.com/office/drawing/2014/main" id="{858E1387-F576-46CD-8F80-89E734DE8AA1}"/>
              </a:ext>
            </a:extLst>
          </p:cNvPr>
          <p:cNvCxnSpPr/>
          <p:nvPr/>
        </p:nvCxnSpPr>
        <p:spPr>
          <a:xfrm xmlns:a="http://schemas.openxmlformats.org/drawingml/2006/main" flipH="0" flipV="0">
            <a:off x="3048000" y="3857625"/>
            <a:ext cx="0" cy="1285875"/>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sp>
        <p:nvSpPr>
          <p:cNvPr id="17" name="diagram-label-75">
            <a:extLst xmlns:a="http://schemas.openxmlformats.org/drawingml/2006/main">
              <a:ext uri="{FF2B5EF4-FFF2-40B4-BE49-F238E27FC236}">
                <a16:creationId xmlns:a16="http://schemas.microsoft.com/office/drawing/2014/main" id="{77BDB5E3-AB9B-4B06-B623-34A9C2D9B7CE}"/>
              </a:ext>
            </a:extLst>
          </p:cNvPr>
          <p:cNvSpPr>
            <a:spLocks xmlns:a="http://schemas.openxmlformats.org/drawingml/2006/main" noGrp="1"/>
          </p:cNvSpPr>
          <p:nvPr/>
        </p:nvSpPr>
        <p:spPr>
          <a:xfrm xmlns:a="http://schemas.openxmlformats.org/drawingml/2006/main">
            <a:off x="685800" y="2114550"/>
            <a:ext cx="523875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800" b="0">
                <a:solidFill>
                  <a:srgbClr val="19324D"/>
                </a:solidFill>
                <a:latin typeface="Arial"/>
                <a:ea typeface="Arial"/>
                <a:cs typeface="Arial"/>
              </a:defRPr>
            </a:defPPr>
            <a:lvl1pPr algn="ctr">
              <a:defRPr sz="1800" b="0">
                <a:solidFill>
                  <a:srgbClr val="19324D"/>
                </a:solidFill>
                <a:latin typeface="Arial"/>
                <a:ea typeface="Arial"/>
                <a:cs typeface="Arial"/>
              </a:defRPr>
            </a:lvl1pPr>
            <a:lvl2pPr algn="ctr">
              <a:defRPr sz="1800" b="0">
                <a:solidFill>
                  <a:srgbClr val="19324D"/>
                </a:solidFill>
                <a:latin typeface="Arial"/>
                <a:ea typeface="Arial"/>
                <a:cs typeface="Arial"/>
              </a:defRPr>
            </a:lvl2pPr>
            <a:lvl3pPr algn="ctr">
              <a:defRPr sz="1800" b="0">
                <a:solidFill>
                  <a:srgbClr val="19324D"/>
                </a:solidFill>
                <a:latin typeface="Arial"/>
                <a:ea typeface="Arial"/>
                <a:cs typeface="Arial"/>
              </a:defRPr>
            </a:lvl3pPr>
            <a:lvl4pPr algn="ctr">
              <a:defRPr sz="1800" b="0">
                <a:solidFill>
                  <a:srgbClr val="19324D"/>
                </a:solidFill>
                <a:latin typeface="Arial"/>
                <a:ea typeface="Arial"/>
                <a:cs typeface="Arial"/>
              </a:defRPr>
            </a:lvl4pPr>
            <a:lvl5pPr algn="ctr">
              <a:defRPr sz="1800" b="0">
                <a:solidFill>
                  <a:srgbClr val="19324D"/>
                </a:solidFill>
                <a:latin typeface="Arial"/>
                <a:ea typeface="Arial"/>
                <a:cs typeface="Arial"/>
              </a:defRPr>
            </a:lvl5pPr>
            <a:lvl6pPr algn="ctr">
              <a:defRPr sz="1800" b="0">
                <a:solidFill>
                  <a:srgbClr val="19324D"/>
                </a:solidFill>
                <a:latin typeface="Arial"/>
                <a:ea typeface="Arial"/>
                <a:cs typeface="Arial"/>
              </a:defRPr>
            </a:lvl6pPr>
            <a:lvl7pPr algn="ctr">
              <a:defRPr sz="1800" b="0">
                <a:solidFill>
                  <a:srgbClr val="19324D"/>
                </a:solidFill>
                <a:latin typeface="Arial"/>
                <a:ea typeface="Arial"/>
                <a:cs typeface="Arial"/>
              </a:defRPr>
            </a:lvl7pPr>
            <a:lvl8pPr algn="ctr">
              <a:defRPr sz="1800" b="0">
                <a:solidFill>
                  <a:srgbClr val="19324D"/>
                </a:solidFill>
                <a:latin typeface="Arial"/>
                <a:ea typeface="Arial"/>
                <a:cs typeface="Arial"/>
              </a:defRPr>
            </a:lvl8pPr>
            <a:lvl9pPr algn="ctr">
              <a:defRPr sz="1800" b="0">
                <a:solidFill>
                  <a:srgbClr val="19324D"/>
                </a:solidFill>
                <a:latin typeface="Arial"/>
                <a:ea typeface="Arial"/>
                <a:cs typeface="Arial"/>
              </a:defRPr>
            </a:lvl9pPr>
          </a:lstStyle>
          <a:p xmlns:a="http://schemas.openxmlformats.org/drawingml/2006/main">
            <a:pPr algn="ctr">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Table on book: 10.0 N</a:t>
            </a:r>
          </a:p>
        </p:txBody>
      </p:sp>
      <p:sp>
        <p:nvSpPr>
          <p:cNvPr id="18" name="diagram-label-76">
            <a:extLst xmlns:a="http://schemas.openxmlformats.org/drawingml/2006/main">
              <a:ext uri="{FF2B5EF4-FFF2-40B4-BE49-F238E27FC236}">
                <a16:creationId xmlns:a16="http://schemas.microsoft.com/office/drawing/2014/main" id="{B0761034-75CB-4F10-A7C6-C124FD614A61}"/>
              </a:ext>
            </a:extLst>
          </p:cNvPr>
          <p:cNvSpPr>
            <a:spLocks xmlns:a="http://schemas.openxmlformats.org/drawingml/2006/main" noGrp="1"/>
          </p:cNvSpPr>
          <p:nvPr/>
        </p:nvSpPr>
        <p:spPr>
          <a:xfrm xmlns:a="http://schemas.openxmlformats.org/drawingml/2006/main">
            <a:off x="685800" y="5372100"/>
            <a:ext cx="523875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800" b="0">
                <a:solidFill>
                  <a:srgbClr val="19324D"/>
                </a:solidFill>
                <a:latin typeface="Arial"/>
                <a:ea typeface="Arial"/>
                <a:cs typeface="Arial"/>
              </a:defRPr>
            </a:defPPr>
            <a:lvl1pPr algn="ctr">
              <a:defRPr sz="1800" b="0">
                <a:solidFill>
                  <a:srgbClr val="19324D"/>
                </a:solidFill>
                <a:latin typeface="Arial"/>
                <a:ea typeface="Arial"/>
                <a:cs typeface="Arial"/>
              </a:defRPr>
            </a:lvl1pPr>
            <a:lvl2pPr algn="ctr">
              <a:defRPr sz="1800" b="0">
                <a:solidFill>
                  <a:srgbClr val="19324D"/>
                </a:solidFill>
                <a:latin typeface="Arial"/>
                <a:ea typeface="Arial"/>
                <a:cs typeface="Arial"/>
              </a:defRPr>
            </a:lvl2pPr>
            <a:lvl3pPr algn="ctr">
              <a:defRPr sz="1800" b="0">
                <a:solidFill>
                  <a:srgbClr val="19324D"/>
                </a:solidFill>
                <a:latin typeface="Arial"/>
                <a:ea typeface="Arial"/>
                <a:cs typeface="Arial"/>
              </a:defRPr>
            </a:lvl3pPr>
            <a:lvl4pPr algn="ctr">
              <a:defRPr sz="1800" b="0">
                <a:solidFill>
                  <a:srgbClr val="19324D"/>
                </a:solidFill>
                <a:latin typeface="Arial"/>
                <a:ea typeface="Arial"/>
                <a:cs typeface="Arial"/>
              </a:defRPr>
            </a:lvl4pPr>
            <a:lvl5pPr algn="ctr">
              <a:defRPr sz="1800" b="0">
                <a:solidFill>
                  <a:srgbClr val="19324D"/>
                </a:solidFill>
                <a:latin typeface="Arial"/>
                <a:ea typeface="Arial"/>
                <a:cs typeface="Arial"/>
              </a:defRPr>
            </a:lvl5pPr>
            <a:lvl6pPr algn="ctr">
              <a:defRPr sz="1800" b="0">
                <a:solidFill>
                  <a:srgbClr val="19324D"/>
                </a:solidFill>
                <a:latin typeface="Arial"/>
                <a:ea typeface="Arial"/>
                <a:cs typeface="Arial"/>
              </a:defRPr>
            </a:lvl6pPr>
            <a:lvl7pPr algn="ctr">
              <a:defRPr sz="1800" b="0">
                <a:solidFill>
                  <a:srgbClr val="19324D"/>
                </a:solidFill>
                <a:latin typeface="Arial"/>
                <a:ea typeface="Arial"/>
                <a:cs typeface="Arial"/>
              </a:defRPr>
            </a:lvl7pPr>
            <a:lvl8pPr algn="ctr">
              <a:defRPr sz="1800" b="0">
                <a:solidFill>
                  <a:srgbClr val="19324D"/>
                </a:solidFill>
                <a:latin typeface="Arial"/>
                <a:ea typeface="Arial"/>
                <a:cs typeface="Arial"/>
              </a:defRPr>
            </a:lvl8pPr>
            <a:lvl9pPr algn="ctr">
              <a:defRPr sz="1800" b="0">
                <a:solidFill>
                  <a:srgbClr val="19324D"/>
                </a:solidFill>
                <a:latin typeface="Arial"/>
                <a:ea typeface="Arial"/>
                <a:cs typeface="Arial"/>
              </a:defRPr>
            </a:lvl9pPr>
          </a:lstStyle>
          <a:p xmlns:a="http://schemas.openxmlformats.org/drawingml/2006/main">
            <a:pPr algn="ctr">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Earth on book: 10.0 N</a:t>
            </a:r>
          </a:p>
        </p:txBody>
      </p:sp>
      <p:sp>
        <p:nvSpPr>
          <p:cNvPr id="19" name="answer-part-a">
            <a:extLst xmlns:a="http://schemas.openxmlformats.org/drawingml/2006/main">
              <a:ext uri="{FF2B5EF4-FFF2-40B4-BE49-F238E27FC236}">
                <a16:creationId xmlns:a16="http://schemas.microsoft.com/office/drawing/2014/main" id="{47FCE632-2491-4FAB-92FA-ADD89E49767F}"/>
              </a:ext>
            </a:extLst>
          </p:cNvPr>
          <p:cNvSpPr>
            <a:spLocks xmlns:a="http://schemas.openxmlformats.org/drawingml/2006/main" noGrp="1"/>
          </p:cNvSpPr>
          <p:nvPr/>
        </p:nvSpPr>
        <p:spPr>
          <a:xfrm xmlns:a="http://schemas.openxmlformats.org/drawingml/2006/main">
            <a:off x="6477000" y="1857375"/>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(a) Reverse source and receiver</a:t>
            </a:r>
          </a:p>
        </p:txBody>
      </p:sp>
      <p:sp>
        <p:nvSpPr>
          <p:cNvPr id="20" name="paragraph">
            <a:extLst xmlns:a="http://schemas.openxmlformats.org/drawingml/2006/main">
              <a:ext uri="{FF2B5EF4-FFF2-40B4-BE49-F238E27FC236}">
                <a16:creationId xmlns:a16="http://schemas.microsoft.com/office/drawing/2014/main" id="{CB9A1E3D-320E-469B-9A21-9965E2AD1130}"/>
              </a:ext>
            </a:extLst>
          </p:cNvPr>
          <p:cNvSpPr>
            <a:spLocks xmlns:a="http://schemas.openxmlformats.org/drawingml/2006/main" noGrp="1"/>
          </p:cNvSpPr>
          <p:nvPr/>
        </p:nvSpPr>
        <p:spPr>
          <a:xfrm xmlns:a="http://schemas.openxmlformats.org/drawingml/2006/main">
            <a:off x="6477000" y="2295525"/>
            <a:ext cx="50292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Weight partner: book pulls Earth.</a:t>
            </a:r>
          </a:p>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Normal partner: book pushes table.</a:t>
            </a:r>
          </a:p>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Each partner is 10.0 N in the opposite direction,</a:t>
            </a:r>
          </a:p>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on the other object.</a:t>
            </a:r>
          </a:p>
        </p:txBody>
      </p:sp>
      <p:sp>
        <p:nvSpPr>
          <p:cNvPr id="21" name="answer-part-b">
            <a:extLst xmlns:a="http://schemas.openxmlformats.org/drawingml/2006/main">
              <a:ext uri="{FF2B5EF4-FFF2-40B4-BE49-F238E27FC236}">
                <a16:creationId xmlns:a16="http://schemas.microsoft.com/office/drawing/2014/main" id="{809851FD-CA2A-484D-87AD-9EA0A3A0C8BE}"/>
              </a:ext>
            </a:extLst>
          </p:cNvPr>
          <p:cNvSpPr>
            <a:spLocks xmlns:a="http://schemas.openxmlformats.org/drawingml/2006/main" noGrp="1"/>
          </p:cNvSpPr>
          <p:nvPr/>
        </p:nvSpPr>
        <p:spPr>
          <a:xfrm xmlns:a="http://schemas.openxmlformats.org/drawingml/2006/main">
            <a:off x="6477000" y="3981450"/>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(b) Both displayed forces act on the book</a:t>
            </a:r>
          </a:p>
        </p:txBody>
      </p:sp>
      <p:sp>
        <p:nvSpPr>
          <p:cNvPr id="22" name="paragraph">
            <a:extLst xmlns:a="http://schemas.openxmlformats.org/drawingml/2006/main">
              <a:ext uri="{FF2B5EF4-FFF2-40B4-BE49-F238E27FC236}">
                <a16:creationId xmlns:a16="http://schemas.microsoft.com/office/drawing/2014/main" id="{7ABB1BEE-F876-48A7-A5A7-BA0421256C78}"/>
              </a:ext>
            </a:extLst>
          </p:cNvPr>
          <p:cNvSpPr>
            <a:spLocks xmlns:a="http://schemas.openxmlformats.org/drawingml/2006/main" noGrp="1"/>
          </p:cNvSpPr>
          <p:nvPr/>
        </p:nvSpPr>
        <p:spPr>
          <a:xfrm xmlns:a="http://schemas.openxmlformats.org/drawingml/2006/main">
            <a:off x="6477000" y="4400550"/>
            <a:ext cx="5029200" cy="60483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No. They balance on one object and arise from</a:t>
            </a:r>
          </a:p>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different interactions.</a:t>
            </a:r>
          </a:p>
        </p:txBody>
      </p:sp>
      <p:sp>
        <p:nvSpPr>
          <p:cNvPr id="23" name="answer-part-c">
            <a:extLst xmlns:a="http://schemas.openxmlformats.org/drawingml/2006/main">
              <a:ext uri="{FF2B5EF4-FFF2-40B4-BE49-F238E27FC236}">
                <a16:creationId xmlns:a16="http://schemas.microsoft.com/office/drawing/2014/main" id="{F9E9DF9F-E71E-41EB-9D35-FF72ABF3BCFA}"/>
              </a:ext>
            </a:extLst>
          </p:cNvPr>
          <p:cNvSpPr>
            <a:spLocks xmlns:a="http://schemas.openxmlformats.org/drawingml/2006/main" noGrp="1"/>
          </p:cNvSpPr>
          <p:nvPr/>
        </p:nvSpPr>
        <p:spPr>
          <a:xfrm xmlns:a="http://schemas.openxmlformats.org/drawingml/2006/main">
            <a:off x="6477000" y="5162550"/>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(c) Use a = 120/m for each skater</a:t>
            </a:r>
          </a:p>
        </p:txBody>
      </p:sp>
      <p:sp>
        <p:nvSpPr>
          <p:cNvPr id="24" name="paragraph">
            <a:extLst xmlns:a="http://schemas.openxmlformats.org/drawingml/2006/main">
              <a:ext uri="{FF2B5EF4-FFF2-40B4-BE49-F238E27FC236}">
                <a16:creationId xmlns:a16="http://schemas.microsoft.com/office/drawing/2014/main" id="{44209A92-B411-4949-8877-18AEBD12D0D8}"/>
              </a:ext>
            </a:extLst>
          </p:cNvPr>
          <p:cNvSpPr>
            <a:spLocks xmlns:a="http://schemas.openxmlformats.org/drawingml/2006/main" noGrp="1"/>
          </p:cNvSpPr>
          <p:nvPr/>
        </p:nvSpPr>
        <p:spPr>
          <a:xfrm xmlns:a="http://schemas.openxmlformats.org/drawingml/2006/main">
            <a:off x="6477000" y="5572125"/>
            <a:ext cx="5029200" cy="5610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19324D"/>
                </a:solidFill>
                <a:latin typeface="Arial"/>
                <a:ea typeface="Arial"/>
                <a:cs typeface="Arial"/>
              </a:defRPr>
            </a:defPPr>
            <a:lvl1pPr algn="l">
              <a:defRPr sz="1725" b="0">
                <a:solidFill>
                  <a:srgbClr val="19324D"/>
                </a:solidFill>
                <a:latin typeface="Arial"/>
                <a:ea typeface="Arial"/>
                <a:cs typeface="Arial"/>
              </a:defRPr>
            </a:lvl1pPr>
            <a:lvl2pPr algn="l">
              <a:defRPr sz="1725" b="0">
                <a:solidFill>
                  <a:srgbClr val="19324D"/>
                </a:solidFill>
                <a:latin typeface="Arial"/>
                <a:ea typeface="Arial"/>
                <a:cs typeface="Arial"/>
              </a:defRPr>
            </a:lvl2pPr>
            <a:lvl3pPr algn="l">
              <a:defRPr sz="1725" b="0">
                <a:solidFill>
                  <a:srgbClr val="19324D"/>
                </a:solidFill>
                <a:latin typeface="Arial"/>
                <a:ea typeface="Arial"/>
                <a:cs typeface="Arial"/>
              </a:defRPr>
            </a:lvl3pPr>
            <a:lvl4pPr algn="l">
              <a:defRPr sz="1725" b="0">
                <a:solidFill>
                  <a:srgbClr val="19324D"/>
                </a:solidFill>
                <a:latin typeface="Arial"/>
                <a:ea typeface="Arial"/>
                <a:cs typeface="Arial"/>
              </a:defRPr>
            </a:lvl4pPr>
            <a:lvl5pPr algn="l">
              <a:defRPr sz="1725" b="0">
                <a:solidFill>
                  <a:srgbClr val="19324D"/>
                </a:solidFill>
                <a:latin typeface="Arial"/>
                <a:ea typeface="Arial"/>
                <a:cs typeface="Arial"/>
              </a:defRPr>
            </a:lvl5pPr>
            <a:lvl6pPr algn="l">
              <a:defRPr sz="1725" b="0">
                <a:solidFill>
                  <a:srgbClr val="19324D"/>
                </a:solidFill>
                <a:latin typeface="Arial"/>
                <a:ea typeface="Arial"/>
                <a:cs typeface="Arial"/>
              </a:defRPr>
            </a:lvl6pPr>
            <a:lvl7pPr algn="l">
              <a:defRPr sz="1725" b="0">
                <a:solidFill>
                  <a:srgbClr val="19324D"/>
                </a:solidFill>
                <a:latin typeface="Arial"/>
                <a:ea typeface="Arial"/>
                <a:cs typeface="Arial"/>
              </a:defRPr>
            </a:lvl7pPr>
            <a:lvl8pPr algn="l">
              <a:defRPr sz="1725" b="0">
                <a:solidFill>
                  <a:srgbClr val="19324D"/>
                </a:solidFill>
                <a:latin typeface="Arial"/>
                <a:ea typeface="Arial"/>
                <a:cs typeface="Arial"/>
              </a:defRPr>
            </a:lvl8pPr>
            <a:lvl9pPr algn="l">
              <a:defRPr sz="1725" b="0">
                <a:solidFill>
                  <a:srgbClr val="19324D"/>
                </a:solidFill>
                <a:latin typeface="Arial"/>
                <a:ea typeface="Arial"/>
                <a:cs typeface="Arial"/>
              </a:defRPr>
            </a:lvl9pPr>
          </a:lstStyle>
          <a:p xmlns:a="http://schemas.openxmlformats.org/drawingml/2006/main">
            <a:pPr algn="l">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40.0 kg: 3.00 m s⁻². 60.0 kg: 2.00 m s⁻².</a:t>
            </a:r>
          </a:p>
          <a:p xmlns:a="http://schemas.openxmlformats.org/drawingml/2006/main">
            <a:pPr algn="l">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The accelerations point in opposite directions.</a:t>
            </a:r>
          </a:p>
        </p:txBody>
      </p:sp>
    </p:spTree>
    <p:extLst>
      <p:ext uri="{BB962C8B-B14F-4D97-AF65-F5344CB8AC3E}">
        <p14:creationId xmlns:p14="http://schemas.microsoft.com/office/powerpoint/2010/main" val="596322504"/>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Connected objects and the chosen system</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13  /  Definitions and symbols</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38</a:t>
            </a:r>
          </a:p>
        </p:txBody>
      </p:sp>
      <p:sp>
        <p:nvSpPr>
          <p:cNvPr id="14" name="gold-panel">
            <a:extLst xmlns:a="http://schemas.openxmlformats.org/drawingml/2006/main">
              <a:ext uri="{FF2B5EF4-FFF2-40B4-BE49-F238E27FC236}">
                <a16:creationId xmlns:a16="http://schemas.microsoft.com/office/drawing/2014/main" id="{67AF8563-0D41-47D7-8FCA-460344F81791}"/>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E2183F79-9794-4855-BD57-F7EEE0B349FB}"/>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KEY TERMS</a:t>
            </a:r>
          </a:p>
        </p:txBody>
      </p:sp>
      <p:sp>
        <p:nvSpPr>
          <p:cNvPr id="16" name="paragraph">
            <a:extLst xmlns:a="http://schemas.openxmlformats.org/drawingml/2006/main">
              <a:ext uri="{FF2B5EF4-FFF2-40B4-BE49-F238E27FC236}">
                <a16:creationId xmlns:a16="http://schemas.microsoft.com/office/drawing/2014/main" id="{3E415D75-B533-4529-9CD9-7C9875504415}"/>
              </a:ext>
            </a:extLst>
          </p:cNvPr>
          <p:cNvSpPr>
            <a:spLocks xmlns:a="http://schemas.openxmlformats.org/drawingml/2006/main" noGrp="1"/>
          </p:cNvSpPr>
          <p:nvPr/>
        </p:nvSpPr>
        <p:spPr>
          <a:xfrm xmlns:a="http://schemas.openxmlformats.org/drawingml/2006/main">
            <a:off x="952500" y="2352675"/>
            <a:ext cx="3657600" cy="3638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19324D"/>
                </a:solidFill>
                <a:latin typeface="Arial"/>
                <a:ea typeface="Arial"/>
                <a:cs typeface="Arial"/>
              </a:defRPr>
            </a:defPPr>
            <a:lvl1pPr algn="l">
              <a:defRPr sz="2100" b="1">
                <a:solidFill>
                  <a:srgbClr val="19324D"/>
                </a:solidFill>
                <a:latin typeface="Arial"/>
                <a:ea typeface="Arial"/>
                <a:cs typeface="Arial"/>
              </a:defRPr>
            </a:lvl1pPr>
            <a:lvl2pPr algn="l">
              <a:defRPr sz="2100" b="1">
                <a:solidFill>
                  <a:srgbClr val="19324D"/>
                </a:solidFill>
                <a:latin typeface="Arial"/>
                <a:ea typeface="Arial"/>
                <a:cs typeface="Arial"/>
              </a:defRPr>
            </a:lvl2pPr>
            <a:lvl3pPr algn="l">
              <a:defRPr sz="2100" b="1">
                <a:solidFill>
                  <a:srgbClr val="19324D"/>
                </a:solidFill>
                <a:latin typeface="Arial"/>
                <a:ea typeface="Arial"/>
                <a:cs typeface="Arial"/>
              </a:defRPr>
            </a:lvl3pPr>
            <a:lvl4pPr algn="l">
              <a:defRPr sz="2100" b="1">
                <a:solidFill>
                  <a:srgbClr val="19324D"/>
                </a:solidFill>
                <a:latin typeface="Arial"/>
                <a:ea typeface="Arial"/>
                <a:cs typeface="Arial"/>
              </a:defRPr>
            </a:lvl4pPr>
            <a:lvl5pPr algn="l">
              <a:defRPr sz="2100" b="1">
                <a:solidFill>
                  <a:srgbClr val="19324D"/>
                </a:solidFill>
                <a:latin typeface="Arial"/>
                <a:ea typeface="Arial"/>
                <a:cs typeface="Arial"/>
              </a:defRPr>
            </a:lvl5pPr>
            <a:lvl6pPr algn="l">
              <a:defRPr sz="2100" b="1">
                <a:solidFill>
                  <a:srgbClr val="19324D"/>
                </a:solidFill>
                <a:latin typeface="Arial"/>
                <a:ea typeface="Arial"/>
                <a:cs typeface="Arial"/>
              </a:defRPr>
            </a:lvl6pPr>
            <a:lvl7pPr algn="l">
              <a:defRPr sz="2100" b="1">
                <a:solidFill>
                  <a:srgbClr val="19324D"/>
                </a:solidFill>
                <a:latin typeface="Arial"/>
                <a:ea typeface="Arial"/>
                <a:cs typeface="Arial"/>
              </a:defRPr>
            </a:lvl7pPr>
            <a:lvl8pPr algn="l">
              <a:defRPr sz="2100" b="1">
                <a:solidFill>
                  <a:srgbClr val="19324D"/>
                </a:solidFill>
                <a:latin typeface="Arial"/>
                <a:ea typeface="Arial"/>
                <a:cs typeface="Arial"/>
              </a:defRPr>
            </a:lvl8pPr>
            <a:lvl9pPr algn="l">
              <a:defRPr sz="2100" b="1">
                <a:solidFill>
                  <a:srgbClr val="19324D"/>
                </a:solidFill>
                <a:latin typeface="Arial"/>
                <a:ea typeface="Arial"/>
                <a:cs typeface="Arial"/>
              </a:defRPr>
            </a:lvl9pPr>
          </a:lstStyle>
          <a:p xmlns:a="http://schemas.openxmlformats.org/drawingml/2006/main">
            <a:pPr algn="l">
              <a:lnSpc>
                <a:spcPct val="112000"/>
              </a:lnSpc>
              <a:buNone/>
              <a:defRPr sz="2100" b="1">
                <a:solidFill>
                  <a:srgbClr val="19324D"/>
                </a:solidFill>
                <a:latin typeface="Arial"/>
                <a:ea typeface="Arial"/>
                <a:cs typeface="Arial"/>
              </a:defRPr>
            </a:pPr>
            <a:r>
              <a:rPr sz="2100" b="1">
                <a:solidFill>
                  <a:srgbClr val="19324D"/>
                </a:solidFill>
                <a:latin typeface="Arial"/>
                <a:ea typeface="Arial"/>
                <a:cs typeface="Arial"/>
              </a:rPr>
              <a:t>Chosen system</a:t>
            </a:r>
          </a:p>
        </p:txBody>
      </p:sp>
      <p:sp>
        <p:nvSpPr>
          <p:cNvPr id="17" name="paragraph">
            <a:extLst xmlns:a="http://schemas.openxmlformats.org/drawingml/2006/main">
              <a:ext uri="{FF2B5EF4-FFF2-40B4-BE49-F238E27FC236}">
                <a16:creationId xmlns:a16="http://schemas.microsoft.com/office/drawing/2014/main" id="{D160EC45-07FD-4CD9-B1E6-1D9F0DD51735}"/>
              </a:ext>
            </a:extLst>
          </p:cNvPr>
          <p:cNvSpPr>
            <a:spLocks xmlns:a="http://schemas.openxmlformats.org/drawingml/2006/main" noGrp="1"/>
          </p:cNvSpPr>
          <p:nvPr/>
        </p:nvSpPr>
        <p:spPr>
          <a:xfrm xmlns:a="http://schemas.openxmlformats.org/drawingml/2006/main">
            <a:off x="952500" y="2800350"/>
            <a:ext cx="3657600" cy="6267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The object or collection</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of objects being analysed.</a:t>
            </a:r>
          </a:p>
        </p:txBody>
      </p:sp>
      <p:sp>
        <p:nvSpPr>
          <p:cNvPr id="18" name="paragraph">
            <a:extLst xmlns:a="http://schemas.openxmlformats.org/drawingml/2006/main">
              <a:ext uri="{FF2B5EF4-FFF2-40B4-BE49-F238E27FC236}">
                <a16:creationId xmlns:a16="http://schemas.microsoft.com/office/drawing/2014/main" id="{4E56D0B4-78AD-4623-BF60-D68C054B6531}"/>
              </a:ext>
            </a:extLst>
          </p:cNvPr>
          <p:cNvSpPr>
            <a:spLocks xmlns:a="http://schemas.openxmlformats.org/drawingml/2006/main" noGrp="1"/>
          </p:cNvSpPr>
          <p:nvPr/>
        </p:nvSpPr>
        <p:spPr>
          <a:xfrm xmlns:a="http://schemas.openxmlformats.org/drawingml/2006/main">
            <a:off x="952500" y="4371975"/>
            <a:ext cx="3657600" cy="3638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19324D"/>
                </a:solidFill>
                <a:latin typeface="Arial"/>
                <a:ea typeface="Arial"/>
                <a:cs typeface="Arial"/>
              </a:defRPr>
            </a:defPPr>
            <a:lvl1pPr algn="l">
              <a:defRPr sz="2100" b="1">
                <a:solidFill>
                  <a:srgbClr val="19324D"/>
                </a:solidFill>
                <a:latin typeface="Arial"/>
                <a:ea typeface="Arial"/>
                <a:cs typeface="Arial"/>
              </a:defRPr>
            </a:lvl1pPr>
            <a:lvl2pPr algn="l">
              <a:defRPr sz="2100" b="1">
                <a:solidFill>
                  <a:srgbClr val="19324D"/>
                </a:solidFill>
                <a:latin typeface="Arial"/>
                <a:ea typeface="Arial"/>
                <a:cs typeface="Arial"/>
              </a:defRPr>
            </a:lvl2pPr>
            <a:lvl3pPr algn="l">
              <a:defRPr sz="2100" b="1">
                <a:solidFill>
                  <a:srgbClr val="19324D"/>
                </a:solidFill>
                <a:latin typeface="Arial"/>
                <a:ea typeface="Arial"/>
                <a:cs typeface="Arial"/>
              </a:defRPr>
            </a:lvl3pPr>
            <a:lvl4pPr algn="l">
              <a:defRPr sz="2100" b="1">
                <a:solidFill>
                  <a:srgbClr val="19324D"/>
                </a:solidFill>
                <a:latin typeface="Arial"/>
                <a:ea typeface="Arial"/>
                <a:cs typeface="Arial"/>
              </a:defRPr>
            </a:lvl4pPr>
            <a:lvl5pPr algn="l">
              <a:defRPr sz="2100" b="1">
                <a:solidFill>
                  <a:srgbClr val="19324D"/>
                </a:solidFill>
                <a:latin typeface="Arial"/>
                <a:ea typeface="Arial"/>
                <a:cs typeface="Arial"/>
              </a:defRPr>
            </a:lvl5pPr>
            <a:lvl6pPr algn="l">
              <a:defRPr sz="2100" b="1">
                <a:solidFill>
                  <a:srgbClr val="19324D"/>
                </a:solidFill>
                <a:latin typeface="Arial"/>
                <a:ea typeface="Arial"/>
                <a:cs typeface="Arial"/>
              </a:defRPr>
            </a:lvl6pPr>
            <a:lvl7pPr algn="l">
              <a:defRPr sz="2100" b="1">
                <a:solidFill>
                  <a:srgbClr val="19324D"/>
                </a:solidFill>
                <a:latin typeface="Arial"/>
                <a:ea typeface="Arial"/>
                <a:cs typeface="Arial"/>
              </a:defRPr>
            </a:lvl7pPr>
            <a:lvl8pPr algn="l">
              <a:defRPr sz="2100" b="1">
                <a:solidFill>
                  <a:srgbClr val="19324D"/>
                </a:solidFill>
                <a:latin typeface="Arial"/>
                <a:ea typeface="Arial"/>
                <a:cs typeface="Arial"/>
              </a:defRPr>
            </a:lvl8pPr>
            <a:lvl9pPr algn="l">
              <a:defRPr sz="2100" b="1">
                <a:solidFill>
                  <a:srgbClr val="19324D"/>
                </a:solidFill>
                <a:latin typeface="Arial"/>
                <a:ea typeface="Arial"/>
                <a:cs typeface="Arial"/>
              </a:defRPr>
            </a:lvl9pPr>
          </a:lstStyle>
          <a:p xmlns:a="http://schemas.openxmlformats.org/drawingml/2006/main">
            <a:pPr algn="l">
              <a:lnSpc>
                <a:spcPct val="112000"/>
              </a:lnSpc>
              <a:buNone/>
              <a:defRPr sz="2100" b="1">
                <a:solidFill>
                  <a:srgbClr val="19324D"/>
                </a:solidFill>
                <a:latin typeface="Arial"/>
                <a:ea typeface="Arial"/>
                <a:cs typeface="Arial"/>
              </a:defRPr>
            </a:pPr>
            <a:r>
              <a:rPr sz="2100" b="1">
                <a:solidFill>
                  <a:srgbClr val="19324D"/>
                </a:solidFill>
                <a:latin typeface="Arial"/>
                <a:ea typeface="Arial"/>
                <a:cs typeface="Arial"/>
              </a:rPr>
              <a:t>Internal forces</a:t>
            </a:r>
          </a:p>
        </p:txBody>
      </p:sp>
      <p:sp>
        <p:nvSpPr>
          <p:cNvPr id="19" name="paragraph">
            <a:extLst xmlns:a="http://schemas.openxmlformats.org/drawingml/2006/main">
              <a:ext uri="{FF2B5EF4-FFF2-40B4-BE49-F238E27FC236}">
                <a16:creationId xmlns:a16="http://schemas.microsoft.com/office/drawing/2014/main" id="{2BBABBD1-B72B-4A4C-9168-EFA70126C4CA}"/>
              </a:ext>
            </a:extLst>
          </p:cNvPr>
          <p:cNvSpPr>
            <a:spLocks xmlns:a="http://schemas.openxmlformats.org/drawingml/2006/main" noGrp="1"/>
          </p:cNvSpPr>
          <p:nvPr/>
        </p:nvSpPr>
        <p:spPr>
          <a:xfrm xmlns:a="http://schemas.openxmlformats.org/drawingml/2006/main">
            <a:off x="952500" y="4819650"/>
            <a:ext cx="3657600" cy="6267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Interactions between parts</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inside the chosen system.</a:t>
            </a:r>
          </a:p>
        </p:txBody>
      </p:sp>
      <p:sp>
        <p:nvSpPr>
          <p:cNvPr id="20" name="section-heading">
            <a:extLst xmlns:a="http://schemas.openxmlformats.org/drawingml/2006/main">
              <a:ext uri="{FF2B5EF4-FFF2-40B4-BE49-F238E27FC236}">
                <a16:creationId xmlns:a16="http://schemas.microsoft.com/office/drawing/2014/main" id="{9F36ABDE-639A-4E55-BE11-DCB37B44E39D}"/>
              </a:ext>
            </a:extLst>
          </p:cNvPr>
          <p:cNvSpPr>
            <a:spLocks xmlns:a="http://schemas.openxmlformats.org/drawingml/2006/main" noGrp="1"/>
          </p:cNvSpPr>
          <p:nvPr/>
        </p:nvSpPr>
        <p:spPr>
          <a:xfrm xmlns:a="http://schemas.openxmlformats.org/drawingml/2006/main">
            <a:off x="5334000" y="1857375"/>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Use the whole system for acceleration</a:t>
            </a:r>
          </a:p>
        </p:txBody>
      </p:sp>
      <p:sp>
        <p:nvSpPr>
          <p:cNvPr id="21" name="paragraph">
            <a:extLst xmlns:a="http://schemas.openxmlformats.org/drawingml/2006/main">
              <a:ext uri="{FF2B5EF4-FFF2-40B4-BE49-F238E27FC236}">
                <a16:creationId xmlns:a16="http://schemas.microsoft.com/office/drawing/2014/main" id="{4341B682-64BE-4DD4-8A0A-E050F18D3718}"/>
              </a:ext>
            </a:extLst>
          </p:cNvPr>
          <p:cNvSpPr>
            <a:spLocks xmlns:a="http://schemas.openxmlformats.org/drawingml/2006/main" noGrp="1"/>
          </p:cNvSpPr>
          <p:nvPr/>
        </p:nvSpPr>
        <p:spPr>
          <a:xfrm xmlns:a="http://schemas.openxmlformats.org/drawingml/2006/main">
            <a:off x="5334000" y="2276475"/>
            <a:ext cx="6172200" cy="9772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Light means negligible mass. Taut means not slack.</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Inextensible means it does not stretch. These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trolleys share one acceleration.</a:t>
            </a:r>
          </a:p>
        </p:txBody>
      </p:sp>
      <p:sp>
        <p:nvSpPr>
          <p:cNvPr id="22" name="section-heading">
            <a:extLst xmlns:a="http://schemas.openxmlformats.org/drawingml/2006/main">
              <a:ext uri="{FF2B5EF4-FFF2-40B4-BE49-F238E27FC236}">
                <a16:creationId xmlns:a16="http://schemas.microsoft.com/office/drawing/2014/main" id="{08263D98-C43B-4342-9606-4455E59B4D42}"/>
              </a:ext>
            </a:extLst>
          </p:cNvPr>
          <p:cNvSpPr>
            <a:spLocks xmlns:a="http://schemas.openxmlformats.org/drawingml/2006/main" noGrp="1"/>
          </p:cNvSpPr>
          <p:nvPr/>
        </p:nvSpPr>
        <p:spPr>
          <a:xfrm xmlns:a="http://schemas.openxmlformats.org/drawingml/2006/main">
            <a:off x="5334000" y="4105275"/>
            <a:ext cx="6172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Then isolate one body to find tension</a:t>
            </a:r>
          </a:p>
        </p:txBody>
      </p:sp>
      <p:sp>
        <p:nvSpPr>
          <p:cNvPr id="23" name="paragraph">
            <a:extLst xmlns:a="http://schemas.openxmlformats.org/drawingml/2006/main">
              <a:ext uri="{FF2B5EF4-FFF2-40B4-BE49-F238E27FC236}">
                <a16:creationId xmlns:a16="http://schemas.microsoft.com/office/drawing/2014/main" id="{454F3DCB-AF5E-48C3-9FA2-FE3BC4FA8570}"/>
              </a:ext>
            </a:extLst>
          </p:cNvPr>
          <p:cNvSpPr>
            <a:spLocks xmlns:a="http://schemas.openxmlformats.org/drawingml/2006/main" noGrp="1"/>
          </p:cNvSpPr>
          <p:nvPr/>
        </p:nvSpPr>
        <p:spPr>
          <a:xfrm xmlns:a="http://schemas.openxmlformats.org/drawingml/2006/main">
            <a:off x="5334000" y="4524375"/>
            <a:ext cx="6172200" cy="12401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The light string has equal tension at both ends.</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Tension is external to each trolley, but internal to A +</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string + B. Internal interaction pairs cancel in the</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system’s force sum.</a:t>
            </a:r>
          </a:p>
        </p:txBody>
      </p:sp>
    </p:spTree>
    <p:extLst>
      <p:ext uri="{BB962C8B-B14F-4D97-AF65-F5344CB8AC3E}">
        <p14:creationId xmlns:p14="http://schemas.microsoft.com/office/powerpoint/2010/main" val="596322504"/>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Two trolleys joined by a light string</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13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39</a:t>
            </a:r>
          </a:p>
        </p:txBody>
      </p:sp>
      <p:sp>
        <p:nvSpPr>
          <p:cNvPr id="14" name="gold-panel">
            <a:extLst xmlns:a="http://schemas.openxmlformats.org/drawingml/2006/main">
              <a:ext uri="{FF2B5EF4-FFF2-40B4-BE49-F238E27FC236}">
                <a16:creationId xmlns:a16="http://schemas.microsoft.com/office/drawing/2014/main" id="{D323329A-5472-4096-B8B4-7C9623DBBC82}"/>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FD666"/>
          </a:solidFill>
          <a:ln xmlns:a="http://schemas.openxmlformats.org/drawingml/2006/main" w="0">
            <a:noFill/>
          </a:ln>
        </p:spPr>
      </p:sp>
      <p:sp>
        <p:nvSpPr>
          <p:cNvPr id="15" name="panel-label">
            <a:extLst xmlns:a="http://schemas.openxmlformats.org/drawingml/2006/main">
              <a:ext uri="{FF2B5EF4-FFF2-40B4-BE49-F238E27FC236}">
                <a16:creationId xmlns:a16="http://schemas.microsoft.com/office/drawing/2014/main" id="{88EC0193-B3E6-4B68-A730-F761315B1968}"/>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GIVEN</a:t>
            </a:r>
          </a:p>
        </p:txBody>
      </p:sp>
      <p:sp>
        <p:nvSpPr>
          <p:cNvPr id="16" name="math-72-0">
            <a:extLst xmlns:a="http://schemas.openxmlformats.org/drawingml/2006/main">
              <a:ext uri="{FF2B5EF4-FFF2-40B4-BE49-F238E27FC236}">
                <a16:creationId xmlns:a16="http://schemas.microsoft.com/office/drawing/2014/main" id="{467FE452-7E04-4CB3-B9F1-634D101B9140}"/>
              </a:ext>
            </a:extLst>
          </p:cNvPr>
          <p:cNvSpPr>
            <a:spLocks xmlns:a="http://schemas.openxmlformats.org/drawingml/2006/main" noGrp="1"/>
          </p:cNvSpPr>
          <p:nvPr/>
        </p:nvSpPr>
        <p:spPr>
          <a:xfrm xmlns:a="http://schemas.openxmlformats.org/drawingml/2006/main">
            <a:off x="952500" y="2457450"/>
            <a:ext cx="2465261"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A: 2.00 kg;  B: 3.00 kg</a:t>
            </a:r>
          </a:p>
        </p:txBody>
      </p:sp>
      <p:sp>
        <p:nvSpPr>
          <p:cNvPr id="17" name="math-73-0">
            <a:extLst xmlns:a="http://schemas.openxmlformats.org/drawingml/2006/main">
              <a:ext uri="{FF2B5EF4-FFF2-40B4-BE49-F238E27FC236}">
                <a16:creationId xmlns:a16="http://schemas.microsoft.com/office/drawing/2014/main" id="{1F8C62E4-E448-487E-80E1-CF426234865E}"/>
              </a:ext>
            </a:extLst>
          </p:cNvPr>
          <p:cNvSpPr>
            <a:spLocks xmlns:a="http://schemas.openxmlformats.org/drawingml/2006/main" noGrp="1"/>
          </p:cNvSpPr>
          <p:nvPr/>
        </p:nvSpPr>
        <p:spPr>
          <a:xfrm xmlns:a="http://schemas.openxmlformats.org/drawingml/2006/main">
            <a:off x="952500" y="3457575"/>
            <a:ext cx="2809304"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18.0 N pulls B to the right</a:t>
            </a:r>
          </a:p>
        </p:txBody>
      </p:sp>
      <p:sp>
        <p:nvSpPr>
          <p:cNvPr id="18" name="math-74-0">
            <a:extLst xmlns:a="http://schemas.openxmlformats.org/drawingml/2006/main">
              <a:ext uri="{FF2B5EF4-FFF2-40B4-BE49-F238E27FC236}">
                <a16:creationId xmlns:a16="http://schemas.microsoft.com/office/drawing/2014/main" id="{64D98BD5-B307-49DC-8AD4-590D18836BD2}"/>
              </a:ext>
            </a:extLst>
          </p:cNvPr>
          <p:cNvSpPr>
            <a:spLocks xmlns:a="http://schemas.openxmlformats.org/drawingml/2006/main" noGrp="1"/>
          </p:cNvSpPr>
          <p:nvPr/>
        </p:nvSpPr>
        <p:spPr>
          <a:xfrm xmlns:a="http://schemas.openxmlformats.org/drawingml/2006/main">
            <a:off x="952500" y="4457700"/>
            <a:ext cx="2973991"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Frictionless horizontal floor</a:t>
            </a:r>
          </a:p>
        </p:txBody>
      </p:sp>
      <p:sp>
        <p:nvSpPr>
          <p:cNvPr id="19" name="question-part-a">
            <a:extLst xmlns:a="http://schemas.openxmlformats.org/drawingml/2006/main">
              <a:ext uri="{FF2B5EF4-FFF2-40B4-BE49-F238E27FC236}">
                <a16:creationId xmlns:a16="http://schemas.microsoft.com/office/drawing/2014/main" id="{62627CC0-0BC0-43E2-8377-36052B4086A1}"/>
              </a:ext>
            </a:extLst>
          </p:cNvPr>
          <p:cNvSpPr>
            <a:spLocks xmlns:a="http://schemas.openxmlformats.org/drawingml/2006/main" noGrp="1"/>
          </p:cNvSpPr>
          <p:nvPr/>
        </p:nvSpPr>
        <p:spPr>
          <a:xfrm xmlns:a="http://schemas.openxmlformats.org/drawingml/2006/main">
            <a:off x="5334000" y="1857375"/>
            <a:ext cx="6172200" cy="94440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(a) A is to the left of B. The string is taut and</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inextensible. Draw a complete force diagram for each</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trolley.</a:t>
            </a:r>
          </a:p>
        </p:txBody>
      </p:sp>
      <p:sp>
        <p:nvSpPr>
          <p:cNvPr id="20" name="question-part-b">
            <a:extLst xmlns:a="http://schemas.openxmlformats.org/drawingml/2006/main">
              <a:ext uri="{FF2B5EF4-FFF2-40B4-BE49-F238E27FC236}">
                <a16:creationId xmlns:a16="http://schemas.microsoft.com/office/drawing/2014/main" id="{18FD1393-8724-4C58-941F-44E1A9D24C78}"/>
              </a:ext>
            </a:extLst>
          </p:cNvPr>
          <p:cNvSpPr>
            <a:spLocks xmlns:a="http://schemas.openxmlformats.org/drawingml/2006/main" noGrp="1"/>
          </p:cNvSpPr>
          <p:nvPr/>
        </p:nvSpPr>
        <p:spPr>
          <a:xfrm xmlns:a="http://schemas.openxmlformats.org/drawingml/2006/main">
            <a:off x="5334000" y="3068479"/>
            <a:ext cx="6172200" cy="6486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(b) Calculate their common acceleration and the</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tension.</a:t>
            </a:r>
          </a:p>
        </p:txBody>
      </p:sp>
      <p:sp>
        <p:nvSpPr>
          <p:cNvPr id="21" name="question-part-c">
            <a:extLst xmlns:a="http://schemas.openxmlformats.org/drawingml/2006/main">
              <a:ext uri="{FF2B5EF4-FFF2-40B4-BE49-F238E27FC236}">
                <a16:creationId xmlns:a16="http://schemas.microsoft.com/office/drawing/2014/main" id="{32FD2097-C90C-4A31-81AC-58D6815CC78C}"/>
              </a:ext>
            </a:extLst>
          </p:cNvPr>
          <p:cNvSpPr>
            <a:spLocks xmlns:a="http://schemas.openxmlformats.org/drawingml/2006/main" noGrp="1"/>
          </p:cNvSpPr>
          <p:nvPr/>
        </p:nvSpPr>
        <p:spPr>
          <a:xfrm xmlns:a="http://schemas.openxmlformats.org/drawingml/2006/main">
            <a:off x="5334000" y="3983831"/>
            <a:ext cx="6172200" cy="94440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(c) Why does tension disappear from the</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whole-system equation? Are “string on A” and “string</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on B” a third-law pair?</a:t>
            </a:r>
          </a:p>
        </p:txBody>
      </p:sp>
      <p:sp>
        <p:nvSpPr>
          <p:cNvPr id="22" name="hint">
            <a:extLst xmlns:a="http://schemas.openxmlformats.org/drawingml/2006/main">
              <a:ext uri="{FF2B5EF4-FFF2-40B4-BE49-F238E27FC236}">
                <a16:creationId xmlns:a16="http://schemas.microsoft.com/office/drawing/2014/main" id="{B95DDE63-485E-490A-9A13-8C9707C22002}"/>
              </a:ext>
            </a:extLst>
          </p:cNvPr>
          <p:cNvSpPr>
            <a:spLocks xmlns:a="http://schemas.openxmlformats.org/drawingml/2006/main" noGrp="1"/>
          </p:cNvSpPr>
          <p:nvPr/>
        </p:nvSpPr>
        <p:spPr>
          <a:xfrm xmlns:a="http://schemas.openxmlformats.org/drawingml/2006/main">
            <a:off x="5334000" y="5734050"/>
            <a:ext cx="6172200" cy="29813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b="0">
                <a:solidFill>
                  <a:srgbClr val="5B6C7E"/>
                </a:solidFill>
                <a:latin typeface="Arial"/>
                <a:ea typeface="Arial"/>
                <a:cs typeface="Arial"/>
              </a:defRPr>
            </a:defPPr>
            <a:lvl1pPr algn="l">
              <a:defRPr sz="1650" b="0">
                <a:solidFill>
                  <a:srgbClr val="5B6C7E"/>
                </a:solidFill>
                <a:latin typeface="Arial"/>
                <a:ea typeface="Arial"/>
                <a:cs typeface="Arial"/>
              </a:defRPr>
            </a:lvl1pPr>
            <a:lvl2pPr algn="l">
              <a:defRPr sz="1650" b="0">
                <a:solidFill>
                  <a:srgbClr val="5B6C7E"/>
                </a:solidFill>
                <a:latin typeface="Arial"/>
                <a:ea typeface="Arial"/>
                <a:cs typeface="Arial"/>
              </a:defRPr>
            </a:lvl2pPr>
            <a:lvl3pPr algn="l">
              <a:defRPr sz="1650" b="0">
                <a:solidFill>
                  <a:srgbClr val="5B6C7E"/>
                </a:solidFill>
                <a:latin typeface="Arial"/>
                <a:ea typeface="Arial"/>
                <a:cs typeface="Arial"/>
              </a:defRPr>
            </a:lvl3pPr>
            <a:lvl4pPr algn="l">
              <a:defRPr sz="1650" b="0">
                <a:solidFill>
                  <a:srgbClr val="5B6C7E"/>
                </a:solidFill>
                <a:latin typeface="Arial"/>
                <a:ea typeface="Arial"/>
                <a:cs typeface="Arial"/>
              </a:defRPr>
            </a:lvl4pPr>
            <a:lvl5pPr algn="l">
              <a:defRPr sz="1650" b="0">
                <a:solidFill>
                  <a:srgbClr val="5B6C7E"/>
                </a:solidFill>
                <a:latin typeface="Arial"/>
                <a:ea typeface="Arial"/>
                <a:cs typeface="Arial"/>
              </a:defRPr>
            </a:lvl5pPr>
            <a:lvl6pPr algn="l">
              <a:defRPr sz="1650" b="0">
                <a:solidFill>
                  <a:srgbClr val="5B6C7E"/>
                </a:solidFill>
                <a:latin typeface="Arial"/>
                <a:ea typeface="Arial"/>
                <a:cs typeface="Arial"/>
              </a:defRPr>
            </a:lvl6pPr>
            <a:lvl7pPr algn="l">
              <a:defRPr sz="1650" b="0">
                <a:solidFill>
                  <a:srgbClr val="5B6C7E"/>
                </a:solidFill>
                <a:latin typeface="Arial"/>
                <a:ea typeface="Arial"/>
                <a:cs typeface="Arial"/>
              </a:defRPr>
            </a:lvl7pPr>
            <a:lvl8pPr algn="l">
              <a:defRPr sz="1650" b="0">
                <a:solidFill>
                  <a:srgbClr val="5B6C7E"/>
                </a:solidFill>
                <a:latin typeface="Arial"/>
                <a:ea typeface="Arial"/>
                <a:cs typeface="Arial"/>
              </a:defRPr>
            </a:lvl8pPr>
            <a:lvl9pPr algn="l">
              <a:defRPr sz="1650" b="0">
                <a:solidFill>
                  <a:srgbClr val="5B6C7E"/>
                </a:solidFill>
                <a:latin typeface="Arial"/>
                <a:ea typeface="Arial"/>
                <a:cs typeface="Arial"/>
              </a:defRPr>
            </a:lvl9pPr>
          </a:lstStyle>
          <a:p xmlns:a="http://schemas.openxmlformats.org/drawingml/2006/main">
            <a:pPr algn="l">
              <a:lnSpc>
                <a:spcPct val="112000"/>
              </a:lnSpc>
              <a:buNone/>
              <a:defRPr sz="1650" b="0">
                <a:solidFill>
                  <a:srgbClr val="5B6C7E"/>
                </a:solidFill>
                <a:latin typeface="Arial"/>
                <a:ea typeface="Arial"/>
                <a:cs typeface="Arial"/>
              </a:defRPr>
            </a:pPr>
            <a:r>
              <a:rPr sz="1650" b="0">
                <a:solidFill>
                  <a:srgbClr val="5B6C7E"/>
                </a:solidFill>
                <a:latin typeface="Arial"/>
                <a:ea typeface="Arial"/>
                <a:cs typeface="Arial"/>
              </a:rPr>
              <a:t>Hint: Choose A + string + B first, then isolate A.</a:t>
            </a:r>
          </a:p>
        </p:txBody>
      </p:sp>
    </p:spTree>
    <p:extLst>
      <p:ext uri="{BB962C8B-B14F-4D97-AF65-F5344CB8AC3E}">
        <p14:creationId xmlns:p14="http://schemas.microsoft.com/office/powerpoint/2010/main" val="596322504"/>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Two trolleys joined by a light string</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13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40</a:t>
            </a:r>
          </a:p>
        </p:txBody>
      </p:sp>
      <p:sp>
        <p:nvSpPr>
          <p:cNvPr id="14" name="body-77">
            <a:extLst xmlns:a="http://schemas.openxmlformats.org/drawingml/2006/main">
              <a:ext uri="{FF2B5EF4-FFF2-40B4-BE49-F238E27FC236}">
                <a16:creationId xmlns:a16="http://schemas.microsoft.com/office/drawing/2014/main" id="{922B4282-A2E8-4B58-9C3B-2408941447FE}"/>
              </a:ext>
            </a:extLst>
          </p:cNvPr>
          <p:cNvSpPr>
            <a:spLocks xmlns:a="http://schemas.openxmlformats.org/drawingml/2006/main" noGrp="1"/>
          </p:cNvSpPr>
          <p:nvPr/>
        </p:nvSpPr>
        <p:spPr>
          <a:xfrm xmlns:a="http://schemas.openxmlformats.org/drawingml/2006/main">
            <a:off x="1895475" y="3419475"/>
            <a:ext cx="114300" cy="114300"/>
          </a:xfrm>
          <a:prstGeom xmlns:a="http://schemas.openxmlformats.org/drawingml/2006/main" prst="ellipse">
            <a:avLst/>
          </a:prstGeom>
          <a:solidFill xmlns:a="http://schemas.openxmlformats.org/drawingml/2006/main">
            <a:srgbClr val="19324D"/>
          </a:solidFill>
          <a:ln xmlns:a="http://schemas.openxmlformats.org/drawingml/2006/main" w="19050">
            <a:solidFill>
              <a:srgbClr val="19324D"/>
            </a:solidFill>
          </a:ln>
        </p:spPr>
      </p:sp>
      <p:sp>
        <p:nvSpPr>
          <p:cNvPr id="15" name="body-78">
            <a:extLst xmlns:a="http://schemas.openxmlformats.org/drawingml/2006/main">
              <a:ext uri="{FF2B5EF4-FFF2-40B4-BE49-F238E27FC236}">
                <a16:creationId xmlns:a16="http://schemas.microsoft.com/office/drawing/2014/main" id="{5D6B35D3-80B9-40A9-8D74-44F4EE2F3784}"/>
              </a:ext>
            </a:extLst>
          </p:cNvPr>
          <p:cNvSpPr>
            <a:spLocks xmlns:a="http://schemas.openxmlformats.org/drawingml/2006/main" noGrp="1"/>
          </p:cNvSpPr>
          <p:nvPr/>
        </p:nvSpPr>
        <p:spPr>
          <a:xfrm xmlns:a="http://schemas.openxmlformats.org/drawingml/2006/main">
            <a:off x="4419600" y="3419475"/>
            <a:ext cx="114300" cy="114300"/>
          </a:xfrm>
          <a:prstGeom xmlns:a="http://schemas.openxmlformats.org/drawingml/2006/main" prst="ellipse">
            <a:avLst/>
          </a:prstGeom>
          <a:solidFill xmlns:a="http://schemas.openxmlformats.org/drawingml/2006/main">
            <a:srgbClr val="19324D"/>
          </a:solidFill>
          <a:ln xmlns:a="http://schemas.openxmlformats.org/drawingml/2006/main" w="19050">
            <a:solidFill>
              <a:srgbClr val="19324D"/>
            </a:solidFill>
          </a:ln>
        </p:spPr>
      </p:sp>
      <p:cxnSp>
        <p:nvCxnSpPr>
          <p:cNvPr id="16" name="force-vector-79">
            <a:extLst xmlns:a="http://schemas.openxmlformats.org/drawingml/2006/main">
              <a:ext uri="{FF2B5EF4-FFF2-40B4-BE49-F238E27FC236}">
                <a16:creationId xmlns:a16="http://schemas.microsoft.com/office/drawing/2014/main" id="{908157CA-8515-4F77-B0F6-3C10A5987FE9}"/>
              </a:ext>
            </a:extLst>
          </p:cNvPr>
          <p:cNvCxnSpPr/>
          <p:nvPr/>
        </p:nvCxnSpPr>
        <p:spPr>
          <a:xfrm xmlns:a="http://schemas.openxmlformats.org/drawingml/2006/main" flipH="0" flipV="0">
            <a:off x="1952625" y="3476625"/>
            <a:ext cx="308610" cy="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17" name="force-vector-80">
            <a:extLst xmlns:a="http://schemas.openxmlformats.org/drawingml/2006/main">
              <a:ext uri="{FF2B5EF4-FFF2-40B4-BE49-F238E27FC236}">
                <a16:creationId xmlns:a16="http://schemas.microsoft.com/office/drawing/2014/main" id="{38EDBB55-BE0C-46CA-87DD-ECC7D55E320E}"/>
              </a:ext>
            </a:extLst>
          </p:cNvPr>
          <p:cNvCxnSpPr/>
          <p:nvPr/>
        </p:nvCxnSpPr>
        <p:spPr>
          <a:xfrm xmlns:a="http://schemas.openxmlformats.org/drawingml/2006/main" flipH="1" flipV="0">
            <a:off x="4168140" y="3476625"/>
            <a:ext cx="308610" cy="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18" name="force-vector-81">
            <a:extLst xmlns:a="http://schemas.openxmlformats.org/drawingml/2006/main">
              <a:ext uri="{FF2B5EF4-FFF2-40B4-BE49-F238E27FC236}">
                <a16:creationId xmlns:a16="http://schemas.microsoft.com/office/drawing/2014/main" id="{D9976C19-DFD5-4E34-8ACE-A12CCF7A28B6}"/>
              </a:ext>
            </a:extLst>
          </p:cNvPr>
          <p:cNvCxnSpPr/>
          <p:nvPr/>
        </p:nvCxnSpPr>
        <p:spPr>
          <a:xfrm xmlns:a="http://schemas.openxmlformats.org/drawingml/2006/main" flipH="0" flipV="0">
            <a:off x="4476750" y="3476625"/>
            <a:ext cx="771525" cy="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19" name="force-vector-82">
            <a:extLst xmlns:a="http://schemas.openxmlformats.org/drawingml/2006/main">
              <a:ext uri="{FF2B5EF4-FFF2-40B4-BE49-F238E27FC236}">
                <a16:creationId xmlns:a16="http://schemas.microsoft.com/office/drawing/2014/main" id="{80C86104-E2FF-446A-AC08-801E6267675E}"/>
              </a:ext>
            </a:extLst>
          </p:cNvPr>
          <p:cNvCxnSpPr/>
          <p:nvPr/>
        </p:nvCxnSpPr>
        <p:spPr>
          <a:xfrm xmlns:a="http://schemas.openxmlformats.org/drawingml/2006/main" flipH="0" flipV="1">
            <a:off x="1952625" y="2638425"/>
            <a:ext cx="0" cy="83820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20" name="force-vector-83">
            <a:extLst xmlns:a="http://schemas.openxmlformats.org/drawingml/2006/main">
              <a:ext uri="{FF2B5EF4-FFF2-40B4-BE49-F238E27FC236}">
                <a16:creationId xmlns:a16="http://schemas.microsoft.com/office/drawing/2014/main" id="{42F11658-8623-443A-999F-79E5BF26D1C8}"/>
              </a:ext>
            </a:extLst>
          </p:cNvPr>
          <p:cNvCxnSpPr/>
          <p:nvPr/>
        </p:nvCxnSpPr>
        <p:spPr>
          <a:xfrm xmlns:a="http://schemas.openxmlformats.org/drawingml/2006/main" flipH="0" flipV="0">
            <a:off x="1952625" y="3476625"/>
            <a:ext cx="0" cy="83820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21" name="force-vector-84">
            <a:extLst xmlns:a="http://schemas.openxmlformats.org/drawingml/2006/main">
              <a:ext uri="{FF2B5EF4-FFF2-40B4-BE49-F238E27FC236}">
                <a16:creationId xmlns:a16="http://schemas.microsoft.com/office/drawing/2014/main" id="{006337B0-949A-4CB3-8797-CC43F26FC5EC}"/>
              </a:ext>
            </a:extLst>
          </p:cNvPr>
          <p:cNvCxnSpPr/>
          <p:nvPr/>
        </p:nvCxnSpPr>
        <p:spPr>
          <a:xfrm xmlns:a="http://schemas.openxmlformats.org/drawingml/2006/main" flipH="0" flipV="1">
            <a:off x="4476750" y="2219325"/>
            <a:ext cx="0" cy="125730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cxnSp>
        <p:nvCxnSpPr>
          <p:cNvPr id="22" name="force-vector-85">
            <a:extLst xmlns:a="http://schemas.openxmlformats.org/drawingml/2006/main">
              <a:ext uri="{FF2B5EF4-FFF2-40B4-BE49-F238E27FC236}">
                <a16:creationId xmlns:a16="http://schemas.microsoft.com/office/drawing/2014/main" id="{67A06141-E8EA-408F-891E-61F272DC616F}"/>
              </a:ext>
            </a:extLst>
          </p:cNvPr>
          <p:cNvCxnSpPr/>
          <p:nvPr/>
        </p:nvCxnSpPr>
        <p:spPr>
          <a:xfrm xmlns:a="http://schemas.openxmlformats.org/drawingml/2006/main" flipH="0" flipV="0">
            <a:off x="4476750" y="3476625"/>
            <a:ext cx="0" cy="1257300"/>
          </a:xfrm>
          <a:prstGeom xmlns:a="http://schemas.openxmlformats.org/drawingml/2006/main" prst="straightConnector1">
            <a:avLst/>
          </a:prstGeom>
          <a:ln xmlns:a="http://schemas.openxmlformats.org/drawingml/2006/main" w="28575">
            <a:solidFill>
              <a:srgbClr val="19324D"/>
            </a:solidFill>
            <a:prstDash val="solid"/>
            <a:tailEnd type="triangle" w="med" len="med"/>
          </a:ln>
        </p:spPr>
      </p:cxnSp>
      <p:sp>
        <p:nvSpPr>
          <p:cNvPr id="23" name="diagram-label-86">
            <a:extLst xmlns:a="http://schemas.openxmlformats.org/drawingml/2006/main">
              <a:ext uri="{FF2B5EF4-FFF2-40B4-BE49-F238E27FC236}">
                <a16:creationId xmlns:a16="http://schemas.microsoft.com/office/drawing/2014/main" id="{1BC56DF8-0451-47A3-A097-09B07B941FC5}"/>
              </a:ext>
            </a:extLst>
          </p:cNvPr>
          <p:cNvSpPr>
            <a:spLocks xmlns:a="http://schemas.openxmlformats.org/drawingml/2006/main" noGrp="1"/>
          </p:cNvSpPr>
          <p:nvPr/>
        </p:nvSpPr>
        <p:spPr>
          <a:xfrm xmlns:a="http://schemas.openxmlformats.org/drawingml/2006/main">
            <a:off x="685800" y="1905000"/>
            <a:ext cx="2524125" cy="3419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950" b="0">
                <a:solidFill>
                  <a:srgbClr val="19324D"/>
                </a:solidFill>
                <a:latin typeface="Arial"/>
                <a:ea typeface="Arial"/>
                <a:cs typeface="Arial"/>
              </a:defRPr>
            </a:defPPr>
            <a:lvl1pPr algn="ctr">
              <a:defRPr sz="1950" b="0">
                <a:solidFill>
                  <a:srgbClr val="19324D"/>
                </a:solidFill>
                <a:latin typeface="Arial"/>
                <a:ea typeface="Arial"/>
                <a:cs typeface="Arial"/>
              </a:defRPr>
            </a:lvl1pPr>
            <a:lvl2pPr algn="ctr">
              <a:defRPr sz="1950" b="0">
                <a:solidFill>
                  <a:srgbClr val="19324D"/>
                </a:solidFill>
                <a:latin typeface="Arial"/>
                <a:ea typeface="Arial"/>
                <a:cs typeface="Arial"/>
              </a:defRPr>
            </a:lvl2pPr>
            <a:lvl3pPr algn="ctr">
              <a:defRPr sz="1950" b="0">
                <a:solidFill>
                  <a:srgbClr val="19324D"/>
                </a:solidFill>
                <a:latin typeface="Arial"/>
                <a:ea typeface="Arial"/>
                <a:cs typeface="Arial"/>
              </a:defRPr>
            </a:lvl3pPr>
            <a:lvl4pPr algn="ctr">
              <a:defRPr sz="1950" b="0">
                <a:solidFill>
                  <a:srgbClr val="19324D"/>
                </a:solidFill>
                <a:latin typeface="Arial"/>
                <a:ea typeface="Arial"/>
                <a:cs typeface="Arial"/>
              </a:defRPr>
            </a:lvl4pPr>
            <a:lvl5pPr algn="ctr">
              <a:defRPr sz="1950" b="0">
                <a:solidFill>
                  <a:srgbClr val="19324D"/>
                </a:solidFill>
                <a:latin typeface="Arial"/>
                <a:ea typeface="Arial"/>
                <a:cs typeface="Arial"/>
              </a:defRPr>
            </a:lvl5pPr>
            <a:lvl6pPr algn="ctr">
              <a:defRPr sz="1950" b="0">
                <a:solidFill>
                  <a:srgbClr val="19324D"/>
                </a:solidFill>
                <a:latin typeface="Arial"/>
                <a:ea typeface="Arial"/>
                <a:cs typeface="Arial"/>
              </a:defRPr>
            </a:lvl6pPr>
            <a:lvl7pPr algn="ctr">
              <a:defRPr sz="1950" b="0">
                <a:solidFill>
                  <a:srgbClr val="19324D"/>
                </a:solidFill>
                <a:latin typeface="Arial"/>
                <a:ea typeface="Arial"/>
                <a:cs typeface="Arial"/>
              </a:defRPr>
            </a:lvl7pPr>
            <a:lvl8pPr algn="ctr">
              <a:defRPr sz="1950" b="0">
                <a:solidFill>
                  <a:srgbClr val="19324D"/>
                </a:solidFill>
                <a:latin typeface="Arial"/>
                <a:ea typeface="Arial"/>
                <a:cs typeface="Arial"/>
              </a:defRPr>
            </a:lvl8pPr>
            <a:lvl9pPr algn="ctr">
              <a:defRPr sz="1950" b="0">
                <a:solidFill>
                  <a:srgbClr val="19324D"/>
                </a:solidFill>
                <a:latin typeface="Arial"/>
                <a:ea typeface="Arial"/>
                <a:cs typeface="Arial"/>
              </a:defRPr>
            </a:lvl9pPr>
          </a:lstStyle>
          <a:p xmlns:a="http://schemas.openxmlformats.org/drawingml/2006/main">
            <a:pPr algn="ctr">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A</a:t>
            </a:r>
          </a:p>
        </p:txBody>
      </p:sp>
      <p:sp>
        <p:nvSpPr>
          <p:cNvPr id="24" name="diagram-label-87">
            <a:extLst xmlns:a="http://schemas.openxmlformats.org/drawingml/2006/main">
              <a:ext uri="{FF2B5EF4-FFF2-40B4-BE49-F238E27FC236}">
                <a16:creationId xmlns:a16="http://schemas.microsoft.com/office/drawing/2014/main" id="{C5DD2E96-B168-4E76-A107-B3BC9DC2CBF1}"/>
              </a:ext>
            </a:extLst>
          </p:cNvPr>
          <p:cNvSpPr>
            <a:spLocks xmlns:a="http://schemas.openxmlformats.org/drawingml/2006/main" noGrp="1"/>
          </p:cNvSpPr>
          <p:nvPr/>
        </p:nvSpPr>
        <p:spPr>
          <a:xfrm xmlns:a="http://schemas.openxmlformats.org/drawingml/2006/main">
            <a:off x="3209925" y="1724025"/>
            <a:ext cx="2524125" cy="3419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950" b="0">
                <a:solidFill>
                  <a:srgbClr val="19324D"/>
                </a:solidFill>
                <a:latin typeface="Arial"/>
                <a:ea typeface="Arial"/>
                <a:cs typeface="Arial"/>
              </a:defRPr>
            </a:defPPr>
            <a:lvl1pPr algn="ctr">
              <a:defRPr sz="1950" b="0">
                <a:solidFill>
                  <a:srgbClr val="19324D"/>
                </a:solidFill>
                <a:latin typeface="Arial"/>
                <a:ea typeface="Arial"/>
                <a:cs typeface="Arial"/>
              </a:defRPr>
            </a:lvl1pPr>
            <a:lvl2pPr algn="ctr">
              <a:defRPr sz="1950" b="0">
                <a:solidFill>
                  <a:srgbClr val="19324D"/>
                </a:solidFill>
                <a:latin typeface="Arial"/>
                <a:ea typeface="Arial"/>
                <a:cs typeface="Arial"/>
              </a:defRPr>
            </a:lvl2pPr>
            <a:lvl3pPr algn="ctr">
              <a:defRPr sz="1950" b="0">
                <a:solidFill>
                  <a:srgbClr val="19324D"/>
                </a:solidFill>
                <a:latin typeface="Arial"/>
                <a:ea typeface="Arial"/>
                <a:cs typeface="Arial"/>
              </a:defRPr>
            </a:lvl3pPr>
            <a:lvl4pPr algn="ctr">
              <a:defRPr sz="1950" b="0">
                <a:solidFill>
                  <a:srgbClr val="19324D"/>
                </a:solidFill>
                <a:latin typeface="Arial"/>
                <a:ea typeface="Arial"/>
                <a:cs typeface="Arial"/>
              </a:defRPr>
            </a:lvl4pPr>
            <a:lvl5pPr algn="ctr">
              <a:defRPr sz="1950" b="0">
                <a:solidFill>
                  <a:srgbClr val="19324D"/>
                </a:solidFill>
                <a:latin typeface="Arial"/>
                <a:ea typeface="Arial"/>
                <a:cs typeface="Arial"/>
              </a:defRPr>
            </a:lvl5pPr>
            <a:lvl6pPr algn="ctr">
              <a:defRPr sz="1950" b="0">
                <a:solidFill>
                  <a:srgbClr val="19324D"/>
                </a:solidFill>
                <a:latin typeface="Arial"/>
                <a:ea typeface="Arial"/>
                <a:cs typeface="Arial"/>
              </a:defRPr>
            </a:lvl6pPr>
            <a:lvl7pPr algn="ctr">
              <a:defRPr sz="1950" b="0">
                <a:solidFill>
                  <a:srgbClr val="19324D"/>
                </a:solidFill>
                <a:latin typeface="Arial"/>
                <a:ea typeface="Arial"/>
                <a:cs typeface="Arial"/>
              </a:defRPr>
            </a:lvl7pPr>
            <a:lvl8pPr algn="ctr">
              <a:defRPr sz="1950" b="0">
                <a:solidFill>
                  <a:srgbClr val="19324D"/>
                </a:solidFill>
                <a:latin typeface="Arial"/>
                <a:ea typeface="Arial"/>
                <a:cs typeface="Arial"/>
              </a:defRPr>
            </a:lvl8pPr>
            <a:lvl9pPr algn="ctr">
              <a:defRPr sz="1950" b="0">
                <a:solidFill>
                  <a:srgbClr val="19324D"/>
                </a:solidFill>
                <a:latin typeface="Arial"/>
                <a:ea typeface="Arial"/>
                <a:cs typeface="Arial"/>
              </a:defRPr>
            </a:lvl9pPr>
          </a:lstStyle>
          <a:p xmlns:a="http://schemas.openxmlformats.org/drawingml/2006/main">
            <a:pPr algn="ctr">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B</a:t>
            </a:r>
          </a:p>
        </p:txBody>
      </p:sp>
      <p:sp>
        <p:nvSpPr>
          <p:cNvPr id="25" name="math-75-0">
            <a:extLst xmlns:a="http://schemas.openxmlformats.org/drawingml/2006/main">
              <a:ext uri="{FF2B5EF4-FFF2-40B4-BE49-F238E27FC236}">
                <a16:creationId xmlns:a16="http://schemas.microsoft.com/office/drawing/2014/main" id="{251AE20A-238D-42C8-B03F-A059FAF2B6C4}"/>
              </a:ext>
            </a:extLst>
          </p:cNvPr>
          <p:cNvSpPr>
            <a:spLocks xmlns:a="http://schemas.openxmlformats.org/drawingml/2006/main" noGrp="1"/>
          </p:cNvSpPr>
          <p:nvPr/>
        </p:nvSpPr>
        <p:spPr>
          <a:xfrm xmlns:a="http://schemas.openxmlformats.org/drawingml/2006/main">
            <a:off x="2143125" y="2428875"/>
            <a:ext cx="186785" cy="3286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19324D"/>
                </a:solidFill>
                <a:latin typeface="Arial"/>
                <a:ea typeface="Arial"/>
                <a:cs typeface="Arial"/>
              </a:defRPr>
            </a:defPPr>
            <a:lvl1pPr algn="l">
              <a:defRPr sz="1725" b="0">
                <a:solidFill>
                  <a:srgbClr val="19324D"/>
                </a:solidFill>
                <a:latin typeface="Arial"/>
                <a:ea typeface="Arial"/>
                <a:cs typeface="Arial"/>
              </a:defRPr>
            </a:lvl1pPr>
            <a:lvl2pPr algn="l">
              <a:defRPr sz="1725" b="0">
                <a:solidFill>
                  <a:srgbClr val="19324D"/>
                </a:solidFill>
                <a:latin typeface="Arial"/>
                <a:ea typeface="Arial"/>
                <a:cs typeface="Arial"/>
              </a:defRPr>
            </a:lvl2pPr>
            <a:lvl3pPr algn="l">
              <a:defRPr sz="1725" b="0">
                <a:solidFill>
                  <a:srgbClr val="19324D"/>
                </a:solidFill>
                <a:latin typeface="Arial"/>
                <a:ea typeface="Arial"/>
                <a:cs typeface="Arial"/>
              </a:defRPr>
            </a:lvl3pPr>
            <a:lvl4pPr algn="l">
              <a:defRPr sz="1725" b="0">
                <a:solidFill>
                  <a:srgbClr val="19324D"/>
                </a:solidFill>
                <a:latin typeface="Arial"/>
                <a:ea typeface="Arial"/>
                <a:cs typeface="Arial"/>
              </a:defRPr>
            </a:lvl4pPr>
            <a:lvl5pPr algn="l">
              <a:defRPr sz="1725" b="0">
                <a:solidFill>
                  <a:srgbClr val="19324D"/>
                </a:solidFill>
                <a:latin typeface="Arial"/>
                <a:ea typeface="Arial"/>
                <a:cs typeface="Arial"/>
              </a:defRPr>
            </a:lvl5pPr>
            <a:lvl6pPr algn="l">
              <a:defRPr sz="1725" b="0">
                <a:solidFill>
                  <a:srgbClr val="19324D"/>
                </a:solidFill>
                <a:latin typeface="Arial"/>
                <a:ea typeface="Arial"/>
                <a:cs typeface="Arial"/>
              </a:defRPr>
            </a:lvl6pPr>
            <a:lvl7pPr algn="l">
              <a:defRPr sz="1725" b="0">
                <a:solidFill>
                  <a:srgbClr val="19324D"/>
                </a:solidFill>
                <a:latin typeface="Arial"/>
                <a:ea typeface="Arial"/>
                <a:cs typeface="Arial"/>
              </a:defRPr>
            </a:lvl7pPr>
            <a:lvl8pPr algn="l">
              <a:defRPr sz="1725" b="0">
                <a:solidFill>
                  <a:srgbClr val="19324D"/>
                </a:solidFill>
                <a:latin typeface="Arial"/>
                <a:ea typeface="Arial"/>
                <a:cs typeface="Arial"/>
              </a:defRPr>
            </a:lvl8pPr>
            <a:lvl9pPr algn="l">
              <a:defRPr sz="1725" b="0">
                <a:solidFill>
                  <a:srgbClr val="19324D"/>
                </a:solidFill>
                <a:latin typeface="Arial"/>
                <a:ea typeface="Arial"/>
                <a:cs typeface="Arial"/>
              </a:defRPr>
            </a:lvl9pPr>
          </a:lstStyle>
          <a:p xmlns:a="http://schemas.openxmlformats.org/drawingml/2006/main">
            <a:pPr algn="l">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N</a:t>
            </a:r>
          </a:p>
        </p:txBody>
      </p:sp>
      <p:sp>
        <p:nvSpPr>
          <p:cNvPr id="26" name="math-75-1">
            <a:extLst xmlns:a="http://schemas.openxmlformats.org/drawingml/2006/main">
              <a:ext uri="{FF2B5EF4-FFF2-40B4-BE49-F238E27FC236}">
                <a16:creationId xmlns:a16="http://schemas.microsoft.com/office/drawing/2014/main" id="{B17AFF71-419F-412C-BE98-1F4E11C5ED0E}"/>
              </a:ext>
            </a:extLst>
          </p:cNvPr>
          <p:cNvSpPr>
            <a:spLocks xmlns:a="http://schemas.openxmlformats.org/drawingml/2006/main" noGrp="1"/>
          </p:cNvSpPr>
          <p:nvPr/>
        </p:nvSpPr>
        <p:spPr>
          <a:xfrm xmlns:a="http://schemas.openxmlformats.org/drawingml/2006/main">
            <a:off x="2301335" y="2518696"/>
            <a:ext cx="124968" cy="1445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139" b="0">
                <a:solidFill>
                  <a:srgbClr val="19324D"/>
                </a:solidFill>
                <a:latin typeface="Arial"/>
                <a:ea typeface="Arial"/>
                <a:cs typeface="Arial"/>
              </a:defRPr>
            </a:defPPr>
            <a:lvl1pPr algn="l">
              <a:defRPr sz="1139" b="0">
                <a:solidFill>
                  <a:srgbClr val="19324D"/>
                </a:solidFill>
                <a:latin typeface="Arial"/>
                <a:ea typeface="Arial"/>
                <a:cs typeface="Arial"/>
              </a:defRPr>
            </a:lvl1pPr>
            <a:lvl2pPr algn="l">
              <a:defRPr sz="1139" b="0">
                <a:solidFill>
                  <a:srgbClr val="19324D"/>
                </a:solidFill>
                <a:latin typeface="Arial"/>
                <a:ea typeface="Arial"/>
                <a:cs typeface="Arial"/>
              </a:defRPr>
            </a:lvl2pPr>
            <a:lvl3pPr algn="l">
              <a:defRPr sz="1139" b="0">
                <a:solidFill>
                  <a:srgbClr val="19324D"/>
                </a:solidFill>
                <a:latin typeface="Arial"/>
                <a:ea typeface="Arial"/>
                <a:cs typeface="Arial"/>
              </a:defRPr>
            </a:lvl3pPr>
            <a:lvl4pPr algn="l">
              <a:defRPr sz="1139" b="0">
                <a:solidFill>
                  <a:srgbClr val="19324D"/>
                </a:solidFill>
                <a:latin typeface="Arial"/>
                <a:ea typeface="Arial"/>
                <a:cs typeface="Arial"/>
              </a:defRPr>
            </a:lvl4pPr>
            <a:lvl5pPr algn="l">
              <a:defRPr sz="1139" b="0">
                <a:solidFill>
                  <a:srgbClr val="19324D"/>
                </a:solidFill>
                <a:latin typeface="Arial"/>
                <a:ea typeface="Arial"/>
                <a:cs typeface="Arial"/>
              </a:defRPr>
            </a:lvl5pPr>
            <a:lvl6pPr algn="l">
              <a:defRPr sz="1139" b="0">
                <a:solidFill>
                  <a:srgbClr val="19324D"/>
                </a:solidFill>
                <a:latin typeface="Arial"/>
                <a:ea typeface="Arial"/>
                <a:cs typeface="Arial"/>
              </a:defRPr>
            </a:lvl6pPr>
            <a:lvl7pPr algn="l">
              <a:defRPr sz="1139" b="0">
                <a:solidFill>
                  <a:srgbClr val="19324D"/>
                </a:solidFill>
                <a:latin typeface="Arial"/>
                <a:ea typeface="Arial"/>
                <a:cs typeface="Arial"/>
              </a:defRPr>
            </a:lvl7pPr>
            <a:lvl8pPr algn="l">
              <a:defRPr sz="1139" b="0">
                <a:solidFill>
                  <a:srgbClr val="19324D"/>
                </a:solidFill>
                <a:latin typeface="Arial"/>
                <a:ea typeface="Arial"/>
                <a:cs typeface="Arial"/>
              </a:defRPr>
            </a:lvl8pPr>
            <a:lvl9pPr algn="l">
              <a:defRPr sz="1139" b="0">
                <a:solidFill>
                  <a:srgbClr val="19324D"/>
                </a:solidFill>
                <a:latin typeface="Arial"/>
                <a:ea typeface="Arial"/>
                <a:cs typeface="Arial"/>
              </a:defRPr>
            </a:lvl9pPr>
          </a:lstStyle>
          <a:p xmlns:a="http://schemas.openxmlformats.org/drawingml/2006/main">
            <a:pPr algn="l">
              <a:lnSpc>
                <a:spcPct val="112000"/>
              </a:lnSpc>
              <a:buNone/>
              <a:defRPr sz="1139" b="0">
                <a:solidFill>
                  <a:srgbClr val="19324D"/>
                </a:solidFill>
                <a:latin typeface="Arial"/>
                <a:ea typeface="Arial"/>
                <a:cs typeface="Arial"/>
              </a:defRPr>
            </a:pPr>
            <a:r>
              <a:rPr sz="1139" b="0">
                <a:solidFill>
                  <a:srgbClr val="19324D"/>
                </a:solidFill>
                <a:latin typeface="Arial"/>
                <a:ea typeface="Arial"/>
                <a:cs typeface="Arial"/>
              </a:rPr>
              <a:t>A</a:t>
            </a:r>
          </a:p>
        </p:txBody>
      </p:sp>
      <p:sp>
        <p:nvSpPr>
          <p:cNvPr id="27" name="math-76-0">
            <a:extLst xmlns:a="http://schemas.openxmlformats.org/drawingml/2006/main">
              <a:ext uri="{FF2B5EF4-FFF2-40B4-BE49-F238E27FC236}">
                <a16:creationId xmlns:a16="http://schemas.microsoft.com/office/drawing/2014/main" id="{BC7E8E16-517D-4C9F-871F-3237F4F3C0B9}"/>
              </a:ext>
            </a:extLst>
          </p:cNvPr>
          <p:cNvSpPr>
            <a:spLocks xmlns:a="http://schemas.openxmlformats.org/drawingml/2006/main" noGrp="1"/>
          </p:cNvSpPr>
          <p:nvPr/>
        </p:nvSpPr>
        <p:spPr>
          <a:xfrm xmlns:a="http://schemas.openxmlformats.org/drawingml/2006/main">
            <a:off x="4686300" y="2095500"/>
            <a:ext cx="186785" cy="3286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19324D"/>
                </a:solidFill>
                <a:latin typeface="Arial"/>
                <a:ea typeface="Arial"/>
                <a:cs typeface="Arial"/>
              </a:defRPr>
            </a:defPPr>
            <a:lvl1pPr algn="l">
              <a:defRPr sz="1725" b="0">
                <a:solidFill>
                  <a:srgbClr val="19324D"/>
                </a:solidFill>
                <a:latin typeface="Arial"/>
                <a:ea typeface="Arial"/>
                <a:cs typeface="Arial"/>
              </a:defRPr>
            </a:lvl1pPr>
            <a:lvl2pPr algn="l">
              <a:defRPr sz="1725" b="0">
                <a:solidFill>
                  <a:srgbClr val="19324D"/>
                </a:solidFill>
                <a:latin typeface="Arial"/>
                <a:ea typeface="Arial"/>
                <a:cs typeface="Arial"/>
              </a:defRPr>
            </a:lvl2pPr>
            <a:lvl3pPr algn="l">
              <a:defRPr sz="1725" b="0">
                <a:solidFill>
                  <a:srgbClr val="19324D"/>
                </a:solidFill>
                <a:latin typeface="Arial"/>
                <a:ea typeface="Arial"/>
                <a:cs typeface="Arial"/>
              </a:defRPr>
            </a:lvl3pPr>
            <a:lvl4pPr algn="l">
              <a:defRPr sz="1725" b="0">
                <a:solidFill>
                  <a:srgbClr val="19324D"/>
                </a:solidFill>
                <a:latin typeface="Arial"/>
                <a:ea typeface="Arial"/>
                <a:cs typeface="Arial"/>
              </a:defRPr>
            </a:lvl4pPr>
            <a:lvl5pPr algn="l">
              <a:defRPr sz="1725" b="0">
                <a:solidFill>
                  <a:srgbClr val="19324D"/>
                </a:solidFill>
                <a:latin typeface="Arial"/>
                <a:ea typeface="Arial"/>
                <a:cs typeface="Arial"/>
              </a:defRPr>
            </a:lvl5pPr>
            <a:lvl6pPr algn="l">
              <a:defRPr sz="1725" b="0">
                <a:solidFill>
                  <a:srgbClr val="19324D"/>
                </a:solidFill>
                <a:latin typeface="Arial"/>
                <a:ea typeface="Arial"/>
                <a:cs typeface="Arial"/>
              </a:defRPr>
            </a:lvl6pPr>
            <a:lvl7pPr algn="l">
              <a:defRPr sz="1725" b="0">
                <a:solidFill>
                  <a:srgbClr val="19324D"/>
                </a:solidFill>
                <a:latin typeface="Arial"/>
                <a:ea typeface="Arial"/>
                <a:cs typeface="Arial"/>
              </a:defRPr>
            </a:lvl7pPr>
            <a:lvl8pPr algn="l">
              <a:defRPr sz="1725" b="0">
                <a:solidFill>
                  <a:srgbClr val="19324D"/>
                </a:solidFill>
                <a:latin typeface="Arial"/>
                <a:ea typeface="Arial"/>
                <a:cs typeface="Arial"/>
              </a:defRPr>
            </a:lvl8pPr>
            <a:lvl9pPr algn="l">
              <a:defRPr sz="1725" b="0">
                <a:solidFill>
                  <a:srgbClr val="19324D"/>
                </a:solidFill>
                <a:latin typeface="Arial"/>
                <a:ea typeface="Arial"/>
                <a:cs typeface="Arial"/>
              </a:defRPr>
            </a:lvl9pPr>
          </a:lstStyle>
          <a:p xmlns:a="http://schemas.openxmlformats.org/drawingml/2006/main">
            <a:pPr algn="l">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N</a:t>
            </a:r>
          </a:p>
        </p:txBody>
      </p:sp>
      <p:sp>
        <p:nvSpPr>
          <p:cNvPr id="28" name="math-76-1">
            <a:extLst xmlns:a="http://schemas.openxmlformats.org/drawingml/2006/main">
              <a:ext uri="{FF2B5EF4-FFF2-40B4-BE49-F238E27FC236}">
                <a16:creationId xmlns:a16="http://schemas.microsoft.com/office/drawing/2014/main" id="{7781759B-CC86-45A7-8C9D-A05FF33B479B}"/>
              </a:ext>
            </a:extLst>
          </p:cNvPr>
          <p:cNvSpPr>
            <a:spLocks xmlns:a="http://schemas.openxmlformats.org/drawingml/2006/main" noGrp="1"/>
          </p:cNvSpPr>
          <p:nvPr/>
        </p:nvSpPr>
        <p:spPr>
          <a:xfrm xmlns:a="http://schemas.openxmlformats.org/drawingml/2006/main">
            <a:off x="4844510" y="2185321"/>
            <a:ext cx="124968" cy="1445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139" b="0">
                <a:solidFill>
                  <a:srgbClr val="19324D"/>
                </a:solidFill>
                <a:latin typeface="Arial"/>
                <a:ea typeface="Arial"/>
                <a:cs typeface="Arial"/>
              </a:defRPr>
            </a:defPPr>
            <a:lvl1pPr algn="l">
              <a:defRPr sz="1139" b="0">
                <a:solidFill>
                  <a:srgbClr val="19324D"/>
                </a:solidFill>
                <a:latin typeface="Arial"/>
                <a:ea typeface="Arial"/>
                <a:cs typeface="Arial"/>
              </a:defRPr>
            </a:lvl1pPr>
            <a:lvl2pPr algn="l">
              <a:defRPr sz="1139" b="0">
                <a:solidFill>
                  <a:srgbClr val="19324D"/>
                </a:solidFill>
                <a:latin typeface="Arial"/>
                <a:ea typeface="Arial"/>
                <a:cs typeface="Arial"/>
              </a:defRPr>
            </a:lvl2pPr>
            <a:lvl3pPr algn="l">
              <a:defRPr sz="1139" b="0">
                <a:solidFill>
                  <a:srgbClr val="19324D"/>
                </a:solidFill>
                <a:latin typeface="Arial"/>
                <a:ea typeface="Arial"/>
                <a:cs typeface="Arial"/>
              </a:defRPr>
            </a:lvl3pPr>
            <a:lvl4pPr algn="l">
              <a:defRPr sz="1139" b="0">
                <a:solidFill>
                  <a:srgbClr val="19324D"/>
                </a:solidFill>
                <a:latin typeface="Arial"/>
                <a:ea typeface="Arial"/>
                <a:cs typeface="Arial"/>
              </a:defRPr>
            </a:lvl4pPr>
            <a:lvl5pPr algn="l">
              <a:defRPr sz="1139" b="0">
                <a:solidFill>
                  <a:srgbClr val="19324D"/>
                </a:solidFill>
                <a:latin typeface="Arial"/>
                <a:ea typeface="Arial"/>
                <a:cs typeface="Arial"/>
              </a:defRPr>
            </a:lvl5pPr>
            <a:lvl6pPr algn="l">
              <a:defRPr sz="1139" b="0">
                <a:solidFill>
                  <a:srgbClr val="19324D"/>
                </a:solidFill>
                <a:latin typeface="Arial"/>
                <a:ea typeface="Arial"/>
                <a:cs typeface="Arial"/>
              </a:defRPr>
            </a:lvl6pPr>
            <a:lvl7pPr algn="l">
              <a:defRPr sz="1139" b="0">
                <a:solidFill>
                  <a:srgbClr val="19324D"/>
                </a:solidFill>
                <a:latin typeface="Arial"/>
                <a:ea typeface="Arial"/>
                <a:cs typeface="Arial"/>
              </a:defRPr>
            </a:lvl7pPr>
            <a:lvl8pPr algn="l">
              <a:defRPr sz="1139" b="0">
                <a:solidFill>
                  <a:srgbClr val="19324D"/>
                </a:solidFill>
                <a:latin typeface="Arial"/>
                <a:ea typeface="Arial"/>
                <a:cs typeface="Arial"/>
              </a:defRPr>
            </a:lvl8pPr>
            <a:lvl9pPr algn="l">
              <a:defRPr sz="1139" b="0">
                <a:solidFill>
                  <a:srgbClr val="19324D"/>
                </a:solidFill>
                <a:latin typeface="Arial"/>
                <a:ea typeface="Arial"/>
                <a:cs typeface="Arial"/>
              </a:defRPr>
            </a:lvl9pPr>
          </a:lstStyle>
          <a:p xmlns:a="http://schemas.openxmlformats.org/drawingml/2006/main">
            <a:pPr algn="l">
              <a:lnSpc>
                <a:spcPct val="112000"/>
              </a:lnSpc>
              <a:buNone/>
              <a:defRPr sz="1139" b="0">
                <a:solidFill>
                  <a:srgbClr val="19324D"/>
                </a:solidFill>
                <a:latin typeface="Arial"/>
                <a:ea typeface="Arial"/>
                <a:cs typeface="Arial"/>
              </a:defRPr>
            </a:pPr>
            <a:r>
              <a:rPr sz="1139" b="0">
                <a:solidFill>
                  <a:srgbClr val="19324D"/>
                </a:solidFill>
                <a:latin typeface="Arial"/>
                <a:ea typeface="Arial"/>
                <a:cs typeface="Arial"/>
              </a:rPr>
              <a:t>B</a:t>
            </a:r>
          </a:p>
        </p:txBody>
      </p:sp>
      <p:sp>
        <p:nvSpPr>
          <p:cNvPr id="29" name="math-77-0">
            <a:extLst xmlns:a="http://schemas.openxmlformats.org/drawingml/2006/main">
              <a:ext uri="{FF2B5EF4-FFF2-40B4-BE49-F238E27FC236}">
                <a16:creationId xmlns:a16="http://schemas.microsoft.com/office/drawing/2014/main" id="{4FC630C4-3E73-403A-8F9A-66DB75253A46}"/>
              </a:ext>
            </a:extLst>
          </p:cNvPr>
          <p:cNvSpPr>
            <a:spLocks xmlns:a="http://schemas.openxmlformats.org/drawingml/2006/main" noGrp="1"/>
          </p:cNvSpPr>
          <p:nvPr/>
        </p:nvSpPr>
        <p:spPr>
          <a:xfrm xmlns:a="http://schemas.openxmlformats.org/drawingml/2006/main">
            <a:off x="2143125" y="4191000"/>
            <a:ext cx="235363" cy="3286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19324D"/>
                </a:solidFill>
                <a:latin typeface="Arial"/>
                <a:ea typeface="Arial"/>
                <a:cs typeface="Arial"/>
              </a:defRPr>
            </a:defPPr>
            <a:lvl1pPr algn="l">
              <a:defRPr sz="1725" b="0">
                <a:solidFill>
                  <a:srgbClr val="19324D"/>
                </a:solidFill>
                <a:latin typeface="Arial"/>
                <a:ea typeface="Arial"/>
                <a:cs typeface="Arial"/>
              </a:defRPr>
            </a:lvl1pPr>
            <a:lvl2pPr algn="l">
              <a:defRPr sz="1725" b="0">
                <a:solidFill>
                  <a:srgbClr val="19324D"/>
                </a:solidFill>
                <a:latin typeface="Arial"/>
                <a:ea typeface="Arial"/>
                <a:cs typeface="Arial"/>
              </a:defRPr>
            </a:lvl2pPr>
            <a:lvl3pPr algn="l">
              <a:defRPr sz="1725" b="0">
                <a:solidFill>
                  <a:srgbClr val="19324D"/>
                </a:solidFill>
                <a:latin typeface="Arial"/>
                <a:ea typeface="Arial"/>
                <a:cs typeface="Arial"/>
              </a:defRPr>
            </a:lvl3pPr>
            <a:lvl4pPr algn="l">
              <a:defRPr sz="1725" b="0">
                <a:solidFill>
                  <a:srgbClr val="19324D"/>
                </a:solidFill>
                <a:latin typeface="Arial"/>
                <a:ea typeface="Arial"/>
                <a:cs typeface="Arial"/>
              </a:defRPr>
            </a:lvl4pPr>
            <a:lvl5pPr algn="l">
              <a:defRPr sz="1725" b="0">
                <a:solidFill>
                  <a:srgbClr val="19324D"/>
                </a:solidFill>
                <a:latin typeface="Arial"/>
                <a:ea typeface="Arial"/>
                <a:cs typeface="Arial"/>
              </a:defRPr>
            </a:lvl5pPr>
            <a:lvl6pPr algn="l">
              <a:defRPr sz="1725" b="0">
                <a:solidFill>
                  <a:srgbClr val="19324D"/>
                </a:solidFill>
                <a:latin typeface="Arial"/>
                <a:ea typeface="Arial"/>
                <a:cs typeface="Arial"/>
              </a:defRPr>
            </a:lvl6pPr>
            <a:lvl7pPr algn="l">
              <a:defRPr sz="1725" b="0">
                <a:solidFill>
                  <a:srgbClr val="19324D"/>
                </a:solidFill>
                <a:latin typeface="Arial"/>
                <a:ea typeface="Arial"/>
                <a:cs typeface="Arial"/>
              </a:defRPr>
            </a:lvl7pPr>
            <a:lvl8pPr algn="l">
              <a:defRPr sz="1725" b="0">
                <a:solidFill>
                  <a:srgbClr val="19324D"/>
                </a:solidFill>
                <a:latin typeface="Arial"/>
                <a:ea typeface="Arial"/>
                <a:cs typeface="Arial"/>
              </a:defRPr>
            </a:lvl8pPr>
            <a:lvl9pPr algn="l">
              <a:defRPr sz="1725" b="0">
                <a:solidFill>
                  <a:srgbClr val="19324D"/>
                </a:solidFill>
                <a:latin typeface="Arial"/>
                <a:ea typeface="Arial"/>
                <a:cs typeface="Arial"/>
              </a:defRPr>
            </a:lvl9pPr>
          </a:lstStyle>
          <a:p xmlns:a="http://schemas.openxmlformats.org/drawingml/2006/main">
            <a:pPr algn="l">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W</a:t>
            </a:r>
          </a:p>
        </p:txBody>
      </p:sp>
      <p:sp>
        <p:nvSpPr>
          <p:cNvPr id="30" name="math-77-1">
            <a:extLst xmlns:a="http://schemas.openxmlformats.org/drawingml/2006/main">
              <a:ext uri="{FF2B5EF4-FFF2-40B4-BE49-F238E27FC236}">
                <a16:creationId xmlns:a16="http://schemas.microsoft.com/office/drawing/2014/main" id="{A027DDB9-73BC-4E5D-B145-14DA8447DEC9}"/>
              </a:ext>
            </a:extLst>
          </p:cNvPr>
          <p:cNvSpPr>
            <a:spLocks xmlns:a="http://schemas.openxmlformats.org/drawingml/2006/main" noGrp="1"/>
          </p:cNvSpPr>
          <p:nvPr/>
        </p:nvSpPr>
        <p:spPr>
          <a:xfrm xmlns:a="http://schemas.openxmlformats.org/drawingml/2006/main">
            <a:off x="2349913" y="4280821"/>
            <a:ext cx="124968" cy="1445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139" b="0">
                <a:solidFill>
                  <a:srgbClr val="19324D"/>
                </a:solidFill>
                <a:latin typeface="Arial"/>
                <a:ea typeface="Arial"/>
                <a:cs typeface="Arial"/>
              </a:defRPr>
            </a:defPPr>
            <a:lvl1pPr algn="l">
              <a:defRPr sz="1139" b="0">
                <a:solidFill>
                  <a:srgbClr val="19324D"/>
                </a:solidFill>
                <a:latin typeface="Arial"/>
                <a:ea typeface="Arial"/>
                <a:cs typeface="Arial"/>
              </a:defRPr>
            </a:lvl1pPr>
            <a:lvl2pPr algn="l">
              <a:defRPr sz="1139" b="0">
                <a:solidFill>
                  <a:srgbClr val="19324D"/>
                </a:solidFill>
                <a:latin typeface="Arial"/>
                <a:ea typeface="Arial"/>
                <a:cs typeface="Arial"/>
              </a:defRPr>
            </a:lvl2pPr>
            <a:lvl3pPr algn="l">
              <a:defRPr sz="1139" b="0">
                <a:solidFill>
                  <a:srgbClr val="19324D"/>
                </a:solidFill>
                <a:latin typeface="Arial"/>
                <a:ea typeface="Arial"/>
                <a:cs typeface="Arial"/>
              </a:defRPr>
            </a:lvl3pPr>
            <a:lvl4pPr algn="l">
              <a:defRPr sz="1139" b="0">
                <a:solidFill>
                  <a:srgbClr val="19324D"/>
                </a:solidFill>
                <a:latin typeface="Arial"/>
                <a:ea typeface="Arial"/>
                <a:cs typeface="Arial"/>
              </a:defRPr>
            </a:lvl4pPr>
            <a:lvl5pPr algn="l">
              <a:defRPr sz="1139" b="0">
                <a:solidFill>
                  <a:srgbClr val="19324D"/>
                </a:solidFill>
                <a:latin typeface="Arial"/>
                <a:ea typeface="Arial"/>
                <a:cs typeface="Arial"/>
              </a:defRPr>
            </a:lvl5pPr>
            <a:lvl6pPr algn="l">
              <a:defRPr sz="1139" b="0">
                <a:solidFill>
                  <a:srgbClr val="19324D"/>
                </a:solidFill>
                <a:latin typeface="Arial"/>
                <a:ea typeface="Arial"/>
                <a:cs typeface="Arial"/>
              </a:defRPr>
            </a:lvl6pPr>
            <a:lvl7pPr algn="l">
              <a:defRPr sz="1139" b="0">
                <a:solidFill>
                  <a:srgbClr val="19324D"/>
                </a:solidFill>
                <a:latin typeface="Arial"/>
                <a:ea typeface="Arial"/>
                <a:cs typeface="Arial"/>
              </a:defRPr>
            </a:lvl7pPr>
            <a:lvl8pPr algn="l">
              <a:defRPr sz="1139" b="0">
                <a:solidFill>
                  <a:srgbClr val="19324D"/>
                </a:solidFill>
                <a:latin typeface="Arial"/>
                <a:ea typeface="Arial"/>
                <a:cs typeface="Arial"/>
              </a:defRPr>
            </a:lvl8pPr>
            <a:lvl9pPr algn="l">
              <a:defRPr sz="1139" b="0">
                <a:solidFill>
                  <a:srgbClr val="19324D"/>
                </a:solidFill>
                <a:latin typeface="Arial"/>
                <a:ea typeface="Arial"/>
                <a:cs typeface="Arial"/>
              </a:defRPr>
            </a:lvl9pPr>
          </a:lstStyle>
          <a:p xmlns:a="http://schemas.openxmlformats.org/drawingml/2006/main">
            <a:pPr algn="l">
              <a:lnSpc>
                <a:spcPct val="112000"/>
              </a:lnSpc>
              <a:buNone/>
              <a:defRPr sz="1139" b="0">
                <a:solidFill>
                  <a:srgbClr val="19324D"/>
                </a:solidFill>
                <a:latin typeface="Arial"/>
                <a:ea typeface="Arial"/>
                <a:cs typeface="Arial"/>
              </a:defRPr>
            </a:pPr>
            <a:r>
              <a:rPr sz="1139" b="0">
                <a:solidFill>
                  <a:srgbClr val="19324D"/>
                </a:solidFill>
                <a:latin typeface="Arial"/>
                <a:ea typeface="Arial"/>
                <a:cs typeface="Arial"/>
              </a:rPr>
              <a:t>A</a:t>
            </a:r>
          </a:p>
        </p:txBody>
      </p:sp>
      <p:sp>
        <p:nvSpPr>
          <p:cNvPr id="31" name="math-78-0">
            <a:extLst xmlns:a="http://schemas.openxmlformats.org/drawingml/2006/main">
              <a:ext uri="{FF2B5EF4-FFF2-40B4-BE49-F238E27FC236}">
                <a16:creationId xmlns:a16="http://schemas.microsoft.com/office/drawing/2014/main" id="{A9397472-B025-4A45-A892-831CE583EEBA}"/>
              </a:ext>
            </a:extLst>
          </p:cNvPr>
          <p:cNvSpPr>
            <a:spLocks xmlns:a="http://schemas.openxmlformats.org/drawingml/2006/main" noGrp="1"/>
          </p:cNvSpPr>
          <p:nvPr/>
        </p:nvSpPr>
        <p:spPr>
          <a:xfrm xmlns:a="http://schemas.openxmlformats.org/drawingml/2006/main">
            <a:off x="4686300" y="4572000"/>
            <a:ext cx="235363" cy="3286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19324D"/>
                </a:solidFill>
                <a:latin typeface="Arial"/>
                <a:ea typeface="Arial"/>
                <a:cs typeface="Arial"/>
              </a:defRPr>
            </a:defPPr>
            <a:lvl1pPr algn="l">
              <a:defRPr sz="1725" b="0">
                <a:solidFill>
                  <a:srgbClr val="19324D"/>
                </a:solidFill>
                <a:latin typeface="Arial"/>
                <a:ea typeface="Arial"/>
                <a:cs typeface="Arial"/>
              </a:defRPr>
            </a:lvl1pPr>
            <a:lvl2pPr algn="l">
              <a:defRPr sz="1725" b="0">
                <a:solidFill>
                  <a:srgbClr val="19324D"/>
                </a:solidFill>
                <a:latin typeface="Arial"/>
                <a:ea typeface="Arial"/>
                <a:cs typeface="Arial"/>
              </a:defRPr>
            </a:lvl2pPr>
            <a:lvl3pPr algn="l">
              <a:defRPr sz="1725" b="0">
                <a:solidFill>
                  <a:srgbClr val="19324D"/>
                </a:solidFill>
                <a:latin typeface="Arial"/>
                <a:ea typeface="Arial"/>
                <a:cs typeface="Arial"/>
              </a:defRPr>
            </a:lvl3pPr>
            <a:lvl4pPr algn="l">
              <a:defRPr sz="1725" b="0">
                <a:solidFill>
                  <a:srgbClr val="19324D"/>
                </a:solidFill>
                <a:latin typeface="Arial"/>
                <a:ea typeface="Arial"/>
                <a:cs typeface="Arial"/>
              </a:defRPr>
            </a:lvl4pPr>
            <a:lvl5pPr algn="l">
              <a:defRPr sz="1725" b="0">
                <a:solidFill>
                  <a:srgbClr val="19324D"/>
                </a:solidFill>
                <a:latin typeface="Arial"/>
                <a:ea typeface="Arial"/>
                <a:cs typeface="Arial"/>
              </a:defRPr>
            </a:lvl5pPr>
            <a:lvl6pPr algn="l">
              <a:defRPr sz="1725" b="0">
                <a:solidFill>
                  <a:srgbClr val="19324D"/>
                </a:solidFill>
                <a:latin typeface="Arial"/>
                <a:ea typeface="Arial"/>
                <a:cs typeface="Arial"/>
              </a:defRPr>
            </a:lvl6pPr>
            <a:lvl7pPr algn="l">
              <a:defRPr sz="1725" b="0">
                <a:solidFill>
                  <a:srgbClr val="19324D"/>
                </a:solidFill>
                <a:latin typeface="Arial"/>
                <a:ea typeface="Arial"/>
                <a:cs typeface="Arial"/>
              </a:defRPr>
            </a:lvl7pPr>
            <a:lvl8pPr algn="l">
              <a:defRPr sz="1725" b="0">
                <a:solidFill>
                  <a:srgbClr val="19324D"/>
                </a:solidFill>
                <a:latin typeface="Arial"/>
                <a:ea typeface="Arial"/>
                <a:cs typeface="Arial"/>
              </a:defRPr>
            </a:lvl8pPr>
            <a:lvl9pPr algn="l">
              <a:defRPr sz="1725" b="0">
                <a:solidFill>
                  <a:srgbClr val="19324D"/>
                </a:solidFill>
                <a:latin typeface="Arial"/>
                <a:ea typeface="Arial"/>
                <a:cs typeface="Arial"/>
              </a:defRPr>
            </a:lvl9pPr>
          </a:lstStyle>
          <a:p xmlns:a="http://schemas.openxmlformats.org/drawingml/2006/main">
            <a:pPr algn="l">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W</a:t>
            </a:r>
          </a:p>
        </p:txBody>
      </p:sp>
      <p:sp>
        <p:nvSpPr>
          <p:cNvPr id="32" name="math-78-1">
            <a:extLst xmlns:a="http://schemas.openxmlformats.org/drawingml/2006/main">
              <a:ext uri="{FF2B5EF4-FFF2-40B4-BE49-F238E27FC236}">
                <a16:creationId xmlns:a16="http://schemas.microsoft.com/office/drawing/2014/main" id="{B24610A8-5BFF-44B1-9C96-5BC64D557755}"/>
              </a:ext>
            </a:extLst>
          </p:cNvPr>
          <p:cNvSpPr>
            <a:spLocks xmlns:a="http://schemas.openxmlformats.org/drawingml/2006/main" noGrp="1"/>
          </p:cNvSpPr>
          <p:nvPr/>
        </p:nvSpPr>
        <p:spPr>
          <a:xfrm xmlns:a="http://schemas.openxmlformats.org/drawingml/2006/main">
            <a:off x="4893088" y="4661821"/>
            <a:ext cx="124968" cy="1445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139" b="0">
                <a:solidFill>
                  <a:srgbClr val="19324D"/>
                </a:solidFill>
                <a:latin typeface="Arial"/>
                <a:ea typeface="Arial"/>
                <a:cs typeface="Arial"/>
              </a:defRPr>
            </a:defPPr>
            <a:lvl1pPr algn="l">
              <a:defRPr sz="1139" b="0">
                <a:solidFill>
                  <a:srgbClr val="19324D"/>
                </a:solidFill>
                <a:latin typeface="Arial"/>
                <a:ea typeface="Arial"/>
                <a:cs typeface="Arial"/>
              </a:defRPr>
            </a:lvl1pPr>
            <a:lvl2pPr algn="l">
              <a:defRPr sz="1139" b="0">
                <a:solidFill>
                  <a:srgbClr val="19324D"/>
                </a:solidFill>
                <a:latin typeface="Arial"/>
                <a:ea typeface="Arial"/>
                <a:cs typeface="Arial"/>
              </a:defRPr>
            </a:lvl2pPr>
            <a:lvl3pPr algn="l">
              <a:defRPr sz="1139" b="0">
                <a:solidFill>
                  <a:srgbClr val="19324D"/>
                </a:solidFill>
                <a:latin typeface="Arial"/>
                <a:ea typeface="Arial"/>
                <a:cs typeface="Arial"/>
              </a:defRPr>
            </a:lvl3pPr>
            <a:lvl4pPr algn="l">
              <a:defRPr sz="1139" b="0">
                <a:solidFill>
                  <a:srgbClr val="19324D"/>
                </a:solidFill>
                <a:latin typeface="Arial"/>
                <a:ea typeface="Arial"/>
                <a:cs typeface="Arial"/>
              </a:defRPr>
            </a:lvl4pPr>
            <a:lvl5pPr algn="l">
              <a:defRPr sz="1139" b="0">
                <a:solidFill>
                  <a:srgbClr val="19324D"/>
                </a:solidFill>
                <a:latin typeface="Arial"/>
                <a:ea typeface="Arial"/>
                <a:cs typeface="Arial"/>
              </a:defRPr>
            </a:lvl5pPr>
            <a:lvl6pPr algn="l">
              <a:defRPr sz="1139" b="0">
                <a:solidFill>
                  <a:srgbClr val="19324D"/>
                </a:solidFill>
                <a:latin typeface="Arial"/>
                <a:ea typeface="Arial"/>
                <a:cs typeface="Arial"/>
              </a:defRPr>
            </a:lvl6pPr>
            <a:lvl7pPr algn="l">
              <a:defRPr sz="1139" b="0">
                <a:solidFill>
                  <a:srgbClr val="19324D"/>
                </a:solidFill>
                <a:latin typeface="Arial"/>
                <a:ea typeface="Arial"/>
                <a:cs typeface="Arial"/>
              </a:defRPr>
            </a:lvl7pPr>
            <a:lvl8pPr algn="l">
              <a:defRPr sz="1139" b="0">
                <a:solidFill>
                  <a:srgbClr val="19324D"/>
                </a:solidFill>
                <a:latin typeface="Arial"/>
                <a:ea typeface="Arial"/>
                <a:cs typeface="Arial"/>
              </a:defRPr>
            </a:lvl8pPr>
            <a:lvl9pPr algn="l">
              <a:defRPr sz="1139" b="0">
                <a:solidFill>
                  <a:srgbClr val="19324D"/>
                </a:solidFill>
                <a:latin typeface="Arial"/>
                <a:ea typeface="Arial"/>
                <a:cs typeface="Arial"/>
              </a:defRPr>
            </a:lvl9pPr>
          </a:lstStyle>
          <a:p xmlns:a="http://schemas.openxmlformats.org/drawingml/2006/main">
            <a:pPr algn="l">
              <a:lnSpc>
                <a:spcPct val="112000"/>
              </a:lnSpc>
              <a:buNone/>
              <a:defRPr sz="1139" b="0">
                <a:solidFill>
                  <a:srgbClr val="19324D"/>
                </a:solidFill>
                <a:latin typeface="Arial"/>
                <a:ea typeface="Arial"/>
                <a:cs typeface="Arial"/>
              </a:defRPr>
            </a:pPr>
            <a:r>
              <a:rPr sz="1139" b="0">
                <a:solidFill>
                  <a:srgbClr val="19324D"/>
                </a:solidFill>
                <a:latin typeface="Arial"/>
                <a:ea typeface="Arial"/>
                <a:cs typeface="Arial"/>
              </a:rPr>
              <a:t>B</a:t>
            </a:r>
          </a:p>
        </p:txBody>
      </p:sp>
      <p:sp>
        <p:nvSpPr>
          <p:cNvPr id="33" name="diagram-label-88">
            <a:extLst xmlns:a="http://schemas.openxmlformats.org/drawingml/2006/main">
              <a:ext uri="{FF2B5EF4-FFF2-40B4-BE49-F238E27FC236}">
                <a16:creationId xmlns:a16="http://schemas.microsoft.com/office/drawing/2014/main" id="{1522E6BD-52BE-449C-9010-159CF50CE40E}"/>
              </a:ext>
            </a:extLst>
          </p:cNvPr>
          <p:cNvSpPr>
            <a:spLocks xmlns:a="http://schemas.openxmlformats.org/drawingml/2006/main" noGrp="1"/>
          </p:cNvSpPr>
          <p:nvPr/>
        </p:nvSpPr>
        <p:spPr>
          <a:xfrm xmlns:a="http://schemas.openxmlformats.org/drawingml/2006/main">
            <a:off x="2143125" y="3048000"/>
            <a:ext cx="476250" cy="30908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19324D"/>
                </a:solidFill>
                <a:latin typeface="Arial"/>
                <a:ea typeface="Arial"/>
                <a:cs typeface="Arial"/>
              </a:defRPr>
            </a:defPPr>
            <a:lvl1pPr algn="l">
              <a:defRPr sz="1725" b="0">
                <a:solidFill>
                  <a:srgbClr val="19324D"/>
                </a:solidFill>
                <a:latin typeface="Arial"/>
                <a:ea typeface="Arial"/>
                <a:cs typeface="Arial"/>
              </a:defRPr>
            </a:lvl1pPr>
            <a:lvl2pPr algn="l">
              <a:defRPr sz="1725" b="0">
                <a:solidFill>
                  <a:srgbClr val="19324D"/>
                </a:solidFill>
                <a:latin typeface="Arial"/>
                <a:ea typeface="Arial"/>
                <a:cs typeface="Arial"/>
              </a:defRPr>
            </a:lvl2pPr>
            <a:lvl3pPr algn="l">
              <a:defRPr sz="1725" b="0">
                <a:solidFill>
                  <a:srgbClr val="19324D"/>
                </a:solidFill>
                <a:latin typeface="Arial"/>
                <a:ea typeface="Arial"/>
                <a:cs typeface="Arial"/>
              </a:defRPr>
            </a:lvl3pPr>
            <a:lvl4pPr algn="l">
              <a:defRPr sz="1725" b="0">
                <a:solidFill>
                  <a:srgbClr val="19324D"/>
                </a:solidFill>
                <a:latin typeface="Arial"/>
                <a:ea typeface="Arial"/>
                <a:cs typeface="Arial"/>
              </a:defRPr>
            </a:lvl4pPr>
            <a:lvl5pPr algn="l">
              <a:defRPr sz="1725" b="0">
                <a:solidFill>
                  <a:srgbClr val="19324D"/>
                </a:solidFill>
                <a:latin typeface="Arial"/>
                <a:ea typeface="Arial"/>
                <a:cs typeface="Arial"/>
              </a:defRPr>
            </a:lvl5pPr>
            <a:lvl6pPr algn="l">
              <a:defRPr sz="1725" b="0">
                <a:solidFill>
                  <a:srgbClr val="19324D"/>
                </a:solidFill>
                <a:latin typeface="Arial"/>
                <a:ea typeface="Arial"/>
                <a:cs typeface="Arial"/>
              </a:defRPr>
            </a:lvl6pPr>
            <a:lvl7pPr algn="l">
              <a:defRPr sz="1725" b="0">
                <a:solidFill>
                  <a:srgbClr val="19324D"/>
                </a:solidFill>
                <a:latin typeface="Arial"/>
                <a:ea typeface="Arial"/>
                <a:cs typeface="Arial"/>
              </a:defRPr>
            </a:lvl7pPr>
            <a:lvl8pPr algn="l">
              <a:defRPr sz="1725" b="0">
                <a:solidFill>
                  <a:srgbClr val="19324D"/>
                </a:solidFill>
                <a:latin typeface="Arial"/>
                <a:ea typeface="Arial"/>
                <a:cs typeface="Arial"/>
              </a:defRPr>
            </a:lvl8pPr>
            <a:lvl9pPr algn="l">
              <a:defRPr sz="1725" b="0">
                <a:solidFill>
                  <a:srgbClr val="19324D"/>
                </a:solidFill>
                <a:latin typeface="Arial"/>
                <a:ea typeface="Arial"/>
                <a:cs typeface="Arial"/>
              </a:defRPr>
            </a:lvl9pPr>
          </a:lstStyle>
          <a:p xmlns:a="http://schemas.openxmlformats.org/drawingml/2006/main">
            <a:pPr algn="l">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T</a:t>
            </a:r>
          </a:p>
        </p:txBody>
      </p:sp>
      <p:sp>
        <p:nvSpPr>
          <p:cNvPr id="34" name="diagram-label-89">
            <a:extLst xmlns:a="http://schemas.openxmlformats.org/drawingml/2006/main">
              <a:ext uri="{FF2B5EF4-FFF2-40B4-BE49-F238E27FC236}">
                <a16:creationId xmlns:a16="http://schemas.microsoft.com/office/drawing/2014/main" id="{1FD7BB1D-629F-46BC-AD3E-7116EDDDB1D7}"/>
              </a:ext>
            </a:extLst>
          </p:cNvPr>
          <p:cNvSpPr>
            <a:spLocks xmlns:a="http://schemas.openxmlformats.org/drawingml/2006/main" noGrp="1"/>
          </p:cNvSpPr>
          <p:nvPr/>
        </p:nvSpPr>
        <p:spPr>
          <a:xfrm xmlns:a="http://schemas.openxmlformats.org/drawingml/2006/main">
            <a:off x="3886200" y="3048000"/>
            <a:ext cx="476250" cy="30908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19324D"/>
                </a:solidFill>
                <a:latin typeface="Arial"/>
                <a:ea typeface="Arial"/>
                <a:cs typeface="Arial"/>
              </a:defRPr>
            </a:defPPr>
            <a:lvl1pPr algn="l">
              <a:defRPr sz="1725" b="0">
                <a:solidFill>
                  <a:srgbClr val="19324D"/>
                </a:solidFill>
                <a:latin typeface="Arial"/>
                <a:ea typeface="Arial"/>
                <a:cs typeface="Arial"/>
              </a:defRPr>
            </a:lvl1pPr>
            <a:lvl2pPr algn="l">
              <a:defRPr sz="1725" b="0">
                <a:solidFill>
                  <a:srgbClr val="19324D"/>
                </a:solidFill>
                <a:latin typeface="Arial"/>
                <a:ea typeface="Arial"/>
                <a:cs typeface="Arial"/>
              </a:defRPr>
            </a:lvl2pPr>
            <a:lvl3pPr algn="l">
              <a:defRPr sz="1725" b="0">
                <a:solidFill>
                  <a:srgbClr val="19324D"/>
                </a:solidFill>
                <a:latin typeface="Arial"/>
                <a:ea typeface="Arial"/>
                <a:cs typeface="Arial"/>
              </a:defRPr>
            </a:lvl3pPr>
            <a:lvl4pPr algn="l">
              <a:defRPr sz="1725" b="0">
                <a:solidFill>
                  <a:srgbClr val="19324D"/>
                </a:solidFill>
                <a:latin typeface="Arial"/>
                <a:ea typeface="Arial"/>
                <a:cs typeface="Arial"/>
              </a:defRPr>
            </a:lvl4pPr>
            <a:lvl5pPr algn="l">
              <a:defRPr sz="1725" b="0">
                <a:solidFill>
                  <a:srgbClr val="19324D"/>
                </a:solidFill>
                <a:latin typeface="Arial"/>
                <a:ea typeface="Arial"/>
                <a:cs typeface="Arial"/>
              </a:defRPr>
            </a:lvl5pPr>
            <a:lvl6pPr algn="l">
              <a:defRPr sz="1725" b="0">
                <a:solidFill>
                  <a:srgbClr val="19324D"/>
                </a:solidFill>
                <a:latin typeface="Arial"/>
                <a:ea typeface="Arial"/>
                <a:cs typeface="Arial"/>
              </a:defRPr>
            </a:lvl6pPr>
            <a:lvl7pPr algn="l">
              <a:defRPr sz="1725" b="0">
                <a:solidFill>
                  <a:srgbClr val="19324D"/>
                </a:solidFill>
                <a:latin typeface="Arial"/>
                <a:ea typeface="Arial"/>
                <a:cs typeface="Arial"/>
              </a:defRPr>
            </a:lvl7pPr>
            <a:lvl8pPr algn="l">
              <a:defRPr sz="1725" b="0">
                <a:solidFill>
                  <a:srgbClr val="19324D"/>
                </a:solidFill>
                <a:latin typeface="Arial"/>
                <a:ea typeface="Arial"/>
                <a:cs typeface="Arial"/>
              </a:defRPr>
            </a:lvl8pPr>
            <a:lvl9pPr algn="l">
              <a:defRPr sz="1725" b="0">
                <a:solidFill>
                  <a:srgbClr val="19324D"/>
                </a:solidFill>
                <a:latin typeface="Arial"/>
                <a:ea typeface="Arial"/>
                <a:cs typeface="Arial"/>
              </a:defRPr>
            </a:lvl9pPr>
          </a:lstStyle>
          <a:p xmlns:a="http://schemas.openxmlformats.org/drawingml/2006/main">
            <a:pPr algn="l">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T</a:t>
            </a:r>
          </a:p>
        </p:txBody>
      </p:sp>
      <p:sp>
        <p:nvSpPr>
          <p:cNvPr id="35" name="diagram-label-90">
            <a:extLst xmlns:a="http://schemas.openxmlformats.org/drawingml/2006/main">
              <a:ext uri="{FF2B5EF4-FFF2-40B4-BE49-F238E27FC236}">
                <a16:creationId xmlns:a16="http://schemas.microsoft.com/office/drawing/2014/main" id="{B364C4D5-FD03-4680-B1F6-D107F82AF7FE}"/>
              </a:ext>
            </a:extLst>
          </p:cNvPr>
          <p:cNvSpPr>
            <a:spLocks xmlns:a="http://schemas.openxmlformats.org/drawingml/2006/main" noGrp="1"/>
          </p:cNvSpPr>
          <p:nvPr/>
        </p:nvSpPr>
        <p:spPr>
          <a:xfrm xmlns:a="http://schemas.openxmlformats.org/drawingml/2006/main">
            <a:off x="4953000" y="3048000"/>
            <a:ext cx="1066800" cy="30908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19324D"/>
                </a:solidFill>
                <a:latin typeface="Arial"/>
                <a:ea typeface="Arial"/>
                <a:cs typeface="Arial"/>
              </a:defRPr>
            </a:defPPr>
            <a:lvl1pPr algn="l">
              <a:defRPr sz="1725" b="0">
                <a:solidFill>
                  <a:srgbClr val="19324D"/>
                </a:solidFill>
                <a:latin typeface="Arial"/>
                <a:ea typeface="Arial"/>
                <a:cs typeface="Arial"/>
              </a:defRPr>
            </a:lvl1pPr>
            <a:lvl2pPr algn="l">
              <a:defRPr sz="1725" b="0">
                <a:solidFill>
                  <a:srgbClr val="19324D"/>
                </a:solidFill>
                <a:latin typeface="Arial"/>
                <a:ea typeface="Arial"/>
                <a:cs typeface="Arial"/>
              </a:defRPr>
            </a:lvl2pPr>
            <a:lvl3pPr algn="l">
              <a:defRPr sz="1725" b="0">
                <a:solidFill>
                  <a:srgbClr val="19324D"/>
                </a:solidFill>
                <a:latin typeface="Arial"/>
                <a:ea typeface="Arial"/>
                <a:cs typeface="Arial"/>
              </a:defRPr>
            </a:lvl3pPr>
            <a:lvl4pPr algn="l">
              <a:defRPr sz="1725" b="0">
                <a:solidFill>
                  <a:srgbClr val="19324D"/>
                </a:solidFill>
                <a:latin typeface="Arial"/>
                <a:ea typeface="Arial"/>
                <a:cs typeface="Arial"/>
              </a:defRPr>
            </a:lvl4pPr>
            <a:lvl5pPr algn="l">
              <a:defRPr sz="1725" b="0">
                <a:solidFill>
                  <a:srgbClr val="19324D"/>
                </a:solidFill>
                <a:latin typeface="Arial"/>
                <a:ea typeface="Arial"/>
                <a:cs typeface="Arial"/>
              </a:defRPr>
            </a:lvl5pPr>
            <a:lvl6pPr algn="l">
              <a:defRPr sz="1725" b="0">
                <a:solidFill>
                  <a:srgbClr val="19324D"/>
                </a:solidFill>
                <a:latin typeface="Arial"/>
                <a:ea typeface="Arial"/>
                <a:cs typeface="Arial"/>
              </a:defRPr>
            </a:lvl6pPr>
            <a:lvl7pPr algn="l">
              <a:defRPr sz="1725" b="0">
                <a:solidFill>
                  <a:srgbClr val="19324D"/>
                </a:solidFill>
                <a:latin typeface="Arial"/>
                <a:ea typeface="Arial"/>
                <a:cs typeface="Arial"/>
              </a:defRPr>
            </a:lvl7pPr>
            <a:lvl8pPr algn="l">
              <a:defRPr sz="1725" b="0">
                <a:solidFill>
                  <a:srgbClr val="19324D"/>
                </a:solidFill>
                <a:latin typeface="Arial"/>
                <a:ea typeface="Arial"/>
                <a:cs typeface="Arial"/>
              </a:defRPr>
            </a:lvl8pPr>
            <a:lvl9pPr algn="l">
              <a:defRPr sz="1725" b="0">
                <a:solidFill>
                  <a:srgbClr val="19324D"/>
                </a:solidFill>
                <a:latin typeface="Arial"/>
                <a:ea typeface="Arial"/>
                <a:cs typeface="Arial"/>
              </a:defRPr>
            </a:lvl9pPr>
          </a:lstStyle>
          <a:p xmlns:a="http://schemas.openxmlformats.org/drawingml/2006/main">
            <a:pPr algn="l">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18.0 N</a:t>
            </a:r>
          </a:p>
        </p:txBody>
      </p:sp>
      <p:sp>
        <p:nvSpPr>
          <p:cNvPr id="36" name="answer-part-a">
            <a:extLst xmlns:a="http://schemas.openxmlformats.org/drawingml/2006/main">
              <a:ext uri="{FF2B5EF4-FFF2-40B4-BE49-F238E27FC236}">
                <a16:creationId xmlns:a16="http://schemas.microsoft.com/office/drawing/2014/main" id="{1BE72C0C-E70D-4612-BA1C-229F00B04A5E}"/>
              </a:ext>
            </a:extLst>
          </p:cNvPr>
          <p:cNvSpPr>
            <a:spLocks xmlns:a="http://schemas.openxmlformats.org/drawingml/2006/main" noGrp="1"/>
          </p:cNvSpPr>
          <p:nvPr/>
        </p:nvSpPr>
        <p:spPr>
          <a:xfrm xmlns:a="http://schemas.openxmlformats.org/drawingml/2006/main">
            <a:off x="6477000" y="1857375"/>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(a) Tension pulls each trolley inwards</a:t>
            </a:r>
          </a:p>
        </p:txBody>
      </p:sp>
      <p:sp>
        <p:nvSpPr>
          <p:cNvPr id="37" name="paragraph">
            <a:extLst xmlns:a="http://schemas.openxmlformats.org/drawingml/2006/main">
              <a:ext uri="{FF2B5EF4-FFF2-40B4-BE49-F238E27FC236}">
                <a16:creationId xmlns:a16="http://schemas.microsoft.com/office/drawing/2014/main" id="{D39064B7-ED82-4F06-8A2C-2133C4778604}"/>
              </a:ext>
            </a:extLst>
          </p:cNvPr>
          <p:cNvSpPr>
            <a:spLocks xmlns:a="http://schemas.openxmlformats.org/drawingml/2006/main" noGrp="1"/>
          </p:cNvSpPr>
          <p:nvPr/>
        </p:nvSpPr>
        <p:spPr>
          <a:xfrm xmlns:a="http://schemas.openxmlformats.org/drawingml/2006/main">
            <a:off x="6477000" y="2295525"/>
            <a:ext cx="5029200" cy="60483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Each normal force balances that trolley’s</a:t>
            </a:r>
          </a:p>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weight. The 18.0 N pull acts only on B.</a:t>
            </a:r>
          </a:p>
        </p:txBody>
      </p:sp>
      <p:sp>
        <p:nvSpPr>
          <p:cNvPr id="38" name="answer-part-b">
            <a:extLst xmlns:a="http://schemas.openxmlformats.org/drawingml/2006/main">
              <a:ext uri="{FF2B5EF4-FFF2-40B4-BE49-F238E27FC236}">
                <a16:creationId xmlns:a16="http://schemas.microsoft.com/office/drawing/2014/main" id="{6F94269C-FD33-405C-AD75-2F37092476C9}"/>
              </a:ext>
            </a:extLst>
          </p:cNvPr>
          <p:cNvSpPr>
            <a:spLocks xmlns:a="http://schemas.openxmlformats.org/drawingml/2006/main" noGrp="1"/>
          </p:cNvSpPr>
          <p:nvPr/>
        </p:nvSpPr>
        <p:spPr>
          <a:xfrm xmlns:a="http://schemas.openxmlformats.org/drawingml/2006/main">
            <a:off x="6477000" y="3486150"/>
            <a:ext cx="50292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(b) Use the total mass, then trolley A</a:t>
            </a:r>
          </a:p>
        </p:txBody>
      </p:sp>
      <p:sp>
        <p:nvSpPr>
          <p:cNvPr id="39" name="math-79-0">
            <a:extLst xmlns:a="http://schemas.openxmlformats.org/drawingml/2006/main">
              <a:ext uri="{FF2B5EF4-FFF2-40B4-BE49-F238E27FC236}">
                <a16:creationId xmlns:a16="http://schemas.microsoft.com/office/drawing/2014/main" id="{2C2F02D0-FAB8-4D9E-980C-A30C11ABE419}"/>
              </a:ext>
            </a:extLst>
          </p:cNvPr>
          <p:cNvSpPr>
            <a:spLocks xmlns:a="http://schemas.openxmlformats.org/drawingml/2006/main" noGrp="1"/>
          </p:cNvSpPr>
          <p:nvPr/>
        </p:nvSpPr>
        <p:spPr>
          <a:xfrm xmlns:a="http://schemas.openxmlformats.org/drawingml/2006/main">
            <a:off x="6477000" y="3914775"/>
            <a:ext cx="3503486"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a = 18.0/(2.00 + 3.00) = 3.60 m s</a:t>
            </a:r>
          </a:p>
        </p:txBody>
      </p:sp>
      <p:sp>
        <p:nvSpPr>
          <p:cNvPr id="40" name="math-79-1">
            <a:extLst xmlns:a="http://schemas.openxmlformats.org/drawingml/2006/main">
              <a:ext uri="{FF2B5EF4-FFF2-40B4-BE49-F238E27FC236}">
                <a16:creationId xmlns:a16="http://schemas.microsoft.com/office/drawing/2014/main" id="{732F9020-8E11-497E-AD29-7F1C5506F614}"/>
              </a:ext>
            </a:extLst>
          </p:cNvPr>
          <p:cNvSpPr>
            <a:spLocks xmlns:a="http://schemas.openxmlformats.org/drawingml/2006/main" noGrp="1"/>
          </p:cNvSpPr>
          <p:nvPr/>
        </p:nvSpPr>
        <p:spPr>
          <a:xfrm xmlns:a="http://schemas.openxmlformats.org/drawingml/2006/main">
            <a:off x="9951911" y="3857625"/>
            <a:ext cx="207740" cy="1571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38" b="0">
                <a:solidFill>
                  <a:srgbClr val="19324D"/>
                </a:solidFill>
                <a:latin typeface="Arial"/>
                <a:ea typeface="Arial"/>
                <a:cs typeface="Arial"/>
              </a:defRPr>
            </a:defPPr>
            <a:lvl1pPr algn="l">
              <a:defRPr sz="1238" b="0">
                <a:solidFill>
                  <a:srgbClr val="19324D"/>
                </a:solidFill>
                <a:latin typeface="Arial"/>
                <a:ea typeface="Arial"/>
                <a:cs typeface="Arial"/>
              </a:defRPr>
            </a:lvl1pPr>
            <a:lvl2pPr algn="l">
              <a:defRPr sz="1238" b="0">
                <a:solidFill>
                  <a:srgbClr val="19324D"/>
                </a:solidFill>
                <a:latin typeface="Arial"/>
                <a:ea typeface="Arial"/>
                <a:cs typeface="Arial"/>
              </a:defRPr>
            </a:lvl2pPr>
            <a:lvl3pPr algn="l">
              <a:defRPr sz="1238" b="0">
                <a:solidFill>
                  <a:srgbClr val="19324D"/>
                </a:solidFill>
                <a:latin typeface="Arial"/>
                <a:ea typeface="Arial"/>
                <a:cs typeface="Arial"/>
              </a:defRPr>
            </a:lvl3pPr>
            <a:lvl4pPr algn="l">
              <a:defRPr sz="1238" b="0">
                <a:solidFill>
                  <a:srgbClr val="19324D"/>
                </a:solidFill>
                <a:latin typeface="Arial"/>
                <a:ea typeface="Arial"/>
                <a:cs typeface="Arial"/>
              </a:defRPr>
            </a:lvl4pPr>
            <a:lvl5pPr algn="l">
              <a:defRPr sz="1238" b="0">
                <a:solidFill>
                  <a:srgbClr val="19324D"/>
                </a:solidFill>
                <a:latin typeface="Arial"/>
                <a:ea typeface="Arial"/>
                <a:cs typeface="Arial"/>
              </a:defRPr>
            </a:lvl5pPr>
            <a:lvl6pPr algn="l">
              <a:defRPr sz="1238" b="0">
                <a:solidFill>
                  <a:srgbClr val="19324D"/>
                </a:solidFill>
                <a:latin typeface="Arial"/>
                <a:ea typeface="Arial"/>
                <a:cs typeface="Arial"/>
              </a:defRPr>
            </a:lvl6pPr>
            <a:lvl7pPr algn="l">
              <a:defRPr sz="1238" b="0">
                <a:solidFill>
                  <a:srgbClr val="19324D"/>
                </a:solidFill>
                <a:latin typeface="Arial"/>
                <a:ea typeface="Arial"/>
                <a:cs typeface="Arial"/>
              </a:defRPr>
            </a:lvl7pPr>
            <a:lvl8pPr algn="l">
              <a:defRPr sz="1238" b="0">
                <a:solidFill>
                  <a:srgbClr val="19324D"/>
                </a:solidFill>
                <a:latin typeface="Arial"/>
                <a:ea typeface="Arial"/>
                <a:cs typeface="Arial"/>
              </a:defRPr>
            </a:lvl8pPr>
            <a:lvl9pPr algn="l">
              <a:defRPr sz="1238" b="0">
                <a:solidFill>
                  <a:srgbClr val="19324D"/>
                </a:solidFill>
                <a:latin typeface="Arial"/>
                <a:ea typeface="Arial"/>
                <a:cs typeface="Arial"/>
              </a:defRPr>
            </a:lvl9pPr>
          </a:lstStyle>
          <a:p xmlns:a="http://schemas.openxmlformats.org/drawingml/2006/main">
            <a:pPr algn="l">
              <a:lnSpc>
                <a:spcPct val="112000"/>
              </a:lnSpc>
              <a:buNone/>
              <a:defRPr sz="1238" b="0">
                <a:solidFill>
                  <a:srgbClr val="19324D"/>
                </a:solidFill>
                <a:latin typeface="Arial"/>
                <a:ea typeface="Arial"/>
                <a:cs typeface="Arial"/>
              </a:defRPr>
            </a:pPr>
            <a:r>
              <a:rPr sz="1238" b="0">
                <a:solidFill>
                  <a:srgbClr val="19324D"/>
                </a:solidFill>
                <a:latin typeface="Arial"/>
                <a:ea typeface="Arial"/>
                <a:cs typeface="Arial"/>
              </a:rPr>
              <a:t>−2</a:t>
            </a:r>
          </a:p>
        </p:txBody>
      </p:sp>
      <p:sp>
        <p:nvSpPr>
          <p:cNvPr id="41" name="math-80-0">
            <a:extLst xmlns:a="http://schemas.openxmlformats.org/drawingml/2006/main">
              <a:ext uri="{FF2B5EF4-FFF2-40B4-BE49-F238E27FC236}">
                <a16:creationId xmlns:a16="http://schemas.microsoft.com/office/drawing/2014/main" id="{5E95382D-503D-474D-B170-AEC63D23F9DC}"/>
              </a:ext>
            </a:extLst>
          </p:cNvPr>
          <p:cNvSpPr>
            <a:spLocks xmlns:a="http://schemas.openxmlformats.org/drawingml/2006/main" noGrp="1"/>
          </p:cNvSpPr>
          <p:nvPr/>
        </p:nvSpPr>
        <p:spPr>
          <a:xfrm xmlns:a="http://schemas.openxmlformats.org/drawingml/2006/main">
            <a:off x="6477000" y="4533900"/>
            <a:ext cx="2922461"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 = 2.00 × 3.60 = 7.20 N</a:t>
            </a:r>
          </a:p>
        </p:txBody>
      </p:sp>
      <p:sp>
        <p:nvSpPr>
          <p:cNvPr id="42" name="answer-part-c">
            <a:extLst xmlns:a="http://schemas.openxmlformats.org/drawingml/2006/main">
              <a:ext uri="{FF2B5EF4-FFF2-40B4-BE49-F238E27FC236}">
                <a16:creationId xmlns:a16="http://schemas.microsoft.com/office/drawing/2014/main" id="{E2FFED20-BC06-4926-B6BD-8E763248EFC1}"/>
              </a:ext>
            </a:extLst>
          </p:cNvPr>
          <p:cNvSpPr>
            <a:spLocks xmlns:a="http://schemas.openxmlformats.org/drawingml/2006/main" noGrp="1"/>
          </p:cNvSpPr>
          <p:nvPr/>
        </p:nvSpPr>
        <p:spPr>
          <a:xfrm xmlns:a="http://schemas.openxmlformats.org/drawingml/2006/main">
            <a:off x="685800" y="5124450"/>
            <a:ext cx="108204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(c) Internal forces cancel in the total</a:t>
            </a:r>
          </a:p>
        </p:txBody>
      </p:sp>
      <p:sp>
        <p:nvSpPr>
          <p:cNvPr id="43" name="paragraph">
            <a:extLst xmlns:a="http://schemas.openxmlformats.org/drawingml/2006/main">
              <a:ext uri="{FF2B5EF4-FFF2-40B4-BE49-F238E27FC236}">
                <a16:creationId xmlns:a16="http://schemas.microsoft.com/office/drawing/2014/main" id="{36F5AC0C-65D7-445A-BB70-07BC2380C30D}"/>
              </a:ext>
            </a:extLst>
          </p:cNvPr>
          <p:cNvSpPr>
            <a:spLocks xmlns:a="http://schemas.openxmlformats.org/drawingml/2006/main" noGrp="1"/>
          </p:cNvSpPr>
          <p:nvPr/>
        </p:nvSpPr>
        <p:spPr>
          <a:xfrm xmlns:a="http://schemas.openxmlformats.org/drawingml/2006/main">
            <a:off x="685800" y="5543550"/>
            <a:ext cx="10820400" cy="5610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19324D"/>
                </a:solidFill>
                <a:latin typeface="Arial"/>
                <a:ea typeface="Arial"/>
                <a:cs typeface="Arial"/>
              </a:defRPr>
            </a:defPPr>
            <a:lvl1pPr algn="l">
              <a:defRPr sz="1725" b="0">
                <a:solidFill>
                  <a:srgbClr val="19324D"/>
                </a:solidFill>
                <a:latin typeface="Arial"/>
                <a:ea typeface="Arial"/>
                <a:cs typeface="Arial"/>
              </a:defRPr>
            </a:lvl1pPr>
            <a:lvl2pPr algn="l">
              <a:defRPr sz="1725" b="0">
                <a:solidFill>
                  <a:srgbClr val="19324D"/>
                </a:solidFill>
                <a:latin typeface="Arial"/>
                <a:ea typeface="Arial"/>
                <a:cs typeface="Arial"/>
              </a:defRPr>
            </a:lvl2pPr>
            <a:lvl3pPr algn="l">
              <a:defRPr sz="1725" b="0">
                <a:solidFill>
                  <a:srgbClr val="19324D"/>
                </a:solidFill>
                <a:latin typeface="Arial"/>
                <a:ea typeface="Arial"/>
                <a:cs typeface="Arial"/>
              </a:defRPr>
            </a:lvl3pPr>
            <a:lvl4pPr algn="l">
              <a:defRPr sz="1725" b="0">
                <a:solidFill>
                  <a:srgbClr val="19324D"/>
                </a:solidFill>
                <a:latin typeface="Arial"/>
                <a:ea typeface="Arial"/>
                <a:cs typeface="Arial"/>
              </a:defRPr>
            </a:lvl4pPr>
            <a:lvl5pPr algn="l">
              <a:defRPr sz="1725" b="0">
                <a:solidFill>
                  <a:srgbClr val="19324D"/>
                </a:solidFill>
                <a:latin typeface="Arial"/>
                <a:ea typeface="Arial"/>
                <a:cs typeface="Arial"/>
              </a:defRPr>
            </a:lvl5pPr>
            <a:lvl6pPr algn="l">
              <a:defRPr sz="1725" b="0">
                <a:solidFill>
                  <a:srgbClr val="19324D"/>
                </a:solidFill>
                <a:latin typeface="Arial"/>
                <a:ea typeface="Arial"/>
                <a:cs typeface="Arial"/>
              </a:defRPr>
            </a:lvl6pPr>
            <a:lvl7pPr algn="l">
              <a:defRPr sz="1725" b="0">
                <a:solidFill>
                  <a:srgbClr val="19324D"/>
                </a:solidFill>
                <a:latin typeface="Arial"/>
                <a:ea typeface="Arial"/>
                <a:cs typeface="Arial"/>
              </a:defRPr>
            </a:lvl7pPr>
            <a:lvl8pPr algn="l">
              <a:defRPr sz="1725" b="0">
                <a:solidFill>
                  <a:srgbClr val="19324D"/>
                </a:solidFill>
                <a:latin typeface="Arial"/>
                <a:ea typeface="Arial"/>
                <a:cs typeface="Arial"/>
              </a:defRPr>
            </a:lvl8pPr>
            <a:lvl9pPr algn="l">
              <a:defRPr sz="1725" b="0">
                <a:solidFill>
                  <a:srgbClr val="19324D"/>
                </a:solidFill>
                <a:latin typeface="Arial"/>
                <a:ea typeface="Arial"/>
                <a:cs typeface="Arial"/>
              </a:defRPr>
            </a:lvl9pPr>
          </a:lstStyle>
          <a:p xmlns:a="http://schemas.openxmlformats.org/drawingml/2006/main">
            <a:pPr algn="l">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Tension is internal to A + string + B. No: “string on A” pairs with “A on string”. The two forces exerted by the</a:t>
            </a:r>
          </a:p>
          <a:p xmlns:a="http://schemas.openxmlformats.org/drawingml/2006/main">
            <a:pPr algn="l">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string on the trolleys come from different interactions.</a:t>
            </a:r>
          </a:p>
        </p:txBody>
      </p:sp>
    </p:spTree>
    <p:extLst>
      <p:ext uri="{BB962C8B-B14F-4D97-AF65-F5344CB8AC3E}">
        <p14:creationId xmlns:p14="http://schemas.microsoft.com/office/powerpoint/2010/main" val="596322504"/>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Force diagrams connect interactions to motion</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Lesson 1.1.3  /  Summary</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41</a:t>
            </a:r>
          </a:p>
        </p:txBody>
      </p:sp>
      <p:graphicFrame>
        <p:nvGraphicFramePr>
          <p:cNvPr id="14" name="">
            <a:extLst xmlns:a="http://schemas.openxmlformats.org/drawingml/2006/main">
              <a:ext uri="{FF2B5EF4-FFF2-40B4-BE49-F238E27FC236}">
                <a16:creationId xmlns:a16="http://schemas.microsoft.com/office/drawing/2014/main" id="{04B9E7DB-C943-458E-96DD-C1B49843670E}"/>
              </a:ext>
            </a:extLst>
          </p:cNvPr>
          <p:cNvGraphicFramePr/>
          <p:nvPr/>
        </p:nvGraphicFramePr>
        <p:xfrm>
          <a:off xmlns:a="http://schemas.openxmlformats.org/drawingml/2006/main" x="685800" y="1714500"/>
          <a:ext xmlns:a="http://schemas.openxmlformats.org/drawingml/2006/main" cx="10820400" cy="3524250"/>
        </p:xfrm>
        <a:graphic xmlns:a="http://schemas.openxmlformats.org/drawingml/2006/main">
          <a:graphicData uri="http://schemas.openxmlformats.org/drawingml/2006/table">
            <a:tbl>
              <a:tblPr/>
              <a:tblGrid>
                <a:gridCol w="2762250"/>
                <a:gridCol w="4000500"/>
                <a:gridCol w="4057650"/>
              </a:tblGrid>
              <a:tr h="503464">
                <a:tc>
                  <a:txBody>
                    <a:bodyPr lIns="76200" tIns="76200" rIns="76200" bIns="76200">
                      <a:noAutofit/>
                    </a:bodyPr>
                    <a:lstStyle/>
                    <a:p>
                      <a:pPr algn="ctr"/>
                      <a:r>
                        <a:rPr sz="1725" b="1">
                          <a:solidFill>
                            <a:srgbClr val="19324D"/>
                          </a:solidFill>
                          <a:latin typeface="Arial"/>
                          <a:ea typeface="Arial"/>
                          <a:cs typeface="Arial"/>
                        </a:rPr>
                        <a:t>Idea</a:t>
                      </a:r>
                    </a:p>
                  </a:txBody>
                  <a:tcPr marL="91440" marR="91440" marT="45720" marB="45720" anchor="ctr">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FFD666"/>
                    </a:solidFill>
                  </a:tcPr>
                </a:tc>
                <a:tc>
                  <a:txBody>
                    <a:bodyPr lIns="76200" tIns="76200" rIns="76200" bIns="76200">
                      <a:noAutofit/>
                    </a:bodyPr>
                    <a:lstStyle/>
                    <a:p>
                      <a:pPr algn="ctr"/>
                      <a:r>
                        <a:rPr sz="1725" b="1">
                          <a:solidFill>
                            <a:srgbClr val="19324D"/>
                          </a:solidFill>
                          <a:latin typeface="Arial"/>
                          <a:ea typeface="Arial"/>
                          <a:cs typeface="Arial"/>
                        </a:rPr>
                        <a:t>Meaning or method</a:t>
                      </a:r>
                    </a:p>
                  </a:txBody>
                  <a:tcPr marL="91440" marR="91440" marT="45720" marB="45720" anchor="ctr">
                    <a:lnR w="19050">
                      <a:solidFill>
                        <a:srgbClr val="FFFFFF"/>
                      </a:solidFill>
                      <a:prstDash val="solid"/>
                    </a:lnR>
                    <a:lnT w="19050">
                      <a:solidFill>
                        <a:srgbClr val="FFFFFF"/>
                      </a:solidFill>
                      <a:prstDash val="solid"/>
                    </a:lnT>
                    <a:lnB w="19050">
                      <a:solidFill>
                        <a:srgbClr val="FFFFFF"/>
                      </a:solidFill>
                      <a:prstDash val="solid"/>
                    </a:lnB>
                    <a:solidFill>
                      <a:srgbClr val="FFD666"/>
                    </a:solidFill>
                  </a:tcPr>
                </a:tc>
                <a:tc>
                  <a:txBody>
                    <a:bodyPr lIns="76200" tIns="76200" rIns="76200" bIns="76200">
                      <a:noAutofit/>
                    </a:bodyPr>
                    <a:lstStyle/>
                    <a:p>
                      <a:pPr algn="ctr"/>
                      <a:r>
                        <a:rPr sz="1725" b="1">
                          <a:solidFill>
                            <a:srgbClr val="19324D"/>
                          </a:solidFill>
                          <a:latin typeface="Arial"/>
                          <a:ea typeface="Arial"/>
                          <a:cs typeface="Arial"/>
                        </a:rPr>
                        <a:t>Essential check</a:t>
                      </a:r>
                    </a:p>
                  </a:txBody>
                  <a:tcPr marL="91440" marR="91440" marT="45720" marB="45720" anchor="ctr">
                    <a:lnR w="19050">
                      <a:solidFill>
                        <a:srgbClr val="FFFFFF"/>
                      </a:solidFill>
                      <a:prstDash val="solid"/>
                    </a:lnR>
                    <a:lnT w="19050">
                      <a:solidFill>
                        <a:srgbClr val="FFFFFF"/>
                      </a:solidFill>
                      <a:prstDash val="solid"/>
                    </a:lnT>
                    <a:lnB w="19050">
                      <a:solidFill>
                        <a:srgbClr val="FFFFFF"/>
                      </a:solidFill>
                      <a:prstDash val="solid"/>
                    </a:lnB>
                    <a:solidFill>
                      <a:srgbClr val="FFD666"/>
                    </a:solidFill>
                  </a:tcPr>
                </a:tc>
              </a:tr>
              <a:tr h="503464">
                <a:tc>
                  <a:txBody>
                    <a:bodyPr lIns="76200" tIns="76200" rIns="76200" bIns="76200">
                      <a:noAutofit/>
                    </a:bodyPr>
                    <a:lstStyle/>
                    <a:p>
                      <a:pPr algn="ctr"/>
                      <a:r>
                        <a:rPr sz="1725" b="0">
                          <a:solidFill>
                            <a:srgbClr val="19324D"/>
                          </a:solidFill>
                          <a:latin typeface="Arial"/>
                          <a:ea typeface="Arial"/>
                          <a:cs typeface="Arial"/>
                        </a:rPr>
                        <a:t>Free-body diagram</a:t>
                      </a:r>
                    </a:p>
                  </a:txBody>
                  <a:tcPr marL="91440" marR="91440" marT="45720" marB="45720" anchor="ctr">
                    <a:lnL w="19050">
                      <a:solidFill>
                        <a:srgbClr val="FFFFFF"/>
                      </a:solidFill>
                      <a:prstDash val="solid"/>
                    </a:lnL>
                    <a:lnR w="19050">
                      <a:solidFill>
                        <a:srgbClr val="FFFFFF"/>
                      </a:solidFill>
                      <a:prstDash val="solid"/>
                    </a:lnR>
                    <a:lnB w="19050">
                      <a:solidFill>
                        <a:srgbClr val="FFFFFF"/>
                      </a:solidFill>
                      <a:prstDash val="solid"/>
                    </a:lnB>
                    <a:solidFill>
                      <a:srgbClr val="FFF8E8"/>
                    </a:solidFill>
                  </a:tcPr>
                </a:tc>
                <a:tc>
                  <a:txBody>
                    <a:bodyPr lIns="76200" tIns="76200" rIns="76200" bIns="76200">
                      <a:noAutofit/>
                    </a:bodyPr>
                    <a:lstStyle/>
                    <a:p>
                      <a:pPr algn="ctr"/>
                      <a:r>
                        <a:rPr sz="1725" b="0">
                          <a:solidFill>
                            <a:srgbClr val="19324D"/>
                          </a:solidFill>
                          <a:latin typeface="Arial"/>
                          <a:ea typeface="Arial"/>
                          <a:cs typeface="Arial"/>
                        </a:rPr>
                        <a:t>All external forces on one system</a:t>
                      </a:r>
                    </a:p>
                  </a:txBody>
                  <a:tcPr marL="91440" marR="91440" marT="45720" marB="45720" anchor="ctr">
                    <a:lnR w="19050">
                      <a:solidFill>
                        <a:srgbClr val="FFFFFF"/>
                      </a:solidFill>
                      <a:prstDash val="solid"/>
                    </a:lnR>
                    <a:lnB w="19050">
                      <a:solidFill>
                        <a:srgbClr val="FFFFFF"/>
                      </a:solidFill>
                      <a:prstDash val="solid"/>
                    </a:lnB>
                    <a:solidFill>
                      <a:srgbClr val="FFF8E8"/>
                    </a:solidFill>
                  </a:tcPr>
                </a:tc>
                <a:tc>
                  <a:txBody>
                    <a:bodyPr lIns="76200" tIns="76200" rIns="76200" bIns="76200">
                      <a:noAutofit/>
                    </a:bodyPr>
                    <a:lstStyle/>
                    <a:p>
                      <a:pPr algn="ctr"/>
                      <a:r>
                        <a:rPr sz="1725" b="0">
                          <a:solidFill>
                            <a:srgbClr val="19324D"/>
                          </a:solidFill>
                          <a:latin typeface="Arial"/>
                          <a:ea typeface="Arial"/>
                          <a:cs typeface="Arial"/>
                        </a:rPr>
                        <a:t>Weight through centre of gravity</a:t>
                      </a:r>
                    </a:p>
                  </a:txBody>
                  <a:tcPr marL="91440" marR="91440" marT="45720" marB="45720" anchor="ctr">
                    <a:lnR w="19050">
                      <a:solidFill>
                        <a:srgbClr val="FFFFFF"/>
                      </a:solidFill>
                      <a:prstDash val="solid"/>
                    </a:lnR>
                    <a:lnB w="19050">
                      <a:solidFill>
                        <a:srgbClr val="FFFFFF"/>
                      </a:solidFill>
                      <a:prstDash val="solid"/>
                    </a:lnB>
                    <a:solidFill>
                      <a:srgbClr val="FFF8E8"/>
                    </a:solidFill>
                  </a:tcPr>
                </a:tc>
              </a:tr>
              <a:tr h="503464">
                <a:tc>
                  <a:txBody>
                    <a:bodyPr lIns="76200" tIns="76200" rIns="76200" bIns="76200">
                      <a:noAutofit/>
                    </a:bodyPr>
                    <a:lstStyle/>
                    <a:p>
                      <a:pPr algn="ctr"/>
                      <a:r>
                        <a:rPr sz="1725" b="0">
                          <a:solidFill>
                            <a:srgbClr val="19324D"/>
                          </a:solidFill>
                          <a:latin typeface="Arial"/>
                          <a:ea typeface="Arial"/>
                          <a:cs typeface="Arial"/>
                        </a:rPr>
                        <a:t>Vector components</a:t>
                      </a:r>
                    </a:p>
                  </a:txBody>
                  <a:tcPr marL="91440" marR="91440" marT="45720" marB="45720" anchor="ctr">
                    <a:lnL w="19050">
                      <a:solidFill>
                        <a:srgbClr val="FFFFFF"/>
                      </a:solidFill>
                      <a:prstDash val="solid"/>
                    </a:lnL>
                    <a:lnR w="19050">
                      <a:solidFill>
                        <a:srgbClr val="FFFFFF"/>
                      </a:solidFill>
                      <a:prstDash val="solid"/>
                    </a:lnR>
                    <a:lnB w="19050">
                      <a:solidFill>
                        <a:srgbClr val="FFFFFF"/>
                      </a:solidFill>
                      <a:prstDash val="solid"/>
                    </a:lnB>
                    <a:solidFill>
                      <a:srgbClr val="FFF8E8"/>
                    </a:solidFill>
                  </a:tcPr>
                </a:tc>
                <a:tc>
                  <a:txBody>
                    <a:bodyPr lIns="76200" tIns="76200" rIns="76200" bIns="76200">
                      <a:noAutofit/>
                    </a:bodyPr>
                    <a:lstStyle/>
                    <a:p>
                      <a:pPr algn="ctr"/>
                      <a:r>
                        <a:rPr sz="1725" b="0">
                          <a:solidFill>
                            <a:srgbClr val="19324D"/>
                          </a:solidFill>
                          <a:latin typeface="Arial"/>
                          <a:ea typeface="Arial"/>
                          <a:cs typeface="Arial"/>
                        </a:rPr>
                        <a:t>Perpendicular equivalent vectors</a:t>
                      </a:r>
                    </a:p>
                  </a:txBody>
                  <a:tcPr marL="91440" marR="91440" marT="45720" marB="45720" anchor="ctr">
                    <a:lnR w="19050">
                      <a:solidFill>
                        <a:srgbClr val="FFFFFF"/>
                      </a:solidFill>
                      <a:prstDash val="solid"/>
                    </a:lnR>
                    <a:lnB w="19050">
                      <a:solidFill>
                        <a:srgbClr val="FFFFFF"/>
                      </a:solidFill>
                      <a:prstDash val="solid"/>
                    </a:lnB>
                    <a:solidFill>
                      <a:srgbClr val="FFF8E8"/>
                    </a:solidFill>
                  </a:tcPr>
                </a:tc>
                <a:tc>
                  <a:txBody>
                    <a:bodyPr lIns="76200" tIns="76200" rIns="76200" bIns="76200">
                      <a:noAutofit/>
                    </a:bodyPr>
                    <a:lstStyle/>
                    <a:p>
                      <a:pPr algn="ctr"/>
                      <a:r>
                        <a:rPr sz="1725" b="0">
                          <a:solidFill>
                            <a:srgbClr val="19324D"/>
                          </a:solidFill>
                          <a:latin typeface="Arial"/>
                          <a:ea typeface="Arial"/>
                          <a:cs typeface="Arial"/>
                        </a:rPr>
                        <a:t>State the angle reference</a:t>
                      </a:r>
                    </a:p>
                  </a:txBody>
                  <a:tcPr marL="91440" marR="91440" marT="45720" marB="45720" anchor="ctr">
                    <a:lnR w="19050">
                      <a:solidFill>
                        <a:srgbClr val="FFFFFF"/>
                      </a:solidFill>
                      <a:prstDash val="solid"/>
                    </a:lnR>
                    <a:lnB w="19050">
                      <a:solidFill>
                        <a:srgbClr val="FFFFFF"/>
                      </a:solidFill>
                      <a:prstDash val="solid"/>
                    </a:lnB>
                    <a:solidFill>
                      <a:srgbClr val="FFF8E8"/>
                    </a:solidFill>
                  </a:tcPr>
                </a:tc>
              </a:tr>
              <a:tr h="503464">
                <a:tc>
                  <a:txBody>
                    <a:bodyPr lIns="76200" tIns="76200" rIns="76200" bIns="76200">
                      <a:noAutofit/>
                    </a:bodyPr>
                    <a:lstStyle/>
                    <a:p>
                      <a:pPr algn="ctr"/>
                      <a:r>
                        <a:rPr sz="1725" b="0">
                          <a:solidFill>
                            <a:srgbClr val="19324D"/>
                          </a:solidFill>
                          <a:latin typeface="Arial"/>
                          <a:ea typeface="Arial"/>
                          <a:cs typeface="Arial"/>
                        </a:rPr>
                        <a:t>Resultant force</a:t>
                      </a:r>
                    </a:p>
                  </a:txBody>
                  <a:tcPr marL="91440" marR="91440" marT="45720" marB="45720" anchor="ctr">
                    <a:lnL w="19050">
                      <a:solidFill>
                        <a:srgbClr val="FFFFFF"/>
                      </a:solidFill>
                      <a:prstDash val="solid"/>
                    </a:lnL>
                    <a:lnR w="19050">
                      <a:solidFill>
                        <a:srgbClr val="FFFFFF"/>
                      </a:solidFill>
                      <a:prstDash val="solid"/>
                    </a:lnR>
                    <a:lnB w="19050">
                      <a:solidFill>
                        <a:srgbClr val="FFFFFF"/>
                      </a:solidFill>
                      <a:prstDash val="solid"/>
                    </a:lnB>
                    <a:solidFill>
                      <a:srgbClr val="FFF8E8"/>
                    </a:solidFill>
                  </a:tcPr>
                </a:tc>
                <a:tc>
                  <a:txBody>
                    <a:bodyPr lIns="76200" tIns="76200" rIns="76200" bIns="76200">
                      <a:noAutofit/>
                    </a:bodyPr>
                    <a:lstStyle/>
                    <a:p>
                      <a:pPr algn="ctr"/>
                      <a:r>
                        <a:rPr sz="1725" b="0">
                          <a:solidFill>
                            <a:srgbClr val="19324D"/>
                          </a:solidFill>
                          <a:latin typeface="Arial"/>
                          <a:ea typeface="Arial"/>
                          <a:cs typeface="Arial"/>
                        </a:rPr>
                        <a:t>Vector sum of all forces</a:t>
                      </a:r>
                    </a:p>
                  </a:txBody>
                  <a:tcPr marL="91440" marR="91440" marT="45720" marB="45720" anchor="ctr">
                    <a:lnR w="19050">
                      <a:solidFill>
                        <a:srgbClr val="FFFFFF"/>
                      </a:solidFill>
                      <a:prstDash val="solid"/>
                    </a:lnR>
                    <a:lnB w="19050">
                      <a:solidFill>
                        <a:srgbClr val="FFFFFF"/>
                      </a:solidFill>
                      <a:prstDash val="solid"/>
                    </a:lnB>
                    <a:solidFill>
                      <a:srgbClr val="FFF8E8"/>
                    </a:solidFill>
                  </a:tcPr>
                </a:tc>
                <a:tc>
                  <a:txBody>
                    <a:bodyPr lIns="76200" tIns="76200" rIns="76200" bIns="76200">
                      <a:noAutofit/>
                    </a:bodyPr>
                    <a:lstStyle/>
                    <a:p>
                      <a:pPr algn="ctr"/>
                      <a:r>
                        <a:rPr sz="1725" b="0">
                          <a:solidFill>
                            <a:srgbClr val="19324D"/>
                          </a:solidFill>
                          <a:latin typeface="Arial"/>
                          <a:ea typeface="Arial"/>
                          <a:cs typeface="Arial"/>
                        </a:rPr>
                        <a:t>Magnitude and direction</a:t>
                      </a:r>
                    </a:p>
                  </a:txBody>
                  <a:tcPr marL="91440" marR="91440" marT="45720" marB="45720" anchor="ctr">
                    <a:lnR w="19050">
                      <a:solidFill>
                        <a:srgbClr val="FFFFFF"/>
                      </a:solidFill>
                      <a:prstDash val="solid"/>
                    </a:lnR>
                    <a:lnB w="19050">
                      <a:solidFill>
                        <a:srgbClr val="FFFFFF"/>
                      </a:solidFill>
                      <a:prstDash val="solid"/>
                    </a:lnB>
                    <a:solidFill>
                      <a:srgbClr val="FFF8E8"/>
                    </a:solidFill>
                  </a:tcPr>
                </a:tc>
              </a:tr>
              <a:tr h="503464">
                <a:tc>
                  <a:txBody>
                    <a:bodyPr lIns="76200" tIns="76200" rIns="76200" bIns="76200">
                      <a:noAutofit/>
                    </a:bodyPr>
                    <a:lstStyle/>
                    <a:p>
                      <a:pPr algn="ctr"/>
                      <a:r>
                        <a:rPr sz="1725" b="0">
                          <a:solidFill>
                            <a:srgbClr val="19324D"/>
                          </a:solidFill>
                          <a:latin typeface="Arial"/>
                          <a:ea typeface="Arial"/>
                          <a:cs typeface="Arial"/>
                        </a:rPr>
                        <a:t>Newton’s first law</a:t>
                      </a:r>
                    </a:p>
                  </a:txBody>
                  <a:tcPr marL="91440" marR="91440" marT="45720" marB="45720" anchor="ctr">
                    <a:lnL w="19050">
                      <a:solidFill>
                        <a:srgbClr val="FFFFFF"/>
                      </a:solidFill>
                      <a:prstDash val="solid"/>
                    </a:lnL>
                    <a:lnR w="19050">
                      <a:solidFill>
                        <a:srgbClr val="FFFFFF"/>
                      </a:solidFill>
                      <a:prstDash val="solid"/>
                    </a:lnR>
                    <a:lnB w="19050">
                      <a:solidFill>
                        <a:srgbClr val="FFFFFF"/>
                      </a:solidFill>
                      <a:prstDash val="solid"/>
                    </a:lnB>
                    <a:solidFill>
                      <a:srgbClr val="FFF8E8"/>
                    </a:solidFill>
                  </a:tcPr>
                </a:tc>
                <a:tc>
                  <a:txBody>
                    <a:bodyPr lIns="76200" tIns="76200" rIns="76200" bIns="76200">
                      <a:noAutofit/>
                    </a:bodyPr>
                    <a:lstStyle/>
                    <a:p>
                      <a:pPr algn="ctr"/>
                      <a:r>
                        <a:rPr sz="1725" b="0">
                          <a:solidFill>
                            <a:srgbClr val="19324D"/>
                          </a:solidFill>
                          <a:latin typeface="Arial"/>
                          <a:ea typeface="Arial"/>
                          <a:cs typeface="Arial"/>
                        </a:rPr>
                        <a:t>Zero resultant gives constant velocity</a:t>
                      </a:r>
                    </a:p>
                  </a:txBody>
                  <a:tcPr marL="91440" marR="91440" marT="45720" marB="45720" anchor="ctr">
                    <a:lnR w="19050">
                      <a:solidFill>
                        <a:srgbClr val="FFFFFF"/>
                      </a:solidFill>
                      <a:prstDash val="solid"/>
                    </a:lnR>
                    <a:lnB w="19050">
                      <a:solidFill>
                        <a:srgbClr val="FFFFFF"/>
                      </a:solidFill>
                      <a:prstDash val="solid"/>
                    </a:lnB>
                    <a:solidFill>
                      <a:srgbClr val="FFF8E8"/>
                    </a:solidFill>
                  </a:tcPr>
                </a:tc>
                <a:tc>
                  <a:txBody>
                    <a:bodyPr lIns="76200" tIns="76200" rIns="76200" bIns="76200">
                      <a:noAutofit/>
                    </a:bodyPr>
                    <a:lstStyle/>
                    <a:p>
                      <a:pPr algn="ctr"/>
                      <a:r>
                        <a:rPr sz="1725" b="0">
                          <a:solidFill>
                            <a:srgbClr val="19324D"/>
                          </a:solidFill>
                          <a:latin typeface="Arial"/>
                          <a:ea typeface="Arial"/>
                          <a:cs typeface="Arial"/>
                        </a:rPr>
                        <a:t>Rest is one possible state</a:t>
                      </a:r>
                    </a:p>
                  </a:txBody>
                  <a:tcPr marL="91440" marR="91440" marT="45720" marB="45720" anchor="ctr">
                    <a:lnR w="19050">
                      <a:solidFill>
                        <a:srgbClr val="FFFFFF"/>
                      </a:solidFill>
                      <a:prstDash val="solid"/>
                    </a:lnR>
                    <a:lnB w="19050">
                      <a:solidFill>
                        <a:srgbClr val="FFFFFF"/>
                      </a:solidFill>
                      <a:prstDash val="solid"/>
                    </a:lnB>
                    <a:solidFill>
                      <a:srgbClr val="FFF8E8"/>
                    </a:solidFill>
                  </a:tcPr>
                </a:tc>
              </a:tr>
              <a:tr h="503464">
                <a:tc>
                  <a:txBody>
                    <a:bodyPr lIns="76200" tIns="76200" rIns="76200" bIns="76200">
                      <a:noAutofit/>
                    </a:bodyPr>
                    <a:lstStyle/>
                    <a:p>
                      <a:pPr algn="ctr"/>
                      <a:r>
                        <a:rPr sz="1725" b="0">
                          <a:solidFill>
                            <a:srgbClr val="19324D"/>
                          </a:solidFill>
                          <a:latin typeface="Arial"/>
                          <a:ea typeface="Arial"/>
                          <a:cs typeface="Arial"/>
                        </a:rPr>
                        <a:t>Newton’s second law</a:t>
                      </a:r>
                    </a:p>
                  </a:txBody>
                  <a:tcPr marL="91440" marR="91440" marT="45720" marB="45720" anchor="ctr">
                    <a:lnL w="19050">
                      <a:solidFill>
                        <a:srgbClr val="FFFFFF"/>
                      </a:solidFill>
                      <a:prstDash val="solid"/>
                    </a:lnL>
                    <a:lnR w="19050">
                      <a:solidFill>
                        <a:srgbClr val="FFFFFF"/>
                      </a:solidFill>
                      <a:prstDash val="solid"/>
                    </a:lnR>
                    <a:lnB w="19050">
                      <a:solidFill>
                        <a:srgbClr val="FFFFFF"/>
                      </a:solidFill>
                      <a:prstDash val="solid"/>
                    </a:lnB>
                    <a:solidFill>
                      <a:srgbClr val="FFF8E8"/>
                    </a:solidFill>
                  </a:tcPr>
                </a:tc>
                <a:tc>
                  <a:txBody>
                    <a:bodyPr lIns="76200" tIns="76200" rIns="76200" bIns="76200">
                      <a:noAutofit/>
                    </a:bodyPr>
                    <a:lstStyle/>
                    <a:p>
                      <a:pPr algn="ctr"/>
                      <a:r>
                        <a:rPr sz="1725" b="0">
                          <a:solidFill>
                            <a:srgbClr val="19324D"/>
                          </a:solidFill>
                          <a:latin typeface="Arial"/>
                          <a:ea typeface="Arial"/>
                          <a:cs typeface="Arial"/>
                        </a:rPr>
                        <a:t>ΣF = ma for constant mass</a:t>
                      </a:r>
                    </a:p>
                  </a:txBody>
                  <a:tcPr marL="91440" marR="91440" marT="45720" marB="45720" anchor="ctr">
                    <a:lnR w="19050">
                      <a:solidFill>
                        <a:srgbClr val="FFFFFF"/>
                      </a:solidFill>
                      <a:prstDash val="solid"/>
                    </a:lnR>
                    <a:lnB w="19050">
                      <a:solidFill>
                        <a:srgbClr val="FFFFFF"/>
                      </a:solidFill>
                      <a:prstDash val="solid"/>
                    </a:lnB>
                    <a:solidFill>
                      <a:srgbClr val="FFF8E8"/>
                    </a:solidFill>
                  </a:tcPr>
                </a:tc>
                <a:tc>
                  <a:txBody>
                    <a:bodyPr lIns="76200" tIns="76200" rIns="76200" bIns="76200">
                      <a:noAutofit/>
                    </a:bodyPr>
                    <a:lstStyle/>
                    <a:p>
                      <a:pPr algn="ctr"/>
                      <a:r>
                        <a:rPr sz="1725" b="0">
                          <a:solidFill>
                            <a:srgbClr val="19324D"/>
                          </a:solidFill>
                          <a:latin typeface="Arial"/>
                          <a:ea typeface="Arial"/>
                          <a:cs typeface="Arial"/>
                        </a:rPr>
                        <a:t>Use the resultant</a:t>
                      </a:r>
                    </a:p>
                  </a:txBody>
                  <a:tcPr marL="91440" marR="91440" marT="45720" marB="45720" anchor="ctr">
                    <a:lnR w="19050">
                      <a:solidFill>
                        <a:srgbClr val="FFFFFF"/>
                      </a:solidFill>
                      <a:prstDash val="solid"/>
                    </a:lnR>
                    <a:lnB w="19050">
                      <a:solidFill>
                        <a:srgbClr val="FFFFFF"/>
                      </a:solidFill>
                      <a:prstDash val="solid"/>
                    </a:lnB>
                    <a:solidFill>
                      <a:srgbClr val="FFF8E8"/>
                    </a:solidFill>
                  </a:tcPr>
                </a:tc>
              </a:tr>
              <a:tr h="503464">
                <a:tc>
                  <a:txBody>
                    <a:bodyPr lIns="76200" tIns="76200" rIns="76200" bIns="76200">
                      <a:noAutofit/>
                    </a:bodyPr>
                    <a:lstStyle/>
                    <a:p>
                      <a:pPr algn="ctr"/>
                      <a:r>
                        <a:rPr sz="1725" b="0">
                          <a:solidFill>
                            <a:srgbClr val="19324D"/>
                          </a:solidFill>
                          <a:latin typeface="Arial"/>
                          <a:ea typeface="Arial"/>
                          <a:cs typeface="Arial"/>
                        </a:rPr>
                        <a:t>Newton’s third law</a:t>
                      </a:r>
                    </a:p>
                  </a:txBody>
                  <a:tcPr marL="91440" marR="91440" marT="45720" marB="45720" anchor="ctr">
                    <a:lnL w="19050">
                      <a:solidFill>
                        <a:srgbClr val="FFFFFF"/>
                      </a:solidFill>
                      <a:prstDash val="solid"/>
                    </a:lnL>
                    <a:lnR w="19050">
                      <a:solidFill>
                        <a:srgbClr val="FFFFFF"/>
                      </a:solidFill>
                      <a:prstDash val="solid"/>
                    </a:lnR>
                    <a:lnB w="19050">
                      <a:solidFill>
                        <a:srgbClr val="FFFFFF"/>
                      </a:solidFill>
                      <a:prstDash val="solid"/>
                    </a:lnB>
                    <a:solidFill>
                      <a:srgbClr val="FFF8E8"/>
                    </a:solidFill>
                  </a:tcPr>
                </a:tc>
                <a:tc>
                  <a:txBody>
                    <a:bodyPr lIns="76200" tIns="76200" rIns="76200" bIns="76200">
                      <a:noAutofit/>
                    </a:bodyPr>
                    <a:lstStyle/>
                    <a:p>
                      <a:pPr algn="ctr"/>
                      <a:r>
                        <a:rPr sz="1725" b="0">
                          <a:solidFill>
                            <a:srgbClr val="19324D"/>
                          </a:solidFill>
                          <a:latin typeface="Arial"/>
                          <a:ea typeface="Arial"/>
                          <a:cs typeface="Arial"/>
                        </a:rPr>
                        <a:t>Equal opposite interaction forces</a:t>
                      </a:r>
                    </a:p>
                  </a:txBody>
                  <a:tcPr marL="91440" marR="91440" marT="45720" marB="45720" anchor="ctr">
                    <a:lnR w="19050">
                      <a:solidFill>
                        <a:srgbClr val="FFFFFF"/>
                      </a:solidFill>
                      <a:prstDash val="solid"/>
                    </a:lnR>
                    <a:lnB w="19050">
                      <a:solidFill>
                        <a:srgbClr val="FFFFFF"/>
                      </a:solidFill>
                      <a:prstDash val="solid"/>
                    </a:lnB>
                    <a:solidFill>
                      <a:srgbClr val="FFF8E8"/>
                    </a:solidFill>
                  </a:tcPr>
                </a:tc>
                <a:tc>
                  <a:txBody>
                    <a:bodyPr lIns="76200" tIns="76200" rIns="76200" bIns="76200">
                      <a:noAutofit/>
                    </a:bodyPr>
                    <a:lstStyle/>
                    <a:p>
                      <a:pPr algn="ctr"/>
                      <a:r>
                        <a:rPr sz="1725" b="0">
                          <a:solidFill>
                            <a:srgbClr val="19324D"/>
                          </a:solidFill>
                          <a:latin typeface="Arial"/>
                          <a:ea typeface="Arial"/>
                          <a:cs typeface="Arial"/>
                        </a:rPr>
                        <a:t>They act on different objects</a:t>
                      </a:r>
                    </a:p>
                  </a:txBody>
                  <a:tcPr marL="91440" marR="91440" marT="45720" marB="45720" anchor="ctr">
                    <a:lnR w="19050">
                      <a:solidFill>
                        <a:srgbClr val="FFFFFF"/>
                      </a:solidFill>
                      <a:prstDash val="solid"/>
                    </a:lnR>
                    <a:lnB w="19050">
                      <a:solidFill>
                        <a:srgbClr val="FFFFFF"/>
                      </a:solidFill>
                      <a:prstDash val="solid"/>
                    </a:lnB>
                    <a:solidFill>
                      <a:srgbClr val="FFF8E8"/>
                    </a:solidFill>
                  </a:tcPr>
                </a:tc>
              </a:tr>
            </a:tbl>
          </a:graphicData>
        </a:graphic>
      </p:graphicFrame>
    </p:spTree>
    <p:extLst>
      <p:ext uri="{BB962C8B-B14F-4D97-AF65-F5344CB8AC3E}">
        <p14:creationId xmlns:p14="http://schemas.microsoft.com/office/powerpoint/2010/main" val="596322504"/>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er-brand">
            <a:extLst xmlns:a="http://schemas.openxmlformats.org/drawingml/2006/main">
              <a:ext uri="{FF2B5EF4-FFF2-40B4-BE49-F238E27FC236}">
                <a16:creationId xmlns:a16="http://schemas.microsoft.com/office/drawing/2014/main" id="{EDB52AE3-9B06-47BF-97DB-6BB544EF5029}"/>
              </a:ext>
            </a:extLst>
          </p:cNvPr>
          <p:cNvSpPr>
            <a:spLocks xmlns:a="http://schemas.openxmlformats.org/drawingml/2006/main" noGrp="1"/>
          </p:cNvSpPr>
          <p:nvPr/>
        </p:nvSpPr>
        <p:spPr>
          <a:xfrm xmlns:a="http://schemas.openxmlformats.org/drawingml/2006/main">
            <a:off x="685800" y="266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008E99"/>
                </a:solidFill>
                <a:latin typeface="Arial"/>
                <a:ea typeface="Arial"/>
                <a:cs typeface="Arial"/>
              </a:defRPr>
            </a:defPPr>
            <a:lvl1pPr algn="l">
              <a:buNone/>
              <a:defRPr sz="1500" b="1">
                <a:solidFill>
                  <a:srgbClr val="008E99"/>
                </a:solidFill>
                <a:latin typeface="Arial"/>
                <a:ea typeface="Arial"/>
                <a:cs typeface="Arial"/>
              </a:defRPr>
            </a:lvl1pPr>
            <a:lvl2pPr algn="l">
              <a:buNone/>
              <a:defRPr sz="1500" b="1">
                <a:solidFill>
                  <a:srgbClr val="008E99"/>
                </a:solidFill>
                <a:latin typeface="Arial"/>
                <a:ea typeface="Arial"/>
                <a:cs typeface="Arial"/>
              </a:defRPr>
            </a:lvl2pPr>
            <a:lvl3pPr algn="l">
              <a:buNone/>
              <a:defRPr sz="1500" b="1">
                <a:solidFill>
                  <a:srgbClr val="008E99"/>
                </a:solidFill>
                <a:latin typeface="Arial"/>
                <a:ea typeface="Arial"/>
                <a:cs typeface="Arial"/>
              </a:defRPr>
            </a:lvl3pPr>
            <a:lvl4pPr algn="l">
              <a:buNone/>
              <a:defRPr sz="1500" b="1">
                <a:solidFill>
                  <a:srgbClr val="008E99"/>
                </a:solidFill>
                <a:latin typeface="Arial"/>
                <a:ea typeface="Arial"/>
                <a:cs typeface="Arial"/>
              </a:defRPr>
            </a:lvl4pPr>
            <a:lvl5pPr algn="l">
              <a:buNone/>
              <a:defRPr sz="1500" b="1">
                <a:solidFill>
                  <a:srgbClr val="008E99"/>
                </a:solidFill>
                <a:latin typeface="Arial"/>
                <a:ea typeface="Arial"/>
                <a:cs typeface="Arial"/>
              </a:defRPr>
            </a:lvl5pPr>
            <a:lvl6pPr algn="l">
              <a:buNone/>
              <a:defRPr sz="1500" b="1">
                <a:solidFill>
                  <a:srgbClr val="008E99"/>
                </a:solidFill>
                <a:latin typeface="Arial"/>
                <a:ea typeface="Arial"/>
                <a:cs typeface="Arial"/>
              </a:defRPr>
            </a:lvl6pPr>
            <a:lvl7pPr algn="l">
              <a:buNone/>
              <a:defRPr sz="1500" b="1">
                <a:solidFill>
                  <a:srgbClr val="008E99"/>
                </a:solidFill>
                <a:latin typeface="Arial"/>
                <a:ea typeface="Arial"/>
                <a:cs typeface="Arial"/>
              </a:defRPr>
            </a:lvl7pPr>
            <a:lvl8pPr algn="l">
              <a:buNone/>
              <a:defRPr sz="1500" b="1">
                <a:solidFill>
                  <a:srgbClr val="008E99"/>
                </a:solidFill>
                <a:latin typeface="Arial"/>
                <a:ea typeface="Arial"/>
                <a:cs typeface="Arial"/>
              </a:defRPr>
            </a:lvl8pPr>
            <a:lvl9pPr algn="l">
              <a:buNone/>
              <a:defRPr sz="1500" b="1">
                <a:solidFill>
                  <a:srgbClr val="008E99"/>
                </a:solidFill>
                <a:latin typeface="Arial"/>
                <a:ea typeface="Arial"/>
                <a:cs typeface="Arial"/>
              </a:defRPr>
            </a:lvl9pPr>
          </a:lstStyle>
          <a:p xmlns:a="http://schemas.openxmlformats.org/drawingml/2006/main">
            <a:pPr algn="l">
              <a:lnSpc>
                <a:spcPct val="112000"/>
              </a:lnSpc>
              <a:buNone/>
              <a:defRPr sz="1500" b="1">
                <a:solidFill>
                  <a:srgbClr val="008E99"/>
                </a:solidFill>
                <a:latin typeface="Arial"/>
                <a:ea typeface="Arial"/>
                <a:cs typeface="Arial"/>
              </a:defRPr>
            </a:pPr>
            <a:r>
              <a:rPr sz="1500" b="1">
                <a:solidFill>
                  <a:srgbClr val="008E99"/>
                </a:solidFill>
                <a:latin typeface="Arial"/>
                <a:ea typeface="Arial"/>
                <a:cs typeface="Arial"/>
              </a:rPr>
              <a:t>JIMLAOSHI.COM</a:t>
            </a:r>
          </a:p>
        </p:txBody>
      </p:sp>
      <p:sp>
        <p:nvSpPr>
          <p:cNvPr id="2" name="lesson-header">
            <a:extLst xmlns:a="http://schemas.openxmlformats.org/drawingml/2006/main">
              <a:ext uri="{FF2B5EF4-FFF2-40B4-BE49-F238E27FC236}">
                <a16:creationId xmlns:a16="http://schemas.microsoft.com/office/drawing/2014/main" id="{CDBFD3F6-3EF4-4FE0-9AD6-D8448EF53C90}"/>
              </a:ext>
            </a:extLst>
          </p:cNvPr>
          <p:cNvSpPr>
            <a:spLocks xmlns:a="http://schemas.openxmlformats.org/drawingml/2006/main" noGrp="1"/>
          </p:cNvSpPr>
          <p:nvPr/>
        </p:nvSpPr>
        <p:spPr>
          <a:xfrm xmlns:a="http://schemas.openxmlformats.org/drawingml/2006/main">
            <a:off x="8001000" y="295275"/>
            <a:ext cx="350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IAL PHYSICS  1.1.3</a:t>
            </a:r>
          </a:p>
        </p:txBody>
      </p:sp>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Lesson scope and official sources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Independent Jimlaoshi teaching resource</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008E99"/>
                </a:solidFill>
                <a:latin typeface="Arial"/>
                <a:ea typeface="Arial"/>
                <a:cs typeface="Arial"/>
              </a:defRPr>
            </a:defPPr>
            <a:lvl1pPr algn="l">
              <a:buNone/>
              <a:defRPr sz="975" b="1">
                <a:solidFill>
                  <a:srgbClr val="008E99"/>
                </a:solidFill>
                <a:latin typeface="Arial"/>
                <a:ea typeface="Arial"/>
                <a:cs typeface="Arial"/>
              </a:defRPr>
            </a:lvl1pPr>
            <a:lvl2pPr algn="l">
              <a:buNone/>
              <a:defRPr sz="975" b="1">
                <a:solidFill>
                  <a:srgbClr val="008E99"/>
                </a:solidFill>
                <a:latin typeface="Arial"/>
                <a:ea typeface="Arial"/>
                <a:cs typeface="Arial"/>
              </a:defRPr>
            </a:lvl2pPr>
            <a:lvl3pPr algn="l">
              <a:buNone/>
              <a:defRPr sz="975" b="1">
                <a:solidFill>
                  <a:srgbClr val="008E99"/>
                </a:solidFill>
                <a:latin typeface="Arial"/>
                <a:ea typeface="Arial"/>
                <a:cs typeface="Arial"/>
              </a:defRPr>
            </a:lvl3pPr>
            <a:lvl4pPr algn="l">
              <a:buNone/>
              <a:defRPr sz="975" b="1">
                <a:solidFill>
                  <a:srgbClr val="008E99"/>
                </a:solidFill>
                <a:latin typeface="Arial"/>
                <a:ea typeface="Arial"/>
                <a:cs typeface="Arial"/>
              </a:defRPr>
            </a:lvl4pPr>
            <a:lvl5pPr algn="l">
              <a:buNone/>
              <a:defRPr sz="975" b="1">
                <a:solidFill>
                  <a:srgbClr val="008E99"/>
                </a:solidFill>
                <a:latin typeface="Arial"/>
                <a:ea typeface="Arial"/>
                <a:cs typeface="Arial"/>
              </a:defRPr>
            </a:lvl5pPr>
            <a:lvl6pPr algn="l">
              <a:buNone/>
              <a:defRPr sz="975" b="1">
                <a:solidFill>
                  <a:srgbClr val="008E99"/>
                </a:solidFill>
                <a:latin typeface="Arial"/>
                <a:ea typeface="Arial"/>
                <a:cs typeface="Arial"/>
              </a:defRPr>
            </a:lvl6pPr>
            <a:lvl7pPr algn="l">
              <a:buNone/>
              <a:defRPr sz="975" b="1">
                <a:solidFill>
                  <a:srgbClr val="008E99"/>
                </a:solidFill>
                <a:latin typeface="Arial"/>
                <a:ea typeface="Arial"/>
                <a:cs typeface="Arial"/>
              </a:defRPr>
            </a:lvl7pPr>
            <a:lvl8pPr algn="l">
              <a:buNone/>
              <a:defRPr sz="975" b="1">
                <a:solidFill>
                  <a:srgbClr val="008E99"/>
                </a:solidFill>
                <a:latin typeface="Arial"/>
                <a:ea typeface="Arial"/>
                <a:cs typeface="Arial"/>
              </a:defRPr>
            </a:lvl8pPr>
            <a:lvl9pPr algn="l">
              <a:buNone/>
              <a:defRPr sz="975" b="1">
                <a:solidFill>
                  <a:srgbClr val="008E99"/>
                </a:solidFill>
                <a:latin typeface="Arial"/>
                <a:ea typeface="Arial"/>
                <a:cs typeface="Arial"/>
              </a:defRPr>
            </a:lvl9pPr>
          </a:lstStyle>
          <a:p xmlns:a="http://schemas.openxmlformats.org/drawingml/2006/main">
            <a:pPr algn="l">
              <a:lnSpc>
                <a:spcPct val="112000"/>
              </a:lnSpc>
              <a:buNone/>
              <a:defRPr sz="975" b="1">
                <a:solidFill>
                  <a:srgbClr val="008E99"/>
                </a:solidFill>
                <a:latin typeface="Arial"/>
                <a:ea typeface="Arial"/>
                <a:cs typeface="Arial"/>
              </a:defRPr>
            </a:pPr>
            <a:r>
              <a:rPr sz="975" b="1">
                <a:solidFill>
                  <a:srgbClr val="008E99"/>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42</a:t>
            </a:r>
          </a:p>
        </p:txBody>
      </p:sp>
      <p:sp>
        <p:nvSpPr>
          <p:cNvPr id="14" name="section-heading">
            <a:extLst xmlns:a="http://schemas.openxmlformats.org/drawingml/2006/main">
              <a:ext uri="{FF2B5EF4-FFF2-40B4-BE49-F238E27FC236}">
                <a16:creationId xmlns:a16="http://schemas.microsoft.com/office/drawing/2014/main" id="{CC642C05-76EB-406D-A78A-8E9DC8B96794}"/>
              </a:ext>
            </a:extLst>
          </p:cNvPr>
          <p:cNvSpPr>
            <a:spLocks xmlns:a="http://schemas.openxmlformats.org/drawingml/2006/main" noGrp="1"/>
          </p:cNvSpPr>
          <p:nvPr/>
        </p:nvSpPr>
        <p:spPr>
          <a:xfrm xmlns:a="http://schemas.openxmlformats.org/drawingml/2006/main">
            <a:off x="685800" y="1847850"/>
            <a:ext cx="108204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1.1.3: Forces, free-body diagrams and Newton’s laws</a:t>
            </a:r>
          </a:p>
        </p:txBody>
      </p:sp>
      <p:sp>
        <p:nvSpPr>
          <p:cNvPr id="15" name="paragraph">
            <a:extLst xmlns:a="http://schemas.openxmlformats.org/drawingml/2006/main">
              <a:ext uri="{FF2B5EF4-FFF2-40B4-BE49-F238E27FC236}">
                <a16:creationId xmlns:a16="http://schemas.microsoft.com/office/drawing/2014/main" id="{1CA5F27F-CF29-4CBD-B3A2-52EDB7B4DBB0}"/>
              </a:ext>
            </a:extLst>
          </p:cNvPr>
          <p:cNvSpPr>
            <a:spLocks xmlns:a="http://schemas.openxmlformats.org/drawingml/2006/main" noGrp="1"/>
          </p:cNvSpPr>
          <p:nvPr/>
        </p:nvSpPr>
        <p:spPr>
          <a:xfrm xmlns:a="http://schemas.openxmlformats.org/drawingml/2006/main">
            <a:off x="685800" y="2286000"/>
            <a:ext cx="10820400" cy="670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Perpendicular components, coplanar vector drawings, force diagrams, weight, Newton’s</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laws and terminal velocity. Original illustrative questions.</a:t>
            </a:r>
          </a:p>
        </p:txBody>
      </p:sp>
      <p:sp>
        <p:nvSpPr>
          <p:cNvPr id="16" name="section-heading">
            <a:extLst xmlns:a="http://schemas.openxmlformats.org/drawingml/2006/main">
              <a:ext uri="{FF2B5EF4-FFF2-40B4-BE49-F238E27FC236}">
                <a16:creationId xmlns:a16="http://schemas.microsoft.com/office/drawing/2014/main" id="{8CBF6FE9-B9D4-4AFC-AE53-12032AF280FC}"/>
              </a:ext>
            </a:extLst>
          </p:cNvPr>
          <p:cNvSpPr>
            <a:spLocks xmlns:a="http://schemas.openxmlformats.org/drawingml/2006/main" noGrp="1"/>
          </p:cNvSpPr>
          <p:nvPr/>
        </p:nvSpPr>
        <p:spPr>
          <a:xfrm xmlns:a="http://schemas.openxmlformats.org/drawingml/2006/main">
            <a:off x="685800" y="3381375"/>
            <a:ext cx="10820400" cy="3309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08E99"/>
                </a:solidFill>
                <a:latin typeface="Arial"/>
                <a:ea typeface="Arial"/>
                <a:cs typeface="Arial"/>
              </a:defRPr>
            </a:defPPr>
            <a:lvl1pPr algn="l">
              <a:defRPr sz="1875" b="1">
                <a:solidFill>
                  <a:srgbClr val="008E99"/>
                </a:solidFill>
                <a:latin typeface="Arial"/>
                <a:ea typeface="Arial"/>
                <a:cs typeface="Arial"/>
              </a:defRPr>
            </a:lvl1pPr>
            <a:lvl2pPr algn="l">
              <a:defRPr sz="1875" b="1">
                <a:solidFill>
                  <a:srgbClr val="008E99"/>
                </a:solidFill>
                <a:latin typeface="Arial"/>
                <a:ea typeface="Arial"/>
                <a:cs typeface="Arial"/>
              </a:defRPr>
            </a:lvl2pPr>
            <a:lvl3pPr algn="l">
              <a:defRPr sz="1875" b="1">
                <a:solidFill>
                  <a:srgbClr val="008E99"/>
                </a:solidFill>
                <a:latin typeface="Arial"/>
                <a:ea typeface="Arial"/>
                <a:cs typeface="Arial"/>
              </a:defRPr>
            </a:lvl3pPr>
            <a:lvl4pPr algn="l">
              <a:defRPr sz="1875" b="1">
                <a:solidFill>
                  <a:srgbClr val="008E99"/>
                </a:solidFill>
                <a:latin typeface="Arial"/>
                <a:ea typeface="Arial"/>
                <a:cs typeface="Arial"/>
              </a:defRPr>
            </a:lvl4pPr>
            <a:lvl5pPr algn="l">
              <a:defRPr sz="1875" b="1">
                <a:solidFill>
                  <a:srgbClr val="008E99"/>
                </a:solidFill>
                <a:latin typeface="Arial"/>
                <a:ea typeface="Arial"/>
                <a:cs typeface="Arial"/>
              </a:defRPr>
            </a:lvl5pPr>
            <a:lvl6pPr algn="l">
              <a:defRPr sz="1875" b="1">
                <a:solidFill>
                  <a:srgbClr val="008E99"/>
                </a:solidFill>
                <a:latin typeface="Arial"/>
                <a:ea typeface="Arial"/>
                <a:cs typeface="Arial"/>
              </a:defRPr>
            </a:lvl6pPr>
            <a:lvl7pPr algn="l">
              <a:defRPr sz="1875" b="1">
                <a:solidFill>
                  <a:srgbClr val="008E99"/>
                </a:solidFill>
                <a:latin typeface="Arial"/>
                <a:ea typeface="Arial"/>
                <a:cs typeface="Arial"/>
              </a:defRPr>
            </a:lvl7pPr>
            <a:lvl8pPr algn="l">
              <a:defRPr sz="1875" b="1">
                <a:solidFill>
                  <a:srgbClr val="008E99"/>
                </a:solidFill>
                <a:latin typeface="Arial"/>
                <a:ea typeface="Arial"/>
                <a:cs typeface="Arial"/>
              </a:defRPr>
            </a:lvl8pPr>
            <a:lvl9pPr algn="l">
              <a:defRPr sz="1875" b="1">
                <a:solidFill>
                  <a:srgbClr val="008E99"/>
                </a:solidFill>
                <a:latin typeface="Arial"/>
                <a:ea typeface="Arial"/>
                <a:cs typeface="Arial"/>
              </a:defRPr>
            </a:lvl9pPr>
          </a:lstStyle>
          <a:p xmlns:a="http://schemas.openxmlformats.org/drawingml/2006/main">
            <a:pPr algn="l">
              <a:lnSpc>
                <a:spcPct val="112000"/>
              </a:lnSpc>
              <a:buNone/>
              <a:defRPr sz="1875" b="1">
                <a:solidFill>
                  <a:srgbClr val="008E99"/>
                </a:solidFill>
                <a:latin typeface="Arial"/>
                <a:ea typeface="Arial"/>
                <a:cs typeface="Arial"/>
              </a:defRPr>
            </a:pPr>
            <a:r>
              <a:rPr sz="1875" b="1">
                <a:solidFill>
                  <a:srgbClr val="008E99"/>
                </a:solidFill>
                <a:latin typeface="Arial"/>
                <a:ea typeface="Arial"/>
                <a:cs typeface="Arial"/>
              </a:rPr>
              <a:t>Pearson Edexcel IAL Physics, YPH11 (2018)</a:t>
            </a:r>
          </a:p>
        </p:txBody>
      </p:sp>
      <p:sp>
        <p:nvSpPr>
          <p:cNvPr id="17" name="paragraph">
            <a:extLst xmlns:a="http://schemas.openxmlformats.org/drawingml/2006/main">
              <a:ext uri="{FF2B5EF4-FFF2-40B4-BE49-F238E27FC236}">
                <a16:creationId xmlns:a16="http://schemas.microsoft.com/office/drawing/2014/main" id="{6C998CBF-31F4-4803-8270-B629D6DD01B2}"/>
              </a:ext>
            </a:extLst>
          </p:cNvPr>
          <p:cNvSpPr>
            <a:spLocks xmlns:a="http://schemas.openxmlformats.org/drawingml/2006/main" noGrp="1"/>
          </p:cNvSpPr>
          <p:nvPr/>
        </p:nvSpPr>
        <p:spPr>
          <a:xfrm xmlns:a="http://schemas.openxmlformats.org/drawingml/2006/main">
            <a:off x="685800" y="3819525"/>
            <a:ext cx="10820400" cy="60483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Specification Issue 3 (July 2021), p.16: points 5–6, 8–10 and 12.</a:t>
            </a:r>
          </a:p>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Mathematical skills: trigonometry, Pythagoras and triangle angle sum, pp.60,64.</a:t>
            </a:r>
          </a:p>
        </p:txBody>
      </p:sp>
      <p:sp>
        <p:nvSpPr>
          <p:cNvPr id="18" name="paragraph">
            <a:extLst xmlns:a="http://schemas.openxmlformats.org/drawingml/2006/main">
              <a:ext uri="{FF2B5EF4-FFF2-40B4-BE49-F238E27FC236}">
                <a16:creationId xmlns:a16="http://schemas.microsoft.com/office/drawing/2014/main" id="{024B50A4-7BDD-4A95-8AE8-5DBBCDA9ED72}"/>
              </a:ext>
            </a:extLst>
          </p:cNvPr>
          <p:cNvSpPr>
            <a:spLocks xmlns:a="http://schemas.openxmlformats.org/drawingml/2006/main" noGrp="1"/>
          </p:cNvSpPr>
          <p:nvPr/>
        </p:nvSpPr>
        <p:spPr>
          <a:xfrm xmlns:a="http://schemas.openxmlformats.org/drawingml/2006/main">
            <a:off x="685800" y="4829175"/>
            <a:ext cx="10820400" cy="5829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5B6C7E"/>
                </a:solidFill>
                <a:latin typeface="Arial"/>
                <a:ea typeface="Arial"/>
                <a:cs typeface="Arial"/>
              </a:defRPr>
            </a:defPPr>
            <a:lvl1pPr algn="l">
              <a:defRPr sz="1800" b="0">
                <a:solidFill>
                  <a:srgbClr val="5B6C7E"/>
                </a:solidFill>
                <a:latin typeface="Arial"/>
                <a:ea typeface="Arial"/>
                <a:cs typeface="Arial"/>
              </a:defRPr>
            </a:lvl1pPr>
            <a:lvl2pPr algn="l">
              <a:defRPr sz="1800" b="0">
                <a:solidFill>
                  <a:srgbClr val="5B6C7E"/>
                </a:solidFill>
                <a:latin typeface="Arial"/>
                <a:ea typeface="Arial"/>
                <a:cs typeface="Arial"/>
              </a:defRPr>
            </a:lvl2pPr>
            <a:lvl3pPr algn="l">
              <a:defRPr sz="1800" b="0">
                <a:solidFill>
                  <a:srgbClr val="5B6C7E"/>
                </a:solidFill>
                <a:latin typeface="Arial"/>
                <a:ea typeface="Arial"/>
                <a:cs typeface="Arial"/>
              </a:defRPr>
            </a:lvl3pPr>
            <a:lvl4pPr algn="l">
              <a:defRPr sz="1800" b="0">
                <a:solidFill>
                  <a:srgbClr val="5B6C7E"/>
                </a:solidFill>
                <a:latin typeface="Arial"/>
                <a:ea typeface="Arial"/>
                <a:cs typeface="Arial"/>
              </a:defRPr>
            </a:lvl4pPr>
            <a:lvl5pPr algn="l">
              <a:defRPr sz="1800" b="0">
                <a:solidFill>
                  <a:srgbClr val="5B6C7E"/>
                </a:solidFill>
                <a:latin typeface="Arial"/>
                <a:ea typeface="Arial"/>
                <a:cs typeface="Arial"/>
              </a:defRPr>
            </a:lvl5pPr>
            <a:lvl6pPr algn="l">
              <a:defRPr sz="1800" b="0">
                <a:solidFill>
                  <a:srgbClr val="5B6C7E"/>
                </a:solidFill>
                <a:latin typeface="Arial"/>
                <a:ea typeface="Arial"/>
                <a:cs typeface="Arial"/>
              </a:defRPr>
            </a:lvl6pPr>
            <a:lvl7pPr algn="l">
              <a:defRPr sz="1800" b="0">
                <a:solidFill>
                  <a:srgbClr val="5B6C7E"/>
                </a:solidFill>
                <a:latin typeface="Arial"/>
                <a:ea typeface="Arial"/>
                <a:cs typeface="Arial"/>
              </a:defRPr>
            </a:lvl7pPr>
            <a:lvl8pPr algn="l">
              <a:defRPr sz="1800" b="0">
                <a:solidFill>
                  <a:srgbClr val="5B6C7E"/>
                </a:solidFill>
                <a:latin typeface="Arial"/>
                <a:ea typeface="Arial"/>
                <a:cs typeface="Arial"/>
              </a:defRPr>
            </a:lvl8pPr>
            <a:lvl9pPr algn="l">
              <a:defRPr sz="1800" b="0">
                <a:solidFill>
                  <a:srgbClr val="5B6C7E"/>
                </a:solidFill>
                <a:latin typeface="Arial"/>
                <a:ea typeface="Arial"/>
                <a:cs typeface="Arial"/>
              </a:defRPr>
            </a:lvl9pPr>
          </a:lstStyle>
          <a:p xmlns:a="http://schemas.openxmlformats.org/drawingml/2006/main">
            <a:pPr algn="l">
              <a:lnSpc>
                <a:spcPct val="112000"/>
              </a:lnSpc>
              <a:buNone/>
              <a:defRPr sz="1800" b="0">
                <a:solidFill>
                  <a:srgbClr val="5B6C7E"/>
                </a:solidFill>
                <a:latin typeface="Arial"/>
                <a:ea typeface="Arial"/>
                <a:cs typeface="Arial"/>
              </a:defRPr>
            </a:pPr>
            <a:r>
              <a:rPr sz="1800" b="0">
                <a:solidFill>
                  <a:srgbClr val="5B6C7E"/>
                </a:solidFill>
                <a:latin typeface="Arial"/>
                <a:ea typeface="Arial"/>
                <a:cs typeface="Arial"/>
              </a:rPr>
              <a:t>Student Practical Guide (2018) consulted, pp.7–9,14–15. No new core practical claimed.</a:t>
            </a:r>
          </a:p>
          <a:p xmlns:a="http://schemas.openxmlformats.org/drawingml/2006/main">
            <a:pPr algn="l">
              <a:lnSpc>
                <a:spcPct val="112000"/>
              </a:lnSpc>
              <a:buNone/>
              <a:defRPr sz="1800" b="0">
                <a:solidFill>
                  <a:srgbClr val="5B6C7E"/>
                </a:solidFill>
                <a:latin typeface="Arial"/>
                <a:ea typeface="Arial"/>
                <a:cs typeface="Arial"/>
              </a:defRPr>
            </a:pPr>
            <a:r>
              <a:rPr sz="1800" b="0">
                <a:solidFill>
                  <a:srgbClr val="5B6C7E"/>
                </a:solidFill>
                <a:latin typeface="Arial"/>
                <a:ea typeface="Arial"/>
                <a:cs typeface="Arial"/>
              </a:rPr>
              <a:t>Moments and rotational equilibrium belong to Lesson 1.1.5.</a:t>
            </a:r>
          </a:p>
        </p:txBody>
      </p:sp>
      <p:sp>
        <p:nvSpPr>
          <p:cNvPr id="19" name="paragraph">
            <a:extLst xmlns:a="http://schemas.openxmlformats.org/drawingml/2006/main">
              <a:ext uri="{FF2B5EF4-FFF2-40B4-BE49-F238E27FC236}">
                <a16:creationId xmlns:a16="http://schemas.microsoft.com/office/drawing/2014/main" id="{FB156139-F30E-4108-B062-337B573664AE}"/>
              </a:ext>
            </a:extLst>
          </p:cNvPr>
          <p:cNvSpPr>
            <a:spLocks xmlns:a="http://schemas.openxmlformats.org/drawingml/2006/main" noGrp="1"/>
          </p:cNvSpPr>
          <p:nvPr/>
        </p:nvSpPr>
        <p:spPr>
          <a:xfrm xmlns:a="http://schemas.openxmlformats.org/drawingml/2006/main">
            <a:off x="685800" y="5800725"/>
            <a:ext cx="1082040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5B6C7E"/>
                </a:solidFill>
                <a:latin typeface="Arial"/>
                <a:ea typeface="Arial"/>
                <a:cs typeface="Arial"/>
              </a:defRPr>
            </a:defPPr>
            <a:lvl1pPr algn="l">
              <a:defRPr sz="1800" b="0">
                <a:solidFill>
                  <a:srgbClr val="5B6C7E"/>
                </a:solidFill>
                <a:latin typeface="Arial"/>
                <a:ea typeface="Arial"/>
                <a:cs typeface="Arial"/>
              </a:defRPr>
            </a:lvl1pPr>
            <a:lvl2pPr algn="l">
              <a:defRPr sz="1800" b="0">
                <a:solidFill>
                  <a:srgbClr val="5B6C7E"/>
                </a:solidFill>
                <a:latin typeface="Arial"/>
                <a:ea typeface="Arial"/>
                <a:cs typeface="Arial"/>
              </a:defRPr>
            </a:lvl2pPr>
            <a:lvl3pPr algn="l">
              <a:defRPr sz="1800" b="0">
                <a:solidFill>
                  <a:srgbClr val="5B6C7E"/>
                </a:solidFill>
                <a:latin typeface="Arial"/>
                <a:ea typeface="Arial"/>
                <a:cs typeface="Arial"/>
              </a:defRPr>
            </a:lvl3pPr>
            <a:lvl4pPr algn="l">
              <a:defRPr sz="1800" b="0">
                <a:solidFill>
                  <a:srgbClr val="5B6C7E"/>
                </a:solidFill>
                <a:latin typeface="Arial"/>
                <a:ea typeface="Arial"/>
                <a:cs typeface="Arial"/>
              </a:defRPr>
            </a:lvl4pPr>
            <a:lvl5pPr algn="l">
              <a:defRPr sz="1800" b="0">
                <a:solidFill>
                  <a:srgbClr val="5B6C7E"/>
                </a:solidFill>
                <a:latin typeface="Arial"/>
                <a:ea typeface="Arial"/>
                <a:cs typeface="Arial"/>
              </a:defRPr>
            </a:lvl5pPr>
            <a:lvl6pPr algn="l">
              <a:defRPr sz="1800" b="0">
                <a:solidFill>
                  <a:srgbClr val="5B6C7E"/>
                </a:solidFill>
                <a:latin typeface="Arial"/>
                <a:ea typeface="Arial"/>
                <a:cs typeface="Arial"/>
              </a:defRPr>
            </a:lvl6pPr>
            <a:lvl7pPr algn="l">
              <a:defRPr sz="1800" b="0">
                <a:solidFill>
                  <a:srgbClr val="5B6C7E"/>
                </a:solidFill>
                <a:latin typeface="Arial"/>
                <a:ea typeface="Arial"/>
                <a:cs typeface="Arial"/>
              </a:defRPr>
            </a:lvl7pPr>
            <a:lvl8pPr algn="l">
              <a:defRPr sz="1800" b="0">
                <a:solidFill>
                  <a:srgbClr val="5B6C7E"/>
                </a:solidFill>
                <a:latin typeface="Arial"/>
                <a:ea typeface="Arial"/>
                <a:cs typeface="Arial"/>
              </a:defRPr>
            </a:lvl8pPr>
            <a:lvl9pPr algn="l">
              <a:defRPr sz="1800" b="0">
                <a:solidFill>
                  <a:srgbClr val="5B6C7E"/>
                </a:solidFill>
                <a:latin typeface="Arial"/>
                <a:ea typeface="Arial"/>
                <a:cs typeface="Arial"/>
              </a:defRPr>
            </a:lvl9pPr>
          </a:lstStyle>
          <a:p xmlns:a="http://schemas.openxmlformats.org/drawingml/2006/main">
            <a:pPr algn="l">
              <a:lnSpc>
                <a:spcPct val="112000"/>
              </a:lnSpc>
              <a:buNone/>
              <a:defRPr sz="1800" b="0">
                <a:solidFill>
                  <a:srgbClr val="5B6C7E"/>
                </a:solidFill>
                <a:latin typeface="Arial"/>
                <a:ea typeface="Arial"/>
                <a:cs typeface="Arial"/>
              </a:defRPr>
            </a:pPr>
            <a:r>
              <a:rPr sz="1800" b="0">
                <a:solidFill>
                  <a:srgbClr val="5B6C7E"/>
                </a:solidFill>
                <a:latin typeface="Arial"/>
                <a:ea typeface="Arial"/>
                <a:cs typeface="Arial"/>
              </a:rPr>
              <a:t>Next lesson: 1.1.4, Momentum, impulse and conservation of momentum.</a:t>
            </a:r>
          </a:p>
        </p:txBody>
      </p:sp>
    </p:spTree>
    <p:extLst>
      <p:ext uri="{BB962C8B-B14F-4D97-AF65-F5344CB8AC3E}">
        <p14:creationId xmlns:p14="http://schemas.microsoft.com/office/powerpoint/2010/main" val="59632250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2026-10-26T14:54:07.3670000Z</dcterms:created>
  <dcterms:modified xsi:type="dcterms:W3CDTF">2026-10-26T14:54:07.3670000Z</dcterms:modified>
</coreProperties>
</file>