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charts/chart2.xml" ContentType="application/vnd.openxmlformats-officedocument.drawingml.chart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charts/chart3.xml" ContentType="application/vnd.openxmlformats-officedocument.drawingml.chart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charts/chart4.xml" ContentType="application/vnd.openxmlformats-officedocument.drawingml.chart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charts/chart5.xml" ContentType="application/vnd.openxmlformats-officedocument.drawingml.chart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charts/chart6.xml" ContentType="application/vnd.openxmlformats-officedocument.drawingml.chart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charts/chart7.xml" ContentType="application/vnd.openxmlformats-officedocument.drawingml.chart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charts/chart8.xml" ContentType="application/vnd.openxmlformats-officedocument.drawingml.chart+xml"/>
  <Override PartName="/ppt/slides/charts/chart9.xml" ContentType="application/vnd.openxmlformats-officedocument.drawingml.chart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charts/chart10.xml" ContentType="application/vnd.openxmlformats-officedocument.drawingml.chart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charts/chart11.xml" ContentType="application/vnd.openxmlformats-officedocument.drawingml.chart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charts/chart12.xml" ContentType="application/vnd.openxmlformats-officedocument.drawingml.chart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slides/charts/chart13.xml" ContentType="application/vnd.openxmlformats-officedocument.drawingml.chart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8a960a1120443e" /><Relationship Type="http://schemas.openxmlformats.org/officeDocument/2006/relationships/extended-properties" Target="/docProps/app.xml" Id="R47d696cb67294321" /><Relationship Type="http://schemas.openxmlformats.org/officeDocument/2006/relationships/officeDocument" Target="/ppt/presentation.xml" Id="R8491463c650b4c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a3bfb1765749fc"/>
  </p:sldMasterIdLst>
  <p:notesMasterIdLst>
    <p:notesMasterId xmlns:r="http://schemas.openxmlformats.org/officeDocument/2006/relationships" r:id="Re0f839773fb64958"/>
  </p:notesMasterIdLst>
  <p:sldIdLst>
    <p:sldId xmlns:r="http://schemas.openxmlformats.org/officeDocument/2006/relationships" id="256" r:id="R8a66a404eb884740"/>
    <p:sldId xmlns:r="http://schemas.openxmlformats.org/officeDocument/2006/relationships" id="257" r:id="Ref81dd947af449e0"/>
    <p:sldId xmlns:r="http://schemas.openxmlformats.org/officeDocument/2006/relationships" id="258" r:id="R571577508b2e469a"/>
    <p:sldId xmlns:r="http://schemas.openxmlformats.org/officeDocument/2006/relationships" id="259" r:id="R99352ef7f7514b40"/>
    <p:sldId xmlns:r="http://schemas.openxmlformats.org/officeDocument/2006/relationships" id="260" r:id="Rc54639aaa18a453a"/>
    <p:sldId xmlns:r="http://schemas.openxmlformats.org/officeDocument/2006/relationships" id="261" r:id="R86f9fe9090944a0e"/>
    <p:sldId xmlns:r="http://schemas.openxmlformats.org/officeDocument/2006/relationships" id="262" r:id="R14fa9994c8f44d4f"/>
    <p:sldId xmlns:r="http://schemas.openxmlformats.org/officeDocument/2006/relationships" id="263" r:id="R6a47595970fa489c"/>
    <p:sldId xmlns:r="http://schemas.openxmlformats.org/officeDocument/2006/relationships" id="264" r:id="R94a979a821be4211"/>
    <p:sldId xmlns:r="http://schemas.openxmlformats.org/officeDocument/2006/relationships" id="265" r:id="R86b6f8fb0d4448f2"/>
    <p:sldId xmlns:r="http://schemas.openxmlformats.org/officeDocument/2006/relationships" id="266" r:id="Rb0a4922a99554e8b"/>
    <p:sldId xmlns:r="http://schemas.openxmlformats.org/officeDocument/2006/relationships" id="267" r:id="R54a7cd17b63e4766"/>
    <p:sldId xmlns:r="http://schemas.openxmlformats.org/officeDocument/2006/relationships" id="268" r:id="R6f197638783641c4"/>
    <p:sldId xmlns:r="http://schemas.openxmlformats.org/officeDocument/2006/relationships" id="269" r:id="R9e582f8ec7e34c43"/>
    <p:sldId xmlns:r="http://schemas.openxmlformats.org/officeDocument/2006/relationships" id="270" r:id="R85bdf4e4e04048fa"/>
    <p:sldId xmlns:r="http://schemas.openxmlformats.org/officeDocument/2006/relationships" id="271" r:id="R3a776ab417b94803"/>
    <p:sldId xmlns:r="http://schemas.openxmlformats.org/officeDocument/2006/relationships" id="272" r:id="Rbc367752b50c459e"/>
    <p:sldId xmlns:r="http://schemas.openxmlformats.org/officeDocument/2006/relationships" id="273" r:id="R6d0cddff41554c30"/>
    <p:sldId xmlns:r="http://schemas.openxmlformats.org/officeDocument/2006/relationships" id="274" r:id="R3bf284541c8a4409"/>
    <p:sldId xmlns:r="http://schemas.openxmlformats.org/officeDocument/2006/relationships" id="275" r:id="R8282ed48d6cc4de6"/>
    <p:sldId xmlns:r="http://schemas.openxmlformats.org/officeDocument/2006/relationships" id="276" r:id="R85960735206a4b28"/>
    <p:sldId xmlns:r="http://schemas.openxmlformats.org/officeDocument/2006/relationships" id="277" r:id="R402dadc38cb241f8"/>
    <p:sldId xmlns:r="http://schemas.openxmlformats.org/officeDocument/2006/relationships" id="278" r:id="R77483bcd817e40b8"/>
    <p:sldId xmlns:r="http://schemas.openxmlformats.org/officeDocument/2006/relationships" id="279" r:id="R01ebd3d44dd54df1"/>
    <p:sldId xmlns:r="http://schemas.openxmlformats.org/officeDocument/2006/relationships" id="280" r:id="R89e1741093ac4ec0"/>
    <p:sldId xmlns:r="http://schemas.openxmlformats.org/officeDocument/2006/relationships" id="281" r:id="Rbf02a7e9038f47e8"/>
    <p:sldId xmlns:r="http://schemas.openxmlformats.org/officeDocument/2006/relationships" id="282" r:id="Rdca8834c46704b78"/>
    <p:sldId xmlns:r="http://schemas.openxmlformats.org/officeDocument/2006/relationships" id="283" r:id="Ra4802e96e8dd4e1f"/>
    <p:sldId xmlns:r="http://schemas.openxmlformats.org/officeDocument/2006/relationships" id="284" r:id="R52ee953fe17b486e"/>
    <p:sldId xmlns:r="http://schemas.openxmlformats.org/officeDocument/2006/relationships" id="285" r:id="R1ec66aa1b2cf4217"/>
    <p:sldId xmlns:r="http://schemas.openxmlformats.org/officeDocument/2006/relationships" id="286" r:id="R1a439a8934674364"/>
    <p:sldId xmlns:r="http://schemas.openxmlformats.org/officeDocument/2006/relationships" id="287" r:id="R70dc1637be5b4855"/>
    <p:sldId xmlns:r="http://schemas.openxmlformats.org/officeDocument/2006/relationships" id="288" r:id="R04736695c042483c"/>
    <p:sldId xmlns:r="http://schemas.openxmlformats.org/officeDocument/2006/relationships" id="289" r:id="R66b8f15877d04b3f"/>
    <p:sldId xmlns:r="http://schemas.openxmlformats.org/officeDocument/2006/relationships" id="290" r:id="R41f95574cde240f6"/>
    <p:sldId xmlns:r="http://schemas.openxmlformats.org/officeDocument/2006/relationships" id="291" r:id="Rb2c8b47df2374bca"/>
    <p:sldId xmlns:r="http://schemas.openxmlformats.org/officeDocument/2006/relationships" id="292" r:id="R4e40bfb575674bbd"/>
    <p:sldId xmlns:r="http://schemas.openxmlformats.org/officeDocument/2006/relationships" id="293" r:id="Rce3119efef3c42cc"/>
    <p:sldId xmlns:r="http://schemas.openxmlformats.org/officeDocument/2006/relationships" id="294" r:id="R84b3a94051804725"/>
    <p:sldId xmlns:r="http://schemas.openxmlformats.org/officeDocument/2006/relationships" id="295" r:id="Rcceb0aeb2249436d"/>
    <p:sldId xmlns:r="http://schemas.openxmlformats.org/officeDocument/2006/relationships" id="296" r:id="R664eeb497bfb4eb6"/>
    <p:sldId xmlns:r="http://schemas.openxmlformats.org/officeDocument/2006/relationships" id="297" r:id="R1a19167e771b4b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b650a4de5b4045" /><Relationship Type="http://schemas.openxmlformats.org/officeDocument/2006/relationships/slideMaster" Target="/ppt/slideMasters/slideMaster1.xml" Id="Rb8a3bfb1765749fc" /><Relationship Type="http://schemas.openxmlformats.org/officeDocument/2006/relationships/notesMaster" Target="/ppt/notesMasters/notesMaster1.xml" Id="Re0f839773fb64958" /><Relationship Type="http://schemas.openxmlformats.org/officeDocument/2006/relationships/presProps" Target="/ppt/presProps.xml" Id="Rd780e8aecffb4afc" /><Relationship Type="http://schemas.openxmlformats.org/officeDocument/2006/relationships/tableStyles" Target="/ppt/tableStyles.xml" Id="R8a67888c2b2e4c7a" /><Relationship Type="http://schemas.openxmlformats.org/officeDocument/2006/relationships/slide" Target="/ppt/slides/slide1.xml" Id="R8a66a404eb884740" /><Relationship Type="http://schemas.openxmlformats.org/officeDocument/2006/relationships/slide" Target="/ppt/slides/slide2.xml" Id="Ref81dd947af449e0" /><Relationship Type="http://schemas.openxmlformats.org/officeDocument/2006/relationships/slide" Target="/ppt/slides/slide3.xml" Id="R571577508b2e469a" /><Relationship Type="http://schemas.openxmlformats.org/officeDocument/2006/relationships/slide" Target="/ppt/slides/slide4.xml" Id="R99352ef7f7514b40" /><Relationship Type="http://schemas.openxmlformats.org/officeDocument/2006/relationships/slide" Target="/ppt/slides/slide5.xml" Id="Rc54639aaa18a453a" /><Relationship Type="http://schemas.openxmlformats.org/officeDocument/2006/relationships/slide" Target="/ppt/slides/slide6.xml" Id="R86f9fe9090944a0e" /><Relationship Type="http://schemas.openxmlformats.org/officeDocument/2006/relationships/slide" Target="/ppt/slides/slide7.xml" Id="R14fa9994c8f44d4f" /><Relationship Type="http://schemas.openxmlformats.org/officeDocument/2006/relationships/slide" Target="/ppt/slides/slide8.xml" Id="R6a47595970fa489c" /><Relationship Type="http://schemas.openxmlformats.org/officeDocument/2006/relationships/slide" Target="/ppt/slides/slide9.xml" Id="R94a979a821be4211" /><Relationship Type="http://schemas.openxmlformats.org/officeDocument/2006/relationships/slide" Target="/ppt/slides/slide10.xml" Id="R86b6f8fb0d4448f2" /><Relationship Type="http://schemas.openxmlformats.org/officeDocument/2006/relationships/slide" Target="/ppt/slides/slide11.xml" Id="Rb0a4922a99554e8b" /><Relationship Type="http://schemas.openxmlformats.org/officeDocument/2006/relationships/slide" Target="/ppt/slides/slide12.xml" Id="R54a7cd17b63e4766" /><Relationship Type="http://schemas.openxmlformats.org/officeDocument/2006/relationships/slide" Target="/ppt/slides/slide13.xml" Id="R6f197638783641c4" /><Relationship Type="http://schemas.openxmlformats.org/officeDocument/2006/relationships/slide" Target="/ppt/slides/slide14.xml" Id="R9e582f8ec7e34c43" /><Relationship Type="http://schemas.openxmlformats.org/officeDocument/2006/relationships/slide" Target="/ppt/slides/slide15.xml" Id="R85bdf4e4e04048fa" /><Relationship Type="http://schemas.openxmlformats.org/officeDocument/2006/relationships/slide" Target="/ppt/slides/slide16.xml" Id="R3a776ab417b94803" /><Relationship Type="http://schemas.openxmlformats.org/officeDocument/2006/relationships/slide" Target="/ppt/slides/slide17.xml" Id="Rbc367752b50c459e" /><Relationship Type="http://schemas.openxmlformats.org/officeDocument/2006/relationships/slide" Target="/ppt/slides/slide18.xml" Id="R6d0cddff41554c30" /><Relationship Type="http://schemas.openxmlformats.org/officeDocument/2006/relationships/slide" Target="/ppt/slides/slide19.xml" Id="R3bf284541c8a4409" /><Relationship Type="http://schemas.openxmlformats.org/officeDocument/2006/relationships/slide" Target="/ppt/slides/slide20.xml" Id="R8282ed48d6cc4de6" /><Relationship Type="http://schemas.openxmlformats.org/officeDocument/2006/relationships/slide" Target="/ppt/slides/slide21.xml" Id="R85960735206a4b28" /><Relationship Type="http://schemas.openxmlformats.org/officeDocument/2006/relationships/slide" Target="/ppt/slides/slide22.xml" Id="R402dadc38cb241f8" /><Relationship Type="http://schemas.openxmlformats.org/officeDocument/2006/relationships/slide" Target="/ppt/slides/slide23.xml" Id="R77483bcd817e40b8" /><Relationship Type="http://schemas.openxmlformats.org/officeDocument/2006/relationships/slide" Target="/ppt/slides/slide24.xml" Id="R01ebd3d44dd54df1" /><Relationship Type="http://schemas.openxmlformats.org/officeDocument/2006/relationships/slide" Target="/ppt/slides/slide25.xml" Id="R89e1741093ac4ec0" /><Relationship Type="http://schemas.openxmlformats.org/officeDocument/2006/relationships/slide" Target="/ppt/slides/slide26.xml" Id="Rbf02a7e9038f47e8" /><Relationship Type="http://schemas.openxmlformats.org/officeDocument/2006/relationships/slide" Target="/ppt/slides/slide27.xml" Id="Rdca8834c46704b78" /><Relationship Type="http://schemas.openxmlformats.org/officeDocument/2006/relationships/slide" Target="/ppt/slides/slide28.xml" Id="Ra4802e96e8dd4e1f" /><Relationship Type="http://schemas.openxmlformats.org/officeDocument/2006/relationships/slide" Target="/ppt/slides/slide29.xml" Id="R52ee953fe17b486e" /><Relationship Type="http://schemas.openxmlformats.org/officeDocument/2006/relationships/slide" Target="/ppt/slides/slide30.xml" Id="R1ec66aa1b2cf4217" /><Relationship Type="http://schemas.openxmlformats.org/officeDocument/2006/relationships/slide" Target="/ppt/slides/slide31.xml" Id="R1a439a8934674364" /><Relationship Type="http://schemas.openxmlformats.org/officeDocument/2006/relationships/slide" Target="/ppt/slides/slide32.xml" Id="R70dc1637be5b4855" /><Relationship Type="http://schemas.openxmlformats.org/officeDocument/2006/relationships/slide" Target="/ppt/slides/slide33.xml" Id="R04736695c042483c" /><Relationship Type="http://schemas.openxmlformats.org/officeDocument/2006/relationships/slide" Target="/ppt/slides/slide34.xml" Id="R66b8f15877d04b3f" /><Relationship Type="http://schemas.openxmlformats.org/officeDocument/2006/relationships/slide" Target="/ppt/slides/slide35.xml" Id="R41f95574cde240f6" /><Relationship Type="http://schemas.openxmlformats.org/officeDocument/2006/relationships/slide" Target="/ppt/slides/slide36.xml" Id="Rb2c8b47df2374bca" /><Relationship Type="http://schemas.openxmlformats.org/officeDocument/2006/relationships/slide" Target="/ppt/slides/slide37.xml" Id="R4e40bfb575674bbd" /><Relationship Type="http://schemas.openxmlformats.org/officeDocument/2006/relationships/slide" Target="/ppt/slides/slide38.xml" Id="Rce3119efef3c42cc" /><Relationship Type="http://schemas.openxmlformats.org/officeDocument/2006/relationships/slide" Target="/ppt/slides/slide39.xml" Id="R84b3a94051804725" /><Relationship Type="http://schemas.openxmlformats.org/officeDocument/2006/relationships/slide" Target="/ppt/slides/slide40.xml" Id="Rcceb0aeb2249436d" /><Relationship Type="http://schemas.openxmlformats.org/officeDocument/2006/relationships/slide" Target="/ppt/slides/slide41.xml" Id="R664eeb497bfb4eb6" /><Relationship Type="http://schemas.openxmlformats.org/officeDocument/2006/relationships/slide" Target="/ppt/slides/slide42.xml" Id="R1a19167e771b4b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5e4a21ecee40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c95a82fcea4d6f" /><Relationship Type="http://schemas.openxmlformats.org/officeDocument/2006/relationships/notesMaster" Target="/ppt/notesMasters/notesMaster1.xml" Id="R1d67e758373641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178455e9a6426e" /><Relationship Type="http://schemas.openxmlformats.org/officeDocument/2006/relationships/notesMaster" Target="/ppt/notesMasters/notesMaster1.xml" Id="Rdeb274ea0bca4d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b3d532e4064007" /><Relationship Type="http://schemas.openxmlformats.org/officeDocument/2006/relationships/notesMaster" Target="/ppt/notesMasters/notesMaster1.xml" Id="Rc1be90fe9c744f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5548d1bf954a37" /><Relationship Type="http://schemas.openxmlformats.org/officeDocument/2006/relationships/notesMaster" Target="/ppt/notesMasters/notesMaster1.xml" Id="R361a0f4893834e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482d821f7c413b" /><Relationship Type="http://schemas.openxmlformats.org/officeDocument/2006/relationships/notesMaster" Target="/ppt/notesMasters/notesMaster1.xml" Id="Ra14c715d3d094e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72ee04a4234878" /><Relationship Type="http://schemas.openxmlformats.org/officeDocument/2006/relationships/notesMaster" Target="/ppt/notesMasters/notesMaster1.xml" Id="R51b74fed289d47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1116f8037c4921" /><Relationship Type="http://schemas.openxmlformats.org/officeDocument/2006/relationships/notesMaster" Target="/ppt/notesMasters/notesMaster1.xml" Id="Raa0ef367c8ba4c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50d700dcb549a0" /><Relationship Type="http://schemas.openxmlformats.org/officeDocument/2006/relationships/notesMaster" Target="/ppt/notesMasters/notesMaster1.xml" Id="R9bc99339c1384f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460b8d9a044e05" /><Relationship Type="http://schemas.openxmlformats.org/officeDocument/2006/relationships/notesMaster" Target="/ppt/notesMasters/notesMaster1.xml" Id="R752e90b0e07e4f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a2ce3deef74889" /><Relationship Type="http://schemas.openxmlformats.org/officeDocument/2006/relationships/notesMaster" Target="/ppt/notesMasters/notesMaster1.xml" Id="R22953794be5a41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cbc0acb6364a92" /><Relationship Type="http://schemas.openxmlformats.org/officeDocument/2006/relationships/notesMaster" Target="/ppt/notesMasters/notesMaster1.xml" Id="Rd53df6005b7647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c009830e9a5420d" /><Relationship Type="http://schemas.openxmlformats.org/officeDocument/2006/relationships/notesMaster" Target="/ppt/notesMasters/notesMaster1.xml" Id="R65ee703d9cf043d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5fcf7368014cea" /><Relationship Type="http://schemas.openxmlformats.org/officeDocument/2006/relationships/notesMaster" Target="/ppt/notesMasters/notesMaster1.xml" Id="R06b05d8db5e44bf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9048c1ff224477f" /><Relationship Type="http://schemas.openxmlformats.org/officeDocument/2006/relationships/notesMaster" Target="/ppt/notesMasters/notesMaster1.xml" Id="Ra99231356b10419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aeeb073ff94713" /><Relationship Type="http://schemas.openxmlformats.org/officeDocument/2006/relationships/notesMaster" Target="/ppt/notesMasters/notesMaster1.xml" Id="R0cd079969d374f1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f68818a9bf4c61" /><Relationship Type="http://schemas.openxmlformats.org/officeDocument/2006/relationships/notesMaster" Target="/ppt/notesMasters/notesMaster1.xml" Id="Rf0c6687cb383466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9e86530fad74c76" /><Relationship Type="http://schemas.openxmlformats.org/officeDocument/2006/relationships/notesMaster" Target="/ppt/notesMasters/notesMaster1.xml" Id="R8de3af5c89d44b3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980bdf969434704" /><Relationship Type="http://schemas.openxmlformats.org/officeDocument/2006/relationships/notesMaster" Target="/ppt/notesMasters/notesMaster1.xml" Id="Rc0b92920e707448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2b561799844121" /><Relationship Type="http://schemas.openxmlformats.org/officeDocument/2006/relationships/notesMaster" Target="/ppt/notesMasters/notesMaster1.xml" Id="R931b1b7ba043479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334ab7a5d3147b8" /><Relationship Type="http://schemas.openxmlformats.org/officeDocument/2006/relationships/notesMaster" Target="/ppt/notesMasters/notesMaster1.xml" Id="R5784dee0ba54473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b3fa252cada4bb7" /><Relationship Type="http://schemas.openxmlformats.org/officeDocument/2006/relationships/notesMaster" Target="/ppt/notesMasters/notesMaster1.xml" Id="Rf2079d0d59a244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e7c59c7cbf84335" /><Relationship Type="http://schemas.openxmlformats.org/officeDocument/2006/relationships/notesMaster" Target="/ppt/notesMasters/notesMaster1.xml" Id="R235d4406c9a54f7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f3f37b7b8664e0b" /><Relationship Type="http://schemas.openxmlformats.org/officeDocument/2006/relationships/notesMaster" Target="/ppt/notesMasters/notesMaster1.xml" Id="R0d436b708b4044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c177f3fd9ed44d4" /><Relationship Type="http://schemas.openxmlformats.org/officeDocument/2006/relationships/notesMaster" Target="/ppt/notesMasters/notesMaster1.xml" Id="R2a5193c0b4a54ee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56e0cf1c3449c2" /><Relationship Type="http://schemas.openxmlformats.org/officeDocument/2006/relationships/notesMaster" Target="/ppt/notesMasters/notesMaster1.xml" Id="R606110edcef5490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b3c48b4f76d4d65" /><Relationship Type="http://schemas.openxmlformats.org/officeDocument/2006/relationships/notesMaster" Target="/ppt/notesMasters/notesMaster1.xml" Id="R530b9f6ae21e474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6918e307d814b88" /><Relationship Type="http://schemas.openxmlformats.org/officeDocument/2006/relationships/notesMaster" Target="/ppt/notesMasters/notesMaster1.xml" Id="R7ffa098cfaa1420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8e4818a0e2a48d0" /><Relationship Type="http://schemas.openxmlformats.org/officeDocument/2006/relationships/notesMaster" Target="/ppt/notesMasters/notesMaster1.xml" Id="R0096e2613c9c415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d2760075c6941c9" /><Relationship Type="http://schemas.openxmlformats.org/officeDocument/2006/relationships/notesMaster" Target="/ppt/notesMasters/notesMaster1.xml" Id="Re2cf3cd727e34a0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e94d40c0ba841a6" /><Relationship Type="http://schemas.openxmlformats.org/officeDocument/2006/relationships/notesMaster" Target="/ppt/notesMasters/notesMaster1.xml" Id="R19cc51e47c21420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60e89dff6e84ece" /><Relationship Type="http://schemas.openxmlformats.org/officeDocument/2006/relationships/notesMaster" Target="/ppt/notesMasters/notesMaster1.xml" Id="Rb677b4856cda40c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510c912974f4f44" /><Relationship Type="http://schemas.openxmlformats.org/officeDocument/2006/relationships/notesMaster" Target="/ppt/notesMasters/notesMaster1.xml" Id="Rf1f1db0068fc455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220ae4acc4c4a2d" /><Relationship Type="http://schemas.openxmlformats.org/officeDocument/2006/relationships/notesMaster" Target="/ppt/notesMasters/notesMaster1.xml" Id="R95886eb298014a6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d231af940f14797" /><Relationship Type="http://schemas.openxmlformats.org/officeDocument/2006/relationships/notesMaster" Target="/ppt/notesMasters/notesMaster1.xml" Id="R5581ebeb445b476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39794f7331c428a" /><Relationship Type="http://schemas.openxmlformats.org/officeDocument/2006/relationships/notesMaster" Target="/ppt/notesMasters/notesMaster1.xml" Id="R1944b0331018486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37f8df7b3804f03" /><Relationship Type="http://schemas.openxmlformats.org/officeDocument/2006/relationships/notesMaster" Target="/ppt/notesMasters/notesMaster1.xml" Id="Raf21be31dbda49e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fd76296762e4028" /><Relationship Type="http://schemas.openxmlformats.org/officeDocument/2006/relationships/notesMaster" Target="/ppt/notesMasters/notesMaster1.xml" Id="R58e4706230ba49b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a009b70e3f34b28" /><Relationship Type="http://schemas.openxmlformats.org/officeDocument/2006/relationships/notesMaster" Target="/ppt/notesMasters/notesMaster1.xml" Id="Rf4f77165257a4adf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be20de34e8041c2" /><Relationship Type="http://schemas.openxmlformats.org/officeDocument/2006/relationships/notesMaster" Target="/ppt/notesMasters/notesMaster1.xml" Id="R0ab0534fbc6b42d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82fc5c89b2f14a9d" /><Relationship Type="http://schemas.openxmlformats.org/officeDocument/2006/relationships/notesMaster" Target="/ppt/notesMasters/notesMaster1.xml" Id="Rf6c9c760409c4d0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0b59bd9f9664fcc" /><Relationship Type="http://schemas.openxmlformats.org/officeDocument/2006/relationships/notesMaster" Target="/ppt/notesMasters/notesMaster1.xml" Id="R9ecc12c75820431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ceb72171c81a45e2" /><Relationship Type="http://schemas.openxmlformats.org/officeDocument/2006/relationships/notesMaster" Target="/ppt/notesMasters/notesMaster1.xml" Id="R6be4f4e83eff42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Illustration: OpenAI built-in image generation,26 October2026, kinematics-cover.png. Prompt/provenance: assets/selected-illustrations.json. Qualitative, not to scale.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IAL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Lesson1.1.2 covers points1,2,3,7 and11, including Core Practical1. Original illustrative questions/data. One-dimensional constant-acceleration equations apply separately to projectile components. General vector resolution and force laws are outside this lesson. The fall examples neglect air resistance.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d610ddd98e4e4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a602730f264bb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ee8ced7de949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5481057ce64f1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4b456968424d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3e255e25b042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E5AA2F-545F-4FB1-AD11-0480DBAD91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E8AB21-0923-42EF-A2C0-69F1C3F45EF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AD9BEF5-F7E2-4218-887A-DDC0DF0F0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BDC829-BB5A-4304-B8A9-4AB646F77F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DD1D7FB-3597-49CC-97FF-B8AEF30DEC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CBF71E5-E84B-4A12-9A81-4F520F06CF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8A4D93-3C2F-417E-91FC-CD7EB0E256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474212B-96AE-4547-A50B-919415A287B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47C5D4-F154-4D18-9D53-186122357A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67CD10-8FE7-4A06-9227-3FFA1862B8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344cd29f1f4d82" /><Relationship Type="http://schemas.openxmlformats.org/officeDocument/2006/relationships/slideLayout" Target="/ppt/slideLayouts/slideLayout1.xml" Id="R21b776f1c3f94e23" /><Relationship Type="http://schemas.openxmlformats.org/officeDocument/2006/relationships/slideLayout" Target="/ppt/slideLayouts/slideLayout2.xml" Id="Re04ebf7975704d5e" /><Relationship Type="http://schemas.openxmlformats.org/officeDocument/2006/relationships/slideLayout" Target="/ppt/slideLayouts/slideLayout3.xml" Id="R4cfbff94c6334727" /><Relationship Type="http://schemas.openxmlformats.org/officeDocument/2006/relationships/slideLayout" Target="/ppt/slideLayouts/slideLayout4.xml" Id="R50fcfc2fc0a74b95" /><Relationship Type="http://schemas.openxmlformats.org/officeDocument/2006/relationships/slideLayout" Target="/ppt/slideLayouts/slideLayout5.xml" Id="Reb9d300df13848a4" /><Relationship Type="http://schemas.openxmlformats.org/officeDocument/2006/relationships/slideLayout" Target="/ppt/slideLayouts/slideLayout6.xml" Id="R2a90e45c731642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b776f1c3f94e23"/>
    <p:sldLayoutId xmlns:r="http://schemas.openxmlformats.org/officeDocument/2006/relationships" id="2147483650" r:id="Re04ebf7975704d5e"/>
    <p:sldLayoutId xmlns:r="http://schemas.openxmlformats.org/officeDocument/2006/relationships" id="2147483651" r:id="R4cfbff94c6334727"/>
    <p:sldLayoutId xmlns:r="http://schemas.openxmlformats.org/officeDocument/2006/relationships" id="2147483652" r:id="R50fcfc2fc0a74b95"/>
    <p:sldLayoutId xmlns:r="http://schemas.openxmlformats.org/officeDocument/2006/relationships" id="2147483653" r:id="Reb9d300df13848a4"/>
    <p:sldLayoutId xmlns:r="http://schemas.openxmlformats.org/officeDocument/2006/relationships" id="2147483654" r:id="R2a90e45c731642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81aa1950184fed" /><Relationship Type="http://schemas.openxmlformats.org/officeDocument/2006/relationships/image" Target="/ppt/media/image.png" Id="R37c47a85214944e8" /><Relationship Type="http://schemas.openxmlformats.org/officeDocument/2006/relationships/notesSlide" Target="/ppt/notesSlides/notesSlide1.xml" Id="R7891dff5ee0c42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c56eec4eee4c67" /><Relationship Type="http://schemas.openxmlformats.org/officeDocument/2006/relationships/notesSlide" Target="/ppt/notesSlides/notesSlide2.xml" Id="R11854bcb168847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8862b2a20d463a" /><Relationship Type="http://schemas.openxmlformats.org/officeDocument/2006/relationships/notesSlide" Target="/ppt/notesSlides/notesSlide3.xml" Id="R2d5483f26b2a4d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db0c1cb38947b9" /><Relationship Type="http://schemas.openxmlformats.org/officeDocument/2006/relationships/notesSlide" Target="/ppt/notesSlides/notesSlide4.xml" Id="R26c813eb50b2431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6e106eed8c47a6" /><Relationship Type="http://schemas.openxmlformats.org/officeDocument/2006/relationships/notesSlide" Target="/ppt/notesSlides/notesSlide5.xml" Id="Rfd3c22c3ebda47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ada5d0ede34479" /><Relationship Type="http://schemas.openxmlformats.org/officeDocument/2006/relationships/notesSlide" Target="/ppt/notesSlides/notesSlide6.xml" Id="R82251540faef423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f2ef77606d4f35" /><Relationship Type="http://schemas.openxmlformats.org/officeDocument/2006/relationships/notesSlide" Target="/ppt/notesSlides/notesSlide7.xml" Id="Ra196a4804d1649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ce732adca644f7" /><Relationship Type="http://schemas.openxmlformats.org/officeDocument/2006/relationships/notesSlide" Target="/ppt/notesSlides/notesSlide8.xml" Id="Raea4a60c44704b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ef4aae7ae34818" /><Relationship Type="http://schemas.openxmlformats.org/officeDocument/2006/relationships/chart" Target="/ppt/slides/charts/chart1.xml" Id="Ra9bc03c17b2f4941" /><Relationship Type="http://schemas.openxmlformats.org/officeDocument/2006/relationships/notesSlide" Target="/ppt/notesSlides/notesSlide9.xml" Id="Rf78d7aee99fb45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2bf27441744fd4" /><Relationship Type="http://schemas.openxmlformats.org/officeDocument/2006/relationships/notesSlide" Target="/ppt/notesSlides/notesSlide10.xml" Id="R95ebe03f97144d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09cca70b5f48a6" /><Relationship Type="http://schemas.openxmlformats.org/officeDocument/2006/relationships/notesSlide" Target="/ppt/notesSlides/notesSlide11.xml" Id="Rba84cd7cd17a40c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12c92257ce44e4" /><Relationship Type="http://schemas.openxmlformats.org/officeDocument/2006/relationships/notesSlide" Target="/ppt/notesSlides/notesSlide12.xml" Id="R85b057e1a0ab4cf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0f5dc9f636439f" /><Relationship Type="http://schemas.openxmlformats.org/officeDocument/2006/relationships/notesSlide" Target="/ppt/notesSlides/notesSlide13.xml" Id="R53694a378ea0489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fb4ed7710b4c70" /><Relationship Type="http://schemas.openxmlformats.org/officeDocument/2006/relationships/notesSlide" Target="/ppt/notesSlides/notesSlide14.xml" Id="Re28a1ae401464a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afb86b7719429b" /><Relationship Type="http://schemas.openxmlformats.org/officeDocument/2006/relationships/chart" Target="/ppt/slides/charts/chart2.xml" Id="Rf984911152654b1b" /><Relationship Type="http://schemas.openxmlformats.org/officeDocument/2006/relationships/notesSlide" Target="/ppt/notesSlides/notesSlide15.xml" Id="Rb0b5aeac42894bd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e6bb637a924c58" /><Relationship Type="http://schemas.openxmlformats.org/officeDocument/2006/relationships/chart" Target="/ppt/slides/charts/chart3.xml" Id="R862c84dfcbb4428e" /><Relationship Type="http://schemas.openxmlformats.org/officeDocument/2006/relationships/notesSlide" Target="/ppt/notesSlides/notesSlide16.xml" Id="R047257eaae7f41b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c9e483247d40d5" /><Relationship Type="http://schemas.openxmlformats.org/officeDocument/2006/relationships/notesSlide" Target="/ppt/notesSlides/notesSlide17.xml" Id="R77688a66a74e4ed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369dd8d0284c84" /><Relationship Type="http://schemas.openxmlformats.org/officeDocument/2006/relationships/chart" Target="/ppt/slides/charts/chart4.xml" Id="Racd142beeb6444d5" /><Relationship Type="http://schemas.openxmlformats.org/officeDocument/2006/relationships/notesSlide" Target="/ppt/notesSlides/notesSlide18.xml" Id="R4dc7e15b9f8e49f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46a62aa3b84827" /><Relationship Type="http://schemas.openxmlformats.org/officeDocument/2006/relationships/chart" Target="/ppt/slides/charts/chart5.xml" Id="R3483170093fd4a3a" /><Relationship Type="http://schemas.openxmlformats.org/officeDocument/2006/relationships/notesSlide" Target="/ppt/notesSlides/notesSlide19.xml" Id="R668139124f154c4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a617cba35b42a5" /><Relationship Type="http://schemas.openxmlformats.org/officeDocument/2006/relationships/notesSlide" Target="/ppt/notesSlides/notesSlide20.xml" Id="Rfe6ee9458fc7472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3bb2998ae34505" /><Relationship Type="http://schemas.openxmlformats.org/officeDocument/2006/relationships/chart" Target="/ppt/slides/charts/chart6.xml" Id="Rdd45f56a43224cb5" /><Relationship Type="http://schemas.openxmlformats.org/officeDocument/2006/relationships/notesSlide" Target="/ppt/notesSlides/notesSlide21.xml" Id="R08b4e6b6993942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5b4a1b25504f82" /><Relationship Type="http://schemas.openxmlformats.org/officeDocument/2006/relationships/chart" Target="/ppt/slides/charts/chart7.xml" Id="R9e200ad17a5349de" /><Relationship Type="http://schemas.openxmlformats.org/officeDocument/2006/relationships/notesSlide" Target="/ppt/notesSlides/notesSlide22.xml" Id="R20ee5bc69fca4df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ec616f3d584077" /><Relationship Type="http://schemas.openxmlformats.org/officeDocument/2006/relationships/notesSlide" Target="/ppt/notesSlides/notesSlide23.xml" Id="R5aa26fc2ca2043f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ee753ea0004663" /><Relationship Type="http://schemas.openxmlformats.org/officeDocument/2006/relationships/notesSlide" Target="/ppt/notesSlides/notesSlide24.xml" Id="Ra40be10c7a034d5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023975c64b4b83" /><Relationship Type="http://schemas.openxmlformats.org/officeDocument/2006/relationships/chart" Target="/ppt/slides/charts/chart8.xml" Id="R079f3858cbca4e20" /><Relationship Type="http://schemas.openxmlformats.org/officeDocument/2006/relationships/chart" Target="/ppt/slides/charts/chart9.xml" Id="R753bbf72947d4117" /><Relationship Type="http://schemas.openxmlformats.org/officeDocument/2006/relationships/notesSlide" Target="/ppt/notesSlides/notesSlide25.xml" Id="R9f546eed0a09409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29e5cc28a34b32" /><Relationship Type="http://schemas.openxmlformats.org/officeDocument/2006/relationships/notesSlide" Target="/ppt/notesSlides/notesSlide26.xml" Id="R24151cd385e24ad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f2bd2a0a6a4621" /><Relationship Type="http://schemas.openxmlformats.org/officeDocument/2006/relationships/chart" Target="/ppt/slides/charts/chart10.xml" Id="Rf30e5115eee34bcd" /><Relationship Type="http://schemas.openxmlformats.org/officeDocument/2006/relationships/notesSlide" Target="/ppt/notesSlides/notesSlide27.xml" Id="R72634fff998b43a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68d3d86bed47c0" /><Relationship Type="http://schemas.openxmlformats.org/officeDocument/2006/relationships/chart" Target="/ppt/slides/charts/chart11.xml" Id="R04bfa54e2890498d" /><Relationship Type="http://schemas.openxmlformats.org/officeDocument/2006/relationships/notesSlide" Target="/ppt/notesSlides/notesSlide28.xml" Id="R65708a4f1d7041f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8460964ae5470f" /><Relationship Type="http://schemas.openxmlformats.org/officeDocument/2006/relationships/notesSlide" Target="/ppt/notesSlides/notesSlide29.xml" Id="R3d7cefce2a61445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c82b9d60504b94" /><Relationship Type="http://schemas.openxmlformats.org/officeDocument/2006/relationships/notesSlide" Target="/ppt/notesSlides/notesSlide30.xml" Id="Rf0c3498a95bc4e4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23a3da0e424454" /><Relationship Type="http://schemas.openxmlformats.org/officeDocument/2006/relationships/notesSlide" Target="/ppt/notesSlides/notesSlide31.xml" Id="Re4ffe6b2eac3453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3f0a5e4b344074" /><Relationship Type="http://schemas.openxmlformats.org/officeDocument/2006/relationships/notesSlide" Target="/ppt/notesSlides/notesSlide32.xml" Id="Rdee5c0e5324047b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29dfc68a834aa0" /><Relationship Type="http://schemas.openxmlformats.org/officeDocument/2006/relationships/notesSlide" Target="/ppt/notesSlides/notesSlide33.xml" Id="Rd5dddfa60bf34f6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4a7555362f4d32" /><Relationship Type="http://schemas.openxmlformats.org/officeDocument/2006/relationships/notesSlide" Target="/ppt/notesSlides/notesSlide34.xml" Id="Ra73b11e02dff4fe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3df128520549ed" /><Relationship Type="http://schemas.openxmlformats.org/officeDocument/2006/relationships/notesSlide" Target="/ppt/notesSlides/notesSlide35.xml" Id="Rb93d4911d98b4bd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341f03696c4d95" /><Relationship Type="http://schemas.openxmlformats.org/officeDocument/2006/relationships/notesSlide" Target="/ppt/notesSlides/notesSlide36.xml" Id="R4c18e38552de4b5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de617c3a3d42f4" /><Relationship Type="http://schemas.openxmlformats.org/officeDocument/2006/relationships/chart" Target="/ppt/slides/charts/chart12.xml" Id="R62e2b33397114816" /><Relationship Type="http://schemas.openxmlformats.org/officeDocument/2006/relationships/notesSlide" Target="/ppt/notesSlides/notesSlide37.xml" Id="R58e4c1bba3f8423d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dff28426fd4209" /><Relationship Type="http://schemas.openxmlformats.org/officeDocument/2006/relationships/notesSlide" Target="/ppt/notesSlides/notesSlide38.xml" Id="Rb9eed4b9ed6f429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ffad9ba8a04ee6" /><Relationship Type="http://schemas.openxmlformats.org/officeDocument/2006/relationships/notesSlide" Target="/ppt/notesSlides/notesSlide39.xml" Id="R11346fdb3f6e4e53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be71a3e81f4cf8" /><Relationship Type="http://schemas.openxmlformats.org/officeDocument/2006/relationships/chart" Target="/ppt/slides/charts/chart13.xml" Id="R705ad7c180264f4c" /><Relationship Type="http://schemas.openxmlformats.org/officeDocument/2006/relationships/notesSlide" Target="/ppt/notesSlides/notesSlide40.xml" Id="R1d5f37c686b14fb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88cfddc6cd4040" /><Relationship Type="http://schemas.openxmlformats.org/officeDocument/2006/relationships/notesSlide" Target="/ppt/notesSlides/notesSlide41.xml" Id="Rbca104e0a1f0406e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43cad0b3fc4cd2" /><Relationship Type="http://schemas.openxmlformats.org/officeDocument/2006/relationships/notesSlide" Target="/ppt/notesSlides/notesSlide42.xml" Id="R038c139e77d64a8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_rels/chart7.xml.rels><Relationships xmlns="http://schemas.openxmlformats.org/package/2006/relationships"><Relationship Id="rIdChartSnapshot1" Type="http://schemas.openxmlformats.org/officeDocument/2006/relationships/package" Target="../../embeddings/chart-data-snapshot-007.xlsx"/></Relationships>
</file>

<file path=ppt/slides/charts/_rels/chart8.xml.rels><Relationships xmlns="http://schemas.openxmlformats.org/package/2006/relationships"><Relationship Id="rIdChartSnapshot1" Type="http://schemas.openxmlformats.org/officeDocument/2006/relationships/package" Target="../../embeddings/chart-data-snapshot-008.xlsx"/></Relationships>
</file>

<file path=ppt/slides/charts/_rels/chart9.xml.rels><Relationships xmlns="http://schemas.openxmlformats.org/package/2006/relationships"><Relationship Id="rIdChartSnapshot1" Type="http://schemas.openxmlformats.org/officeDocument/2006/relationships/package" Target="../../embeddings/chart-data-snapshot-009.xlsx"/></Relationships>
</file>

<file path=ppt/slides/charts/_rels/chart10.xml.rels><Relationships xmlns="http://schemas.openxmlformats.org/package/2006/relationships"><Relationship Id="rIdChartSnapshot1" Type="http://schemas.openxmlformats.org/officeDocument/2006/relationships/package" Target="../../embeddings/chart-data-snapshot-010.xlsx"/></Relationships>
</file>

<file path=ppt/slides/charts/_rels/chart11.xml.rels><Relationships xmlns="http://schemas.openxmlformats.org/package/2006/relationships"><Relationship Id="rIdChartSnapshot1" Type="http://schemas.openxmlformats.org/officeDocument/2006/relationships/package" Target="../../embeddings/chart-data-snapshot-011.xlsx"/></Relationships>
</file>

<file path=ppt/slides/charts/_rels/chart12.xml.rels><Relationships xmlns="http://schemas.openxmlformats.org/package/2006/relationships"><Relationship Id="rIdChartSnapshot1" Type="http://schemas.openxmlformats.org/officeDocument/2006/relationships/package" Target="../../embeddings/chart-data-snapshot-012.xlsx"/></Relationships>
</file>

<file path=ppt/slides/charts/_rels/chart13.xml.rels><Relationships xmlns="http://schemas.openxmlformats.org/package/2006/relationships"><Relationship Id="rIdChartSnapshot1" Type="http://schemas.openxmlformats.org/officeDocument/2006/relationships/package" Target="../../embeddings/chart-data-snapshot-01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Data'!$A$2:$A$3</c:f>
              <c:numCache>
                <c:formatCode>General</c:formatCode>
                <c:ptCount val="2"/>
                <c:pt idx="0">
                  <c:v>0</c:v>
                </c:pt>
                <c:pt idx="1">
                  <c:v>6</c:v>
                </c:pt>
              </c:numCache>
            </c:numRef>
          </c:xVal>
          <c:yVal>
            <c:numRef>
              <c:f>'Chart Data'!$B$2:$B$3</c:f>
              <c:numCache>
                <c:formatCode>0</c:formatCode>
                <c:ptCount val="2"/>
                <c:pt idx="0">
                  <c:v>4</c:v>
                </c:pt>
                <c:pt idx="1">
                  <c:v>16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6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4"/>
      </c:valAx>
      <c:valAx>
        <c:axId val="48650112"/>
        <c:scaling>
          <c:orientation val="minMax"/>
          <c:max val="6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2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Displacement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xVal>
          <c:yVal>
            <c:numRef>
              <c:f>'Chart Data'!$B$2:$B$5</c:f>
              <c:numCache>
                <c:formatCode>0</c:formatCode>
                <c:ptCount val="4"/>
                <c:pt idx="0">
                  <c:v>0</c:v>
                </c:pt>
                <c:pt idx="1">
                  <c:v>6</c:v>
                </c:pt>
                <c:pt idx="2">
                  <c:v>6</c:v>
                </c:pt>
                <c:pt idx="3">
                  <c:v>0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8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Displacement /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6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2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6</c:v>
                </c:pt>
              </c:numCache>
            </c:numRef>
          </c:xVal>
          <c:yVal>
            <c:numRef>
              <c:f>'Chart Data'!$B$2:$B$7</c:f>
              <c:numCache>
                <c:formatCode>0</c:formatCode>
                <c:ptCount val="6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-3</c:v>
                </c:pt>
                <c:pt idx="5">
                  <c:v>-3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4"/>
          <c:min val="-4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6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2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6</c:v>
                </c:pt>
              </c:numCache>
            </c:numRef>
          </c:xVal>
          <c:yVal>
            <c:numRef>
              <c:f>'Chart Data'!$B$2:$B$4</c:f>
              <c:numCache>
                <c:formatCode>0</c:formatCode>
                <c:ptCount val="3"/>
                <c:pt idx="0">
                  <c:v>4</c:v>
                </c:pt>
                <c:pt idx="1">
                  <c:v>-4</c:v>
                </c:pt>
                <c:pt idx="2">
                  <c:v>0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4"/>
          <c:min val="-4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6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2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6</c:v>
                </c:pt>
              </c:numCache>
            </c:numRef>
          </c:xVal>
          <c:yVal>
            <c:numRef>
              <c:f>'Chart Data'!$B$2:$B$4</c:f>
              <c:numCache>
                <c:formatCode>0</c:formatCode>
                <c:ptCount val="3"/>
                <c:pt idx="0">
                  <c:v>4</c:v>
                </c:pt>
                <c:pt idx="1">
                  <c:v>-4</c:v>
                </c:pt>
                <c:pt idx="2">
                  <c:v>0</c:v>
                </c:pt>
              </c:numCache>
            </c:numRef>
          </c:yVal>
        </c:ser>
        <c:ser>
          <c:idx val="1"/>
          <c:order val="1"/>
          <c:tx>
            <c:v>Reversal</c:v>
          </c:tx>
          <c:spPr>
            <a:ln xmlns:a="http://schemas.openxmlformats.org/drawingml/2006/main" w="0">
              <a:noFill/>
            </a:ln>
          </c:spPr>
          <c:marker>
            <c:symbol val="circle"/>
            <c:size val="8"/>
            <c:spPr>
              <a:solidFill xmlns:a="http://schemas.openxmlformats.org/drawingml/2006/main">
                <a:srgbClr val="19324D"/>
              </a:solidFill>
            </c:spPr>
          </c:marker>
          <c:xVal>
            <c:numRef>
              <c:f>'Chart Data'!$C$2:$C$2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'Chart Data'!$D$2:$D$2</c:f>
              <c:numCache>
                <c:formatCode>0</c:formatCode>
                <c:ptCount val="1"/>
                <c:pt idx="0">
                  <c:v>0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4"/>
          <c:min val="-4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6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2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Acceleration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7</c:v>
                </c:pt>
              </c:numCache>
            </c:numRef>
          </c:xVal>
          <c:yVal>
            <c:numRef>
              <c:f>'Chart Data'!$B$2:$B$7</c:f>
              <c:numCache>
                <c:formatCode>0</c:formatCode>
                <c:ptCount val="6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-3</c:v>
                </c:pt>
                <c:pt idx="5">
                  <c:v>-3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4"/>
          <c:min val="-4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Acceleration / m s⁻²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7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7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</c:numCache>
            </c:numRef>
          </c:xVal>
          <c:yVal>
            <c:numRef>
              <c:f>'Chart Data'!$B$2:$B$5</c:f>
              <c:numCache>
                <c:formatCode>0</c:formatCode>
                <c:ptCount val="4"/>
                <c:pt idx="0">
                  <c:v>-2</c:v>
                </c:pt>
                <c:pt idx="1">
                  <c:v>4</c:v>
                </c:pt>
                <c:pt idx="2">
                  <c:v>4</c:v>
                </c:pt>
                <c:pt idx="3">
                  <c:v>-2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5"/>
          <c:min val="-3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1"/>
      </c:valAx>
      <c:valAx>
        <c:axId val="48650112"/>
        <c:scaling>
          <c:orientation val="minMax"/>
          <c:max val="7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8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Displacement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Data'!$A$2:$A$72</c:f>
              <c:numCache>
                <c:formatCode>General</c:formatCode>
                <c:ptCount val="7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4.1</c:v>
                </c:pt>
                <c:pt idx="42">
                  <c:v>4.2</c:v>
                </c:pt>
                <c:pt idx="43">
                  <c:v>4.3</c:v>
                </c:pt>
                <c:pt idx="44">
                  <c:v>4.4</c:v>
                </c:pt>
                <c:pt idx="45">
                  <c:v>4.5</c:v>
                </c:pt>
                <c:pt idx="46">
                  <c:v>4.6</c:v>
                </c:pt>
                <c:pt idx="47">
                  <c:v>4.7</c:v>
                </c:pt>
                <c:pt idx="48">
                  <c:v>4.8</c:v>
                </c:pt>
                <c:pt idx="49">
                  <c:v>4.9</c:v>
                </c:pt>
                <c:pt idx="50">
                  <c:v>5</c:v>
                </c:pt>
                <c:pt idx="51">
                  <c:v>5.1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</c:numCache>
            </c:numRef>
          </c:xVal>
          <c:yVal>
            <c:numRef>
              <c:f>'Chart Data'!$B$2:$B$72</c:f>
              <c:numCache>
                <c:formatCode>0</c:formatCode>
                <c:ptCount val="71"/>
                <c:pt idx="0">
                  <c:v>0</c:v>
                </c:pt>
                <c:pt idx="1">
                  <c:v>0.01</c:v>
                </c:pt>
                <c:pt idx="2">
                  <c:v>0.04</c:v>
                </c:pt>
                <c:pt idx="3">
                  <c:v>0.09</c:v>
                </c:pt>
                <c:pt idx="4">
                  <c:v>0.16</c:v>
                </c:pt>
                <c:pt idx="5">
                  <c:v>0.25</c:v>
                </c:pt>
                <c:pt idx="6">
                  <c:v>0.36</c:v>
                </c:pt>
                <c:pt idx="7">
                  <c:v>0.49</c:v>
                </c:pt>
                <c:pt idx="8">
                  <c:v>0.64</c:v>
                </c:pt>
                <c:pt idx="9">
                  <c:v>0.81</c:v>
                </c:pt>
                <c:pt idx="10">
                  <c:v>1</c:v>
                </c:pt>
                <c:pt idx="11">
                  <c:v>1.21</c:v>
                </c:pt>
                <c:pt idx="12">
                  <c:v>1.44</c:v>
                </c:pt>
                <c:pt idx="13">
                  <c:v>1.69</c:v>
                </c:pt>
                <c:pt idx="14">
                  <c:v>1.96</c:v>
                </c:pt>
                <c:pt idx="15">
                  <c:v>2.25</c:v>
                </c:pt>
                <c:pt idx="16">
                  <c:v>2.56</c:v>
                </c:pt>
                <c:pt idx="17">
                  <c:v>2.89</c:v>
                </c:pt>
                <c:pt idx="18">
                  <c:v>3.24</c:v>
                </c:pt>
                <c:pt idx="19">
                  <c:v>3.61</c:v>
                </c:pt>
                <c:pt idx="20">
                  <c:v>4</c:v>
                </c:pt>
                <c:pt idx="21">
                  <c:v>4.41</c:v>
                </c:pt>
                <c:pt idx="22">
                  <c:v>4.84</c:v>
                </c:pt>
                <c:pt idx="23">
                  <c:v>5.29</c:v>
                </c:pt>
                <c:pt idx="24">
                  <c:v>5.76</c:v>
                </c:pt>
                <c:pt idx="25">
                  <c:v>6.25</c:v>
                </c:pt>
                <c:pt idx="26">
                  <c:v>6.76</c:v>
                </c:pt>
                <c:pt idx="27">
                  <c:v>7.29</c:v>
                </c:pt>
                <c:pt idx="28">
                  <c:v>7.84</c:v>
                </c:pt>
                <c:pt idx="29">
                  <c:v>8.41</c:v>
                </c:pt>
                <c:pt idx="30">
                  <c:v>9</c:v>
                </c:pt>
                <c:pt idx="31">
                  <c:v>9.6</c:v>
                </c:pt>
                <c:pt idx="32">
                  <c:v>10.2</c:v>
                </c:pt>
                <c:pt idx="33">
                  <c:v>10.8</c:v>
                </c:pt>
                <c:pt idx="34">
                  <c:v>11.4</c:v>
                </c:pt>
                <c:pt idx="35">
                  <c:v>12</c:v>
                </c:pt>
                <c:pt idx="36">
                  <c:v>12.6</c:v>
                </c:pt>
                <c:pt idx="37">
                  <c:v>13.2</c:v>
                </c:pt>
                <c:pt idx="38">
                  <c:v>13.8</c:v>
                </c:pt>
                <c:pt idx="39">
                  <c:v>14.4</c:v>
                </c:pt>
                <c:pt idx="40">
                  <c:v>15</c:v>
                </c:pt>
                <c:pt idx="41">
                  <c:v>15.6</c:v>
                </c:pt>
                <c:pt idx="42">
                  <c:v>16.2</c:v>
                </c:pt>
                <c:pt idx="43">
                  <c:v>16.8</c:v>
                </c:pt>
                <c:pt idx="44">
                  <c:v>17.4</c:v>
                </c:pt>
                <c:pt idx="45">
                  <c:v>18</c:v>
                </c:pt>
                <c:pt idx="46">
                  <c:v>18.6</c:v>
                </c:pt>
                <c:pt idx="47">
                  <c:v>19.2</c:v>
                </c:pt>
                <c:pt idx="48">
                  <c:v>19.8</c:v>
                </c:pt>
                <c:pt idx="49">
                  <c:v>20.4</c:v>
                </c:pt>
                <c:pt idx="50">
                  <c:v>21</c:v>
                </c:pt>
                <c:pt idx="51">
                  <c:v>21.585</c:v>
                </c:pt>
                <c:pt idx="52">
                  <c:v>22.14</c:v>
                </c:pt>
                <c:pt idx="53">
                  <c:v>22.665</c:v>
                </c:pt>
                <c:pt idx="54">
                  <c:v>23.16</c:v>
                </c:pt>
                <c:pt idx="55">
                  <c:v>23.625</c:v>
                </c:pt>
                <c:pt idx="56">
                  <c:v>24.06</c:v>
                </c:pt>
                <c:pt idx="57">
                  <c:v>24.465</c:v>
                </c:pt>
                <c:pt idx="58">
                  <c:v>24.84</c:v>
                </c:pt>
                <c:pt idx="59">
                  <c:v>25.185</c:v>
                </c:pt>
                <c:pt idx="60">
                  <c:v>25.5</c:v>
                </c:pt>
                <c:pt idx="61">
                  <c:v>25.785</c:v>
                </c:pt>
                <c:pt idx="62">
                  <c:v>26.04</c:v>
                </c:pt>
                <c:pt idx="63">
                  <c:v>26.265</c:v>
                </c:pt>
                <c:pt idx="64">
                  <c:v>26.46</c:v>
                </c:pt>
                <c:pt idx="65">
                  <c:v>26.625</c:v>
                </c:pt>
                <c:pt idx="66">
                  <c:v>26.76</c:v>
                </c:pt>
                <c:pt idx="67">
                  <c:v>26.865</c:v>
                </c:pt>
                <c:pt idx="68">
                  <c:v>26.94</c:v>
                </c:pt>
                <c:pt idx="69">
                  <c:v>26.985</c:v>
                </c:pt>
                <c:pt idx="70">
                  <c:v>27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3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Displacement /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10"/>
      </c:valAx>
      <c:valAx>
        <c:axId val="48650112"/>
        <c:scaling>
          <c:orientation val="minMax"/>
          <c:max val="7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9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Acceleration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7</c:v>
                </c:pt>
              </c:numCache>
            </c:numRef>
          </c:xVal>
          <c:yVal>
            <c:numRef>
              <c:f>'Chart Data'!$B$2:$B$7</c:f>
              <c:numCache>
                <c:formatCode>0</c:formatCode>
                <c:ptCount val="6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-3</c:v>
                </c:pt>
                <c:pt idx="5">
                  <c:v>-3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4"/>
          <c:min val="-4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Acceleration / m s⁻²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7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0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Data'!$A$2:$A$42</c:f>
              <c:numCache>
                <c:formatCode>General</c:formatCode>
                <c:ptCount val="4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</c:numCache>
            </c:numRef>
          </c:xVal>
          <c:yVal>
            <c:numRef>
              <c:f>'Chart Data'!$B$2:$B$42</c:f>
              <c:numCache>
                <c:formatCode>0</c:formatCode>
                <c:ptCount val="41"/>
                <c:pt idx="0">
                  <c:v>0</c:v>
                </c:pt>
                <c:pt idx="1">
                  <c:v>0.01</c:v>
                </c:pt>
                <c:pt idx="2">
                  <c:v>0.04</c:v>
                </c:pt>
                <c:pt idx="3">
                  <c:v>0.09</c:v>
                </c:pt>
                <c:pt idx="4">
                  <c:v>0.16</c:v>
                </c:pt>
                <c:pt idx="5">
                  <c:v>0.25</c:v>
                </c:pt>
                <c:pt idx="6">
                  <c:v>0.36</c:v>
                </c:pt>
                <c:pt idx="7">
                  <c:v>0.49</c:v>
                </c:pt>
                <c:pt idx="8">
                  <c:v>0.64</c:v>
                </c:pt>
                <c:pt idx="9">
                  <c:v>0.81</c:v>
                </c:pt>
                <c:pt idx="10">
                  <c:v>1</c:v>
                </c:pt>
                <c:pt idx="11">
                  <c:v>1.21</c:v>
                </c:pt>
                <c:pt idx="12">
                  <c:v>1.44</c:v>
                </c:pt>
                <c:pt idx="13">
                  <c:v>1.69</c:v>
                </c:pt>
                <c:pt idx="14">
                  <c:v>1.96</c:v>
                </c:pt>
                <c:pt idx="15">
                  <c:v>2.25</c:v>
                </c:pt>
                <c:pt idx="16">
                  <c:v>2.56</c:v>
                </c:pt>
                <c:pt idx="17">
                  <c:v>2.89</c:v>
                </c:pt>
                <c:pt idx="18">
                  <c:v>3.24</c:v>
                </c:pt>
                <c:pt idx="19">
                  <c:v>3.61</c:v>
                </c:pt>
                <c:pt idx="20">
                  <c:v>4</c:v>
                </c:pt>
                <c:pt idx="21">
                  <c:v>4.41</c:v>
                </c:pt>
                <c:pt idx="22">
                  <c:v>4.84</c:v>
                </c:pt>
                <c:pt idx="23">
                  <c:v>5.29</c:v>
                </c:pt>
                <c:pt idx="24">
                  <c:v>5.76</c:v>
                </c:pt>
                <c:pt idx="25">
                  <c:v>6.25</c:v>
                </c:pt>
                <c:pt idx="26">
                  <c:v>6.76</c:v>
                </c:pt>
                <c:pt idx="27">
                  <c:v>7.29</c:v>
                </c:pt>
                <c:pt idx="28">
                  <c:v>7.84</c:v>
                </c:pt>
                <c:pt idx="29">
                  <c:v>8.41</c:v>
                </c:pt>
                <c:pt idx="30">
                  <c:v>9</c:v>
                </c:pt>
                <c:pt idx="31">
                  <c:v>9.61</c:v>
                </c:pt>
                <c:pt idx="32">
                  <c:v>10.24</c:v>
                </c:pt>
                <c:pt idx="33">
                  <c:v>10.89</c:v>
                </c:pt>
                <c:pt idx="34">
                  <c:v>11.56</c:v>
                </c:pt>
                <c:pt idx="35">
                  <c:v>12.25</c:v>
                </c:pt>
                <c:pt idx="36">
                  <c:v>12.96</c:v>
                </c:pt>
                <c:pt idx="37">
                  <c:v>13.69</c:v>
                </c:pt>
                <c:pt idx="38">
                  <c:v>14.44</c:v>
                </c:pt>
                <c:pt idx="39">
                  <c:v>15.21</c:v>
                </c:pt>
                <c:pt idx="40">
                  <c:v>16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6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4"/>
      </c:valAx>
      <c:valAx>
        <c:axId val="48650112"/>
        <c:scaling>
          <c:orientation val="minMax"/>
          <c:max val="4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1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Acceleration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Data'!$A$2:$A$3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xVal>
          <c:yVal>
            <c:numRef>
              <c:f>'Chart Data'!$B$2:$B$3</c:f>
              <c:numCache>
                <c:formatCode>0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8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Acceleration / m s⁻²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2"/>
      </c:valAx>
      <c:valAx>
        <c:axId val="48650112"/>
        <c:scaling>
          <c:orientation val="minMax"/>
          <c:max val="4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2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Height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Data'!$A$2:$A$6</c:f>
              <c:numCache>
                <c:formatCode>General</c:formatCode>
                <c:ptCount val="5"/>
                <c:pt idx="0">
                  <c:v>0</c:v>
                </c:pt>
                <c:pt idx="1">
                  <c:v>0.08</c:v>
                </c:pt>
                <c:pt idx="2">
                  <c:v>0.12</c:v>
                </c:pt>
                <c:pt idx="3">
                  <c:v>0.16</c:v>
                </c:pt>
                <c:pt idx="4">
                  <c:v>0.2</c:v>
                </c:pt>
              </c:numCache>
            </c:numRef>
          </c:xVal>
          <c:yVal>
            <c:numRef>
              <c:f>'Chart Data'!$B$2:$B$6</c:f>
              <c:numCache>
                <c:formatCode>0.0</c:formatCode>
                <c:ptCount val="5"/>
                <c:pt idx="0">
                  <c:v>0</c:v>
                </c:pt>
                <c:pt idx="1">
                  <c:v>0.392</c:v>
                </c:pt>
                <c:pt idx="2">
                  <c:v>0.588</c:v>
                </c:pt>
                <c:pt idx="3">
                  <c:v>0.784</c:v>
                </c:pt>
                <c:pt idx="4">
                  <c:v>0.98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Height /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.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0.2"/>
      </c:valAx>
      <c:valAx>
        <c:axId val="48650112"/>
        <c:scaling>
          <c:orientation val="minMax"/>
          <c:max val="0.2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squared / s²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.0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0.05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3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Speed squared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Data'!$A$2:$A$6</c:f>
              <c:numCache>
                <c:formatCode>General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</c:numCache>
            </c:numRef>
          </c:xVal>
          <c:yVal>
            <c:numRef>
              <c:f>'Chart Data'!$B$2:$B$6</c:f>
              <c:numCache>
                <c:formatCode>0</c:formatCode>
                <c:ptCount val="5"/>
                <c:pt idx="0">
                  <c:v>0</c:v>
                </c:pt>
                <c:pt idx="1">
                  <c:v>3.92</c:v>
                </c:pt>
                <c:pt idx="2">
                  <c:v>7.84</c:v>
                </c:pt>
                <c:pt idx="3">
                  <c:v>11.76</c:v>
                </c:pt>
                <c:pt idx="4">
                  <c:v>15.68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6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Speed squared / m² s⁻²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4"/>
      </c:valAx>
      <c:valAx>
        <c:axId val="48650112"/>
        <c:scaling>
          <c:orientation val="minMax"/>
          <c:max val="0.8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Fall height /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.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0.2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Kinematic equations and motion graphs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introduction  /  1.1.2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7BD1CDB0-E57B-4ACA-9560-9D651E69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LESSON INTRODUCTION</a:t>
            </a:r>
          </a:p>
        </p:txBody>
      </p:sp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CFA3509D-B304-468E-8D7C-C8378E3D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5238750" cy="4405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1.1.2  Predicting motion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A1E88873-11BA-4B1B-9B7E-0827D5D3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19475"/>
            <a:ext cx="5238750" cy="758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How far does the car travel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while its speed changes?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FB4BC33B-95AA-46B6-B96D-A17A2A2E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Concepts, questions and worked keys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83A2EE00-D5CA-4DEE-8BE2-EF86DB73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52387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Equations, graphs and free fall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39FE4F-692F-468A-AB81-8D6A6F62D0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c47a85214944e8"/>
          <a:stretch xmlns:a="http://schemas.openxmlformats.org/drawingml/2006/main"/>
        </p:blipFill>
        <p:spPr>
          <a:xfrm xmlns:a="http://schemas.openxmlformats.org/drawingml/2006/main">
            <a:off x="6238875" y="2197100"/>
            <a:ext cx="5267325" cy="3511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five quantities and four equations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80D5AD08-C079-4037-AED8-5BB77D3B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88BACE3B-95C6-477F-962E-789C29B0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A2CA4771-C851-4E23-AD88-C5F9E7C2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SUVAT quantities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304C479B-71E2-4EBD-AB0C-3A214144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38450"/>
            <a:ext cx="3657600" cy="1481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  displacement / 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   initial velocity / m s⁻¹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  final velocity / m s⁻¹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  acceleration / m s⁻²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  elapsed time / s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14DBD176-F8A0-4694-913C-AF95AE68E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76825"/>
            <a:ext cx="36576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Choose a positive direction.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Keep all signs consistent.</a:t>
            </a:r>
          </a:p>
        </p:txBody>
      </p:sp>
      <p:sp>
        <p:nvSpPr>
          <p:cNvPr id="19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87A53CD7-EB90-48BC-9B33-27210E96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One dimension, constant acceleration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D7516669-63B4-412D-9124-72774BD16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changes by equal amounts in equal times.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Each equation omits one quantity.</a:t>
            </a:r>
          </a:p>
        </p:txBody>
      </p:sp>
      <p:sp>
        <p:nvSpPr>
          <p:cNvPr id="21" name="math-1-0">
            <a:extLst xmlns:a="http://schemas.openxmlformats.org/drawingml/2006/main">
              <a:ext uri="{FF2B5EF4-FFF2-40B4-BE49-F238E27FC236}">
                <a16:creationId xmlns:a16="http://schemas.microsoft.com/office/drawing/2014/main" id="{627313CB-6224-4CDC-BABF-3C7E9082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86125"/>
            <a:ext cx="129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= u + at</a:t>
            </a:r>
          </a:p>
        </p:txBody>
      </p:sp>
      <p:sp>
        <p:nvSpPr>
          <p:cNvPr id="22" name="math-2-0">
            <a:extLst xmlns:a="http://schemas.openxmlformats.org/drawingml/2006/main">
              <a:ext uri="{FF2B5EF4-FFF2-40B4-BE49-F238E27FC236}">
                <a16:creationId xmlns:a16="http://schemas.microsoft.com/office/drawing/2014/main" id="{9338B8A7-4893-4599-B538-A3237DEC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33825"/>
            <a:ext cx="1638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ut + ½at</a:t>
            </a:r>
          </a:p>
        </p:txBody>
      </p:sp>
      <p:sp>
        <p:nvSpPr>
          <p:cNvPr id="23" name="math-2-1">
            <a:extLst xmlns:a="http://schemas.openxmlformats.org/drawingml/2006/main">
              <a:ext uri="{FF2B5EF4-FFF2-40B4-BE49-F238E27FC236}">
                <a16:creationId xmlns:a16="http://schemas.microsoft.com/office/drawing/2014/main" id="{0D965604-96A6-49B0-A5A4-ADEE5EFA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3860673"/>
            <a:ext cx="14039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4" name="math-3-0">
            <a:extLst xmlns:a="http://schemas.openxmlformats.org/drawingml/2006/main">
              <a:ext uri="{FF2B5EF4-FFF2-40B4-BE49-F238E27FC236}">
                <a16:creationId xmlns:a16="http://schemas.microsoft.com/office/drawing/2014/main" id="{1CE8C45C-9FC9-4A02-AF6D-1D5C2F63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581525"/>
            <a:ext cx="1809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5" name="math-3-1">
            <a:extLst xmlns:a="http://schemas.openxmlformats.org/drawingml/2006/main">
              <a:ext uri="{FF2B5EF4-FFF2-40B4-BE49-F238E27FC236}">
                <a16:creationId xmlns:a16="http://schemas.microsoft.com/office/drawing/2014/main" id="{ADFDCBBE-04BC-4EE7-BB6F-1FF84580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508373"/>
            <a:ext cx="14039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6" name="math-3-2">
            <a:extLst xmlns:a="http://schemas.openxmlformats.org/drawingml/2006/main">
              <a:ext uri="{FF2B5EF4-FFF2-40B4-BE49-F238E27FC236}">
                <a16:creationId xmlns:a16="http://schemas.microsoft.com/office/drawing/2014/main" id="{FF1B8A83-BBE0-4FB6-8AC0-29ADE241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8223" y="4581525"/>
            <a:ext cx="54549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u</a:t>
            </a:r>
          </a:p>
        </p:txBody>
      </p:sp>
      <p:sp>
        <p:nvSpPr>
          <p:cNvPr id="27" name="math-3-3">
            <a:extLst xmlns:a="http://schemas.openxmlformats.org/drawingml/2006/main">
              <a:ext uri="{FF2B5EF4-FFF2-40B4-BE49-F238E27FC236}">
                <a16:creationId xmlns:a16="http://schemas.microsoft.com/office/drawing/2014/main" id="{853B275B-80EA-47FB-9D8A-40B9C347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145" y="4508373"/>
            <a:ext cx="14039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math-3-4">
            <a:extLst xmlns:a="http://schemas.openxmlformats.org/drawingml/2006/main">
              <a:ext uri="{FF2B5EF4-FFF2-40B4-BE49-F238E27FC236}">
                <a16:creationId xmlns:a16="http://schemas.microsoft.com/office/drawing/2014/main" id="{2845D319-631B-4677-B882-11F9CAFAE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6969" y="4581525"/>
            <a:ext cx="86734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+ 2as</a:t>
            </a:r>
          </a:p>
        </p:txBody>
      </p:sp>
      <p:sp>
        <p:nvSpPr>
          <p:cNvPr id="29" name="math-4-0">
            <a:extLst xmlns:a="http://schemas.openxmlformats.org/drawingml/2006/main">
              <a:ext uri="{FF2B5EF4-FFF2-40B4-BE49-F238E27FC236}">
                <a16:creationId xmlns:a16="http://schemas.microsoft.com/office/drawing/2014/main" id="{5B8CB440-82D3-48FA-A69C-C189C0AD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29225"/>
            <a:ext cx="173955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½(u + v)t</a:t>
            </a:r>
          </a:p>
        </p:txBody>
      </p:sp>
      <p:sp>
        <p:nvSpPr>
          <p:cNvPr id="30" name="paragraph">
            <a:extLst xmlns:a="http://schemas.openxmlformats.org/drawingml/2006/main">
              <a:ext uri="{FF2B5EF4-FFF2-40B4-BE49-F238E27FC236}">
                <a16:creationId xmlns:a16="http://schemas.microsoft.com/office/drawing/2014/main" id="{3C0DF920-2F1D-4813-9189-F0A90CB85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List the knowns, the unknown and the omitted quantity.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bicycle accelerates uniformly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EDDA1450-9695-4585-A812-672B85186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38B2D262-9879-4709-9FFD-766CAA2E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5-0">
            <a:extLst xmlns:a="http://schemas.openxmlformats.org/drawingml/2006/main">
              <a:ext uri="{FF2B5EF4-FFF2-40B4-BE49-F238E27FC236}">
                <a16:creationId xmlns:a16="http://schemas.microsoft.com/office/drawing/2014/main" id="{B1E203AF-6FA5-49BD-AA46-45342B04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171764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 = +3.00 m s</a:t>
            </a:r>
          </a:p>
        </p:txBody>
      </p:sp>
      <p:sp>
        <p:nvSpPr>
          <p:cNvPr id="17" name="math-5-1">
            <a:extLst xmlns:a="http://schemas.openxmlformats.org/drawingml/2006/main">
              <a:ext uri="{FF2B5EF4-FFF2-40B4-BE49-F238E27FC236}">
                <a16:creationId xmlns:a16="http://schemas.microsoft.com/office/drawing/2014/main" id="{3B49472E-3970-4605-B954-5A97E0F2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1568" y="2391156"/>
            <a:ext cx="236315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8" name="math-6-0">
            <a:extLst xmlns:a="http://schemas.openxmlformats.org/drawingml/2006/main">
              <a:ext uri="{FF2B5EF4-FFF2-40B4-BE49-F238E27FC236}">
                <a16:creationId xmlns:a16="http://schemas.microsoft.com/office/drawing/2014/main" id="{AC15801F-D79F-4EEA-B33F-B33254FD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171764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+2.00 m s</a:t>
            </a:r>
          </a:p>
        </p:txBody>
      </p:sp>
      <p:sp>
        <p:nvSpPr>
          <p:cNvPr id="19" name="math-6-1">
            <a:extLst xmlns:a="http://schemas.openxmlformats.org/drawingml/2006/main">
              <a:ext uri="{FF2B5EF4-FFF2-40B4-BE49-F238E27FC236}">
                <a16:creationId xmlns:a16="http://schemas.microsoft.com/office/drawing/2014/main" id="{B73E7AE6-E7B0-4997-8853-7D0213C2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1568" y="3391281"/>
            <a:ext cx="236315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0" name="math-7-0">
            <a:extLst xmlns:a="http://schemas.openxmlformats.org/drawingml/2006/main">
              <a:ext uri="{FF2B5EF4-FFF2-40B4-BE49-F238E27FC236}">
                <a16:creationId xmlns:a16="http://schemas.microsoft.com/office/drawing/2014/main" id="{A2FF1DF4-A353-4897-97F8-6F8C855E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57700"/>
            <a:ext cx="117262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4.00 s</a:t>
            </a:r>
          </a:p>
        </p:txBody>
      </p:sp>
      <p:sp>
        <p:nvSpPr>
          <p:cNvPr id="21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48922A89-4787-4C84-8C17-DE5BEDDE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final velocity. Identify the equation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quantity it omits.</a:t>
            </a:r>
          </a:p>
        </p:txBody>
      </p:sp>
      <p:sp>
        <p:nvSpPr>
          <p:cNvPr id="22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DFB1FDC4-6837-48C5-BF46-9CF5CE77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1846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the displacement without using your answer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 part (a).</a:t>
            </a:r>
          </a:p>
        </p:txBody>
      </p:sp>
      <p:sp>
        <p:nvSpPr>
          <p:cNvPr id="23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03020EA3-027D-45CC-AA6C-F12B2B85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8429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Could one constant acceleration be used if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rider accelerated for 2 s then moved at constant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for 2 s? Explain.</a:t>
            </a:r>
          </a:p>
        </p:txBody>
      </p:sp>
      <p:sp>
        <p:nvSpPr>
          <p:cNvPr id="24" name="hint">
            <a:extLst xmlns:a="http://schemas.openxmlformats.org/drawingml/2006/main">
              <a:ext uri="{FF2B5EF4-FFF2-40B4-BE49-F238E27FC236}">
                <a16:creationId xmlns:a16="http://schemas.microsoft.com/office/drawing/2014/main" id="{CD8888C8-7D14-44AD-A6DF-900FA0612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340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Choose an equation that omits the unwanted quantity.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bicycle accelerates uniformly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336779F6-50C7-4829-8838-D7B16423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Displacement is not needed</a:t>
            </a:r>
          </a:p>
        </p:txBody>
      </p:sp>
      <p:sp>
        <p:nvSpPr>
          <p:cNvPr id="15" name="math-8-0">
            <a:extLst xmlns:a="http://schemas.openxmlformats.org/drawingml/2006/main">
              <a:ext uri="{FF2B5EF4-FFF2-40B4-BE49-F238E27FC236}">
                <a16:creationId xmlns:a16="http://schemas.microsoft.com/office/drawing/2014/main" id="{72D4AA09-C3A1-4F2A-B5D1-3F4B175B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29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= u + at</a:t>
            </a:r>
          </a:p>
        </p:txBody>
      </p:sp>
      <p:sp>
        <p:nvSpPr>
          <p:cNvPr id="16" name="math-9-0">
            <a:extLst xmlns:a="http://schemas.openxmlformats.org/drawingml/2006/main">
              <a:ext uri="{FF2B5EF4-FFF2-40B4-BE49-F238E27FC236}">
                <a16:creationId xmlns:a16="http://schemas.microsoft.com/office/drawing/2014/main" id="{1B30D4DB-5202-41E3-878E-31B5B36B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250907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3.00 + 2.00 × 4.00</a:t>
            </a:r>
          </a:p>
        </p:txBody>
      </p:sp>
      <p:sp>
        <p:nvSpPr>
          <p:cNvPr id="17" name="math-10-0">
            <a:extLst xmlns:a="http://schemas.openxmlformats.org/drawingml/2006/main">
              <a:ext uri="{FF2B5EF4-FFF2-40B4-BE49-F238E27FC236}">
                <a16:creationId xmlns:a16="http://schemas.microsoft.com/office/drawing/2014/main" id="{61D94C7E-D7C5-48F7-A40E-4F0DE880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1665161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+11.0 m s</a:t>
            </a:r>
          </a:p>
        </p:txBody>
      </p:sp>
      <p:sp>
        <p:nvSpPr>
          <p:cNvPr id="18" name="math-10-1">
            <a:extLst xmlns:a="http://schemas.openxmlformats.org/drawingml/2006/main">
              <a:ext uri="{FF2B5EF4-FFF2-40B4-BE49-F238E27FC236}">
                <a16:creationId xmlns:a16="http://schemas.microsoft.com/office/drawing/2014/main" id="{A2D635F0-A25F-4873-92F6-0887DB3C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386" y="3677412"/>
            <a:ext cx="264985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9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5F056348-A28A-4BBB-9986-6C27D465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Final velocity is not needed</a:t>
            </a:r>
          </a:p>
        </p:txBody>
      </p:sp>
      <p:sp>
        <p:nvSpPr>
          <p:cNvPr id="20" name="math-11-0">
            <a:extLst xmlns:a="http://schemas.openxmlformats.org/drawingml/2006/main">
              <a:ext uri="{FF2B5EF4-FFF2-40B4-BE49-F238E27FC236}">
                <a16:creationId xmlns:a16="http://schemas.microsoft.com/office/drawing/2014/main" id="{BA4D8DD3-C61D-4276-84CC-457CEEB4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1638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ut + ½at</a:t>
            </a:r>
          </a:p>
        </p:txBody>
      </p:sp>
      <p:sp>
        <p:nvSpPr>
          <p:cNvPr id="21" name="math-11-1">
            <a:extLst xmlns:a="http://schemas.openxmlformats.org/drawingml/2006/main">
              <a:ext uri="{FF2B5EF4-FFF2-40B4-BE49-F238E27FC236}">
                <a16:creationId xmlns:a16="http://schemas.microsoft.com/office/drawing/2014/main" id="{40539EC2-7354-43FC-A8C5-615183EE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269998"/>
            <a:ext cx="14039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math-12-0">
            <a:extLst xmlns:a="http://schemas.openxmlformats.org/drawingml/2006/main">
              <a:ext uri="{FF2B5EF4-FFF2-40B4-BE49-F238E27FC236}">
                <a16:creationId xmlns:a16="http://schemas.microsoft.com/office/drawing/2014/main" id="{802CFD1B-719D-4236-BF5B-72378DBF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57525"/>
            <a:ext cx="3505486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3.00 × 4.00 + ½ × 2.00 × 4.00</a:t>
            </a:r>
          </a:p>
        </p:txBody>
      </p:sp>
      <p:sp>
        <p:nvSpPr>
          <p:cNvPr id="23" name="math-12-1">
            <a:extLst xmlns:a="http://schemas.openxmlformats.org/drawingml/2006/main">
              <a:ext uri="{FF2B5EF4-FFF2-40B4-BE49-F238E27FC236}">
                <a16:creationId xmlns:a16="http://schemas.microsoft.com/office/drawing/2014/main" id="{BD9FD48B-3794-4E66-936B-5E10C04E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911" y="2998089"/>
            <a:ext cx="119443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4" name="math-13-0">
            <a:extLst xmlns:a="http://schemas.openxmlformats.org/drawingml/2006/main">
              <a:ext uri="{FF2B5EF4-FFF2-40B4-BE49-F238E27FC236}">
                <a16:creationId xmlns:a16="http://schemas.microsoft.com/office/drawing/2014/main" id="{D98496E6-E33F-4037-8B5D-FE965512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52850"/>
            <a:ext cx="144399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+28.0 m</a:t>
            </a:r>
          </a:p>
        </p:txBody>
      </p:sp>
      <p:sp>
        <p:nvSpPr>
          <p:cNvPr id="25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AD2FD3F0-81DB-4100-A1A7-43CD883F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The acceleration changes between stages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F9CCE624-B37E-49B5-BBA2-4148B8FF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8204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No. Treat each constant-acceleration stage separately. Use the final velocity of the first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stage as the initial velocity of the next.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Choosing an equation when time is missing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2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95879C0C-1268-40A6-AA1F-48FD3C08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9B469623-30F8-4B30-A1C4-6D3DD6D6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5749F6B0-3AE9-4908-BE84-E35593C6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Signed acceleration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6722D9E6-6076-416C-957C-3DE06A938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negative value points in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negative direction.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4810661E-F55D-4BEC-8D34-86EC5E90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Braking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6DC80815-9564-49BE-8487-E189DEDA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 opposes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velocity.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44E0E18-1706-4A51-A583-6E586394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The equation without time</a:t>
            </a:r>
          </a:p>
        </p:txBody>
      </p:sp>
      <p:sp>
        <p:nvSpPr>
          <p:cNvPr id="21" name="math-14-0">
            <a:extLst xmlns:a="http://schemas.openxmlformats.org/drawingml/2006/main">
              <a:ext uri="{FF2B5EF4-FFF2-40B4-BE49-F238E27FC236}">
                <a16:creationId xmlns:a16="http://schemas.microsoft.com/office/drawing/2014/main" id="{D3EB6F5E-1C6C-44A6-881A-DFB6CF49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81250"/>
            <a:ext cx="2095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2" name="math-14-1">
            <a:extLst xmlns:a="http://schemas.openxmlformats.org/drawingml/2006/main">
              <a:ext uri="{FF2B5EF4-FFF2-40B4-BE49-F238E27FC236}">
                <a16:creationId xmlns:a16="http://schemas.microsoft.com/office/drawing/2014/main" id="{5F514767-8472-4DA2-AEF5-D23B40F1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2294382"/>
            <a:ext cx="161449" cy="2388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81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3" name="math-14-2">
            <a:extLst xmlns:a="http://schemas.openxmlformats.org/drawingml/2006/main">
              <a:ext uri="{FF2B5EF4-FFF2-40B4-BE49-F238E27FC236}">
                <a16:creationId xmlns:a16="http://schemas.microsoft.com/office/drawing/2014/main" id="{234A8461-9F81-443D-B796-BAB024A7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7849" y="2381250"/>
            <a:ext cx="642366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u</a:t>
            </a:r>
          </a:p>
        </p:txBody>
      </p:sp>
      <p:sp>
        <p:nvSpPr>
          <p:cNvPr id="24" name="math-14-3">
            <a:extLst xmlns:a="http://schemas.openxmlformats.org/drawingml/2006/main">
              <a:ext uri="{FF2B5EF4-FFF2-40B4-BE49-F238E27FC236}">
                <a16:creationId xmlns:a16="http://schemas.microsoft.com/office/drawing/2014/main" id="{E04C0336-C11C-4F17-8AEF-80FBB69A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640" y="2294382"/>
            <a:ext cx="161449" cy="2388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81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81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5" name="math-14-4">
            <a:extLst xmlns:a="http://schemas.openxmlformats.org/drawingml/2006/main">
              <a:ext uri="{FF2B5EF4-FFF2-40B4-BE49-F238E27FC236}">
                <a16:creationId xmlns:a16="http://schemas.microsoft.com/office/drawing/2014/main" id="{863127C0-0625-43A0-8291-FE54A8CA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4514" y="2381250"/>
            <a:ext cx="1024604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+ 2as</a:t>
            </a:r>
          </a:p>
        </p:txBody>
      </p:sp>
      <p:sp>
        <p:nvSpPr>
          <p:cNvPr id="26" name="math-15-0">
            <a:extLst xmlns:a="http://schemas.openxmlformats.org/drawingml/2006/main">
              <a:ext uri="{FF2B5EF4-FFF2-40B4-BE49-F238E27FC236}">
                <a16:creationId xmlns:a16="http://schemas.microsoft.com/office/drawing/2014/main" id="{3A143A67-E80B-4EC0-8311-FFDA714F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823436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(v</a:t>
            </a:r>
          </a:p>
        </p:txBody>
      </p:sp>
      <p:sp>
        <p:nvSpPr>
          <p:cNvPr id="27" name="math-15-1">
            <a:extLst xmlns:a="http://schemas.openxmlformats.org/drawingml/2006/main">
              <a:ext uri="{FF2B5EF4-FFF2-40B4-BE49-F238E27FC236}">
                <a16:creationId xmlns:a16="http://schemas.microsoft.com/office/drawing/2014/main" id="{9F2BC442-92C3-4BB4-AA2F-FCE1FDBE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8861" y="3144012"/>
            <a:ext cx="143923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math-15-2">
            <a:extLst xmlns:a="http://schemas.openxmlformats.org/drawingml/2006/main">
              <a:ext uri="{FF2B5EF4-FFF2-40B4-BE49-F238E27FC236}">
                <a16:creationId xmlns:a16="http://schemas.microsoft.com/office/drawing/2014/main" id="{14A722E1-165C-4708-BD11-7160AD97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209" y="3219450"/>
            <a:ext cx="561594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u</a:t>
            </a:r>
          </a:p>
        </p:txBody>
      </p:sp>
      <p:sp>
        <p:nvSpPr>
          <p:cNvPr id="29" name="math-15-3">
            <a:extLst xmlns:a="http://schemas.openxmlformats.org/drawingml/2006/main">
              <a:ext uri="{FF2B5EF4-FFF2-40B4-BE49-F238E27FC236}">
                <a16:creationId xmlns:a16="http://schemas.microsoft.com/office/drawing/2014/main" id="{2E83F8B9-FE00-4E87-818F-49A9F89D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7228" y="3144012"/>
            <a:ext cx="143923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0" name="math-15-4">
            <a:extLst xmlns:a="http://schemas.openxmlformats.org/drawingml/2006/main">
              <a:ext uri="{FF2B5EF4-FFF2-40B4-BE49-F238E27FC236}">
                <a16:creationId xmlns:a16="http://schemas.microsoft.com/office/drawing/2014/main" id="{2A00A3DD-7038-4137-B098-D795A265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2576" y="3219450"/>
            <a:ext cx="761905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)/(2s)</a:t>
            </a:r>
          </a:p>
        </p:txBody>
      </p:sp>
      <p:sp>
        <p:nvSpPr>
          <p:cNvPr id="31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9E9D9BF-BE1E-4FD8-A85C-14156FBD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2435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 squared velocity loses its sign</a:t>
            </a:r>
          </a:p>
        </p:txBody>
      </p:sp>
      <p:sp>
        <p:nvSpPr>
          <p:cNvPr id="32" name="paragraph">
            <a:extLst xmlns:a="http://schemas.openxmlformats.org/drawingml/2006/main">
              <a:ext uri="{FF2B5EF4-FFF2-40B4-BE49-F238E27FC236}">
                <a16:creationId xmlns:a16="http://schemas.microsoft.com/office/drawing/2014/main" id="{63FA96C1-3F22-46EC-A315-E82E8F67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6250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If you find v from v², use the motion direction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choose the positive or negative root.</a:t>
            </a:r>
          </a:p>
        </p:txBody>
      </p:sp>
      <p:sp>
        <p:nvSpPr>
          <p:cNvPr id="33" name="paragraph">
            <a:extLst xmlns:a="http://schemas.openxmlformats.org/drawingml/2006/main">
              <a:ext uri="{FF2B5EF4-FFF2-40B4-BE49-F238E27FC236}">
                <a16:creationId xmlns:a16="http://schemas.microsoft.com/office/drawing/2014/main" id="{E7EB3D6B-76D3-4B43-A44D-E93764F19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positive direction applies to s, u, v and a.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train slows down over a measured distance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2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1E835545-B59F-4463-9832-D6C18A2E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0A1B90FA-2BA4-4FD6-865B-0448D475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16-0">
            <a:extLst xmlns:a="http://schemas.openxmlformats.org/drawingml/2006/main">
              <a:ext uri="{FF2B5EF4-FFF2-40B4-BE49-F238E27FC236}">
                <a16:creationId xmlns:a16="http://schemas.microsoft.com/office/drawing/2014/main" id="{2C39DA07-C163-48B3-B4AF-D2951C38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171764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 = +18.0 m s</a:t>
            </a:r>
          </a:p>
        </p:txBody>
      </p:sp>
      <p:sp>
        <p:nvSpPr>
          <p:cNvPr id="17" name="math-16-1">
            <a:extLst xmlns:a="http://schemas.openxmlformats.org/drawingml/2006/main">
              <a:ext uri="{FF2B5EF4-FFF2-40B4-BE49-F238E27FC236}">
                <a16:creationId xmlns:a16="http://schemas.microsoft.com/office/drawing/2014/main" id="{0F15499B-1352-474A-8FC8-8124898A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1568" y="2391156"/>
            <a:ext cx="236315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8" name="math-17-0">
            <a:extLst xmlns:a="http://schemas.openxmlformats.org/drawingml/2006/main">
              <a:ext uri="{FF2B5EF4-FFF2-40B4-BE49-F238E27FC236}">
                <a16:creationId xmlns:a16="http://schemas.microsoft.com/office/drawing/2014/main" id="{5D750126-A6B5-41FC-B517-9C742348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1702117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= +6.00 m s</a:t>
            </a:r>
          </a:p>
        </p:txBody>
      </p:sp>
      <p:sp>
        <p:nvSpPr>
          <p:cNvPr id="19" name="math-17-1">
            <a:extLst xmlns:a="http://schemas.openxmlformats.org/drawingml/2006/main">
              <a:ext uri="{FF2B5EF4-FFF2-40B4-BE49-F238E27FC236}">
                <a16:creationId xmlns:a16="http://schemas.microsoft.com/office/drawing/2014/main" id="{EBC0FA0F-6B2B-4525-8011-87D68EB3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6042" y="3391281"/>
            <a:ext cx="236315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0" name="math-18-0">
            <a:extLst xmlns:a="http://schemas.openxmlformats.org/drawingml/2006/main">
              <a:ext uri="{FF2B5EF4-FFF2-40B4-BE49-F238E27FC236}">
                <a16:creationId xmlns:a16="http://schemas.microsoft.com/office/drawing/2014/main" id="{31519228-5279-4442-944C-A67D484E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57700"/>
            <a:ext cx="148723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+96.0 m</a:t>
            </a:r>
          </a:p>
        </p:txBody>
      </p:sp>
      <p:sp>
        <p:nvSpPr>
          <p:cNvPr id="21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133673BC-0335-4BD3-ADCD-8AC710C1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Assuming uniform braking, calculate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acceleration.</a:t>
            </a:r>
          </a:p>
        </p:txBody>
      </p:sp>
      <p:sp>
        <p:nvSpPr>
          <p:cNvPr id="22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E0D88CA4-97C6-4DDB-80BB-708A96443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1846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Calculate the time spent braking over this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distance.</a:t>
            </a:r>
          </a:p>
        </p:txBody>
      </p:sp>
      <p:sp>
        <p:nvSpPr>
          <p:cNvPr id="23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406829AC-AF0C-44AD-9968-335D7C62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8429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If the train starts at +18.0 m s⁻¹ and maintains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acceleration until rest, find its stopping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train slows down over a measured distance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2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056EC6BC-9426-4F6C-8A03-273FC21F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Use the equation without time</a:t>
            </a:r>
          </a:p>
        </p:txBody>
      </p:sp>
      <p:sp>
        <p:nvSpPr>
          <p:cNvPr id="15" name="math-19-0">
            <a:extLst xmlns:a="http://schemas.openxmlformats.org/drawingml/2006/main">
              <a:ext uri="{FF2B5EF4-FFF2-40B4-BE49-F238E27FC236}">
                <a16:creationId xmlns:a16="http://schemas.microsoft.com/office/drawing/2014/main" id="{606F674A-D0FF-4B0A-A135-413A9B41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1050893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(6.00</a:t>
            </a:r>
          </a:p>
        </p:txBody>
      </p:sp>
      <p:sp>
        <p:nvSpPr>
          <p:cNvPr id="16" name="math-19-1">
            <a:extLst xmlns:a="http://schemas.openxmlformats.org/drawingml/2006/main">
              <a:ext uri="{FF2B5EF4-FFF2-40B4-BE49-F238E27FC236}">
                <a16:creationId xmlns:a16="http://schemas.microsoft.com/office/drawing/2014/main" id="{4F2AD3F5-ABD5-4218-A4CA-C68FCB7E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8118" y="2271903"/>
            <a:ext cx="12296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math-19-2">
            <a:extLst xmlns:a="http://schemas.openxmlformats.org/drawingml/2006/main">
              <a:ext uri="{FF2B5EF4-FFF2-40B4-BE49-F238E27FC236}">
                <a16:creationId xmlns:a16="http://schemas.microsoft.com/office/drawing/2014/main" id="{8EF5B095-1B43-4950-A12A-7E10710A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2511" y="2333625"/>
            <a:ext cx="822198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− 18.0</a:t>
            </a:r>
          </a:p>
        </p:txBody>
      </p:sp>
      <p:sp>
        <p:nvSpPr>
          <p:cNvPr id="18" name="math-19-3">
            <a:extLst xmlns:a="http://schemas.openxmlformats.org/drawingml/2006/main">
              <a:ext uri="{FF2B5EF4-FFF2-40B4-BE49-F238E27FC236}">
                <a16:creationId xmlns:a16="http://schemas.microsoft.com/office/drawing/2014/main" id="{7222B9C5-8638-433E-B401-22E9701C6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134" y="2271903"/>
            <a:ext cx="12296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9" name="math-19-4">
            <a:extLst xmlns:a="http://schemas.openxmlformats.org/drawingml/2006/main">
              <a:ext uri="{FF2B5EF4-FFF2-40B4-BE49-F238E27FC236}">
                <a16:creationId xmlns:a16="http://schemas.microsoft.com/office/drawing/2014/main" id="{B8FFB95D-7658-4D25-A3CF-80F8CC55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527" y="2333625"/>
            <a:ext cx="129359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)/(2 × 96.0)</a:t>
            </a:r>
          </a:p>
        </p:txBody>
      </p:sp>
      <p:sp>
        <p:nvSpPr>
          <p:cNvPr id="20" name="math-20-0">
            <a:extLst xmlns:a="http://schemas.openxmlformats.org/drawingml/2006/main">
              <a:ext uri="{FF2B5EF4-FFF2-40B4-BE49-F238E27FC236}">
                <a16:creationId xmlns:a16="http://schemas.microsoft.com/office/drawing/2014/main" id="{107851B2-146E-442C-8684-EC08ADEA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1688497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−1.50 m s</a:t>
            </a:r>
          </a:p>
        </p:txBody>
      </p:sp>
      <p:sp>
        <p:nvSpPr>
          <p:cNvPr id="21" name="math-20-1">
            <a:extLst xmlns:a="http://schemas.openxmlformats.org/drawingml/2006/main">
              <a:ext uri="{FF2B5EF4-FFF2-40B4-BE49-F238E27FC236}">
                <a16:creationId xmlns:a16="http://schemas.microsoft.com/office/drawing/2014/main" id="{EF5750D0-37C2-4547-AFA7-E0F3D331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5722" y="2991612"/>
            <a:ext cx="264985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6EA1A278-2090-4DC2-B888-BEA09B5B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523875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Negative acceleration opposes the positive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velocity.</a:t>
            </a:r>
          </a:p>
        </p:txBody>
      </p:sp>
      <p:sp>
        <p:nvSpPr>
          <p:cNvPr id="23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D2CD4157-2534-4F55-A39E-E389F32C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Use the velocity change</a:t>
            </a:r>
          </a:p>
        </p:txBody>
      </p:sp>
      <p:sp>
        <p:nvSpPr>
          <p:cNvPr id="24" name="math-21-0">
            <a:extLst xmlns:a="http://schemas.openxmlformats.org/drawingml/2006/main">
              <a:ext uri="{FF2B5EF4-FFF2-40B4-BE49-F238E27FC236}">
                <a16:creationId xmlns:a16="http://schemas.microsoft.com/office/drawing/2014/main" id="{063BA42C-2C1D-40B9-A712-7BF207C7B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158715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(v − u)/a</a:t>
            </a:r>
          </a:p>
        </p:txBody>
      </p:sp>
      <p:sp>
        <p:nvSpPr>
          <p:cNvPr id="25" name="math-22-0">
            <a:extLst xmlns:a="http://schemas.openxmlformats.org/drawingml/2006/main">
              <a:ext uri="{FF2B5EF4-FFF2-40B4-BE49-F238E27FC236}">
                <a16:creationId xmlns:a16="http://schemas.microsoft.com/office/drawing/2014/main" id="{F8985A2A-27CD-47A8-955D-18104461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67050"/>
            <a:ext cx="3602736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(6.00 − 18.0)/(−1.50) = 8.00 s</a:t>
            </a:r>
          </a:p>
        </p:txBody>
      </p:sp>
      <p:sp>
        <p:nvSpPr>
          <p:cNvPr id="26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5FBE458D-BA83-430D-BD46-F666E26F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Rest means v = 0</a:t>
            </a:r>
          </a:p>
        </p:txBody>
      </p:sp>
      <p:sp>
        <p:nvSpPr>
          <p:cNvPr id="27" name="math-23-0">
            <a:extLst xmlns:a="http://schemas.openxmlformats.org/drawingml/2006/main">
              <a:ext uri="{FF2B5EF4-FFF2-40B4-BE49-F238E27FC236}">
                <a16:creationId xmlns:a16="http://schemas.microsoft.com/office/drawing/2014/main" id="{6131FDB1-BF7B-4052-8491-A5C99A4A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1686496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(0 − 18.0</a:t>
            </a:r>
          </a:p>
        </p:txBody>
      </p:sp>
      <p:sp>
        <p:nvSpPr>
          <p:cNvPr id="28" name="math-23-1">
            <a:extLst xmlns:a="http://schemas.openxmlformats.org/drawingml/2006/main">
              <a:ext uri="{FF2B5EF4-FFF2-40B4-BE49-F238E27FC236}">
                <a16:creationId xmlns:a16="http://schemas.microsoft.com/office/drawing/2014/main" id="{8575890A-4463-415C-BE73-C27A78D5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721" y="5320284"/>
            <a:ext cx="136970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9" name="math-23-2">
            <a:extLst xmlns:a="http://schemas.openxmlformats.org/drawingml/2006/main">
              <a:ext uri="{FF2B5EF4-FFF2-40B4-BE49-F238E27FC236}">
                <a16:creationId xmlns:a16="http://schemas.microsoft.com/office/drawing/2014/main" id="{AF14D94B-70AE-45B8-A90F-048CFFB6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2116" y="5391150"/>
            <a:ext cx="2983039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)/(2 × −1.50) = +108 m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velocity and the trapezium area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3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965D7603-9473-41EB-8031-3AAB7B2C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38007548-BC2D-4047-8161-4EE8AE4E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926D86B2-8079-4B90-9950-69AADC3C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Uniform acceleration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80DF631B-3F70-49EB-9896-0685A9C6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straight line on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velocity–time graph.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4D8559E0-2C0F-4FC5-BA1A-23FE21A2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2432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velocity</a:t>
            </a:r>
          </a:p>
        </p:txBody>
      </p:sp>
      <p:sp>
        <p:nvSpPr>
          <p:cNvPr id="19" name="math-24-0">
            <a:extLst xmlns:a="http://schemas.openxmlformats.org/drawingml/2006/main">
              <a:ext uri="{FF2B5EF4-FFF2-40B4-BE49-F238E27FC236}">
                <a16:creationId xmlns:a16="http://schemas.microsoft.com/office/drawing/2014/main" id="{C0652445-C065-48EB-92DC-F7705C03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29150"/>
            <a:ext cx="176213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0" name="math-24-1">
            <a:extLst xmlns:a="http://schemas.openxmlformats.org/drawingml/2006/main">
              <a:ext uri="{FF2B5EF4-FFF2-40B4-BE49-F238E27FC236}">
                <a16:creationId xmlns:a16="http://schemas.microsoft.com/office/drawing/2014/main" id="{C103EA6F-C6C1-4D4B-9E55-559B6C4A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8" y="4750213"/>
            <a:ext cx="342709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1" name="math-24-2">
            <a:extLst xmlns:a="http://schemas.openxmlformats.org/drawingml/2006/main">
              <a:ext uri="{FF2B5EF4-FFF2-40B4-BE49-F238E27FC236}">
                <a16:creationId xmlns:a16="http://schemas.microsoft.com/office/drawing/2014/main" id="{FDCC76C4-62DF-4D23-A5E2-EEEEE70C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4272" y="4629150"/>
            <a:ext cx="1456372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½(u + v)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08AEC62E-708F-48E5-9050-D04B0A96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81625"/>
            <a:ext cx="36576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constant acceleration.</a:t>
            </a:r>
          </a:p>
        </p:txBody>
      </p:sp>
      <p:sp>
        <p:nvSpPr>
          <p:cNvPr id="2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26A8E5EC-3B20-4305-93E9-90D0AC9E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Displacement is signed graph area</a:t>
            </a:r>
          </a:p>
        </p:txBody>
      </p:sp>
      <p:sp>
        <p:nvSpPr>
          <p:cNvPr id="24" name="math-25-0">
            <a:extLst xmlns:a="http://schemas.openxmlformats.org/drawingml/2006/main">
              <a:ext uri="{FF2B5EF4-FFF2-40B4-BE49-F238E27FC236}">
                <a16:creationId xmlns:a16="http://schemas.microsoft.com/office/drawing/2014/main" id="{A72842D6-3C95-4B47-A7FC-D8BFF09D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81250"/>
            <a:ext cx="2006822" cy="528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½(u + v)t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30814D2F-0060-4B16-88AB-F3C84796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1718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With positive endpoint velocities, the area is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trapezium. Signed areas also handle reversals.</a:t>
            </a:r>
          </a:p>
        </p:txBody>
      </p:sp>
      <p:sp>
        <p:nvSpPr>
          <p:cNvPr id="2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C45CA70-330D-471D-A6E4-47342D4A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196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 rectangle plus a triangle</a:t>
            </a:r>
          </a:p>
        </p:txBody>
      </p:sp>
      <p:sp>
        <p:nvSpPr>
          <p:cNvPr id="27" name="math-26-0">
            <a:extLst xmlns:a="http://schemas.openxmlformats.org/drawingml/2006/main">
              <a:ext uri="{FF2B5EF4-FFF2-40B4-BE49-F238E27FC236}">
                <a16:creationId xmlns:a16="http://schemas.microsoft.com/office/drawing/2014/main" id="{3DEFC3EE-A1E7-454C-98A3-8D6192A0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86325"/>
            <a:ext cx="226876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ut + ½(v − u)t</a:t>
            </a:r>
          </a:p>
        </p:txBody>
      </p:sp>
      <p:sp>
        <p:nvSpPr>
          <p:cNvPr id="28" name="math-27-0">
            <a:extLst xmlns:a="http://schemas.openxmlformats.org/drawingml/2006/main">
              <a:ext uri="{FF2B5EF4-FFF2-40B4-BE49-F238E27FC236}">
                <a16:creationId xmlns:a16="http://schemas.microsoft.com/office/drawing/2014/main" id="{5A6A63C4-206B-4C80-9ED6-D076591F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505450"/>
            <a:ext cx="135836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ut + ½at</a:t>
            </a:r>
          </a:p>
        </p:txBody>
      </p:sp>
      <p:sp>
        <p:nvSpPr>
          <p:cNvPr id="29" name="math-27-1">
            <a:extLst xmlns:a="http://schemas.openxmlformats.org/drawingml/2006/main">
              <a:ext uri="{FF2B5EF4-FFF2-40B4-BE49-F238E27FC236}">
                <a16:creationId xmlns:a16="http://schemas.microsoft.com/office/drawing/2014/main" id="{9F709164-E94D-40DF-802A-3BC37E260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3785" y="5434584"/>
            <a:ext cx="136970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journey described in two ways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3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4ADEA87D-1EA9-4014-96FE-716C4FE0E2C9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9bc03c17b2f4941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371BB813-77DB-465E-B50E-DDA3565E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line is straight. Positive is forwards.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94B0116B-A9DE-4715-96DF-60B02E68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acceleration from the graph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gradient.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F290D825-FCE3-4F7D-9877-4311FD06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18460"/>
            <a:ext cx="5029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Calculate displacement from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trapezium area. Check it using s = ut +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½at².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DDDD8FAC-046E-40A3-83AF-7BC04A764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91000"/>
            <a:ext cx="5029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Would the same endpoint mean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always work for a curved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velocity–time graph? Explain.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journey described in two ways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3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73A404F3-4A84-492C-A452-66A377ED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Velocity changes by 12.0 m s⁻¹</a:t>
            </a:r>
          </a:p>
        </p:txBody>
      </p:sp>
      <p:sp>
        <p:nvSpPr>
          <p:cNvPr id="15" name="math-28-0">
            <a:extLst xmlns:a="http://schemas.openxmlformats.org/drawingml/2006/main">
              <a:ext uri="{FF2B5EF4-FFF2-40B4-BE49-F238E27FC236}">
                <a16:creationId xmlns:a16="http://schemas.microsoft.com/office/drawing/2014/main" id="{048B86B0-54C4-4716-9230-BB03A020F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77691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(16.0 − 4.00)/6.00</a:t>
            </a:r>
          </a:p>
        </p:txBody>
      </p:sp>
      <p:sp>
        <p:nvSpPr>
          <p:cNvPr id="16" name="math-29-0">
            <a:extLst xmlns:a="http://schemas.openxmlformats.org/drawingml/2006/main">
              <a:ext uri="{FF2B5EF4-FFF2-40B4-BE49-F238E27FC236}">
                <a16:creationId xmlns:a16="http://schemas.microsoft.com/office/drawing/2014/main" id="{1E484D80-6CF9-48C4-8C3D-6213547A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1688497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+2.00 m s</a:t>
            </a:r>
          </a:p>
        </p:txBody>
      </p:sp>
      <p:sp>
        <p:nvSpPr>
          <p:cNvPr id="17" name="math-29-1">
            <a:extLst xmlns:a="http://schemas.openxmlformats.org/drawingml/2006/main">
              <a:ext uri="{FF2B5EF4-FFF2-40B4-BE49-F238E27FC236}">
                <a16:creationId xmlns:a16="http://schemas.microsoft.com/office/drawing/2014/main" id="{619F5D7C-9CBD-42EF-9441-3ECE3537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5722" y="2963037"/>
            <a:ext cx="264985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18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8E551B7E-3737-4D35-9D1E-2ADF709C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Two methods give the same area</a:t>
            </a:r>
          </a:p>
        </p:txBody>
      </p:sp>
      <p:sp>
        <p:nvSpPr>
          <p:cNvPr id="19" name="math-30-0">
            <a:extLst xmlns:a="http://schemas.openxmlformats.org/drawingml/2006/main">
              <a:ext uri="{FF2B5EF4-FFF2-40B4-BE49-F238E27FC236}">
                <a16:creationId xmlns:a16="http://schemas.microsoft.com/office/drawing/2014/main" id="{5C457F13-9EBE-4930-9B65-6073D8077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3031046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½(4.00 + 16.0) × 6.00</a:t>
            </a:r>
          </a:p>
        </p:txBody>
      </p:sp>
      <p:sp>
        <p:nvSpPr>
          <p:cNvPr id="20" name="math-31-0">
            <a:extLst xmlns:a="http://schemas.openxmlformats.org/drawingml/2006/main">
              <a:ext uri="{FF2B5EF4-FFF2-40B4-BE49-F238E27FC236}">
                <a16:creationId xmlns:a16="http://schemas.microsoft.com/office/drawing/2014/main" id="{24540A21-1113-4806-A10A-90EF4169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62275"/>
            <a:ext cx="140103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+60.0 m</a:t>
            </a:r>
          </a:p>
        </p:txBody>
      </p:sp>
      <p:sp>
        <p:nvSpPr>
          <p:cNvPr id="21" name="math-32-0">
            <a:extLst xmlns:a="http://schemas.openxmlformats.org/drawingml/2006/main">
              <a:ext uri="{FF2B5EF4-FFF2-40B4-BE49-F238E27FC236}">
                <a16:creationId xmlns:a16="http://schemas.microsoft.com/office/drawing/2014/main" id="{181E97F2-9BE8-420F-A8B7-1B4B4614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48075"/>
            <a:ext cx="3556921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4.00 × 6.00 + ½ × 2.00 × 6.00</a:t>
            </a:r>
          </a:p>
        </p:txBody>
      </p:sp>
      <p:sp>
        <p:nvSpPr>
          <p:cNvPr id="22" name="math-32-1">
            <a:extLst xmlns:a="http://schemas.openxmlformats.org/drawingml/2006/main">
              <a:ext uri="{FF2B5EF4-FFF2-40B4-BE49-F238E27FC236}">
                <a16:creationId xmlns:a16="http://schemas.microsoft.com/office/drawing/2014/main" id="{D9BFBB70-E0C1-4D04-9992-FDFB40D8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5346" y="3590925"/>
            <a:ext cx="116015" cy="157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38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3" name="math-33-0">
            <a:extLst xmlns:a="http://schemas.openxmlformats.org/drawingml/2006/main">
              <a:ext uri="{FF2B5EF4-FFF2-40B4-BE49-F238E27FC236}">
                <a16:creationId xmlns:a16="http://schemas.microsoft.com/office/drawing/2014/main" id="{5669D0A2-1ED9-4047-ADC6-DE0A85D9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76725"/>
            <a:ext cx="140103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+60.0 m</a:t>
            </a:r>
          </a:p>
        </p:txBody>
      </p:sp>
      <p:sp>
        <p:nvSpPr>
          <p:cNvPr id="24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7A1AC091-4146-45D7-B6EB-368BA3F4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Curvature changes the enclosed area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77CC44C1-B665-42A4-BCB6-613EECBD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108204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No. The endpoint mean gives the trapezium area. A curved graph can enclose a different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area, so use its actual area or a suitable estimate.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Vertical motion and the meaning of two roots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4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46274843-E5E8-4617-9A6D-0CAB45A1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5C95BD24-B55A-4225-8320-0347308E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98BC2586-9593-4B5A-B814-13DB8ED8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Free fall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A1A53A40-BF36-40FB-8FF5-7034AA2A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 under gravity alone.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Ignore air resistance here.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A37085E5-D246-4D84-A220-3DD9495D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52900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Upwards positive</a:t>
            </a:r>
          </a:p>
        </p:txBody>
      </p:sp>
      <p:sp>
        <p:nvSpPr>
          <p:cNvPr id="19" name="math-34-0">
            <a:extLst xmlns:a="http://schemas.openxmlformats.org/drawingml/2006/main">
              <a:ext uri="{FF2B5EF4-FFF2-40B4-BE49-F238E27FC236}">
                <a16:creationId xmlns:a16="http://schemas.microsoft.com/office/drawing/2014/main" id="{2753E115-E976-4DF5-BE4A-2AD56D4B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00575"/>
            <a:ext cx="92002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−g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00C95705-F4C8-4367-A51F-D4F56A4A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67325"/>
            <a:ext cx="36576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Use g = 9.80 m s⁻²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 these examples.</a:t>
            </a:r>
          </a:p>
        </p:txBody>
      </p:sp>
      <p:sp>
        <p:nvSpPr>
          <p:cNvPr id="21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E50F1C6D-AE36-41D2-A7E9-9E9DD8A8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 height can be reached twice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14BDC0A3-ACD2-4857-B7F3-4E150812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rising object may pass the same height again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while falling. A quadratic can give two positive times.</a:t>
            </a:r>
          </a:p>
        </p:txBody>
      </p:sp>
      <p:sp>
        <p:nvSpPr>
          <p:cNvPr id="23" name="math-35-0">
            <a:extLst xmlns:a="http://schemas.openxmlformats.org/drawingml/2006/main">
              <a:ext uri="{FF2B5EF4-FFF2-40B4-BE49-F238E27FC236}">
                <a16:creationId xmlns:a16="http://schemas.microsoft.com/office/drawing/2014/main" id="{03FFDFCE-190F-4AB2-AB43-AAA20A54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86175"/>
            <a:ext cx="1738884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ut − ½gt</a:t>
            </a:r>
          </a:p>
        </p:txBody>
      </p:sp>
      <p:sp>
        <p:nvSpPr>
          <p:cNvPr id="24" name="math-35-1">
            <a:extLst xmlns:a="http://schemas.openxmlformats.org/drawingml/2006/main">
              <a:ext uri="{FF2B5EF4-FFF2-40B4-BE49-F238E27FC236}">
                <a16:creationId xmlns:a16="http://schemas.microsoft.com/office/drawing/2014/main" id="{EA5FBD6D-CA28-4133-962D-E416F2B6E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4309" y="3608451"/>
            <a:ext cx="147447" cy="2137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8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5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B9E6204-997F-4D90-8AD5-E52C511FA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386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At the highest point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A1A1B0FE-FA04-45A0-AE6D-518AEE39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Vertical velocity is zero for an instant. Acceleration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remains −g.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ball passes the same height twice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4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6743F2C6-21E6-4F2D-ADF8-BAF71499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764F0B05-32AF-4F25-B9E8-A908CB48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36-0">
            <a:extLst xmlns:a="http://schemas.openxmlformats.org/drawingml/2006/main">
              <a:ext uri="{FF2B5EF4-FFF2-40B4-BE49-F238E27FC236}">
                <a16:creationId xmlns:a16="http://schemas.microsoft.com/office/drawing/2014/main" id="{424EBAD8-CAE7-4CCE-9E79-2BC9845C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1659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 = +14.7 m s</a:t>
            </a:r>
          </a:p>
        </p:txBody>
      </p:sp>
      <p:sp>
        <p:nvSpPr>
          <p:cNvPr id="17" name="math-36-1">
            <a:extLst xmlns:a="http://schemas.openxmlformats.org/drawingml/2006/main">
              <a:ext uri="{FF2B5EF4-FFF2-40B4-BE49-F238E27FC236}">
                <a16:creationId xmlns:a16="http://schemas.microsoft.com/office/drawing/2014/main" id="{F9629D0B-4A17-48B4-A224-E8131188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3275" y="239344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8" name="math-37-0">
            <a:extLst xmlns:a="http://schemas.openxmlformats.org/drawingml/2006/main">
              <a:ext uri="{FF2B5EF4-FFF2-40B4-BE49-F238E27FC236}">
                <a16:creationId xmlns:a16="http://schemas.microsoft.com/office/drawing/2014/main" id="{2F97E89A-F9F3-4EA0-810C-82C4167B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1436942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+9.80 m</a:t>
            </a:r>
          </a:p>
        </p:txBody>
      </p:sp>
      <p:sp>
        <p:nvSpPr>
          <p:cNvPr id="19" name="math-38-0">
            <a:extLst xmlns:a="http://schemas.openxmlformats.org/drawingml/2006/main">
              <a:ext uri="{FF2B5EF4-FFF2-40B4-BE49-F238E27FC236}">
                <a16:creationId xmlns:a16="http://schemas.microsoft.com/office/drawing/2014/main" id="{1BC8E77F-0EB5-46B9-90F2-B0F61075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57700"/>
            <a:ext cx="1659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−9.80 m s</a:t>
            </a:r>
          </a:p>
        </p:txBody>
      </p:sp>
      <p:sp>
        <p:nvSpPr>
          <p:cNvPr id="20" name="math-38-1">
            <a:extLst xmlns:a="http://schemas.openxmlformats.org/drawingml/2006/main">
              <a:ext uri="{FF2B5EF4-FFF2-40B4-BE49-F238E27FC236}">
                <a16:creationId xmlns:a16="http://schemas.microsoft.com/office/drawing/2014/main" id="{EF15BB5F-D371-479B-A673-A0D4BA3A1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3275" y="439369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C8A5DF72-FBD0-4F00-83B3-A0DF3D2A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both times when the ball is 9.80 m above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its release point.</a:t>
            </a:r>
          </a:p>
        </p:txBody>
      </p:sp>
      <p:sp>
        <p:nvSpPr>
          <p:cNvPr id="22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6331F1AA-D7AA-420F-9B8E-4A1A860F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21318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its velocity at each time and explain why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roots are physical.</a:t>
            </a:r>
          </a:p>
        </p:txBody>
      </p:sp>
      <p:sp>
        <p:nvSpPr>
          <p:cNvPr id="23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CB1CAB0D-C932-4C37-9988-0A75147C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90010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its maximum height above release. State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its acceleration there.</a:t>
            </a:r>
          </a:p>
        </p:txBody>
      </p:sp>
      <p:sp>
        <p:nvSpPr>
          <p:cNvPr id="24" name="hint">
            <a:extLst xmlns:a="http://schemas.openxmlformats.org/drawingml/2006/main">
              <a:ext uri="{FF2B5EF4-FFF2-40B4-BE49-F238E27FC236}">
                <a16:creationId xmlns:a16="http://schemas.microsoft.com/office/drawing/2014/main" id="{8973CF0F-373A-423A-858E-9CB1E40E8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340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Rearrange to a quadratic, then interpret each root.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ball passes the same height twice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4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E1FC1FC5-2112-45C7-B159-BBA7FE18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Factor the time equation</a:t>
            </a:r>
          </a:p>
        </p:txBody>
      </p:sp>
      <p:sp>
        <p:nvSpPr>
          <p:cNvPr id="15" name="math-39-0">
            <a:extLst xmlns:a="http://schemas.openxmlformats.org/drawingml/2006/main">
              <a:ext uri="{FF2B5EF4-FFF2-40B4-BE49-F238E27FC236}">
                <a16:creationId xmlns:a16="http://schemas.microsoft.com/office/drawing/2014/main" id="{9340B5CA-E7E3-46BE-8B7B-8F750A81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5070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9.80 = 14.7t − 4.90t</a:t>
            </a:r>
          </a:p>
        </p:txBody>
      </p:sp>
      <p:sp>
        <p:nvSpPr>
          <p:cNvPr id="16" name="math-39-1">
            <a:extLst xmlns:a="http://schemas.openxmlformats.org/drawingml/2006/main">
              <a:ext uri="{FF2B5EF4-FFF2-40B4-BE49-F238E27FC236}">
                <a16:creationId xmlns:a16="http://schemas.microsoft.com/office/drawing/2014/main" id="{4324CCE6-BEC0-4116-A1DB-2FB43AEA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4300" y="2265045"/>
            <a:ext cx="133445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math-40-0">
            <a:extLst xmlns:a="http://schemas.openxmlformats.org/drawingml/2006/main">
              <a:ext uri="{FF2B5EF4-FFF2-40B4-BE49-F238E27FC236}">
                <a16:creationId xmlns:a16="http://schemas.microsoft.com/office/drawing/2014/main" id="{1EAD86FC-0081-4B73-839E-2CBA628B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1058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18" name="math-40-1">
            <a:extLst xmlns:a="http://schemas.openxmlformats.org/drawingml/2006/main">
              <a:ext uri="{FF2B5EF4-FFF2-40B4-BE49-F238E27FC236}">
                <a16:creationId xmlns:a16="http://schemas.microsoft.com/office/drawing/2014/main" id="{EE724E23-F66F-4718-BA7F-F9B1B8BB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810" y="2929509"/>
            <a:ext cx="136970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9" name="math-40-2">
            <a:extLst xmlns:a="http://schemas.openxmlformats.org/drawingml/2006/main">
              <a:ext uri="{FF2B5EF4-FFF2-40B4-BE49-F238E27FC236}">
                <a16:creationId xmlns:a16="http://schemas.microsoft.com/office/drawing/2014/main" id="{28CC3793-25AE-498C-9416-0240D9073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205" y="3000375"/>
            <a:ext cx="1612773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− 3t + 2 = 0</a:t>
            </a:r>
          </a:p>
        </p:txBody>
      </p:sp>
      <p:sp>
        <p:nvSpPr>
          <p:cNvPr id="20" name="math-41-0">
            <a:extLst xmlns:a="http://schemas.openxmlformats.org/drawingml/2006/main">
              <a:ext uri="{FF2B5EF4-FFF2-40B4-BE49-F238E27FC236}">
                <a16:creationId xmlns:a16="http://schemas.microsoft.com/office/drawing/2014/main" id="{3965997B-270B-4EE4-8EB0-CFC392D3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2088166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(t − 1)(t − 2) = 0</a:t>
            </a:r>
          </a:p>
        </p:txBody>
      </p:sp>
      <p:sp>
        <p:nvSpPr>
          <p:cNvPr id="21" name="math-42-0">
            <a:extLst xmlns:a="http://schemas.openxmlformats.org/drawingml/2006/main">
              <a:ext uri="{FF2B5EF4-FFF2-40B4-BE49-F238E27FC236}">
                <a16:creationId xmlns:a16="http://schemas.microsoft.com/office/drawing/2014/main" id="{10571931-C6CE-4B14-A932-1C220D1A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2482501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1.00 s or 2.00 s</a:t>
            </a:r>
          </a:p>
        </p:txBody>
      </p:sp>
      <p:sp>
        <p:nvSpPr>
          <p:cNvPr id="22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9C501529-63E3-4606-949F-DD9CC675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Use v = 14.7 − 9.80t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54A87110-A259-4548-80BC-F5D449A2D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1.00 s: +4.90 m s⁻¹, rising.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2.00 s: −4.90 m s⁻¹, falling.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occur after release.</a:t>
            </a:r>
          </a:p>
        </p:txBody>
      </p:sp>
      <p:sp>
        <p:nvSpPr>
          <p:cNvPr id="24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FDE69C4E-1E1C-43EE-85D1-BB377696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2432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At the peak, v = 0</a:t>
            </a:r>
          </a:p>
        </p:txBody>
      </p:sp>
      <p:sp>
        <p:nvSpPr>
          <p:cNvPr id="25" name="math-43-0">
            <a:extLst xmlns:a="http://schemas.openxmlformats.org/drawingml/2006/main">
              <a:ext uri="{FF2B5EF4-FFF2-40B4-BE49-F238E27FC236}">
                <a16:creationId xmlns:a16="http://schemas.microsoft.com/office/drawing/2014/main" id="{E0FAAA7A-55DB-403B-A24C-3F0F7FF7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72000"/>
            <a:ext cx="1419034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= (0 − 14.7</a:t>
            </a:r>
          </a:p>
        </p:txBody>
      </p:sp>
      <p:sp>
        <p:nvSpPr>
          <p:cNvPr id="26" name="math-43-1">
            <a:extLst xmlns:a="http://schemas.openxmlformats.org/drawingml/2006/main">
              <a:ext uri="{FF2B5EF4-FFF2-40B4-BE49-F238E27FC236}">
                <a16:creationId xmlns:a16="http://schemas.microsoft.com/office/drawing/2014/main" id="{816F76CD-18AA-4337-94A4-66862FA6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459" y="4512564"/>
            <a:ext cx="119443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7" name="math-43-2">
            <a:extLst xmlns:a="http://schemas.openxmlformats.org/drawingml/2006/main">
              <a:ext uri="{FF2B5EF4-FFF2-40B4-BE49-F238E27FC236}">
                <a16:creationId xmlns:a16="http://schemas.microsoft.com/office/drawing/2014/main" id="{F9D9ECC2-C9A3-4E49-AAA4-201D3F0FE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8328" y="4572000"/>
            <a:ext cx="1391412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)/(2 × −9.80)</a:t>
            </a:r>
          </a:p>
        </p:txBody>
      </p:sp>
      <p:sp>
        <p:nvSpPr>
          <p:cNvPr id="28" name="math-44-0">
            <a:extLst xmlns:a="http://schemas.openxmlformats.org/drawingml/2006/main">
              <a:ext uri="{FF2B5EF4-FFF2-40B4-BE49-F238E27FC236}">
                <a16:creationId xmlns:a16="http://schemas.microsoft.com/office/drawing/2014/main" id="{D50167E9-1C30-4C4F-A04C-F79DB56F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91125"/>
            <a:ext cx="116386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11.0 m</a:t>
            </a:r>
          </a:p>
        </p:txBody>
      </p:sp>
      <p:sp>
        <p:nvSpPr>
          <p:cNvPr id="29" name="paragraph">
            <a:extLst xmlns:a="http://schemas.openxmlformats.org/drawingml/2006/main">
              <a:ext uri="{FF2B5EF4-FFF2-40B4-BE49-F238E27FC236}">
                <a16:creationId xmlns:a16="http://schemas.microsoft.com/office/drawing/2014/main" id="{C739D257-BE54-4324-B101-AD45CC5D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24525"/>
            <a:ext cx="5029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 is still −9.80 m s⁻².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Displacement–time graphs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5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C97FC7C8-A25F-4ECC-9C4D-A081C80D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D6604D26-EE34-4A84-94D3-688B9A00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91EB1E1A-3527-4EAF-B55A-2CAD8AA5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Graph height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C3BD2145-CFAA-483C-8AE6-B844EDE6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from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chosen starting position.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C84D38C7-D97B-4E7C-94C3-10A0E1B2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Graph gradient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3676D46E-1A87-4939-86E9-D5670070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Velocity, including its sign.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A2E0520-CBF1-43CC-BC78-BBB7E65A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Straight sections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F18D9D42-1C88-4A76-BEF8-5B05E8DD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slope: positive velocity.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Horizontal: stationary.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Negative slope: negative velocity.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BB64BCC-AFD1-44CF-8174-6617AF70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624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Curved sections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570B3CE6-C7BB-49EA-B892-36EE0491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8150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tangent gradient gives instantaneous velocity.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steeper slope magnitude means greater speed.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0B03B323-8887-4604-A932-5E4F620B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area under this graph is not displacement.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Moving out, waiting, then returning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5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B6B8C87B-2CE5-4D3F-9FF2-23975BB75A8A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984911152654b1b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4C0C1706-66CB-46EB-BF16-8D377174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Sharp corners model very brief changes of velocity.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B82F19AD-0AEC-4630-B8D7-94AADEEE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Calculate velocity in each of the three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sections.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73853E3D-9312-4545-BCA2-8235E471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87028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Sketch the corresponding velocity–time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graph. Label the values and transition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times.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F9C45BB1-B17D-442D-AF61-5F1765AE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17181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total distance and final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displacement. What does a displacement of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+6 m during 2–4 s say about velocity?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Moving out, waiting, then returning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5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0C48C997-6A2B-4FC9-A530-F2BB6812F2A3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62c84dfcbb4428e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69DD7FDE-606B-4121-B9E9-A30FBFE6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Vertical jumps idealise brief transition intervals.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C5870ADC-5DD9-4465-93F9-07A47105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Read the slopes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B4F83496-E82C-48AD-8FAD-F93D3687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95525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0–2 s: 6/2 = +3.0 m s⁻¹.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2–4 s: zero slope, so v = 0.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4–6 s: −6/2 = −3.0 m s⁻¹.</a:t>
            </a:r>
          </a:p>
        </p:txBody>
      </p:sp>
      <p:sp>
        <p:nvSpPr>
          <p:cNvPr id="18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82E393FA-EFA3-4D57-9E81-E37E8859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2905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Three horizontal sections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E24A5890-0815-4B68-AFC4-98C7B083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57675"/>
            <a:ext cx="50292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velocity is constant within each section.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Changes occur at 2 s and 4 s.</a:t>
            </a:r>
          </a:p>
        </p:txBody>
      </p:sp>
      <p:sp>
        <p:nvSpPr>
          <p:cNvPr id="20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4D0D4B50-0FF0-43B3-B2D2-A943D6B1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958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Position is different from velocity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B3160764-2B89-476E-923F-51CA3460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24500"/>
            <a:ext cx="5029200" cy="561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= 12 m. Displacement = 0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+6 m during the wait, v = 0.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Velocity–time areas and a reversal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6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74900850-873D-4C22-A387-4A02D7A8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B63A865-872E-4456-9F8C-61386A60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CE5F7296-6C82-48AA-B3FB-92578496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Graph gradient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B71E82B5-59B0-46E0-97F5-6706F5DD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55AC95A5-C708-410B-B598-180751DF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6240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Zero crossing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3C49A066-D672-48C7-8AD3-4DED94D9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10075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change of velocity sign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means a change of direction.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277C3CF8-0636-4CA9-A0A9-397F2772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Displacement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5A8EED55-73B4-4DF2-8B8F-7B71AB73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Add signed areas. Regions above the time axis are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positive. Regions below it are negative.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21A820A-557A-4186-8A88-F0B01917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4335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Total distance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03691554-597F-44AE-8A20-00D17716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6245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Split the area wherever velocity changes sign. Add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magnitudes of all the pieces.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E28C0A10-20E1-46EC-A17A-1CDBCEE13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negative velocity is motion in the negative direction.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cart reverses before it stops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6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AA864B0E-24C1-48A4-B797-E6B0ECEF2EA3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cd142beeb6444d5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FA2838D4-3201-4028-8B9F-F47043D1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Each section is straight. Right is positive.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9910BC76-BDE0-4574-921C-256AD03D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acceleration during 0–4 s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during 4–6 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8F21E7C9-AC0A-44F3-AB30-B2414722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37510"/>
            <a:ext cx="5029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Mark the reversal time and the positive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negative regions on a sketch of this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graph.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681E2DBD-F126-4110-843B-731A2CB9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29100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Calculate the displacement and total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over 0–6 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cart reverses before it stops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6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0E6BB9F1-D726-47B3-91EF-01E29D2171C9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483170093fd4a3a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7CA3CBBF-5D8B-480B-99D2-57AA8905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Positive: 0–2 s. Negative: 2–6 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Reversal at 2 s. The cart comes to rest at 6 s.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A71CF3FA-F280-4C6E-A93E-1537988D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Use each straight-line gradient</a:t>
            </a:r>
          </a:p>
        </p:txBody>
      </p:sp>
      <p:sp>
        <p:nvSpPr>
          <p:cNvPr id="17" name="math-45-0">
            <a:extLst xmlns:a="http://schemas.openxmlformats.org/drawingml/2006/main">
              <a:ext uri="{FF2B5EF4-FFF2-40B4-BE49-F238E27FC236}">
                <a16:creationId xmlns:a16="http://schemas.microsoft.com/office/drawing/2014/main" id="{A4845D95-20B5-402C-8808-84EA9233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14575"/>
            <a:ext cx="17687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8" name="math-45-1">
            <a:extLst xmlns:a="http://schemas.openxmlformats.org/drawingml/2006/main">
              <a:ext uri="{FF2B5EF4-FFF2-40B4-BE49-F238E27FC236}">
                <a16:creationId xmlns:a16="http://schemas.microsoft.com/office/drawing/2014/main" id="{D6428E1F-3879-401D-B2D5-54F8C66E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5304" y="2423922"/>
            <a:ext cx="126397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9" name="math-45-2">
            <a:extLst xmlns:a="http://schemas.openxmlformats.org/drawingml/2006/main">
              <a:ext uri="{FF2B5EF4-FFF2-40B4-BE49-F238E27FC236}">
                <a16:creationId xmlns:a16="http://schemas.microsoft.com/office/drawing/2014/main" id="{1B588554-3190-43EC-96FD-BF7C25F7F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3126" y="2314575"/>
            <a:ext cx="2600611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(−4 − 4)/4 = −2 m s</a:t>
            </a:r>
          </a:p>
        </p:txBody>
      </p:sp>
      <p:sp>
        <p:nvSpPr>
          <p:cNvPr id="20" name="math-45-3">
            <a:extLst xmlns:a="http://schemas.openxmlformats.org/drawingml/2006/main">
              <a:ext uri="{FF2B5EF4-FFF2-40B4-BE49-F238E27FC236}">
                <a16:creationId xmlns:a16="http://schemas.microsoft.com/office/drawing/2014/main" id="{5111C1FE-7586-41C0-9167-8F09B520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5162" y="2250567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math-46-0">
            <a:extLst xmlns:a="http://schemas.openxmlformats.org/drawingml/2006/main">
              <a:ext uri="{FF2B5EF4-FFF2-40B4-BE49-F238E27FC236}">
                <a16:creationId xmlns:a16="http://schemas.microsoft.com/office/drawing/2014/main" id="{1D061081-50B7-4926-A5ED-C9759D7D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43225"/>
            <a:ext cx="17687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2" name="math-46-1">
            <a:extLst xmlns:a="http://schemas.openxmlformats.org/drawingml/2006/main">
              <a:ext uri="{FF2B5EF4-FFF2-40B4-BE49-F238E27FC236}">
                <a16:creationId xmlns:a16="http://schemas.microsoft.com/office/drawing/2014/main" id="{3818E6FD-0E0F-49FD-B2B1-93DEF689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5304" y="3052572"/>
            <a:ext cx="126397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3" name="math-46-2">
            <a:extLst xmlns:a="http://schemas.openxmlformats.org/drawingml/2006/main">
              <a:ext uri="{FF2B5EF4-FFF2-40B4-BE49-F238E27FC236}">
                <a16:creationId xmlns:a16="http://schemas.microsoft.com/office/drawing/2014/main" id="{09E924DC-AAB9-49D6-B909-EA42FE09A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3126" y="2943225"/>
            <a:ext cx="2444877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(0 + 4)/2 = +2 m s</a:t>
            </a:r>
          </a:p>
        </p:txBody>
      </p:sp>
      <p:sp>
        <p:nvSpPr>
          <p:cNvPr id="24" name="math-46-3">
            <a:extLst xmlns:a="http://schemas.openxmlformats.org/drawingml/2006/main">
              <a:ext uri="{FF2B5EF4-FFF2-40B4-BE49-F238E27FC236}">
                <a16:creationId xmlns:a16="http://schemas.microsoft.com/office/drawing/2014/main" id="{607B7EF0-642F-49B2-AA27-878E6376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428" y="2879217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5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10C3F5B3-EC35-4141-96FD-984B43B4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242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Velocity changes sign at 2 s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B38DCD6B-88AB-4CC0-82B2-2E21C9E3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52900"/>
            <a:ext cx="50292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first positive triangle has area +4 m.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two negative triangles each give −4 m.</a:t>
            </a:r>
          </a:p>
        </p:txBody>
      </p:sp>
      <p:sp>
        <p:nvSpPr>
          <p:cNvPr id="27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3AA2F349-2C86-43B1-BB8D-EEFE90D6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958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Signed sum or total magnitude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21B39ADC-3B63-4885-9350-A64A0CC2F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14975"/>
            <a:ext cx="5029200" cy="561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= 4 − 4 − 4 = −4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= 4 + 4 + 4 = 12 m.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Acceleration–time areas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7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D3CD331C-C413-4CD6-9574-196E4AAC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9BC21720-9840-4832-BE5D-F9007BCE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9708E61A-42E8-4300-838C-47BE3AC6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Signed area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DA0F398F-49CB-4C0E-81D1-D3C6F8EC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change in velocity, Δv.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 is not the final velocity.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22D887B4-8E44-46D7-A75C-6F7AF189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Initial velocity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ABAEC571-1237-44CF-8C64-FE90F12F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Needed to find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final velocity.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9E51E603-BCDD-4FAF-8646-914CE631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 horizontal section</a:t>
            </a:r>
          </a:p>
        </p:txBody>
      </p:sp>
      <p:sp>
        <p:nvSpPr>
          <p:cNvPr id="21" name="math-47-0">
            <a:extLst xmlns:a="http://schemas.openxmlformats.org/drawingml/2006/main">
              <a:ext uri="{FF2B5EF4-FFF2-40B4-BE49-F238E27FC236}">
                <a16:creationId xmlns:a16="http://schemas.microsoft.com/office/drawing/2014/main" id="{8FB8B9E8-3B1C-4084-8007-10D95A69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81250"/>
            <a:ext cx="1371124" cy="528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Δv = aΔt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EDE8841C-B59A-4AA5-B2F7-7182C29D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1718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positive area increases signed velocity. A negative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area decreases it.</a:t>
            </a:r>
          </a:p>
        </p:txBody>
      </p:sp>
      <p:sp>
        <p:nvSpPr>
          <p:cNvPr id="2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95A5F2B-0D97-4088-83EC-311E4B74D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196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Add the starting velocity</a:t>
            </a:r>
          </a:p>
        </p:txBody>
      </p:sp>
      <p:sp>
        <p:nvSpPr>
          <p:cNvPr id="24" name="math-48-0">
            <a:extLst xmlns:a="http://schemas.openxmlformats.org/drawingml/2006/main">
              <a:ext uri="{FF2B5EF4-FFF2-40B4-BE49-F238E27FC236}">
                <a16:creationId xmlns:a16="http://schemas.microsoft.com/office/drawing/2014/main" id="{C4C493BB-C06E-4282-9845-95936EE8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05375"/>
            <a:ext cx="1529905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= u + Δv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33B614A0-38E7-4154-B8C7-C96A9128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15000"/>
            <a:ext cx="61722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Zero acceleration means constant velocity.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changes across three stages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7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8B39AAEB-EBCA-46B1-825C-9B98CFF0032F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d45f56a43224cb5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FF9B7857-18D0-431F-B902-F27C276E2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Initial velocity u = −2.0 m s⁻¹. Right is positive.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3CEBF417-0275-454E-9F48-9458BF26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each stage’s velocity change,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then the velocities at 3 s, 5 s and 7 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57580FBA-5ADE-41C9-8CA8-AB91E9CF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37510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Sketch the velocity–time graph for 0–7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s. Label its endpoint velocities.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834A9283-044F-4B89-BE03-89214833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22395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both times when the object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changes direction.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changes across three stages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7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D4771236-A237-4B14-BB2F-7A1C3010F7A8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e200ad17a5349de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E83C8DF1-7280-4E4A-8086-B6FED652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initial velocity fixes the vertical placement.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AAD0B5BB-DC57-4BCE-BE6D-D0DF6BD0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Add successive signed areas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F193A335-3C6B-4F91-8DC0-BEE27F4E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9552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Changes: +6, 0 and −6 m s⁻¹.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Velocities: +4, +4 and −2 m s⁻¹.</a:t>
            </a:r>
          </a:p>
        </p:txBody>
      </p:sp>
      <p:sp>
        <p:nvSpPr>
          <p:cNvPr id="18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64A2A6A4-4548-45E4-A930-B5DA417C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1472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Straight, horizontal, then straight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DB387D37-5290-44E2-B188-4539CCC3D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43350"/>
            <a:ext cx="50292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stays continuous at both transitions.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Only its gradient changes.</a:t>
            </a:r>
          </a:p>
        </p:txBody>
      </p:sp>
      <p:sp>
        <p:nvSpPr>
          <p:cNvPr id="20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1AF114A0-21FC-4DCD-ABAA-29223B25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2920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Set v = 0 in each crossing stage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274FE3CC-BA7D-4538-9225-46830459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467350"/>
            <a:ext cx="5029200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First: −2 + 2t = 0, so t = 1.0 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Later: 4 − 3(t − 5) = 0, so t = 6.33 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Constructing linked motion graphs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8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E95FC782-1FCA-4220-8F12-A631EB52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27151FF-ADF2-4747-A138-D3416DE40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E920EDFB-0CB7-4CEB-A443-044D2A66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Choose the axes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453E0C53-393D-4B63-BFCE-3B2A766C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Time is horizontal.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Label the vertical quantity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both units.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C0ABB5BB-1EA8-4CB3-A84D-9FB69732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9102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Boundary values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6FD3CCB3-6B4A-4507-9E8F-B4275C8F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29175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Carry velocity and position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from one stage to the next.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90CBEE3C-6054-46F6-BF1F-7E8403E4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Velocity determines the displacement slope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67C6C5C9-3315-410A-B1EB-C10814E0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Constant positive velocity gives a rising straight line.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positive motion, increasing velocity makes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rising curve steeper.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23578493-0EE1-4FEA-A855-1CAF1C89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1002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Acceleration determines the velocity slope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F27B539D-2918-4BF0-806C-276F41E7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291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each uniform stage, calculate the final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displacement before sketching.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0C909629-2EFC-4A47-9893-DAEF9959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and velocity stay continuous here.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Accelerate, cruise, then brake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8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3AAFAE-7085-49A8-99E6-ED74D03300B4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523875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3905250"/>
              </a:tblGrid>
              <a:tr h="6667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Time / s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Motion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6667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0–3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u = 0; a = +2 m s⁻²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667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3–5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Constant velocity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667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5–7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 = −3 m s⁻²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2F3BC8F5-0DA6-4F98-AC33-320F56B5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Start at displacement s = 0. Right is positive.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4595BECC-1F5D-4CA6-81C3-D147003C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velocity at 3, 5 and 7 s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at those times.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523D7BE7-05CE-4AF2-BA60-119FCAFBB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18460"/>
            <a:ext cx="5029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Sketch displacement against time for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whole journey. Show which sections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are curved or straight.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045E49F3-14CD-4802-8528-A599198B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91000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Sketch acceleration against time. State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total distance travelled.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Accelerate, cruise, then brake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8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CF000D19-A38B-4B92-B48C-D69284A39E9C}"/>
              </a:ext>
            </a:extLst>
          </p:cNvPr>
          <p:cNvGraphicFramePr/>
          <p:nvPr/>
        </p:nvGraphicFramePr>
        <p:xfrm>
          <a:off xmlns:a="http://schemas.openxmlformats.org/drawingml/2006/main" x="685800" y="2362200"/>
          <a:ext xmlns:a="http://schemas.openxmlformats.org/drawingml/2006/main" cx="5238750" cy="2571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79f3858cbca4e20"/>
          </a:graphicData>
        </a:graphic>
      </p:graphicFrame>
      <p:graphicFrame>
        <p:nvGraphicFramePr>
          <p:cNvPr id="15" name="Chart">
            <a:extLst xmlns:a="http://schemas.openxmlformats.org/drawingml/2006/main">
              <a:ext uri="{FF2B5EF4-FFF2-40B4-BE49-F238E27FC236}">
                <a16:creationId xmlns:a16="http://schemas.microsoft.com/office/drawing/2014/main" id="{43468E36-1B76-4CB8-9CF5-C7D31344943E}"/>
              </a:ext>
            </a:extLst>
          </p:cNvPr>
          <p:cNvGraphicFramePr/>
          <p:nvPr/>
        </p:nvGraphicFramePr>
        <p:xfrm>
          <a:off xmlns:a="http://schemas.openxmlformats.org/drawingml/2006/main" x="6477000" y="2362200"/>
          <a:ext xmlns:a="http://schemas.openxmlformats.org/drawingml/2006/main" cx="5029200" cy="2571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53bbf72947d4117"/>
          </a:graphicData>
        </a:graphic>
      </p:graphicFrame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5D5DA433-6C1B-419D-B485-21B0C326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At 3, 5 and 7 s: v = 6, 6, 0 m s⁻¹; s = 9, 21, 27 m</a:t>
            </a:r>
          </a:p>
        </p:txBody>
      </p:sp>
      <p:sp>
        <p:nvSpPr>
          <p:cNvPr id="17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D3E9D441-A997-4314-9C88-6C5A8C98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Curved, straight, then flattening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089C2CBE-6A8C-452C-AFB0-83C24958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523875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displacement slope stays nonnegative.</a:t>
            </a:r>
          </a:p>
        </p:txBody>
      </p:sp>
      <p:sp>
        <p:nvSpPr>
          <p:cNvPr id="19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A011A751-394C-4F2E-B219-27CC48DB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0065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Distance = 9 + 12 + 6 = 27 m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A9072FB1-ADC1-41B9-9904-B67D2B95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00700"/>
            <a:ext cx="5029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cart never moves backwards.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Curved graphs and non-uniform acceleration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9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4BB67376-09A3-4943-8827-9DBB4588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F40978FB-E319-4AE6-8EF3-2547F2E3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81A9802A-6BB3-4709-9215-25DF3727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Tangent gradient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0AAF4391-5A7C-4430-8888-B9067961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 acceleration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on a velocity–time graph.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B9C6C846-33B0-49F5-A701-360BF4FA4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0052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Trapezium estimate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D16C9D6E-2E6E-492E-8A13-A205461D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38675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Join nearby data points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with straight segments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add their areas.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7EE3F680-3AD7-4553-8A50-94E063F7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 curved velocity–time graph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D7939F5D-851F-46DD-A6BC-97530521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Its slope changes, so acceleration changes. One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SUVAT calculation cannot describe the whole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interval.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C9294454-887D-44E8-8035-7628DA90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624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Area still has its physical meaning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66381A9E-48B6-4C46-BD5F-D24A225C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81500"/>
            <a:ext cx="6172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Velocity–time area gives displacement.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Acceleration–time area gives velocity change, even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when acceleration varies.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A16E0987-1F9B-494C-8E10-FE8999C6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Closer-spaced values usually improve the area estimate.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curved velocity graph needs local slopes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9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8227F675-7938-43C0-BAD3-C0ADE586EA8D}"/>
              </a:ext>
            </a:extLst>
          </p:cNvPr>
          <p:cNvGraphicFramePr/>
          <p:nvPr/>
        </p:nvGraphicFramePr>
        <p:xfrm>
          <a:off xmlns:a="http://schemas.openxmlformats.org/drawingml/2006/main" x="685800" y="2085975"/>
          <a:ext xmlns:a="http://schemas.openxmlformats.org/drawingml/2006/main" cx="5238750" cy="2762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30e5115eee34bcd"/>
          </a:graphicData>
        </a:graphic>
      </p:graphicFrame>
      <p:graphicFrame>
        <p:nvGraphicFrame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C7169D-E8AA-4A32-9C2C-D62F586F8D70}"/>
              </a:ext>
            </a:extLst>
          </p:cNvPr>
          <p:cNvGraphicFramePr/>
          <p:nvPr/>
        </p:nvGraphicFramePr>
        <p:xfrm>
          <a:off xmlns:a="http://schemas.openxmlformats.org/drawingml/2006/main" x="685800" y="5076825"/>
          <a:ext xmlns:a="http://schemas.openxmlformats.org/drawingml/2006/main" cx="5238750" cy="857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28750"/>
                <a:gridCol w="762000"/>
                <a:gridCol w="762000"/>
                <a:gridCol w="762000"/>
                <a:gridCol w="762000"/>
                <a:gridCol w="762000"/>
              </a:tblGrid>
              <a:tr h="428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 / s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428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 / m s⁻¹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16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14150DEA-4E45-4AC6-B569-D1FC9D902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The tangent at 3 s passes through (2 s, 3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 s⁻¹) and (4 s, 15 m s⁻¹). Find acceleration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3 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96B46739-892A-4FDA-A693-7C4A74F6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02293"/>
            <a:ext cx="5029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Estimate displacement using four 1 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trapezia. Is this above or below the curved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area?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DFE32E09-4B71-46F3-8A9E-CE95E15E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51960"/>
            <a:ext cx="5029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For this model, a = 2t in SI units. Sketch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 against time and use its area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verify the velocity change.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curved velocity graph needs local slopes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9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9CABBA8B-A29C-494F-BEFE-9D0697F408CB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4bfa54e2890498d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502DC921-4B52-4E54-B7FE-5752AAEF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For part (c): a rises linearly from 0 to 8 m s⁻².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90876163-1BB7-4BD1-B997-57DFC24E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Use the tangent points</a:t>
            </a:r>
          </a:p>
        </p:txBody>
      </p:sp>
      <p:sp>
        <p:nvSpPr>
          <p:cNvPr id="17" name="math-49-0">
            <a:extLst xmlns:a="http://schemas.openxmlformats.org/drawingml/2006/main">
              <a:ext uri="{FF2B5EF4-FFF2-40B4-BE49-F238E27FC236}">
                <a16:creationId xmlns:a16="http://schemas.microsoft.com/office/drawing/2014/main" id="{A2685830-34CD-4BCC-8216-B012382B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95525"/>
            <a:ext cx="3101912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(15 − 3)/(4 − 2) = 6 m s</a:t>
            </a:r>
          </a:p>
        </p:txBody>
      </p:sp>
      <p:sp>
        <p:nvSpPr>
          <p:cNvPr id="18" name="math-49-1">
            <a:extLst xmlns:a="http://schemas.openxmlformats.org/drawingml/2006/main">
              <a:ext uri="{FF2B5EF4-FFF2-40B4-BE49-F238E27FC236}">
                <a16:creationId xmlns:a16="http://schemas.microsoft.com/office/drawing/2014/main" id="{BCBA3CC9-0974-44CC-8B6C-2054560E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0337" y="2233803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19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49BD408D-4E86-4D18-AA96-A5628F02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0992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Four trapezia, each 1 s wide</a:t>
            </a:r>
          </a:p>
        </p:txBody>
      </p:sp>
      <p:sp>
        <p:nvSpPr>
          <p:cNvPr id="20" name="math-50-0">
            <a:extLst xmlns:a="http://schemas.openxmlformats.org/drawingml/2006/main">
              <a:ext uri="{FF2B5EF4-FFF2-40B4-BE49-F238E27FC236}">
                <a16:creationId xmlns:a16="http://schemas.microsoft.com/office/drawing/2014/main" id="{3B079C8F-EF62-4DE1-ABBE-B62B9C9C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29025"/>
            <a:ext cx="2761774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≈ ½(0 + 1) + ½(1 + 4)</a:t>
            </a:r>
          </a:p>
        </p:txBody>
      </p:sp>
      <p:sp>
        <p:nvSpPr>
          <p:cNvPr id="21" name="math-51-0">
            <a:extLst xmlns:a="http://schemas.openxmlformats.org/drawingml/2006/main">
              <a:ext uri="{FF2B5EF4-FFF2-40B4-BE49-F238E27FC236}">
                <a16:creationId xmlns:a16="http://schemas.microsoft.com/office/drawing/2014/main" id="{11D5260A-A6F4-4A65-98A4-2E5F2E26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19575"/>
            <a:ext cx="3353086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+ ½(4 + 9) + ½(9 + 16) = 22 m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F2E39A1F-7F0C-4E53-A2A8-390EDA45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52975"/>
            <a:ext cx="5029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 overestimate: chords lie above the curve.</a:t>
            </a:r>
          </a:p>
        </p:txBody>
      </p:sp>
      <p:sp>
        <p:nvSpPr>
          <p:cNvPr id="23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B9D2AC77-F353-4958-B1AC-143C192D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482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Area gives the velocity change</a:t>
            </a:r>
          </a:p>
        </p:txBody>
      </p:sp>
      <p:sp>
        <p:nvSpPr>
          <p:cNvPr id="24" name="math-52-0">
            <a:extLst xmlns:a="http://schemas.openxmlformats.org/drawingml/2006/main">
              <a:ext uri="{FF2B5EF4-FFF2-40B4-BE49-F238E27FC236}">
                <a16:creationId xmlns:a16="http://schemas.microsoft.com/office/drawing/2014/main" id="{59F5A0E4-593C-4B38-BC71-0AE3C94C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76900"/>
            <a:ext cx="277358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Δv = ½ × 4 × 8 = 16 m s</a:t>
            </a:r>
          </a:p>
        </p:txBody>
      </p:sp>
      <p:sp>
        <p:nvSpPr>
          <p:cNvPr id="25" name="math-52-1">
            <a:extLst xmlns:a="http://schemas.openxmlformats.org/drawingml/2006/main">
              <a:ext uri="{FF2B5EF4-FFF2-40B4-BE49-F238E27FC236}">
                <a16:creationId xmlns:a16="http://schemas.microsoft.com/office/drawing/2014/main" id="{805B1604-29F7-4039-9A7F-1C3A47B8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2010" y="5615178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Independent horizontal and vertical motion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10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8C27F24D-9912-4D7D-A17F-66E29E73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7C0A702A-A70F-47F8-BE0A-DED97473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001F61CD-D2AF-4049-929F-B255E6C0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Projectile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3D92B076-1A3A-446D-9E41-8D4302E4B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 object moving under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gravity after release.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Ignore air resistance here.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06CAA766-B147-441A-B7C2-0BC12E45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Horizontal projection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D754A9EE-A8F0-4C97-9485-AAA4E98B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72050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Initial vertical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is zero.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6DCA540-4496-45EF-99F5-D015301D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Horizontal displacement x</a:t>
            </a:r>
          </a:p>
        </p:txBody>
      </p:sp>
      <p:sp>
        <p:nvSpPr>
          <p:cNvPr id="21" name="math-53-0">
            <a:extLst xmlns:a="http://schemas.openxmlformats.org/drawingml/2006/main">
              <a:ext uri="{FF2B5EF4-FFF2-40B4-BE49-F238E27FC236}">
                <a16:creationId xmlns:a16="http://schemas.microsoft.com/office/drawing/2014/main" id="{86B0467D-9710-43B5-A50C-6FE0EA84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71725"/>
            <a:ext cx="203359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2" name="math-53-1">
            <a:extLst xmlns:a="http://schemas.openxmlformats.org/drawingml/2006/main">
              <a:ext uri="{FF2B5EF4-FFF2-40B4-BE49-F238E27FC236}">
                <a16:creationId xmlns:a16="http://schemas.microsoft.com/office/drawing/2014/main" id="{DCB0FFC9-811E-46D8-A519-5462BE64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8784" y="2500598"/>
            <a:ext cx="132207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3" name="math-53-2">
            <a:extLst xmlns:a="http://schemas.openxmlformats.org/drawingml/2006/main">
              <a:ext uri="{FF2B5EF4-FFF2-40B4-BE49-F238E27FC236}">
                <a16:creationId xmlns:a16="http://schemas.microsoft.com/office/drawing/2014/main" id="{50F67AA7-C55E-4241-9E83-1AEBD6D0D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416" y="2371725"/>
            <a:ext cx="1688497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0     x = u</a:t>
            </a:r>
          </a:p>
        </p:txBody>
      </p:sp>
      <p:sp>
        <p:nvSpPr>
          <p:cNvPr id="24" name="math-53-3">
            <a:extLst xmlns:a="http://schemas.openxmlformats.org/drawingml/2006/main">
              <a:ext uri="{FF2B5EF4-FFF2-40B4-BE49-F238E27FC236}">
                <a16:creationId xmlns:a16="http://schemas.microsoft.com/office/drawing/2014/main" id="{97282169-6FFF-4074-B140-CEF9D5F20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2338" y="2500598"/>
            <a:ext cx="132207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5" name="math-53-4">
            <a:extLst xmlns:a="http://schemas.openxmlformats.org/drawingml/2006/main">
              <a:ext uri="{FF2B5EF4-FFF2-40B4-BE49-F238E27FC236}">
                <a16:creationId xmlns:a16="http://schemas.microsoft.com/office/drawing/2014/main" id="{D214808F-70C2-4612-91AC-B6FB3C52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970" y="2371725"/>
            <a:ext cx="115919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2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1FF6F871-846A-4A60-A9CC-D0A48ACC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4956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Vertical displacement y (upwards positive)</a:t>
            </a:r>
          </a:p>
        </p:txBody>
      </p:sp>
      <p:sp>
        <p:nvSpPr>
          <p:cNvPr id="27" name="math-54-0">
            <a:extLst xmlns:a="http://schemas.openxmlformats.org/drawingml/2006/main">
              <a:ext uri="{FF2B5EF4-FFF2-40B4-BE49-F238E27FC236}">
                <a16:creationId xmlns:a16="http://schemas.microsoft.com/office/drawing/2014/main" id="{F44F57A9-5811-4641-8082-F2DEBAAE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10025"/>
            <a:ext cx="192786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8" name="math-54-1">
            <a:extLst xmlns:a="http://schemas.openxmlformats.org/drawingml/2006/main">
              <a:ext uri="{FF2B5EF4-FFF2-40B4-BE49-F238E27FC236}">
                <a16:creationId xmlns:a16="http://schemas.microsoft.com/office/drawing/2014/main" id="{7987DF52-77AF-40DC-85A8-1BFFEA6A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211" y="4131088"/>
            <a:ext cx="126016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29" name="math-54-2">
            <a:extLst xmlns:a="http://schemas.openxmlformats.org/drawingml/2006/main">
              <a:ext uri="{FF2B5EF4-FFF2-40B4-BE49-F238E27FC236}">
                <a16:creationId xmlns:a16="http://schemas.microsoft.com/office/drawing/2014/main" id="{76611500-B229-4E5E-BFF3-994630C5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5652" y="4010025"/>
            <a:ext cx="176031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−g     y = u</a:t>
            </a:r>
          </a:p>
        </p:txBody>
      </p:sp>
      <p:sp>
        <p:nvSpPr>
          <p:cNvPr id="30" name="math-54-3">
            <a:extLst xmlns:a="http://schemas.openxmlformats.org/drawingml/2006/main">
              <a:ext uri="{FF2B5EF4-FFF2-40B4-BE49-F238E27FC236}">
                <a16:creationId xmlns:a16="http://schemas.microsoft.com/office/drawing/2014/main" id="{20AE8BC3-3597-4C21-AE6C-88353A51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392" y="4131088"/>
            <a:ext cx="126016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31" name="math-54-4">
            <a:extLst xmlns:a="http://schemas.openxmlformats.org/drawingml/2006/main">
              <a:ext uri="{FF2B5EF4-FFF2-40B4-BE49-F238E27FC236}">
                <a16:creationId xmlns:a16="http://schemas.microsoft.com/office/drawing/2014/main" id="{35E1DE27-31E8-465D-AE53-76491F28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833" y="4010025"/>
            <a:ext cx="939641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− ½gt</a:t>
            </a:r>
          </a:p>
        </p:txBody>
      </p:sp>
      <p:sp>
        <p:nvSpPr>
          <p:cNvPr id="32" name="math-54-5">
            <a:extLst xmlns:a="http://schemas.openxmlformats.org/drawingml/2006/main">
              <a:ext uri="{FF2B5EF4-FFF2-40B4-BE49-F238E27FC236}">
                <a16:creationId xmlns:a16="http://schemas.microsoft.com/office/drawing/2014/main" id="{D673DCCE-6D4A-4F67-9BC6-E0992868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5899" y="3939159"/>
            <a:ext cx="136970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3" name="paragraph">
            <a:extLst xmlns:a="http://schemas.openxmlformats.org/drawingml/2006/main">
              <a:ext uri="{FF2B5EF4-FFF2-40B4-BE49-F238E27FC236}">
                <a16:creationId xmlns:a16="http://schemas.microsoft.com/office/drawing/2014/main" id="{2C29B6C2-E7EF-4BC6-866F-F0CC5461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72050"/>
            <a:ext cx="6172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components share the same time. Horizontal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does not change the time to fall from a given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height.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ball leaves a horizontal ledge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10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9021F587-FD50-419D-B51E-F6A5576C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065CEAF9-D1A0-4E90-95D8-863A25E9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55-0">
            <a:extLst xmlns:a="http://schemas.openxmlformats.org/drawingml/2006/main">
              <a:ext uri="{FF2B5EF4-FFF2-40B4-BE49-F238E27FC236}">
                <a16:creationId xmlns:a16="http://schemas.microsoft.com/office/drawing/2014/main" id="{6F94E7BF-5DDF-40E9-BE26-FF00414E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3118961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Horizontal speed = 8.00 m s</a:t>
            </a:r>
          </a:p>
        </p:txBody>
      </p:sp>
      <p:sp>
        <p:nvSpPr>
          <p:cNvPr id="17" name="math-55-1">
            <a:extLst xmlns:a="http://schemas.openxmlformats.org/drawingml/2006/main">
              <a:ext uri="{FF2B5EF4-FFF2-40B4-BE49-F238E27FC236}">
                <a16:creationId xmlns:a16="http://schemas.microsoft.com/office/drawing/2014/main" id="{82A3930F-EE2E-4043-9411-771C1D43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2886" y="2398014"/>
            <a:ext cx="214884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8" name="math-56-0">
            <a:extLst xmlns:a="http://schemas.openxmlformats.org/drawingml/2006/main">
              <a:ext uri="{FF2B5EF4-FFF2-40B4-BE49-F238E27FC236}">
                <a16:creationId xmlns:a16="http://schemas.microsoft.com/office/drawing/2014/main" id="{E8FCE001-2BFC-48E4-B17C-51DA1B38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3367278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Height above ground = 19.6 m</a:t>
            </a:r>
          </a:p>
        </p:txBody>
      </p:sp>
      <p:sp>
        <p:nvSpPr>
          <p:cNvPr id="19" name="math-57-0">
            <a:extLst xmlns:a="http://schemas.openxmlformats.org/drawingml/2006/main">
              <a:ext uri="{FF2B5EF4-FFF2-40B4-BE49-F238E27FC236}">
                <a16:creationId xmlns:a16="http://schemas.microsoft.com/office/drawing/2014/main" id="{F8601B7A-8FF1-4BF4-B18A-425E5074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57700"/>
            <a:ext cx="139827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 = 9.80 m s</a:t>
            </a:r>
          </a:p>
        </p:txBody>
      </p:sp>
      <p:sp>
        <p:nvSpPr>
          <p:cNvPr id="20" name="math-57-1">
            <a:extLst xmlns:a="http://schemas.openxmlformats.org/drawingml/2006/main">
              <a:ext uri="{FF2B5EF4-FFF2-40B4-BE49-F238E27FC236}">
                <a16:creationId xmlns:a16="http://schemas.microsoft.com/office/drawing/2014/main" id="{6D107EDD-D484-431C-9B29-2F607844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195" y="4398264"/>
            <a:ext cx="214884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AC02CC79-2296-4B9A-AEC8-E9E63522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Take upwards as positive. Find the time to reach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ground. Compare it with a ball simply dropped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from the same height.</a:t>
            </a:r>
          </a:p>
        </p:txBody>
      </p:sp>
      <p:sp>
        <p:nvSpPr>
          <p:cNvPr id="22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90B08CB2-DD8A-4A87-A314-912B3EDB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5640"/>
            <a:ext cx="61722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the horizontal distance travelled.</a:t>
            </a:r>
          </a:p>
        </p:txBody>
      </p:sp>
      <p:sp>
        <p:nvSpPr>
          <p:cNvPr id="23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DEFEC1D6-E214-45B7-B42E-944C92C3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6524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the horizontal and vertical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components just before impact. State their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directions.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ball leaves a horizontal ledge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10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3ACBD271-289B-4926-A37D-F37DE18D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Only vertical motion fixes fall time</a:t>
            </a:r>
          </a:p>
        </p:txBody>
      </p:sp>
      <p:sp>
        <p:nvSpPr>
          <p:cNvPr id="15" name="math-58-0">
            <a:extLst xmlns:a="http://schemas.openxmlformats.org/drawingml/2006/main">
              <a:ext uri="{FF2B5EF4-FFF2-40B4-BE49-F238E27FC236}">
                <a16:creationId xmlns:a16="http://schemas.microsoft.com/office/drawing/2014/main" id="{2889124C-4AE5-4494-B570-6D306D22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653284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−19.6 = 0t − ½ × 9.80t</a:t>
            </a:r>
          </a:p>
        </p:txBody>
      </p:sp>
      <p:sp>
        <p:nvSpPr>
          <p:cNvPr id="16" name="math-58-1">
            <a:extLst xmlns:a="http://schemas.openxmlformats.org/drawingml/2006/main">
              <a:ext uri="{FF2B5EF4-FFF2-40B4-BE49-F238E27FC236}">
                <a16:creationId xmlns:a16="http://schemas.microsoft.com/office/drawing/2014/main" id="{95E7F28D-4E20-47AE-B9DB-2C3D9CC3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509" y="2269617"/>
            <a:ext cx="126397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math-59-0">
            <a:extLst xmlns:a="http://schemas.openxmlformats.org/drawingml/2006/main">
              <a:ext uri="{FF2B5EF4-FFF2-40B4-BE49-F238E27FC236}">
                <a16:creationId xmlns:a16="http://schemas.microsoft.com/office/drawing/2014/main" id="{2D26052C-FEC0-4D73-80A1-3E8ED025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330357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2.00 s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96BAA537-F7FF-4D17-B5E9-EEA7BADF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523875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dropped ball also takes 2.00 s. Both have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initial vertical velocity.</a:t>
            </a:r>
          </a:p>
        </p:txBody>
      </p:sp>
      <p:sp>
        <p:nvSpPr>
          <p:cNvPr id="19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2B4843A7-6084-49AA-AC92-722A8A4E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Use the common time</a:t>
            </a:r>
          </a:p>
        </p:txBody>
      </p:sp>
      <p:sp>
        <p:nvSpPr>
          <p:cNvPr id="20" name="math-60-0">
            <a:extLst xmlns:a="http://schemas.openxmlformats.org/drawingml/2006/main">
              <a:ext uri="{FF2B5EF4-FFF2-40B4-BE49-F238E27FC236}">
                <a16:creationId xmlns:a16="http://schemas.microsoft.com/office/drawing/2014/main" id="{429E03A2-2596-496C-9633-09A432415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614172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 = u</a:t>
            </a:r>
          </a:p>
        </p:txBody>
      </p:sp>
      <p:sp>
        <p:nvSpPr>
          <p:cNvPr id="21" name="math-60-1">
            <a:extLst xmlns:a="http://schemas.openxmlformats.org/drawingml/2006/main">
              <a:ext uri="{FF2B5EF4-FFF2-40B4-BE49-F238E27FC236}">
                <a16:creationId xmlns:a16="http://schemas.microsoft.com/office/drawing/2014/main" id="{DB649D5E-B873-4DD5-9BC0-52A1AA10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2597" y="2442972"/>
            <a:ext cx="11649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2" name="math-60-2">
            <a:extLst xmlns:a="http://schemas.openxmlformats.org/drawingml/2006/main">
              <a:ext uri="{FF2B5EF4-FFF2-40B4-BE49-F238E27FC236}">
                <a16:creationId xmlns:a16="http://schemas.microsoft.com/office/drawing/2014/main" id="{59B4446C-B32C-4E00-9B88-7AAAA28B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513" y="2333625"/>
            <a:ext cx="286797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8.00 × 2.00 = 16.0 m</a:t>
            </a:r>
          </a:p>
        </p:txBody>
      </p:sp>
      <p:sp>
        <p:nvSpPr>
          <p:cNvPr id="23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7701EC1B-41B6-4F62-B7F9-9ED75DCF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0522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Horizontal velocity stays constant</a:t>
            </a:r>
          </a:p>
        </p:txBody>
      </p:sp>
      <p:sp>
        <p:nvSpPr>
          <p:cNvPr id="24" name="math-61-0">
            <a:extLst xmlns:a="http://schemas.openxmlformats.org/drawingml/2006/main">
              <a:ext uri="{FF2B5EF4-FFF2-40B4-BE49-F238E27FC236}">
                <a16:creationId xmlns:a16="http://schemas.microsoft.com/office/drawing/2014/main" id="{BBA6D990-B9D0-4426-856C-C14EF612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71950"/>
            <a:ext cx="171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5" name="math-61-1">
            <a:extLst xmlns:a="http://schemas.openxmlformats.org/drawingml/2006/main">
              <a:ext uri="{FF2B5EF4-FFF2-40B4-BE49-F238E27FC236}">
                <a16:creationId xmlns:a16="http://schemas.microsoft.com/office/drawing/2014/main" id="{6BDEDC50-D241-4AFC-9AE5-014DA28C7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289108"/>
            <a:ext cx="122872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6" name="math-61-2">
            <a:extLst xmlns:a="http://schemas.openxmlformats.org/drawingml/2006/main">
              <a:ext uri="{FF2B5EF4-FFF2-40B4-BE49-F238E27FC236}">
                <a16:creationId xmlns:a16="http://schemas.microsoft.com/office/drawing/2014/main" id="{C9B5662C-98F5-4A04-963B-9AD81975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4172" y="4171950"/>
            <a:ext cx="1616964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+8.00 m s</a:t>
            </a:r>
          </a:p>
        </p:txBody>
      </p:sp>
      <p:sp>
        <p:nvSpPr>
          <p:cNvPr id="27" name="math-61-3">
            <a:extLst xmlns:a="http://schemas.openxmlformats.org/drawingml/2006/main">
              <a:ext uri="{FF2B5EF4-FFF2-40B4-BE49-F238E27FC236}">
                <a16:creationId xmlns:a16="http://schemas.microsoft.com/office/drawing/2014/main" id="{82B9B5BD-ADBD-466D-9C5C-37CCC5A9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561" y="4103370"/>
            <a:ext cx="243554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8" name="math-62-0">
            <a:extLst xmlns:a="http://schemas.openxmlformats.org/drawingml/2006/main">
              <a:ext uri="{FF2B5EF4-FFF2-40B4-BE49-F238E27FC236}">
                <a16:creationId xmlns:a16="http://schemas.microsoft.com/office/drawing/2014/main" id="{0283147F-8462-43D5-93E3-CF1180B2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38700"/>
            <a:ext cx="16668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9" name="math-62-1">
            <a:extLst xmlns:a="http://schemas.openxmlformats.org/drawingml/2006/main">
              <a:ext uri="{FF2B5EF4-FFF2-40B4-BE49-F238E27FC236}">
                <a16:creationId xmlns:a16="http://schemas.microsoft.com/office/drawing/2014/main" id="{46EAE65B-5845-4610-97FE-B007CA7A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5113" y="4951952"/>
            <a:ext cx="119634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30" name="math-62-2">
            <a:extLst xmlns:a="http://schemas.openxmlformats.org/drawingml/2006/main">
              <a:ext uri="{FF2B5EF4-FFF2-40B4-BE49-F238E27FC236}">
                <a16:creationId xmlns:a16="http://schemas.microsoft.com/office/drawing/2014/main" id="{3E3B78D3-CC1D-4EB7-8003-1803E53A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6172" y="4838700"/>
            <a:ext cx="2201799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0 − 9.80 × 2.00</a:t>
            </a:r>
          </a:p>
        </p:txBody>
      </p:sp>
      <p:sp>
        <p:nvSpPr>
          <p:cNvPr id="31" name="math-63-0">
            <a:extLst xmlns:a="http://schemas.openxmlformats.org/drawingml/2006/main">
              <a:ext uri="{FF2B5EF4-FFF2-40B4-BE49-F238E27FC236}">
                <a16:creationId xmlns:a16="http://schemas.microsoft.com/office/drawing/2014/main" id="{07FFCEDD-DCE5-47C6-9EA0-B91A9B57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467350"/>
            <a:ext cx="1587817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−19.6 m s</a:t>
            </a:r>
          </a:p>
        </p:txBody>
      </p:sp>
      <p:sp>
        <p:nvSpPr>
          <p:cNvPr id="32" name="math-63-1">
            <a:extLst xmlns:a="http://schemas.openxmlformats.org/drawingml/2006/main">
              <a:ext uri="{FF2B5EF4-FFF2-40B4-BE49-F238E27FC236}">
                <a16:creationId xmlns:a16="http://schemas.microsoft.com/office/drawing/2014/main" id="{DC28E7EF-789F-49BA-9133-28AE5B26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6242" y="5396484"/>
            <a:ext cx="250698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33" name="paragraph">
            <a:extLst xmlns:a="http://schemas.openxmlformats.org/drawingml/2006/main">
              <a:ext uri="{FF2B5EF4-FFF2-40B4-BE49-F238E27FC236}">
                <a16:creationId xmlns:a16="http://schemas.microsoft.com/office/drawing/2014/main" id="{AB829A2C-51D9-42C2-9DAE-71781B16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5238750" cy="561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Right is positive horizontally. Upwards is positive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vertically.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Projectiles with an upward component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11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020F42A2-D368-4087-A196-16FE6400F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E11D7F9F-1830-4220-9EA0-E5C67E03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81E2FCFE-A83A-486C-BFE7-F2981944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components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9EC017C2-9AF5-43B3-B6F1-7AA9BDAE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Horizontal and vertical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parts of the velocity.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They have separate signs.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B6105885-CFD1-4C2E-AD37-01A6A064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Range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A1064A3D-7C17-4F4D-8BD7-5B5BA2E2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72050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Horizontal displacement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 the landing point.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3A93D50C-4A52-41C5-866E-640725B3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Use the supplied initial components</a:t>
            </a:r>
          </a:p>
        </p:txBody>
      </p:sp>
      <p:sp>
        <p:nvSpPr>
          <p:cNvPr id="21" name="math-64-0">
            <a:extLst xmlns:a="http://schemas.openxmlformats.org/drawingml/2006/main">
              <a:ext uri="{FF2B5EF4-FFF2-40B4-BE49-F238E27FC236}">
                <a16:creationId xmlns:a16="http://schemas.microsoft.com/office/drawing/2014/main" id="{C1DC46B0-B106-40E0-87F5-445B2B08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62200"/>
            <a:ext cx="739712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 = u</a:t>
            </a:r>
          </a:p>
        </p:txBody>
      </p:sp>
      <p:sp>
        <p:nvSpPr>
          <p:cNvPr id="22" name="math-64-1">
            <a:extLst xmlns:a="http://schemas.openxmlformats.org/drawingml/2006/main">
              <a:ext uri="{FF2B5EF4-FFF2-40B4-BE49-F238E27FC236}">
                <a16:creationId xmlns:a16="http://schemas.microsoft.com/office/drawing/2014/main" id="{4E4AFDAD-ABAD-42E4-A697-DB20D4D05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5137" y="2494979"/>
            <a:ext cx="135446" cy="2137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8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3" name="math-64-2">
            <a:extLst xmlns:a="http://schemas.openxmlformats.org/drawingml/2006/main">
              <a:ext uri="{FF2B5EF4-FFF2-40B4-BE49-F238E27FC236}">
                <a16:creationId xmlns:a16="http://schemas.microsoft.com/office/drawing/2014/main" id="{6DAC5A4E-C21E-4A8F-8CE7-65BCA2E7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2007" y="2362200"/>
            <a:ext cx="118586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24" name="math-65-0">
            <a:extLst xmlns:a="http://schemas.openxmlformats.org/drawingml/2006/main">
              <a:ext uri="{FF2B5EF4-FFF2-40B4-BE49-F238E27FC236}">
                <a16:creationId xmlns:a16="http://schemas.microsoft.com/office/drawing/2014/main" id="{352EC962-2854-4605-8A63-A40172A06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57525"/>
            <a:ext cx="739712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y = u</a:t>
            </a:r>
          </a:p>
        </p:txBody>
      </p:sp>
      <p:sp>
        <p:nvSpPr>
          <p:cNvPr id="25" name="math-65-1">
            <a:extLst xmlns:a="http://schemas.openxmlformats.org/drawingml/2006/main">
              <a:ext uri="{FF2B5EF4-FFF2-40B4-BE49-F238E27FC236}">
                <a16:creationId xmlns:a16="http://schemas.microsoft.com/office/drawing/2014/main" id="{3CA2F15E-675B-4801-9FE2-E355FC93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5137" y="3190304"/>
            <a:ext cx="135446" cy="2137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8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26" name="math-65-2">
            <a:extLst xmlns:a="http://schemas.openxmlformats.org/drawingml/2006/main">
              <a:ext uri="{FF2B5EF4-FFF2-40B4-BE49-F238E27FC236}">
                <a16:creationId xmlns:a16="http://schemas.microsoft.com/office/drawing/2014/main" id="{E73535BF-D5E7-4683-8108-9E1AE4B5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2007" y="3057525"/>
            <a:ext cx="1027843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− ½gt</a:t>
            </a:r>
          </a:p>
        </p:txBody>
      </p:sp>
      <p:sp>
        <p:nvSpPr>
          <p:cNvPr id="27" name="math-65-3">
            <a:extLst xmlns:a="http://schemas.openxmlformats.org/drawingml/2006/main">
              <a:ext uri="{FF2B5EF4-FFF2-40B4-BE49-F238E27FC236}">
                <a16:creationId xmlns:a16="http://schemas.microsoft.com/office/drawing/2014/main" id="{3845E771-4125-4E98-8339-2B6E729A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275" y="2979801"/>
            <a:ext cx="147447" cy="2137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8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F4D3A7A-0F6B-48CF-BF0E-C6CB69C3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0052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At the highest point</a:t>
            </a:r>
          </a:p>
        </p:txBody>
      </p:sp>
      <p:sp>
        <p:nvSpPr>
          <p:cNvPr id="29" name="paragraph">
            <a:extLst xmlns:a="http://schemas.openxmlformats.org/drawingml/2006/main">
              <a:ext uri="{FF2B5EF4-FFF2-40B4-BE49-F238E27FC236}">
                <a16:creationId xmlns:a16="http://schemas.microsoft.com/office/drawing/2014/main" id="{238CF35E-ED51-4A6B-9E48-92A92A92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196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vertical velocity is zero. The horizontal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remains, so the projectile is still moving.</a:t>
            </a:r>
          </a:p>
        </p:txBody>
      </p:sp>
      <p:sp>
        <p:nvSpPr>
          <p:cNvPr id="30" name="paragraph">
            <a:extLst xmlns:a="http://schemas.openxmlformats.org/drawingml/2006/main">
              <a:ext uri="{FF2B5EF4-FFF2-40B4-BE49-F238E27FC236}">
                <a16:creationId xmlns:a16="http://schemas.microsoft.com/office/drawing/2014/main" id="{1A62DFED-B2D3-4E05-9849-3C99BF0E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landing at release height, use y = 0.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An upward launch with known components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11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3878931A-429C-4158-B88D-0A69E0F5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7F5C236D-2D3C-41E0-B1DA-FB7E198B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66-0">
            <a:extLst xmlns:a="http://schemas.openxmlformats.org/drawingml/2006/main">
              <a:ext uri="{FF2B5EF4-FFF2-40B4-BE49-F238E27FC236}">
                <a16:creationId xmlns:a16="http://schemas.microsoft.com/office/drawing/2014/main" id="{7C3AF696-EB1C-4577-A35D-BC7B0CBA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171641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</a:t>
            </a:r>
          </a:p>
        </p:txBody>
      </p:sp>
      <p:sp>
        <p:nvSpPr>
          <p:cNvPr id="17" name="math-66-1">
            <a:extLst xmlns:a="http://schemas.openxmlformats.org/drawingml/2006/main">
              <a:ext uri="{FF2B5EF4-FFF2-40B4-BE49-F238E27FC236}">
                <a16:creationId xmlns:a16="http://schemas.microsoft.com/office/drawing/2014/main" id="{48095307-DAA0-4641-8242-AF7861CB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566" y="2562892"/>
            <a:ext cx="113443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8" name="math-66-2">
            <a:extLst xmlns:a="http://schemas.openxmlformats.org/drawingml/2006/main">
              <a:ext uri="{FF2B5EF4-FFF2-40B4-BE49-F238E27FC236}">
                <a16:creationId xmlns:a16="http://schemas.microsoft.com/office/drawing/2014/main" id="{AC957AFB-E5FF-4B6E-9847-C05AD3A74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433" y="2457450"/>
            <a:ext cx="1458087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+12.0 m s</a:t>
            </a:r>
          </a:p>
        </p:txBody>
      </p:sp>
      <p:sp>
        <p:nvSpPr>
          <p:cNvPr id="19" name="math-66-3">
            <a:extLst xmlns:a="http://schemas.openxmlformats.org/drawingml/2006/main">
              <a:ext uri="{FF2B5EF4-FFF2-40B4-BE49-F238E27FC236}">
                <a16:creationId xmlns:a16="http://schemas.microsoft.com/office/drawing/2014/main" id="{3B89C4AE-68F9-4577-A174-3D6B4250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945" y="2395728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0" name="math-67-0">
            <a:extLst xmlns:a="http://schemas.openxmlformats.org/drawingml/2006/main">
              <a:ext uri="{FF2B5EF4-FFF2-40B4-BE49-F238E27FC236}">
                <a16:creationId xmlns:a16="http://schemas.microsoft.com/office/drawing/2014/main" id="{F6F554F8-DD98-4D98-B091-8C5422D18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171641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</a:t>
            </a:r>
          </a:p>
        </p:txBody>
      </p:sp>
      <p:sp>
        <p:nvSpPr>
          <p:cNvPr id="21" name="math-67-1">
            <a:extLst xmlns:a="http://schemas.openxmlformats.org/drawingml/2006/main">
              <a:ext uri="{FF2B5EF4-FFF2-40B4-BE49-F238E27FC236}">
                <a16:creationId xmlns:a16="http://schemas.microsoft.com/office/drawing/2014/main" id="{30E2C0E9-1CF3-4E02-829D-7FA39136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566" y="3563017"/>
            <a:ext cx="113443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22" name="math-67-2">
            <a:extLst xmlns:a="http://schemas.openxmlformats.org/drawingml/2006/main">
              <a:ext uri="{FF2B5EF4-FFF2-40B4-BE49-F238E27FC236}">
                <a16:creationId xmlns:a16="http://schemas.microsoft.com/office/drawing/2014/main" id="{74DD76EA-19C7-4C1A-B603-F19F58FD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433" y="3457575"/>
            <a:ext cx="1458087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+9.80 m s</a:t>
            </a:r>
          </a:p>
        </p:txBody>
      </p:sp>
      <p:sp>
        <p:nvSpPr>
          <p:cNvPr id="23" name="math-67-3">
            <a:extLst xmlns:a="http://schemas.openxmlformats.org/drawingml/2006/main">
              <a:ext uri="{FF2B5EF4-FFF2-40B4-BE49-F238E27FC236}">
                <a16:creationId xmlns:a16="http://schemas.microsoft.com/office/drawing/2014/main" id="{46D91483-3C51-472A-94AF-1D1D47FA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945" y="3395853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4" name="math-68-0">
            <a:extLst xmlns:a="http://schemas.openxmlformats.org/drawingml/2006/main">
              <a:ext uri="{FF2B5EF4-FFF2-40B4-BE49-F238E27FC236}">
                <a16:creationId xmlns:a16="http://schemas.microsoft.com/office/drawing/2014/main" id="{5083293C-6E3F-4268-ADD1-B8A38597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57700"/>
            <a:ext cx="3624739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Landing height = release height</a:t>
            </a:r>
          </a:p>
        </p:txBody>
      </p:sp>
      <p:sp>
        <p:nvSpPr>
          <p:cNvPr id="25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596AC6C4-59A4-4F58-908A-6D995EB3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nonzero flight time and the horizontal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range. Use g = 9.80 m s⁻².</a:t>
            </a:r>
          </a:p>
        </p:txBody>
      </p:sp>
      <p:sp>
        <p:nvSpPr>
          <p:cNvPr id="26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B32EAA41-58DF-49E9-818F-8EC25D4F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9941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the time to the highest point and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maximum height above release.</a:t>
            </a:r>
          </a:p>
        </p:txBody>
      </p:sp>
      <p:sp>
        <p:nvSpPr>
          <p:cNvPr id="27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7BBAB6BC-471E-44AC-8925-73535EC4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4619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State both velocity components at the peak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just before landing. Is the projectile at rest at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peak?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An upward launch with known components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11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93271FDE-B931-41BF-81D4-C2B7D9F7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The zero root is the launch instant</a:t>
            </a:r>
          </a:p>
        </p:txBody>
      </p:sp>
      <p:sp>
        <p:nvSpPr>
          <p:cNvPr id="15" name="math-69-0">
            <a:extLst xmlns:a="http://schemas.openxmlformats.org/drawingml/2006/main">
              <a:ext uri="{FF2B5EF4-FFF2-40B4-BE49-F238E27FC236}">
                <a16:creationId xmlns:a16="http://schemas.microsoft.com/office/drawing/2014/main" id="{272481DE-A59E-4CF0-A975-9ABB9BEA8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109883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0 = 9.80t − 4.90t</a:t>
            </a:r>
          </a:p>
        </p:txBody>
      </p:sp>
      <p:sp>
        <p:nvSpPr>
          <p:cNvPr id="16" name="math-69-1">
            <a:extLst xmlns:a="http://schemas.openxmlformats.org/drawingml/2006/main">
              <a:ext uri="{FF2B5EF4-FFF2-40B4-BE49-F238E27FC236}">
                <a16:creationId xmlns:a16="http://schemas.microsoft.com/office/drawing/2014/main" id="{EA11C842-A1CD-4BCA-BD01-3B157E21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7108" y="2265045"/>
            <a:ext cx="133445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math-70-0">
            <a:extLst xmlns:a="http://schemas.openxmlformats.org/drawingml/2006/main">
              <a:ext uri="{FF2B5EF4-FFF2-40B4-BE49-F238E27FC236}">
                <a16:creationId xmlns:a16="http://schemas.microsoft.com/office/drawing/2014/main" id="{1B7B050F-1766-4A2D-BDBA-44D3CDA7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222446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t(9.80 − 4.90t) = 0</a:t>
            </a:r>
          </a:p>
        </p:txBody>
      </p:sp>
      <p:sp>
        <p:nvSpPr>
          <p:cNvPr id="18" name="math-71-0">
            <a:extLst xmlns:a="http://schemas.openxmlformats.org/drawingml/2006/main">
              <a:ext uri="{FF2B5EF4-FFF2-40B4-BE49-F238E27FC236}">
                <a16:creationId xmlns:a16="http://schemas.microsoft.com/office/drawing/2014/main" id="{01BB24DB-E24B-47DA-A2A5-77DAD6BF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3952304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2.00 s;  x = 12.0 × 2.00 = 24.0 m</a:t>
            </a:r>
          </a:p>
        </p:txBody>
      </p:sp>
      <p:sp>
        <p:nvSpPr>
          <p:cNvPr id="19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E54FE828-C25B-4CE2-8D99-93AEB524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Set the vertical velocity to zero</a:t>
            </a:r>
          </a:p>
        </p:txBody>
      </p:sp>
      <p:sp>
        <p:nvSpPr>
          <p:cNvPr id="20" name="math-72-0">
            <a:extLst xmlns:a="http://schemas.openxmlformats.org/drawingml/2006/main">
              <a:ext uri="{FF2B5EF4-FFF2-40B4-BE49-F238E27FC236}">
                <a16:creationId xmlns:a16="http://schemas.microsoft.com/office/drawing/2014/main" id="{79F2BB5D-C31B-4176-9CD9-BC6716C4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263937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 = 9.80/9.80 = 1.00 s</a:t>
            </a:r>
          </a:p>
        </p:txBody>
      </p:sp>
      <p:sp>
        <p:nvSpPr>
          <p:cNvPr id="21" name="math-73-0">
            <a:extLst xmlns:a="http://schemas.openxmlformats.org/drawingml/2006/main">
              <a:ext uri="{FF2B5EF4-FFF2-40B4-BE49-F238E27FC236}">
                <a16:creationId xmlns:a16="http://schemas.microsoft.com/office/drawing/2014/main" id="{CF6BCBD4-8FB2-42FF-8729-B5BC5308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00375"/>
            <a:ext cx="322326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 = 9.80 × 1.00 − 4.90 × 1.00</a:t>
            </a:r>
          </a:p>
        </p:txBody>
      </p:sp>
      <p:sp>
        <p:nvSpPr>
          <p:cNvPr id="22" name="math-73-1">
            <a:extLst xmlns:a="http://schemas.openxmlformats.org/drawingml/2006/main">
              <a:ext uri="{FF2B5EF4-FFF2-40B4-BE49-F238E27FC236}">
                <a16:creationId xmlns:a16="http://schemas.microsoft.com/office/drawing/2014/main" id="{41CE18C2-C29E-4243-BFFB-6F7CC672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1685" y="2940939"/>
            <a:ext cx="119443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3" name="math-74-0">
            <a:extLst xmlns:a="http://schemas.openxmlformats.org/drawingml/2006/main">
              <a:ext uri="{FF2B5EF4-FFF2-40B4-BE49-F238E27FC236}">
                <a16:creationId xmlns:a16="http://schemas.microsoft.com/office/drawing/2014/main" id="{265A0A82-944E-4938-A333-D17F277B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67125"/>
            <a:ext cx="122310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4.90 m</a:t>
            </a:r>
          </a:p>
        </p:txBody>
      </p:sp>
      <p:sp>
        <p:nvSpPr>
          <p:cNvPr id="24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35E9A730-3E4D-448F-B505-CF427622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Horizontal motion continues throughout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59EE0587-1C6C-4F95-B162-E35D4C89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8204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Peak: (vₓ, vᵧ) = (+12.0, 0) m s⁻¹. Landing: (+12.0, −9.80) m s⁻¹.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projectile is still moving horizontally at the peak.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Core Practical 1: a timed fall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12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E308A53C-24EF-48AE-A6E4-B9E09D32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F42D6885-2E97-417E-A41B-A1D42B36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A6F6CB5E-A452-4BEB-9917-F13E5F37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Aim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142FE439-4A44-4463-B02A-0FB221ED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Determine g,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 of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freely falling object.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DB9E31DF-37C5-4536-828D-F5BFF4D5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Release from rest</a:t>
            </a:r>
          </a:p>
        </p:txBody>
      </p:sp>
      <p:sp>
        <p:nvSpPr>
          <p:cNvPr id="19" name="math-75-0">
            <a:extLst xmlns:a="http://schemas.openxmlformats.org/drawingml/2006/main">
              <a:ext uri="{FF2B5EF4-FFF2-40B4-BE49-F238E27FC236}">
                <a16:creationId xmlns:a16="http://schemas.microsoft.com/office/drawing/2014/main" id="{C08CA3F1-2B88-46BA-85D2-78D9A6E9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72050"/>
            <a:ext cx="108585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 = ½gt</a:t>
            </a:r>
          </a:p>
        </p:txBody>
      </p:sp>
      <p:sp>
        <p:nvSpPr>
          <p:cNvPr id="20" name="math-75-1">
            <a:extLst xmlns:a="http://schemas.openxmlformats.org/drawingml/2006/main">
              <a:ext uri="{FF2B5EF4-FFF2-40B4-BE49-F238E27FC236}">
                <a16:creationId xmlns:a16="http://schemas.microsoft.com/office/drawing/2014/main" id="{0CFA3A76-99E5-45C2-9473-DA819AE8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4896612"/>
            <a:ext cx="143923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492DB3A0-0A49-4A0F-9B0F-41244911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72125"/>
            <a:ext cx="36576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Downwards positive.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7F52B8B-632A-490C-9BB3-77723768D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Measure height and electronic fall time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A2738000-6EE2-4F92-81BD-31ECE917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Release a dense ball with no push. Start the timer 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release and stop it when the ball hits a trapdoor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sensor.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A7ED19BF-4253-434A-B21C-5FF0443D4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48075"/>
            <a:ext cx="6172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Measure the vertical gap from the bottom of the ball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contact surface. Repeat at several heights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repeat times.</a:t>
            </a:r>
          </a:p>
        </p:txBody>
      </p:sp>
      <p:sp>
        <p:nvSpPr>
          <p:cNvPr id="25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8B692BFC-C863-41F3-8B52-22330CE2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577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Plot h against t²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91BD5858-651C-4505-938A-E65619F4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467350"/>
            <a:ext cx="6172200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Gradient = g/2. Keep the drop zone clear and use a catch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tray to contain the ball.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Finding g from a straight-line graph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12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2F7692-8BB7-40EF-932C-B1B7F629D6B0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523875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19375"/>
                <a:gridCol w="2619375"/>
              </a:tblGrid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(mean t)² / s²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h / m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0.0800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0.392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0.120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0.588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0.160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0.784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0.200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0.980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7CECA0C8-55D9-40E4-AA16-3D92022B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Idealised teaching data. The ball starts from rest.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E67AD246-FB2E-43E5-9926-6F136205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Plot h against t² and find the gradient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using widely separated points. Determine g.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D4785D18-A352-4937-93DD-2FE07882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96553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If every measured fall time is too long,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how will a value calculated from g = 2h/t² be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biased?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6C4C2032-084A-4A84-BB99-7EFF628D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36231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Explain one benefit of electronic timing,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one benefit of repeats, and one safety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precaution.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Finding g from a straight-line graph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12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04498D30-EE25-4492-A282-D25D7929B1DF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2e2b33397114816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3F1AB560-20F2-4EA4-830A-25A76AB7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Plot h vertically and t² horizontally.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C476163E-724A-4DC9-93BC-7E9D14D7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The gradient is half of g</a:t>
            </a:r>
          </a:p>
        </p:txBody>
      </p:sp>
      <p:sp>
        <p:nvSpPr>
          <p:cNvPr id="17" name="math-76-0">
            <a:extLst xmlns:a="http://schemas.openxmlformats.org/drawingml/2006/main">
              <a:ext uri="{FF2B5EF4-FFF2-40B4-BE49-F238E27FC236}">
                <a16:creationId xmlns:a16="http://schemas.microsoft.com/office/drawing/2014/main" id="{E9BC1CC9-F6DE-4D7D-9D76-0FC16678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95525"/>
            <a:ext cx="2109692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gradient = Δh/Δ(t</a:t>
            </a:r>
          </a:p>
        </p:txBody>
      </p:sp>
      <p:sp>
        <p:nvSpPr>
          <p:cNvPr id="18" name="math-76-1">
            <a:extLst xmlns:a="http://schemas.openxmlformats.org/drawingml/2006/main">
              <a:ext uri="{FF2B5EF4-FFF2-40B4-BE49-F238E27FC236}">
                <a16:creationId xmlns:a16="http://schemas.microsoft.com/office/drawing/2014/main" id="{B566109B-B688-46EC-934F-66259BBF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8117" y="2229231"/>
            <a:ext cx="129921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9" name="math-76-2">
            <a:extLst xmlns:a="http://schemas.openxmlformats.org/drawingml/2006/main">
              <a:ext uri="{FF2B5EF4-FFF2-40B4-BE49-F238E27FC236}">
                <a16:creationId xmlns:a16="http://schemas.microsoft.com/office/drawing/2014/main" id="{35C263FF-617A-4AE2-BF1E-93148C07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9463" y="2295525"/>
            <a:ext cx="12058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20" name="math-77-0">
            <a:extLst xmlns:a="http://schemas.openxmlformats.org/drawingml/2006/main">
              <a:ext uri="{FF2B5EF4-FFF2-40B4-BE49-F238E27FC236}">
                <a16:creationId xmlns:a16="http://schemas.microsoft.com/office/drawing/2014/main" id="{511542CD-0B7B-440A-AB59-5FECFF28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95600"/>
            <a:ext cx="299408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0.588/0.120 = 4.90 m s</a:t>
            </a:r>
          </a:p>
        </p:txBody>
      </p:sp>
      <p:sp>
        <p:nvSpPr>
          <p:cNvPr id="21" name="math-77-1">
            <a:extLst xmlns:a="http://schemas.openxmlformats.org/drawingml/2006/main">
              <a:ext uri="{FF2B5EF4-FFF2-40B4-BE49-F238E27FC236}">
                <a16:creationId xmlns:a16="http://schemas.microsoft.com/office/drawing/2014/main" id="{6AA52AE3-1893-403C-B76D-A7AE59E9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2513" y="283159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2" name="math-78-0">
            <a:extLst xmlns:a="http://schemas.openxmlformats.org/drawingml/2006/main">
              <a:ext uri="{FF2B5EF4-FFF2-40B4-BE49-F238E27FC236}">
                <a16:creationId xmlns:a16="http://schemas.microsoft.com/office/drawing/2014/main" id="{DF566D99-A198-4F4F-B9CA-DFC84B15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33775"/>
            <a:ext cx="277891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 = 2 × 4.90 = 9.80 m s</a:t>
            </a:r>
          </a:p>
        </p:txBody>
      </p:sp>
      <p:sp>
        <p:nvSpPr>
          <p:cNvPr id="23" name="math-78-1">
            <a:extLst xmlns:a="http://schemas.openxmlformats.org/drawingml/2006/main">
              <a:ext uri="{FF2B5EF4-FFF2-40B4-BE49-F238E27FC236}">
                <a16:creationId xmlns:a16="http://schemas.microsoft.com/office/drawing/2014/main" id="{9042614C-51AC-4514-8135-B7AE80A3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7344" y="3469767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4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DD3760BF-134E-4E98-B7D3-CF431D73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338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Too much time gives too small a g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C2883A26-D47A-418D-9337-3DF1CC71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4345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denominator t² is too large.</a:t>
            </a:r>
          </a:p>
        </p:txBody>
      </p:sp>
      <p:sp>
        <p:nvSpPr>
          <p:cNvPr id="26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E55D03EB-F21B-42E5-A373-69E8B5CD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0540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Control timing and the landing area</a:t>
            </a:r>
          </a:p>
        </p:txBody>
      </p:sp>
      <p:sp>
        <p:nvSpPr>
          <p:cNvPr id="27" name="paragraph">
            <a:extLst xmlns:a="http://schemas.openxmlformats.org/drawingml/2006/main">
              <a:ext uri="{FF2B5EF4-FFF2-40B4-BE49-F238E27FC236}">
                <a16:creationId xmlns:a16="http://schemas.microsoft.com/office/drawing/2014/main" id="{09E24C01-CF6D-47F6-9CFC-07ED807F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14975"/>
            <a:ext cx="5029200" cy="5391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Electronics avoid reaction delay. Repeats reveal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spread. A catch tray contains the ball.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Core Practical 1: a light-gate method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13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CD74DD67-4798-49C8-A7C9-882CF7B8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58F12FA9-3629-4632-9856-3536E822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93AB50C8-867E-44E1-BEEF-336AAF79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Light gate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3A256CB8-EB0D-4828-BECB-183F37C8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Measures the time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falling card blocks a beam.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F81FF55E-90AF-4C5D-827C-DED7C7DD8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9575"/>
            <a:ext cx="3657600" cy="341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Short card of length L</a:t>
            </a:r>
          </a:p>
        </p:txBody>
      </p:sp>
      <p:sp>
        <p:nvSpPr>
          <p:cNvPr id="19" name="math-79-0">
            <a:extLst xmlns:a="http://schemas.openxmlformats.org/drawingml/2006/main">
              <a:ext uri="{FF2B5EF4-FFF2-40B4-BE49-F238E27FC236}">
                <a16:creationId xmlns:a16="http://schemas.microsoft.com/office/drawing/2014/main" id="{0128AC2F-5E9A-4C2F-A067-C9BD24E4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76775"/>
            <a:ext cx="946213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≈ L/τ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5E0DB51C-B75C-4095-B985-FF7549FB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38775"/>
            <a:ext cx="36576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τ is the blocking time.</a:t>
            </a:r>
          </a:p>
        </p:txBody>
      </p:sp>
      <p:sp>
        <p:nvSpPr>
          <p:cNvPr id="21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E5A11170-D03A-4249-8680-607C0459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Measure speed after a known fall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3538AE86-4C74-49B3-ACFD-D0ECBC91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Release a narrow, weighted card from rest, keeping it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vertical. Measure h from its initial midpoint to the light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beam.</a:t>
            </a:r>
          </a:p>
        </p:txBody>
      </p:sp>
      <p:sp>
        <p:nvSpPr>
          <p:cNvPr id="2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A17BF7C-C6F9-4D07-9551-D477346A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861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Use a short card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A7BF479D-39BF-4ED3-8368-A6F95CDA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05275"/>
            <a:ext cx="6172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L/τ approximates the speed as the midpoint passes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beam. Speed changes little during the short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interruption.</a:t>
            </a:r>
          </a:p>
        </p:txBody>
      </p:sp>
      <p:sp>
        <p:nvSpPr>
          <p:cNvPr id="25" name="math-80-0">
            <a:extLst xmlns:a="http://schemas.openxmlformats.org/drawingml/2006/main">
              <a:ext uri="{FF2B5EF4-FFF2-40B4-BE49-F238E27FC236}">
                <a16:creationId xmlns:a16="http://schemas.microsoft.com/office/drawing/2014/main" id="{6F599CBF-9F94-4DAF-A6ED-EDE0C806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67325"/>
            <a:ext cx="1809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6" name="math-80-1">
            <a:extLst xmlns:a="http://schemas.openxmlformats.org/drawingml/2006/main">
              <a:ext uri="{FF2B5EF4-FFF2-40B4-BE49-F238E27FC236}">
                <a16:creationId xmlns:a16="http://schemas.microsoft.com/office/drawing/2014/main" id="{EAE64331-6FCB-43B2-89F9-C8FBA7F0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5194173"/>
            <a:ext cx="14039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7" name="math-80-2">
            <a:extLst xmlns:a="http://schemas.openxmlformats.org/drawingml/2006/main">
              <a:ext uri="{FF2B5EF4-FFF2-40B4-BE49-F238E27FC236}">
                <a16:creationId xmlns:a16="http://schemas.microsoft.com/office/drawing/2014/main" id="{42184512-9D4C-4D86-8741-DB13ED2B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8223" y="5267325"/>
            <a:ext cx="88449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2gh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ED3F4183-58D9-42EE-AA14-022E50E44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9775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Plot v² against h. Gradient = 2g.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measurements provide a second route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13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21C6D4-572B-4445-80CA-80F64F05B597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523875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3048000"/>
              </a:tblGrid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h / m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v² / m² s⁻²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0.200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3.92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0.400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7.84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0.600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11.76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71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0.800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15.68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7D5A6E20-50D3-480E-8B07-C4792EDA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Idealised data. Release from rest at each height.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37B3B68C-6A1B-499D-B4BC-BC5A85E8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Plot v² against h. Find its gradient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determine g.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73A1482A-94C8-436B-9CC7-06109AEB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55595"/>
            <a:ext cx="5029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A 0.0200 m card blocks the gate for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0.00500 s. Estimate its speed. Why is this an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over a short interval?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DD927C60-32A7-4014-B38B-2F70F63A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43363"/>
            <a:ext cx="5029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Give one reason why using a shorter card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is helpful and one reason why it can make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measurement less precise.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measurements provide a second route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13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E60DC696-75ED-461D-B82A-C64CC90BC76E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05ad7c180264f4c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AE2A15FE-EF23-4212-8930-BB0CAE08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gradient has units of acceleration.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587CE39D-B258-4060-905B-C8046A96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The gradient is twice g</a:t>
            </a:r>
          </a:p>
        </p:txBody>
      </p:sp>
      <p:sp>
        <p:nvSpPr>
          <p:cNvPr id="17" name="math-81-0">
            <a:extLst xmlns:a="http://schemas.openxmlformats.org/drawingml/2006/main">
              <a:ext uri="{FF2B5EF4-FFF2-40B4-BE49-F238E27FC236}">
                <a16:creationId xmlns:a16="http://schemas.microsoft.com/office/drawing/2014/main" id="{76769E60-41A1-453A-9EA1-0C3B6D14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95525"/>
            <a:ext cx="3808000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gradient = (15.68 − 3.92)/(0.8 − 0.2)</a:t>
            </a:r>
          </a:p>
        </p:txBody>
      </p:sp>
      <p:sp>
        <p:nvSpPr>
          <p:cNvPr id="18" name="math-82-0">
            <a:extLst xmlns:a="http://schemas.openxmlformats.org/drawingml/2006/main">
              <a:ext uri="{FF2B5EF4-FFF2-40B4-BE49-F238E27FC236}">
                <a16:creationId xmlns:a16="http://schemas.microsoft.com/office/drawing/2014/main" id="{2F01A0F6-9E23-4BB0-9966-6A7E597C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95600"/>
            <a:ext cx="123644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19.6 m s</a:t>
            </a:r>
          </a:p>
        </p:txBody>
      </p:sp>
      <p:sp>
        <p:nvSpPr>
          <p:cNvPr id="19" name="math-82-1">
            <a:extLst xmlns:a="http://schemas.openxmlformats.org/drawingml/2006/main">
              <a:ext uri="{FF2B5EF4-FFF2-40B4-BE49-F238E27FC236}">
                <a16:creationId xmlns:a16="http://schemas.microsoft.com/office/drawing/2014/main" id="{FF8C9A90-B727-440A-AF9B-36F4CF3A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4865" y="2833878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0" name="math-82-2">
            <a:extLst xmlns:a="http://schemas.openxmlformats.org/drawingml/2006/main">
              <a:ext uri="{FF2B5EF4-FFF2-40B4-BE49-F238E27FC236}">
                <a16:creationId xmlns:a16="http://schemas.microsoft.com/office/drawing/2014/main" id="{7805A604-6B4D-47BB-B401-4F5B8407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8318" y="2895600"/>
            <a:ext cx="1665256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;  g = 9.80 m s</a:t>
            </a:r>
          </a:p>
        </p:txBody>
      </p:sp>
      <p:sp>
        <p:nvSpPr>
          <p:cNvPr id="21" name="math-82-3">
            <a:extLst xmlns:a="http://schemas.openxmlformats.org/drawingml/2006/main">
              <a:ext uri="{FF2B5EF4-FFF2-40B4-BE49-F238E27FC236}">
                <a16:creationId xmlns:a16="http://schemas.microsoft.com/office/drawing/2014/main" id="{9D0D3B1B-D77A-4B4C-AE85-B7BA2330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4999" y="2833878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2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CB656FF2-813C-4821-9D3B-AF55A48D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9570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Divide card length by blocking time</a:t>
            </a:r>
          </a:p>
        </p:txBody>
      </p:sp>
      <p:sp>
        <p:nvSpPr>
          <p:cNvPr id="23" name="math-83-0">
            <a:extLst xmlns:a="http://schemas.openxmlformats.org/drawingml/2006/main">
              <a:ext uri="{FF2B5EF4-FFF2-40B4-BE49-F238E27FC236}">
                <a16:creationId xmlns:a16="http://schemas.microsoft.com/office/drawing/2014/main" id="{1324A31E-33E7-4C3A-9F2A-F7E631A8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33850"/>
            <a:ext cx="33793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≈ 0.0200/0.00500 = 4.00 m s</a:t>
            </a:r>
          </a:p>
        </p:txBody>
      </p:sp>
      <p:sp>
        <p:nvSpPr>
          <p:cNvPr id="24" name="math-83-1">
            <a:extLst xmlns:a="http://schemas.openxmlformats.org/drawingml/2006/main">
              <a:ext uri="{FF2B5EF4-FFF2-40B4-BE49-F238E27FC236}">
                <a16:creationId xmlns:a16="http://schemas.microsoft.com/office/drawing/2014/main" id="{DDF8015C-D15F-4569-A595-223646A9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7800" y="4074414"/>
            <a:ext cx="214884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567B8FD3-A84D-4288-81D7-ABC21967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67250"/>
            <a:ext cx="5029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changes slightly while the card passes.</a:t>
            </a:r>
          </a:p>
        </p:txBody>
      </p:sp>
      <p:sp>
        <p:nvSpPr>
          <p:cNvPr id="26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17E6773C-3029-4263-8AF4-400FBB5B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1492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A shorter interval has a trade-off</a:t>
            </a:r>
          </a:p>
        </p:txBody>
      </p:sp>
      <p:sp>
        <p:nvSpPr>
          <p:cNvPr id="27" name="paragraph">
            <a:extLst xmlns:a="http://schemas.openxmlformats.org/drawingml/2006/main">
              <a:ext uri="{FF2B5EF4-FFF2-40B4-BE49-F238E27FC236}">
                <a16:creationId xmlns:a16="http://schemas.microsoft.com/office/drawing/2014/main" id="{29EAFE1F-D3CD-4168-9218-D0B18123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24500"/>
            <a:ext cx="5029200" cy="561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Less speed change, but the same timing or length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resolution gives a larger fractional uncertainty.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Equations and graphs describe the same motion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1.1.2  /  Summary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F0176-2D3B-4031-9258-A51AAE32664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057650"/>
              </a:tblGrid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Representation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Useful relationship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Condition or caution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Constant acceleration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Four SUVAT equations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One dimension per component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Displacement–time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Gradient = velocity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Tangent for an instant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Velocity–time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Gradient = acceleration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Signed area = displacement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Acceleration–time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Area = change in velocity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Add the initial velocity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Projectile motion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Independent x and y motion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Common time; ignore air resistance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Free-fall practical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h vs t² or v² vs h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Release from rest; measure carefully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BC9B6E18-3D07-48CE-B604-0E465DB6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35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Use signs for direction, units for meaning, and a graph to check the physical story.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Lesson scope and official sources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Independent Jimlaoshi teaching resource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42</a:t>
            </a:r>
          </a:p>
        </p:txBody>
      </p:sp>
      <p:sp>
        <p:nvSpPr>
          <p:cNvPr id="1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1DC793B-7740-42A6-B363-6A23F06B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1.1.2: Kinematic equations and motion graphs</a:t>
            </a:r>
          </a:p>
        </p:txBody>
      </p:sp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3376AAAB-04CB-45C7-9BBA-F7AE87DF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8204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Constant-acceleration equations, displacement/velocity/acceleration graphs, independent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projectile motion and Core Practical 1: determining free-fall acceleration.</a:t>
            </a:r>
          </a:p>
        </p:txBody>
      </p:sp>
      <p:sp>
        <p:nvSpPr>
          <p:cNvPr id="1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8759636B-BA8D-46B2-A616-D07C5454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Pearson Edexcel IAL Physics, YPH11 (2018)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E8010939-9213-40F2-B6FB-6983FE29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108204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Specification Issue 3 (July 2021), pp.14,16: points 1–3, 7 and 11.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Mathematical skills include quadratic equations, gradients and graph areas, pp.60–64.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B94D35FB-8198-4DAE-AB53-6AAF92B2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10820400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Student Practical Guide (2018), pp.7–9,13–15. Original illustrative questions and data.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Vector resolution and force laws are outside this lesson’s scope.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235B740D-2B5F-4EE9-B26E-A8E25A00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00725"/>
            <a:ext cx="108204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Next lesson: 1.1.3, Forces, free-body diagrams and Newton’s laws.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2026-10-26T13:58:29.4600000Z</dcterms:created>
  <dcterms:modified xsi:type="dcterms:W3CDTF">2026-10-26T13:58:29.4600000Z</dcterms:modified>
</coreProperties>
</file>