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slides/charts/chart1.xml" ContentType="application/vnd.openxmlformats-officedocument.drawingml.chart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charts/chart2.xml" ContentType="application/vnd.openxmlformats-officedocument.drawingml.chart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charts/chart3.xml" ContentType="application/vnd.openxmlformats-officedocument.drawingml.chart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slides/charts/chart4.xml" ContentType="application/vnd.openxmlformats-officedocument.drawingml.chart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12d15b096f34b03" /><Relationship Type="http://schemas.openxmlformats.org/officeDocument/2006/relationships/extended-properties" Target="/docProps/app.xml" Id="Rc871da6695634f54" /><Relationship Type="http://schemas.openxmlformats.org/officeDocument/2006/relationships/officeDocument" Target="/ppt/presentation.xml" Id="R0682eb0ab4774b8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89abc7430fe4b27"/>
  </p:sldMasterIdLst>
  <p:notesMasterIdLst>
    <p:notesMasterId xmlns:r="http://schemas.openxmlformats.org/officeDocument/2006/relationships" r:id="R0c25a417178149f9"/>
  </p:notesMasterIdLst>
  <p:sldIdLst>
    <p:sldId xmlns:r="http://schemas.openxmlformats.org/officeDocument/2006/relationships" id="256" r:id="R5796fdcdaf5c4f59"/>
    <p:sldId xmlns:r="http://schemas.openxmlformats.org/officeDocument/2006/relationships" id="257" r:id="Re7ceac5abcb8462f"/>
    <p:sldId xmlns:r="http://schemas.openxmlformats.org/officeDocument/2006/relationships" id="258" r:id="R96f575d14dbf4dd1"/>
    <p:sldId xmlns:r="http://schemas.openxmlformats.org/officeDocument/2006/relationships" id="259" r:id="R49cdcb6b53ac4832"/>
    <p:sldId xmlns:r="http://schemas.openxmlformats.org/officeDocument/2006/relationships" id="260" r:id="R06c4f613d3ea4695"/>
    <p:sldId xmlns:r="http://schemas.openxmlformats.org/officeDocument/2006/relationships" id="261" r:id="R63a32b02ffb548a1"/>
    <p:sldId xmlns:r="http://schemas.openxmlformats.org/officeDocument/2006/relationships" id="262" r:id="Rbb9f02214c64448e"/>
    <p:sldId xmlns:r="http://schemas.openxmlformats.org/officeDocument/2006/relationships" id="263" r:id="R1814014bc11f490a"/>
    <p:sldId xmlns:r="http://schemas.openxmlformats.org/officeDocument/2006/relationships" id="264" r:id="R8818cd0b8b444faa"/>
    <p:sldId xmlns:r="http://schemas.openxmlformats.org/officeDocument/2006/relationships" id="265" r:id="R50b4fbabf38e464f"/>
    <p:sldId xmlns:r="http://schemas.openxmlformats.org/officeDocument/2006/relationships" id="266" r:id="R778ae57aad1e4095"/>
    <p:sldId xmlns:r="http://schemas.openxmlformats.org/officeDocument/2006/relationships" id="267" r:id="R56c6b33cfc95464b"/>
    <p:sldId xmlns:r="http://schemas.openxmlformats.org/officeDocument/2006/relationships" id="268" r:id="Ra434db0ab0f24144"/>
    <p:sldId xmlns:r="http://schemas.openxmlformats.org/officeDocument/2006/relationships" id="269" r:id="R3d5bdb506c434901"/>
    <p:sldId xmlns:r="http://schemas.openxmlformats.org/officeDocument/2006/relationships" id="270" r:id="R48ef9ca1d18948b0"/>
    <p:sldId xmlns:r="http://schemas.openxmlformats.org/officeDocument/2006/relationships" id="271" r:id="R40f73afe3039429f"/>
    <p:sldId xmlns:r="http://schemas.openxmlformats.org/officeDocument/2006/relationships" id="272" r:id="R43c6d167ba534658"/>
    <p:sldId xmlns:r="http://schemas.openxmlformats.org/officeDocument/2006/relationships" id="273" r:id="Rcaed4a644b754404"/>
    <p:sldId xmlns:r="http://schemas.openxmlformats.org/officeDocument/2006/relationships" id="274" r:id="Rd787f75ef91949e4"/>
    <p:sldId xmlns:r="http://schemas.openxmlformats.org/officeDocument/2006/relationships" id="275" r:id="Rbe656f3d5aa44ad0"/>
    <p:sldId xmlns:r="http://schemas.openxmlformats.org/officeDocument/2006/relationships" id="276" r:id="Rf890ddeeef78444b"/>
    <p:sldId xmlns:r="http://schemas.openxmlformats.org/officeDocument/2006/relationships" id="277" r:id="R16ee5f16a4fa4f91"/>
    <p:sldId xmlns:r="http://schemas.openxmlformats.org/officeDocument/2006/relationships" id="278" r:id="R9fcb174482474639"/>
    <p:sldId xmlns:r="http://schemas.openxmlformats.org/officeDocument/2006/relationships" id="279" r:id="R450fc770e0bc491d"/>
    <p:sldId xmlns:r="http://schemas.openxmlformats.org/officeDocument/2006/relationships" id="280" r:id="Rac0eba7f09704dd6"/>
    <p:sldId xmlns:r="http://schemas.openxmlformats.org/officeDocument/2006/relationships" id="281" r:id="R9d718698d0d14e99"/>
    <p:sldId xmlns:r="http://schemas.openxmlformats.org/officeDocument/2006/relationships" id="282" r:id="R1d73af264d504791"/>
    <p:sldId xmlns:r="http://schemas.openxmlformats.org/officeDocument/2006/relationships" id="283" r:id="Rc86b386bddac4f8b"/>
    <p:sldId xmlns:r="http://schemas.openxmlformats.org/officeDocument/2006/relationships" id="284" r:id="Ra64734016b2041d9"/>
    <p:sldId xmlns:r="http://schemas.openxmlformats.org/officeDocument/2006/relationships" id="285" r:id="R0343baa9626f421f"/>
    <p:sldId xmlns:r="http://schemas.openxmlformats.org/officeDocument/2006/relationships" id="286" r:id="R9f122a179ca64f93"/>
    <p:sldId xmlns:r="http://schemas.openxmlformats.org/officeDocument/2006/relationships" id="287" r:id="Rc391c2de40d747d2"/>
    <p:sldId xmlns:r="http://schemas.openxmlformats.org/officeDocument/2006/relationships" id="288" r:id="R085e0631036b4ec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1db0006e8ab643ba" /><Relationship Type="http://schemas.openxmlformats.org/officeDocument/2006/relationships/slideMaster" Target="/ppt/slideMasters/slideMaster1.xml" Id="R489abc7430fe4b27" /><Relationship Type="http://schemas.openxmlformats.org/officeDocument/2006/relationships/notesMaster" Target="/ppt/notesMasters/notesMaster1.xml" Id="R0c25a417178149f9" /><Relationship Type="http://schemas.openxmlformats.org/officeDocument/2006/relationships/presProps" Target="/ppt/presProps.xml" Id="Rca54b85d19be468b" /><Relationship Type="http://schemas.openxmlformats.org/officeDocument/2006/relationships/tableStyles" Target="/ppt/tableStyles.xml" Id="R04efafc5ed1345eb" /><Relationship Type="http://schemas.openxmlformats.org/officeDocument/2006/relationships/slide" Target="/ppt/slides/slide1.xml" Id="R5796fdcdaf5c4f59" /><Relationship Type="http://schemas.openxmlformats.org/officeDocument/2006/relationships/slide" Target="/ppt/slides/slide2.xml" Id="Re7ceac5abcb8462f" /><Relationship Type="http://schemas.openxmlformats.org/officeDocument/2006/relationships/slide" Target="/ppt/slides/slide3.xml" Id="R96f575d14dbf4dd1" /><Relationship Type="http://schemas.openxmlformats.org/officeDocument/2006/relationships/slide" Target="/ppt/slides/slide4.xml" Id="R49cdcb6b53ac4832" /><Relationship Type="http://schemas.openxmlformats.org/officeDocument/2006/relationships/slide" Target="/ppt/slides/slide5.xml" Id="R06c4f613d3ea4695" /><Relationship Type="http://schemas.openxmlformats.org/officeDocument/2006/relationships/slide" Target="/ppt/slides/slide6.xml" Id="R63a32b02ffb548a1" /><Relationship Type="http://schemas.openxmlformats.org/officeDocument/2006/relationships/slide" Target="/ppt/slides/slide7.xml" Id="Rbb9f02214c64448e" /><Relationship Type="http://schemas.openxmlformats.org/officeDocument/2006/relationships/slide" Target="/ppt/slides/slide8.xml" Id="R1814014bc11f490a" /><Relationship Type="http://schemas.openxmlformats.org/officeDocument/2006/relationships/slide" Target="/ppt/slides/slide9.xml" Id="R8818cd0b8b444faa" /><Relationship Type="http://schemas.openxmlformats.org/officeDocument/2006/relationships/slide" Target="/ppt/slides/slide10.xml" Id="R50b4fbabf38e464f" /><Relationship Type="http://schemas.openxmlformats.org/officeDocument/2006/relationships/slide" Target="/ppt/slides/slide11.xml" Id="R778ae57aad1e4095" /><Relationship Type="http://schemas.openxmlformats.org/officeDocument/2006/relationships/slide" Target="/ppt/slides/slide12.xml" Id="R56c6b33cfc95464b" /><Relationship Type="http://schemas.openxmlformats.org/officeDocument/2006/relationships/slide" Target="/ppt/slides/slide13.xml" Id="Ra434db0ab0f24144" /><Relationship Type="http://schemas.openxmlformats.org/officeDocument/2006/relationships/slide" Target="/ppt/slides/slide14.xml" Id="R3d5bdb506c434901" /><Relationship Type="http://schemas.openxmlformats.org/officeDocument/2006/relationships/slide" Target="/ppt/slides/slide15.xml" Id="R48ef9ca1d18948b0" /><Relationship Type="http://schemas.openxmlformats.org/officeDocument/2006/relationships/slide" Target="/ppt/slides/slide16.xml" Id="R40f73afe3039429f" /><Relationship Type="http://schemas.openxmlformats.org/officeDocument/2006/relationships/slide" Target="/ppt/slides/slide17.xml" Id="R43c6d167ba534658" /><Relationship Type="http://schemas.openxmlformats.org/officeDocument/2006/relationships/slide" Target="/ppt/slides/slide18.xml" Id="Rcaed4a644b754404" /><Relationship Type="http://schemas.openxmlformats.org/officeDocument/2006/relationships/slide" Target="/ppt/slides/slide19.xml" Id="Rd787f75ef91949e4" /><Relationship Type="http://schemas.openxmlformats.org/officeDocument/2006/relationships/slide" Target="/ppt/slides/slide20.xml" Id="Rbe656f3d5aa44ad0" /><Relationship Type="http://schemas.openxmlformats.org/officeDocument/2006/relationships/slide" Target="/ppt/slides/slide21.xml" Id="Rf890ddeeef78444b" /><Relationship Type="http://schemas.openxmlformats.org/officeDocument/2006/relationships/slide" Target="/ppt/slides/slide22.xml" Id="R16ee5f16a4fa4f91" /><Relationship Type="http://schemas.openxmlformats.org/officeDocument/2006/relationships/slide" Target="/ppt/slides/slide23.xml" Id="R9fcb174482474639" /><Relationship Type="http://schemas.openxmlformats.org/officeDocument/2006/relationships/slide" Target="/ppt/slides/slide24.xml" Id="R450fc770e0bc491d" /><Relationship Type="http://schemas.openxmlformats.org/officeDocument/2006/relationships/slide" Target="/ppt/slides/slide25.xml" Id="Rac0eba7f09704dd6" /><Relationship Type="http://schemas.openxmlformats.org/officeDocument/2006/relationships/slide" Target="/ppt/slides/slide26.xml" Id="R9d718698d0d14e99" /><Relationship Type="http://schemas.openxmlformats.org/officeDocument/2006/relationships/slide" Target="/ppt/slides/slide27.xml" Id="R1d73af264d504791" /><Relationship Type="http://schemas.openxmlformats.org/officeDocument/2006/relationships/slide" Target="/ppt/slides/slide28.xml" Id="Rc86b386bddac4f8b" /><Relationship Type="http://schemas.openxmlformats.org/officeDocument/2006/relationships/slide" Target="/ppt/slides/slide29.xml" Id="Ra64734016b2041d9" /><Relationship Type="http://schemas.openxmlformats.org/officeDocument/2006/relationships/slide" Target="/ppt/slides/slide30.xml" Id="R0343baa9626f421f" /><Relationship Type="http://schemas.openxmlformats.org/officeDocument/2006/relationships/slide" Target="/ppt/slides/slide31.xml" Id="R9f122a179ca64f93" /><Relationship Type="http://schemas.openxmlformats.org/officeDocument/2006/relationships/slide" Target="/ppt/slides/slide32.xml" Id="Rc391c2de40d747d2" /><Relationship Type="http://schemas.openxmlformats.org/officeDocument/2006/relationships/slide" Target="/ppt/slides/slide33.xml" Id="R085e0631036b4ec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4fbe1d9d1434c8a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57459834574e9a" /><Relationship Type="http://schemas.openxmlformats.org/officeDocument/2006/relationships/notesMaster" Target="/ppt/notesMasters/notesMaster1.xml" Id="R32d5014daa9943b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97dac7f44bb48cf" /><Relationship Type="http://schemas.openxmlformats.org/officeDocument/2006/relationships/notesMaster" Target="/ppt/notesMasters/notesMaster1.xml" Id="R44715b73b7374fa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cece4f9e176492c" /><Relationship Type="http://schemas.openxmlformats.org/officeDocument/2006/relationships/notesMaster" Target="/ppt/notesMasters/notesMaster1.xml" Id="Rc1b59b5cea934076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b129d0451b4245" /><Relationship Type="http://schemas.openxmlformats.org/officeDocument/2006/relationships/notesMaster" Target="/ppt/notesMasters/notesMaster1.xml" Id="Rbaa4d9699d05495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43700e158fc6479e" /><Relationship Type="http://schemas.openxmlformats.org/officeDocument/2006/relationships/notesMaster" Target="/ppt/notesMasters/notesMaster1.xml" Id="R2aea260de4bc492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36def5e12ab41ca" /><Relationship Type="http://schemas.openxmlformats.org/officeDocument/2006/relationships/notesMaster" Target="/ppt/notesMasters/notesMaster1.xml" Id="R5c02b56f828244d4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cbb18ad7f3c4b64" /><Relationship Type="http://schemas.openxmlformats.org/officeDocument/2006/relationships/notesMaster" Target="/ppt/notesMasters/notesMaster1.xml" Id="R34ed321f70fc4fab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37122216ff4545d5" /><Relationship Type="http://schemas.openxmlformats.org/officeDocument/2006/relationships/notesMaster" Target="/ppt/notesMasters/notesMaster1.xml" Id="Rf639c9e5068246b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eb821c64dc5452e" /><Relationship Type="http://schemas.openxmlformats.org/officeDocument/2006/relationships/notesMaster" Target="/ppt/notesMasters/notesMaster1.xml" Id="Rdf4eaa3d54cc43f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5aafc3c323043b9" /><Relationship Type="http://schemas.openxmlformats.org/officeDocument/2006/relationships/notesMaster" Target="/ppt/notesMasters/notesMaster1.xml" Id="R5b7bfa83fc1d4d3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468719a580d499c" /><Relationship Type="http://schemas.openxmlformats.org/officeDocument/2006/relationships/notesMaster" Target="/ppt/notesMasters/notesMaster1.xml" Id="Rda4297a805d342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b31fca1d87b047e2" /><Relationship Type="http://schemas.openxmlformats.org/officeDocument/2006/relationships/notesMaster" Target="/ppt/notesMasters/notesMaster1.xml" Id="Rf2de2ff9ccf74f94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87a7677a393149e0" /><Relationship Type="http://schemas.openxmlformats.org/officeDocument/2006/relationships/notesMaster" Target="/ppt/notesMasters/notesMaster1.xml" Id="R9483635eb55146f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36b021be0e9942e0" /><Relationship Type="http://schemas.openxmlformats.org/officeDocument/2006/relationships/notesMaster" Target="/ppt/notesMasters/notesMaster1.xml" Id="R2e27496762e843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170a7511fd848ab" /><Relationship Type="http://schemas.openxmlformats.org/officeDocument/2006/relationships/notesMaster" Target="/ppt/notesMasters/notesMaster1.xml" Id="R1b9f7e3d1cc74de2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1d7c62e7208845a4" /><Relationship Type="http://schemas.openxmlformats.org/officeDocument/2006/relationships/notesMaster" Target="/ppt/notesMasters/notesMaster1.xml" Id="Rd86ae0c1301144d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ea09580ef514170" /><Relationship Type="http://schemas.openxmlformats.org/officeDocument/2006/relationships/notesMaster" Target="/ppt/notesMasters/notesMaster1.xml" Id="Re3897a669e01419d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9f598ffc8dab494c" /><Relationship Type="http://schemas.openxmlformats.org/officeDocument/2006/relationships/notesMaster" Target="/ppt/notesMasters/notesMaster1.xml" Id="R66db48aad0424ad4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9118f9b79da4242" /><Relationship Type="http://schemas.openxmlformats.org/officeDocument/2006/relationships/notesMaster" Target="/ppt/notesMasters/notesMaster1.xml" Id="Rc71ed907959541e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78d513ad8064514" /><Relationship Type="http://schemas.openxmlformats.org/officeDocument/2006/relationships/notesMaster" Target="/ppt/notesMasters/notesMaster1.xml" Id="Rafac3fc3853e4292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b9a68e98815947f7" /><Relationship Type="http://schemas.openxmlformats.org/officeDocument/2006/relationships/notesMaster" Target="/ppt/notesMasters/notesMaster1.xml" Id="R73e5559587e94534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183db773113043d6" /><Relationship Type="http://schemas.openxmlformats.org/officeDocument/2006/relationships/notesMaster" Target="/ppt/notesMasters/notesMaster1.xml" Id="R5b9d2f3454e148e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8de82e587f1a45eb" /><Relationship Type="http://schemas.openxmlformats.org/officeDocument/2006/relationships/notesMaster" Target="/ppt/notesMasters/notesMaster1.xml" Id="Rcc9449beaaec4bef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d9f46958d7404a5b" /><Relationship Type="http://schemas.openxmlformats.org/officeDocument/2006/relationships/notesMaster" Target="/ppt/notesMasters/notesMaster1.xml" Id="R385a0798ba1e47b9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e3d889fceaea4a5b" /><Relationship Type="http://schemas.openxmlformats.org/officeDocument/2006/relationships/notesMaster" Target="/ppt/notesMasters/notesMaster1.xml" Id="Ra3f6de5f4f5649d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7dd2af85f52f4283" /><Relationship Type="http://schemas.openxmlformats.org/officeDocument/2006/relationships/notesMaster" Target="/ppt/notesMasters/notesMaster1.xml" Id="R4da04546d2e349a8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a9030eaecb864575" /><Relationship Type="http://schemas.openxmlformats.org/officeDocument/2006/relationships/notesMaster" Target="/ppt/notesMasters/notesMaster1.xml" Id="Rfaa57ae388344a40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f75c6428977745bb" /><Relationship Type="http://schemas.openxmlformats.org/officeDocument/2006/relationships/notesMaster" Target="/ppt/notesMasters/notesMaster1.xml" Id="Rf48eeb36f1c84f4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98a563d57afe4b0e" /><Relationship Type="http://schemas.openxmlformats.org/officeDocument/2006/relationships/notesMaster" Target="/ppt/notesMasters/notesMaster1.xml" Id="Rbe887df1b3d2407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c470dd77c99245a8" /><Relationship Type="http://schemas.openxmlformats.org/officeDocument/2006/relationships/notesMaster" Target="/ppt/notesMasters/notesMaster1.xml" Id="R892589d785564cab" /></Relationships>
</file>

<file path=ppt/notesSlides/_rels/notesSlide31.xml.rels>&#65279;<?xml version="1.0" encoding="utf-8"?><Relationships xmlns="http://schemas.openxmlformats.org/package/2006/relationships"><Relationship Type="http://schemas.openxmlformats.org/officeDocument/2006/relationships/slide" Target="/ppt/slides/slide31.xml" Id="R2f3c104f489546de" /><Relationship Type="http://schemas.openxmlformats.org/officeDocument/2006/relationships/notesMaster" Target="/ppt/notesMasters/notesMaster1.xml" Id="R241d7672bf604be1" /></Relationships>
</file>

<file path=ppt/notesSlides/_rels/notesSlide32.xml.rels>&#65279;<?xml version="1.0" encoding="utf-8"?><Relationships xmlns="http://schemas.openxmlformats.org/package/2006/relationships"><Relationship Type="http://schemas.openxmlformats.org/officeDocument/2006/relationships/slide" Target="/ppt/slides/slide32.xml" Id="Raf87ecc382a644e4" /><Relationship Type="http://schemas.openxmlformats.org/officeDocument/2006/relationships/notesMaster" Target="/ppt/notesMasters/notesMaster1.xml" Id="R617eb4e1549d47fe" /></Relationships>
</file>

<file path=ppt/notesSlides/_rels/notesSlide33.xml.rels>&#65279;<?xml version="1.0" encoding="utf-8"?><Relationships xmlns="http://schemas.openxmlformats.org/package/2006/relationships"><Relationship Type="http://schemas.openxmlformats.org/officeDocument/2006/relationships/slide" Target="/ppt/slides/slide33.xml" Id="R0a94b452e61f49ad" /><Relationship Type="http://schemas.openxmlformats.org/officeDocument/2006/relationships/notesMaster" Target="/ppt/notesMasters/notesMaster1.xml" Id="R3d6aadcd0b4142b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Illustration: OpenAI built-in image generation,26 October2026, motion-cover.png. Prompt/provenance: assets/selected-illustrations.json. Qualitative, not to scale.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Keep the following answer page hidden while students attempt all labelled parts.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> Worked answer to the preceding slide, with matching part labels.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Pearson Edexcel International Advanced Level Physics YPH11 (2018), Specification Issue3 July2021, printed pp14,16,60–64. https://qualifications.pearson.com/content/dam/pdf/International%20Advanced%20Level/Physics/2018/Specification%20and%20Sample%20Assessment/9781446957783_IAL_Physics_Iss3.pdf</a:t>
            </a:r>
          </a:p>
          <a:p xmlns:a="http://schemas.openxmlformats.org/drawingml/2006/main">
            <a:r>
              <a:t>Official Student Practical Guide2018, pp7–9,13–15. https://qualifications.pearson.com/content/dam/pdf/International%20Advanced%20Level/Physics/2018/TeachingandLearningMaterials/student-practical-guide.pdf</a:t>
            </a:r>
          </a:p>
          <a:p xmlns:a="http://schemas.openxmlformats.org/drawingml/2006/main">
            <a:r>
              <a:t>Lesson1.1.1: motion foundations. Full point4; selected introductory point2/3 graph-rate ideas. This is not the complete mechanics topic. Original illustrative data, not official exam questions or real measurements. Full motion graphs, SUVAT and free-fall investigation continue in the named1.1.2 lesson. Vector resolution/addition is not claimed by this lesson. All hints are labelled. Concepts, student questions and worked keys appear on separate pages.</a:t>
            </a:r>
          </a:p>
          <a:p xmlns:a="http://schemas.openxmlformats.org/drawingml/2006/main">
            <a:r>
              <a:t/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b27e2796fc4d0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483d6bdfd164408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dcbf5d00b2b4a25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b580a45c1b4a3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2839342bcaf454f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5c307d453a4482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99E5AA2F-545F-4FB1-AD11-0480DBAD919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590800"/>
            <a:ext cx="97536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2FE8AB21-0923-42EF-A2C0-69F1C3F45EF4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828800" y="3771900"/>
            <a:ext cx="853440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1AD9BEF5-F7E2-4218-887A-DDC0DF0F032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219200" y="2857500"/>
            <a:ext cx="97536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ctr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52BDC829-BB5A-4304-B8A9-4AB646F77FB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CDD1D7FB-3597-49CC-97FF-B8AEF30DEC6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108204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6CBF71E5-E84B-4A12-9A81-4F520F06CF89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278A4D93-3C2F-417E-91FC-CD7EB0E256AB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C474212B-96AE-4547-A50B-919415A287B8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64770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FE47C5D4-F154-4D18-9D53-186122357A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85800" y="533400"/>
            <a:ext cx="108204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1pPr>
            <a:lvl2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2pPr>
            <a:lvl3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3pPr>
            <a:lvl4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4pPr>
            <a:lvl5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5pPr>
            <a:lvl6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6pPr>
            <a:lvl7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7pPr>
            <a:lvl8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8pPr>
            <a:lvl9pPr marL="0" indent="0" algn="l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067CD10-8FE7-4A06-9227-3FFA1862B884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1905000"/>
            <a:ext cx="5029200" cy="426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1pPr>
            <a:lvl2pPr marL="533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2pPr>
            <a:lvl3pPr marL="838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3pPr>
            <a:lvl4pPr marL="1143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4pPr>
            <a:lvl5pPr marL="14478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5pPr>
            <a:lvl6pPr marL="17526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6pPr>
            <a:lvl7pPr marL="20574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7pPr>
            <a:lvl8pPr marL="23622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8pPr>
            <a:lvl9pPr marL="2667000" indent="-228600" algn="l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ef7254d5828451b" /><Relationship Type="http://schemas.openxmlformats.org/officeDocument/2006/relationships/slideLayout" Target="/ppt/slideLayouts/slideLayout1.xml" Id="R693d0bf7f4b14b72" /><Relationship Type="http://schemas.openxmlformats.org/officeDocument/2006/relationships/slideLayout" Target="/ppt/slideLayouts/slideLayout2.xml" Id="R8ce3287740354f5d" /><Relationship Type="http://schemas.openxmlformats.org/officeDocument/2006/relationships/slideLayout" Target="/ppt/slideLayouts/slideLayout3.xml" Id="Rb5b32149ef6748e4" /><Relationship Type="http://schemas.openxmlformats.org/officeDocument/2006/relationships/slideLayout" Target="/ppt/slideLayouts/slideLayout4.xml" Id="R1e57b93cfdcc4b10" /><Relationship Type="http://schemas.openxmlformats.org/officeDocument/2006/relationships/slideLayout" Target="/ppt/slideLayouts/slideLayout5.xml" Id="R2f95ed199d054c23" /><Relationship Type="http://schemas.openxmlformats.org/officeDocument/2006/relationships/slideLayout" Target="/ppt/slideLayouts/slideLayout6.xml" Id="Reb105f2594a8451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93d0bf7f4b14b72"/>
    <p:sldLayoutId xmlns:r="http://schemas.openxmlformats.org/officeDocument/2006/relationships" id="2147483650" r:id="R8ce3287740354f5d"/>
    <p:sldLayoutId xmlns:r="http://schemas.openxmlformats.org/officeDocument/2006/relationships" id="2147483651" r:id="Rb5b32149ef6748e4"/>
    <p:sldLayoutId xmlns:r="http://schemas.openxmlformats.org/officeDocument/2006/relationships" id="2147483652" r:id="R1e57b93cfdcc4b10"/>
    <p:sldLayoutId xmlns:r="http://schemas.openxmlformats.org/officeDocument/2006/relationships" id="2147483653" r:id="R2f95ed199d054c23"/>
    <p:sldLayoutId xmlns:r="http://schemas.openxmlformats.org/officeDocument/2006/relationships" id="2147483654" r:id="Reb105f2594a8451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4d79561092746d4" /><Relationship Type="http://schemas.openxmlformats.org/officeDocument/2006/relationships/image" Target="/ppt/media/image.png" Id="R14f477ed03784107" /><Relationship Type="http://schemas.openxmlformats.org/officeDocument/2006/relationships/notesSlide" Target="/ppt/notesSlides/notesSlide1.xml" Id="R54b35f606c53401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3d506e81a944a5" /><Relationship Type="http://schemas.openxmlformats.org/officeDocument/2006/relationships/notesSlide" Target="/ppt/notesSlides/notesSlide2.xml" Id="R7445877780c647d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0614b56bef045c1" /><Relationship Type="http://schemas.openxmlformats.org/officeDocument/2006/relationships/notesSlide" Target="/ppt/notesSlides/notesSlide3.xml" Id="Rae7a004efb424f9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a571120663480c" /><Relationship Type="http://schemas.openxmlformats.org/officeDocument/2006/relationships/notesSlide" Target="/ppt/notesSlides/notesSlide4.xml" Id="R0b8af6e7fc6d43f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43d7005421749a0" /><Relationship Type="http://schemas.openxmlformats.org/officeDocument/2006/relationships/notesSlide" Target="/ppt/notesSlides/notesSlide5.xml" Id="R87ad1c4448be490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c8c6b358b1f4e9a" /><Relationship Type="http://schemas.openxmlformats.org/officeDocument/2006/relationships/notesSlide" Target="/ppt/notesSlides/notesSlide6.xml" Id="R592b925b63184d7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d67582f179d4350" /><Relationship Type="http://schemas.openxmlformats.org/officeDocument/2006/relationships/notesSlide" Target="/ppt/notesSlides/notesSlide7.xml" Id="R62402df15adb426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948c31ba7ea4989" /><Relationship Type="http://schemas.openxmlformats.org/officeDocument/2006/relationships/notesSlide" Target="/ppt/notesSlides/notesSlide8.xml" Id="Ra3bb94cf533b45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3f36d2f46784788" /><Relationship Type="http://schemas.openxmlformats.org/officeDocument/2006/relationships/notesSlide" Target="/ppt/notesSlides/notesSlide9.xml" Id="R429628627e71413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e49b2b1feda4c09" /><Relationship Type="http://schemas.openxmlformats.org/officeDocument/2006/relationships/notesSlide" Target="/ppt/notesSlides/notesSlide10.xml" Id="Re3289a4f9bfe4b4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487dd3963074931" /><Relationship Type="http://schemas.openxmlformats.org/officeDocument/2006/relationships/notesSlide" Target="/ppt/notesSlides/notesSlide11.xml" Id="Rce393545825a4d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6590c8b85d514df6" /><Relationship Type="http://schemas.openxmlformats.org/officeDocument/2006/relationships/notesSlide" Target="/ppt/notesSlides/notesSlide12.xml" Id="R2e6d6c0a10f94624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085997b38f5403f" /><Relationship Type="http://schemas.openxmlformats.org/officeDocument/2006/relationships/notesSlide" Target="/ppt/notesSlides/notesSlide13.xml" Id="R1573e590387145d7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48d3bb1cbd5429a" /><Relationship Type="http://schemas.openxmlformats.org/officeDocument/2006/relationships/notesSlide" Target="/ppt/notesSlides/notesSlide14.xml" Id="R8da47e7d795e477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b6d7f70f41f42e4" /><Relationship Type="http://schemas.openxmlformats.org/officeDocument/2006/relationships/chart" Target="/ppt/slides/charts/chart1.xml" Id="R49733f9f89174664" /><Relationship Type="http://schemas.openxmlformats.org/officeDocument/2006/relationships/notesSlide" Target="/ppt/notesSlides/notesSlide15.xml" Id="R2205c6db3b044932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6dad7d6fb7e4566" /><Relationship Type="http://schemas.openxmlformats.org/officeDocument/2006/relationships/chart" Target="/ppt/slides/charts/chart2.xml" Id="R4a4658915097475e" /><Relationship Type="http://schemas.openxmlformats.org/officeDocument/2006/relationships/notesSlide" Target="/ppt/notesSlides/notesSlide16.xml" Id="Re16e09c50bc349ae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b44b9a71731441d" /><Relationship Type="http://schemas.openxmlformats.org/officeDocument/2006/relationships/notesSlide" Target="/ppt/notesSlides/notesSlide17.xml" Id="R3dc229c76d314ead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ff8f3822e9548e8" /><Relationship Type="http://schemas.openxmlformats.org/officeDocument/2006/relationships/notesSlide" Target="/ppt/notesSlides/notesSlide18.xml" Id="R7773e92e1ae6413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c5d9103d63ae425f" /><Relationship Type="http://schemas.openxmlformats.org/officeDocument/2006/relationships/notesSlide" Target="/ppt/notesSlides/notesSlide19.xml" Id="R1f43dcd24556451a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dedfc27f43f42f7" /><Relationship Type="http://schemas.openxmlformats.org/officeDocument/2006/relationships/notesSlide" Target="/ppt/notesSlides/notesSlide20.xml" Id="Rbc34775c888f41a7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26a005e78d2491b" /><Relationship Type="http://schemas.openxmlformats.org/officeDocument/2006/relationships/notesSlide" Target="/ppt/notesSlides/notesSlide21.xml" Id="Rb0f7fe80ee5e4652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8489b0f96de4919" /><Relationship Type="http://schemas.openxmlformats.org/officeDocument/2006/relationships/notesSlide" Target="/ppt/notesSlides/notesSlide22.xml" Id="R35a03274748e4279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11fc301aac24a5a" /><Relationship Type="http://schemas.openxmlformats.org/officeDocument/2006/relationships/notesSlide" Target="/ppt/notesSlides/notesSlide23.xml" Id="Ra5ac02c7c839416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c88aa144adc4147" /><Relationship Type="http://schemas.openxmlformats.org/officeDocument/2006/relationships/notesSlide" Target="/ppt/notesSlides/notesSlide24.xml" Id="R093a13a6bbdd4a72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bcc29e600274d84" /><Relationship Type="http://schemas.openxmlformats.org/officeDocument/2006/relationships/notesSlide" Target="/ppt/notesSlides/notesSlide25.xml" Id="Rb3c494b092eb4fd6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9e06419d75054128" /><Relationship Type="http://schemas.openxmlformats.org/officeDocument/2006/relationships/notesSlide" Target="/ppt/notesSlides/notesSlide26.xml" Id="R92da54e004c747c1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14d79e8474e4ce5" /><Relationship Type="http://schemas.openxmlformats.org/officeDocument/2006/relationships/chart" Target="/ppt/slides/charts/chart3.xml" Id="R78d53bcad717498b" /><Relationship Type="http://schemas.openxmlformats.org/officeDocument/2006/relationships/notesSlide" Target="/ppt/notesSlides/notesSlide27.xml" Id="R574a2e96eae945a8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620a2cc73fb4c5d" /><Relationship Type="http://schemas.openxmlformats.org/officeDocument/2006/relationships/chart" Target="/ppt/slides/charts/chart4.xml" Id="Ra39b4dc7f14145f9" /><Relationship Type="http://schemas.openxmlformats.org/officeDocument/2006/relationships/notesSlide" Target="/ppt/notesSlides/notesSlide28.xml" Id="R05828d2c8cba42bb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d8e73a57dd140b6" /><Relationship Type="http://schemas.openxmlformats.org/officeDocument/2006/relationships/notesSlide" Target="/ppt/notesSlides/notesSlide29.xml" Id="Rd644e514d9304abe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3c752cae3e964136" /><Relationship Type="http://schemas.openxmlformats.org/officeDocument/2006/relationships/notesSlide" Target="/ppt/notesSlides/notesSlide30.xml" Id="Rd02866ac6e034f71" /></Relationships>
</file>

<file path=ppt/slides/_rels/slide3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5bf2e87343d453f" /><Relationship Type="http://schemas.openxmlformats.org/officeDocument/2006/relationships/notesSlide" Target="/ppt/notesSlides/notesSlide31.xml" Id="R42f4b3d4a12b4c46" /></Relationships>
</file>

<file path=ppt/slides/_rels/slide3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1b209f954bf4118" /><Relationship Type="http://schemas.openxmlformats.org/officeDocument/2006/relationships/notesSlide" Target="/ppt/notesSlides/notesSlide32.xml" Id="Rfa1811f94f4a4c69" /></Relationships>
</file>

<file path=ppt/slides/_rels/slide3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a9ff2cb526ee40dc" /><Relationship Type="http://schemas.openxmlformats.org/officeDocument/2006/relationships/notesSlide" Target="/ppt/notesSlides/notesSlide33.xml" Id="Ra855b2dc9eaa4af2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_rels/chart3.xml.rels><Relationships xmlns="http://schemas.openxmlformats.org/package/2006/relationships"><Relationship Id="rIdChartSnapshot1" Type="http://schemas.openxmlformats.org/officeDocument/2006/relationships/package" Target="../../embeddings/chart-data-snapshot-003.xlsx"/></Relationships>
</file>

<file path=ppt/slides/charts/_rels/chart4.xml.rels><Relationships xmlns="http://schemas.openxmlformats.org/package/2006/relationships"><Relationship Id="rIdChartSnapshot1" Type="http://schemas.openxmlformats.org/officeDocument/2006/relationships/package" Target="../../embeddings/chart-data-snapshot-004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Position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Data'!$A$2:$A$42</c:f>
              <c:numCache>
                <c:formatCode>General</c:formatCode>
                <c:ptCount val="4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</c:numCache>
            </c:numRef>
          </c:xVal>
          <c:yVal>
            <c:numRef>
              <c:f>'Chart Data'!$B$2:$B$42</c:f>
              <c:numCache>
                <c:formatCode>0</c:formatCode>
                <c:ptCount val="41"/>
                <c:pt idx="0">
                  <c:v>0</c:v>
                </c:pt>
                <c:pt idx="1">
                  <c:v>0.01</c:v>
                </c:pt>
                <c:pt idx="2">
                  <c:v>0.04</c:v>
                </c:pt>
                <c:pt idx="3">
                  <c:v>0.09</c:v>
                </c:pt>
                <c:pt idx="4">
                  <c:v>0.16</c:v>
                </c:pt>
                <c:pt idx="5">
                  <c:v>0.25</c:v>
                </c:pt>
                <c:pt idx="6">
                  <c:v>0.36</c:v>
                </c:pt>
                <c:pt idx="7">
                  <c:v>0.49</c:v>
                </c:pt>
                <c:pt idx="8">
                  <c:v>0.64</c:v>
                </c:pt>
                <c:pt idx="9">
                  <c:v>0.81</c:v>
                </c:pt>
                <c:pt idx="10">
                  <c:v>1</c:v>
                </c:pt>
                <c:pt idx="11">
                  <c:v>1.21</c:v>
                </c:pt>
                <c:pt idx="12">
                  <c:v>1.44</c:v>
                </c:pt>
                <c:pt idx="13">
                  <c:v>1.69</c:v>
                </c:pt>
                <c:pt idx="14">
                  <c:v>1.96</c:v>
                </c:pt>
                <c:pt idx="15">
                  <c:v>2.25</c:v>
                </c:pt>
                <c:pt idx="16">
                  <c:v>2.56</c:v>
                </c:pt>
                <c:pt idx="17">
                  <c:v>2.89</c:v>
                </c:pt>
                <c:pt idx="18">
                  <c:v>3.24</c:v>
                </c:pt>
                <c:pt idx="19">
                  <c:v>3.61</c:v>
                </c:pt>
                <c:pt idx="20">
                  <c:v>4</c:v>
                </c:pt>
                <c:pt idx="21">
                  <c:v>4.41</c:v>
                </c:pt>
                <c:pt idx="22">
                  <c:v>4.84</c:v>
                </c:pt>
                <c:pt idx="23">
                  <c:v>5.29</c:v>
                </c:pt>
                <c:pt idx="24">
                  <c:v>5.76</c:v>
                </c:pt>
                <c:pt idx="25">
                  <c:v>6.25</c:v>
                </c:pt>
                <c:pt idx="26">
                  <c:v>6.76</c:v>
                </c:pt>
                <c:pt idx="27">
                  <c:v>7.29</c:v>
                </c:pt>
                <c:pt idx="28">
                  <c:v>7.84</c:v>
                </c:pt>
                <c:pt idx="29">
                  <c:v>8.41</c:v>
                </c:pt>
                <c:pt idx="30">
                  <c:v>9</c:v>
                </c:pt>
                <c:pt idx="31">
                  <c:v>9.61</c:v>
                </c:pt>
                <c:pt idx="32">
                  <c:v>10.24</c:v>
                </c:pt>
                <c:pt idx="33">
                  <c:v>10.89</c:v>
                </c:pt>
                <c:pt idx="34">
                  <c:v>11.56</c:v>
                </c:pt>
                <c:pt idx="35">
                  <c:v>12.25</c:v>
                </c:pt>
                <c:pt idx="36">
                  <c:v>12.96</c:v>
                </c:pt>
                <c:pt idx="37">
                  <c:v>13.69</c:v>
                </c:pt>
                <c:pt idx="38">
                  <c:v>14.44</c:v>
                </c:pt>
                <c:pt idx="39">
                  <c:v>15.21</c:v>
                </c:pt>
                <c:pt idx="40">
                  <c:v>16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Position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4"/>
      </c:valAx>
      <c:valAx>
        <c:axId val="48650112"/>
        <c:scaling>
          <c:orientation val="minMax"/>
          <c:max val="4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Position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Data'!$A$2:$A$42</c:f>
              <c:numCache>
                <c:formatCode>General</c:formatCode>
                <c:ptCount val="4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</c:numCache>
            </c:numRef>
          </c:xVal>
          <c:yVal>
            <c:numRef>
              <c:f>'Chart Data'!$B$2:$B$42</c:f>
              <c:numCache>
                <c:formatCode>0</c:formatCode>
                <c:ptCount val="41"/>
                <c:pt idx="0">
                  <c:v>0</c:v>
                </c:pt>
                <c:pt idx="1">
                  <c:v>0.01</c:v>
                </c:pt>
                <c:pt idx="2">
                  <c:v>0.04</c:v>
                </c:pt>
                <c:pt idx="3">
                  <c:v>0.09</c:v>
                </c:pt>
                <c:pt idx="4">
                  <c:v>0.16</c:v>
                </c:pt>
                <c:pt idx="5">
                  <c:v>0.25</c:v>
                </c:pt>
                <c:pt idx="6">
                  <c:v>0.36</c:v>
                </c:pt>
                <c:pt idx="7">
                  <c:v>0.49</c:v>
                </c:pt>
                <c:pt idx="8">
                  <c:v>0.64</c:v>
                </c:pt>
                <c:pt idx="9">
                  <c:v>0.81</c:v>
                </c:pt>
                <c:pt idx="10">
                  <c:v>1</c:v>
                </c:pt>
                <c:pt idx="11">
                  <c:v>1.21</c:v>
                </c:pt>
                <c:pt idx="12">
                  <c:v>1.44</c:v>
                </c:pt>
                <c:pt idx="13">
                  <c:v>1.69</c:v>
                </c:pt>
                <c:pt idx="14">
                  <c:v>1.96</c:v>
                </c:pt>
                <c:pt idx="15">
                  <c:v>2.25</c:v>
                </c:pt>
                <c:pt idx="16">
                  <c:v>2.56</c:v>
                </c:pt>
                <c:pt idx="17">
                  <c:v>2.89</c:v>
                </c:pt>
                <c:pt idx="18">
                  <c:v>3.24</c:v>
                </c:pt>
                <c:pt idx="19">
                  <c:v>3.61</c:v>
                </c:pt>
                <c:pt idx="20">
                  <c:v>4</c:v>
                </c:pt>
                <c:pt idx="21">
                  <c:v>4.41</c:v>
                </c:pt>
                <c:pt idx="22">
                  <c:v>4.84</c:v>
                </c:pt>
                <c:pt idx="23">
                  <c:v>5.29</c:v>
                </c:pt>
                <c:pt idx="24">
                  <c:v>5.76</c:v>
                </c:pt>
                <c:pt idx="25">
                  <c:v>6.25</c:v>
                </c:pt>
                <c:pt idx="26">
                  <c:v>6.76</c:v>
                </c:pt>
                <c:pt idx="27">
                  <c:v>7.29</c:v>
                </c:pt>
                <c:pt idx="28">
                  <c:v>7.84</c:v>
                </c:pt>
                <c:pt idx="29">
                  <c:v>8.41</c:v>
                </c:pt>
                <c:pt idx="30">
                  <c:v>9</c:v>
                </c:pt>
                <c:pt idx="31">
                  <c:v>9.61</c:v>
                </c:pt>
                <c:pt idx="32">
                  <c:v>10.24</c:v>
                </c:pt>
                <c:pt idx="33">
                  <c:v>10.89</c:v>
                </c:pt>
                <c:pt idx="34">
                  <c:v>11.56</c:v>
                </c:pt>
                <c:pt idx="35">
                  <c:v>12.25</c:v>
                </c:pt>
                <c:pt idx="36">
                  <c:v>12.96</c:v>
                </c:pt>
                <c:pt idx="37">
                  <c:v>13.69</c:v>
                </c:pt>
                <c:pt idx="38">
                  <c:v>14.44</c:v>
                </c:pt>
                <c:pt idx="39">
                  <c:v>15.21</c:v>
                </c:pt>
                <c:pt idx="40">
                  <c:v>16</c:v>
                </c:pt>
              </c:numCache>
            </c:numRef>
          </c:yVal>
        </c:ser>
        <c:ser>
          <c:idx val="1"/>
          <c:order val="1"/>
          <c:tx>
            <c:v>Tangent at 3 s</c:v>
          </c:tx>
          <c:spPr>
            <a:ln xmlns:a="http://schemas.openxmlformats.org/drawingml/2006/main" w="28575">
              <a:solidFill>
                <a:srgbClr val="19324D"/>
              </a:solidFill>
            </a:ln>
          </c:spPr>
          <c:marker>
            <c:symbol val="none"/>
          </c:marker>
          <c:xVal>
            <c:numRef>
              <c:f>'Chart Data'!$C$2:$C$3</c:f>
              <c:numCache>
                <c:formatCode>General</c:formatCode>
                <c:ptCount val="2"/>
                <c:pt idx="0">
                  <c:v>1.5</c:v>
                </c:pt>
                <c:pt idx="1">
                  <c:v>4</c:v>
                </c:pt>
              </c:numCache>
            </c:numRef>
          </c:xVal>
          <c:yVal>
            <c:numRef>
              <c:f>'Chart Data'!$D$2:$D$3</c:f>
              <c:numCache>
                <c:formatCode>0</c:formatCode>
                <c:ptCount val="2"/>
                <c:pt idx="0">
                  <c:v>0</c:v>
                </c:pt>
                <c:pt idx="1">
                  <c:v>15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16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Position / m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4"/>
      </c:valAx>
      <c:valAx>
        <c:axId val="48650112"/>
        <c:scaling>
          <c:orientation val="minMax"/>
          <c:max val="4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9324D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3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Data'!$A$2:$A$52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4.1</c:v>
                </c:pt>
                <c:pt idx="42">
                  <c:v>4.2</c:v>
                </c:pt>
                <c:pt idx="43">
                  <c:v>4.3</c:v>
                </c:pt>
                <c:pt idx="44">
                  <c:v>4.4</c:v>
                </c:pt>
                <c:pt idx="45">
                  <c:v>4.5</c:v>
                </c:pt>
                <c:pt idx="46">
                  <c:v>4.6</c:v>
                </c:pt>
                <c:pt idx="47">
                  <c:v>4.7</c:v>
                </c:pt>
                <c:pt idx="48">
                  <c:v>4.8</c:v>
                </c:pt>
                <c:pt idx="49">
                  <c:v>4.9</c:v>
                </c:pt>
                <c:pt idx="50">
                  <c:v>5</c:v>
                </c:pt>
              </c:numCache>
            </c:numRef>
          </c:xVal>
          <c:yVal>
            <c:numRef>
              <c:f>'Chart Data'!$B$2:$B$52</c:f>
              <c:numCache>
                <c:formatCode>0</c:formatCode>
                <c:ptCount val="51"/>
                <c:pt idx="0">
                  <c:v>0</c:v>
                </c:pt>
                <c:pt idx="1">
                  <c:v>-0.195</c:v>
                </c:pt>
                <c:pt idx="2">
                  <c:v>-0.38</c:v>
                </c:pt>
                <c:pt idx="3">
                  <c:v>-0.555</c:v>
                </c:pt>
                <c:pt idx="4">
                  <c:v>-0.72</c:v>
                </c:pt>
                <c:pt idx="5">
                  <c:v>-0.875</c:v>
                </c:pt>
                <c:pt idx="6">
                  <c:v>-1.02</c:v>
                </c:pt>
                <c:pt idx="7">
                  <c:v>-1.155</c:v>
                </c:pt>
                <c:pt idx="8">
                  <c:v>-1.28</c:v>
                </c:pt>
                <c:pt idx="9">
                  <c:v>-1.395</c:v>
                </c:pt>
                <c:pt idx="10">
                  <c:v>-1.5</c:v>
                </c:pt>
                <c:pt idx="11">
                  <c:v>-1.595</c:v>
                </c:pt>
                <c:pt idx="12">
                  <c:v>-1.68</c:v>
                </c:pt>
                <c:pt idx="13">
                  <c:v>-1.755</c:v>
                </c:pt>
                <c:pt idx="14">
                  <c:v>-1.82</c:v>
                </c:pt>
                <c:pt idx="15">
                  <c:v>-1.875</c:v>
                </c:pt>
                <c:pt idx="16">
                  <c:v>-1.92</c:v>
                </c:pt>
                <c:pt idx="17">
                  <c:v>-1.955</c:v>
                </c:pt>
                <c:pt idx="18">
                  <c:v>-1.98</c:v>
                </c:pt>
                <c:pt idx="19">
                  <c:v>-1.995</c:v>
                </c:pt>
                <c:pt idx="20">
                  <c:v>-2</c:v>
                </c:pt>
                <c:pt idx="21">
                  <c:v>-1.995</c:v>
                </c:pt>
                <c:pt idx="22">
                  <c:v>-1.98</c:v>
                </c:pt>
                <c:pt idx="23">
                  <c:v>-1.955</c:v>
                </c:pt>
                <c:pt idx="24">
                  <c:v>-1.92</c:v>
                </c:pt>
                <c:pt idx="25">
                  <c:v>-1.875</c:v>
                </c:pt>
                <c:pt idx="26">
                  <c:v>-1.82</c:v>
                </c:pt>
                <c:pt idx="27">
                  <c:v>-1.755</c:v>
                </c:pt>
                <c:pt idx="28">
                  <c:v>-1.68</c:v>
                </c:pt>
                <c:pt idx="29">
                  <c:v>-1.595</c:v>
                </c:pt>
                <c:pt idx="30">
                  <c:v>-1.5</c:v>
                </c:pt>
                <c:pt idx="31">
                  <c:v>-1.395</c:v>
                </c:pt>
                <c:pt idx="32">
                  <c:v>-1.28</c:v>
                </c:pt>
                <c:pt idx="33">
                  <c:v>-1.155</c:v>
                </c:pt>
                <c:pt idx="34">
                  <c:v>-1.02</c:v>
                </c:pt>
                <c:pt idx="35">
                  <c:v>-0.875</c:v>
                </c:pt>
                <c:pt idx="36">
                  <c:v>-0.72</c:v>
                </c:pt>
                <c:pt idx="37">
                  <c:v>-0.555</c:v>
                </c:pt>
                <c:pt idx="38">
                  <c:v>-0.38</c:v>
                </c:pt>
                <c:pt idx="39">
                  <c:v>-0.195</c:v>
                </c:pt>
                <c:pt idx="40">
                  <c:v>0</c:v>
                </c:pt>
                <c:pt idx="41">
                  <c:v>0.205</c:v>
                </c:pt>
                <c:pt idx="42">
                  <c:v>0.42</c:v>
                </c:pt>
                <c:pt idx="43">
                  <c:v>0.645</c:v>
                </c:pt>
                <c:pt idx="44">
                  <c:v>0.88</c:v>
                </c:pt>
                <c:pt idx="45">
                  <c:v>1.125</c:v>
                </c:pt>
                <c:pt idx="46">
                  <c:v>1.38</c:v>
                </c:pt>
                <c:pt idx="47">
                  <c:v>1.645</c:v>
                </c:pt>
                <c:pt idx="48">
                  <c:v>1.92</c:v>
                </c:pt>
                <c:pt idx="49">
                  <c:v>2.205</c:v>
                </c:pt>
                <c:pt idx="50">
                  <c:v>2.5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3"/>
          <c:min val="-3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1"/>
      </c:valAx>
      <c:valAx>
        <c:axId val="48650112"/>
        <c:scaling>
          <c:orientation val="minMax"/>
          <c:max val="5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4.xml><?xml version="1.0" encoding="utf-8"?>
<c:chartSpace xmlns:c="http://schemas.openxmlformats.org/drawingml/2006/chart" xmlns:r="http://schemas.openxmlformats.org/officeDocument/2006/relationships">
  <c:lang val="en-US"/>
  <c:chart>
    <c:plotArea>
      <c:scatterChart>
        <c:scatterStyle val="lineMarker"/>
        <c:varyColors val="0"/>
        <c:ser>
          <c:idx val="0"/>
          <c:order val="0"/>
          <c:tx>
            <c:v>Velocity</c:v>
          </c:tx>
          <c:spPr>
            <a:ln xmlns:a="http://schemas.openxmlformats.org/drawingml/2006/main" w="28575">
              <a:solidFill>
                <a:srgbClr val="008E99"/>
              </a:solidFill>
            </a:ln>
          </c:spPr>
          <c:marker>
            <c:symbol val="none"/>
          </c:marker>
          <c:xVal>
            <c:numRef>
              <c:f>'Chart Data'!$A$2:$A$52</c:f>
              <c:numCache>
                <c:formatCode>General</c:formatCode>
                <c:ptCount val="5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  <c:pt idx="11">
                  <c:v>1.1</c:v>
                </c:pt>
                <c:pt idx="12">
                  <c:v>1.2</c:v>
                </c:pt>
                <c:pt idx="13">
                  <c:v>1.3</c:v>
                </c:pt>
                <c:pt idx="14">
                  <c:v>1.4</c:v>
                </c:pt>
                <c:pt idx="15">
                  <c:v>1.5</c:v>
                </c:pt>
                <c:pt idx="16">
                  <c:v>1.6</c:v>
                </c:pt>
                <c:pt idx="17">
                  <c:v>1.7</c:v>
                </c:pt>
                <c:pt idx="18">
                  <c:v>1.8</c:v>
                </c:pt>
                <c:pt idx="19">
                  <c:v>1.9</c:v>
                </c:pt>
                <c:pt idx="20">
                  <c:v>2</c:v>
                </c:pt>
                <c:pt idx="21">
                  <c:v>2.1</c:v>
                </c:pt>
                <c:pt idx="22">
                  <c:v>2.2</c:v>
                </c:pt>
                <c:pt idx="23">
                  <c:v>2.3</c:v>
                </c:pt>
                <c:pt idx="24">
                  <c:v>2.4</c:v>
                </c:pt>
                <c:pt idx="25">
                  <c:v>2.5</c:v>
                </c:pt>
                <c:pt idx="26">
                  <c:v>2.6</c:v>
                </c:pt>
                <c:pt idx="27">
                  <c:v>2.7</c:v>
                </c:pt>
                <c:pt idx="28">
                  <c:v>2.8</c:v>
                </c:pt>
                <c:pt idx="29">
                  <c:v>2.9</c:v>
                </c:pt>
                <c:pt idx="30">
                  <c:v>3</c:v>
                </c:pt>
                <c:pt idx="31">
                  <c:v>3.1</c:v>
                </c:pt>
                <c:pt idx="32">
                  <c:v>3.2</c:v>
                </c:pt>
                <c:pt idx="33">
                  <c:v>3.3</c:v>
                </c:pt>
                <c:pt idx="34">
                  <c:v>3.4</c:v>
                </c:pt>
                <c:pt idx="35">
                  <c:v>3.5</c:v>
                </c:pt>
                <c:pt idx="36">
                  <c:v>3.6</c:v>
                </c:pt>
                <c:pt idx="37">
                  <c:v>3.7</c:v>
                </c:pt>
                <c:pt idx="38">
                  <c:v>3.8</c:v>
                </c:pt>
                <c:pt idx="39">
                  <c:v>3.9</c:v>
                </c:pt>
                <c:pt idx="40">
                  <c:v>4</c:v>
                </c:pt>
                <c:pt idx="41">
                  <c:v>4.1</c:v>
                </c:pt>
                <c:pt idx="42">
                  <c:v>4.2</c:v>
                </c:pt>
                <c:pt idx="43">
                  <c:v>4.3</c:v>
                </c:pt>
                <c:pt idx="44">
                  <c:v>4.4</c:v>
                </c:pt>
                <c:pt idx="45">
                  <c:v>4.5</c:v>
                </c:pt>
                <c:pt idx="46">
                  <c:v>4.6</c:v>
                </c:pt>
                <c:pt idx="47">
                  <c:v>4.7</c:v>
                </c:pt>
                <c:pt idx="48">
                  <c:v>4.8</c:v>
                </c:pt>
                <c:pt idx="49">
                  <c:v>4.9</c:v>
                </c:pt>
                <c:pt idx="50">
                  <c:v>5</c:v>
                </c:pt>
              </c:numCache>
            </c:numRef>
          </c:xVal>
          <c:yVal>
            <c:numRef>
              <c:f>'Chart Data'!$B$2:$B$52</c:f>
              <c:numCache>
                <c:formatCode>0</c:formatCode>
                <c:ptCount val="51"/>
                <c:pt idx="0">
                  <c:v>0</c:v>
                </c:pt>
                <c:pt idx="1">
                  <c:v>-0.195</c:v>
                </c:pt>
                <c:pt idx="2">
                  <c:v>-0.38</c:v>
                </c:pt>
                <c:pt idx="3">
                  <c:v>-0.555</c:v>
                </c:pt>
                <c:pt idx="4">
                  <c:v>-0.72</c:v>
                </c:pt>
                <c:pt idx="5">
                  <c:v>-0.875</c:v>
                </c:pt>
                <c:pt idx="6">
                  <c:v>-1.02</c:v>
                </c:pt>
                <c:pt idx="7">
                  <c:v>-1.155</c:v>
                </c:pt>
                <c:pt idx="8">
                  <c:v>-1.28</c:v>
                </c:pt>
                <c:pt idx="9">
                  <c:v>-1.395</c:v>
                </c:pt>
                <c:pt idx="10">
                  <c:v>-1.5</c:v>
                </c:pt>
                <c:pt idx="11">
                  <c:v>-1.595</c:v>
                </c:pt>
                <c:pt idx="12">
                  <c:v>-1.68</c:v>
                </c:pt>
                <c:pt idx="13">
                  <c:v>-1.755</c:v>
                </c:pt>
                <c:pt idx="14">
                  <c:v>-1.82</c:v>
                </c:pt>
                <c:pt idx="15">
                  <c:v>-1.875</c:v>
                </c:pt>
                <c:pt idx="16">
                  <c:v>-1.92</c:v>
                </c:pt>
                <c:pt idx="17">
                  <c:v>-1.955</c:v>
                </c:pt>
                <c:pt idx="18">
                  <c:v>-1.98</c:v>
                </c:pt>
                <c:pt idx="19">
                  <c:v>-1.995</c:v>
                </c:pt>
                <c:pt idx="20">
                  <c:v>-2</c:v>
                </c:pt>
                <c:pt idx="21">
                  <c:v>-1.995</c:v>
                </c:pt>
                <c:pt idx="22">
                  <c:v>-1.98</c:v>
                </c:pt>
                <c:pt idx="23">
                  <c:v>-1.955</c:v>
                </c:pt>
                <c:pt idx="24">
                  <c:v>-1.92</c:v>
                </c:pt>
                <c:pt idx="25">
                  <c:v>-1.875</c:v>
                </c:pt>
                <c:pt idx="26">
                  <c:v>-1.82</c:v>
                </c:pt>
                <c:pt idx="27">
                  <c:v>-1.755</c:v>
                </c:pt>
                <c:pt idx="28">
                  <c:v>-1.68</c:v>
                </c:pt>
                <c:pt idx="29">
                  <c:v>-1.595</c:v>
                </c:pt>
                <c:pt idx="30">
                  <c:v>-1.5</c:v>
                </c:pt>
                <c:pt idx="31">
                  <c:v>-1.395</c:v>
                </c:pt>
                <c:pt idx="32">
                  <c:v>-1.28</c:v>
                </c:pt>
                <c:pt idx="33">
                  <c:v>-1.155</c:v>
                </c:pt>
                <c:pt idx="34">
                  <c:v>-1.02</c:v>
                </c:pt>
                <c:pt idx="35">
                  <c:v>-0.875</c:v>
                </c:pt>
                <c:pt idx="36">
                  <c:v>-0.72</c:v>
                </c:pt>
                <c:pt idx="37">
                  <c:v>-0.555</c:v>
                </c:pt>
                <c:pt idx="38">
                  <c:v>-0.38</c:v>
                </c:pt>
                <c:pt idx="39">
                  <c:v>-0.195</c:v>
                </c:pt>
                <c:pt idx="40">
                  <c:v>0</c:v>
                </c:pt>
                <c:pt idx="41">
                  <c:v>0.205</c:v>
                </c:pt>
                <c:pt idx="42">
                  <c:v>0.42</c:v>
                </c:pt>
                <c:pt idx="43">
                  <c:v>0.645</c:v>
                </c:pt>
                <c:pt idx="44">
                  <c:v>0.88</c:v>
                </c:pt>
                <c:pt idx="45">
                  <c:v>1.125</c:v>
                </c:pt>
                <c:pt idx="46">
                  <c:v>1.38</c:v>
                </c:pt>
                <c:pt idx="47">
                  <c:v>1.645</c:v>
                </c:pt>
                <c:pt idx="48">
                  <c:v>1.92</c:v>
                </c:pt>
                <c:pt idx="49">
                  <c:v>2.205</c:v>
                </c:pt>
                <c:pt idx="50">
                  <c:v>2.5</c:v>
                </c:pt>
              </c:numCache>
            </c:numRef>
          </c:yVal>
        </c:ser>
        <c:ser>
          <c:idx val="1"/>
          <c:order val="1"/>
          <c:tx>
            <c:v>Tangent at 4 s</c:v>
          </c:tx>
          <c:spPr>
            <a:ln xmlns:a="http://schemas.openxmlformats.org/drawingml/2006/main" w="28575">
              <a:solidFill>
                <a:srgbClr val="19324D"/>
              </a:solidFill>
            </a:ln>
          </c:spPr>
          <c:marker>
            <c:symbol val="none"/>
          </c:marker>
          <c:xVal>
            <c:numRef>
              <c:f>'Chart Data'!$C$2:$C$3</c:f>
              <c:numCache>
                <c:formatCode>General</c:formatCode>
                <c:ptCount val="2"/>
                <c:pt idx="0">
                  <c:v>3</c:v>
                </c:pt>
                <c:pt idx="1">
                  <c:v>5</c:v>
                </c:pt>
              </c:numCache>
            </c:numRef>
          </c:xVal>
          <c:yVal>
            <c:numRef>
              <c:f>'Chart Data'!$D$2:$D$3</c:f>
              <c:numCache>
                <c:formatCode>0</c:formatCode>
                <c:ptCount val="2"/>
                <c:pt idx="0">
                  <c:v>-2</c:v>
                </c:pt>
                <c:pt idx="1">
                  <c:v>2</c:v>
                </c:pt>
              </c:numCache>
            </c:numRef>
          </c:y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scatterChart>
      <c:valAx>
        <c:axId val="48672768"/>
        <c:scaling>
          <c:orientation val="minMax"/>
          <c:max val="3"/>
          <c:min val="-3"/>
        </c:scaling>
        <c:delete val="0"/>
        <c:axPos val="l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Velocity / m s⁻¹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esAt val="0"/>
        <c:majorUnit val="1"/>
      </c:valAx>
      <c:valAx>
        <c:axId val="48650112"/>
        <c:scaling>
          <c:orientation val="minMax"/>
          <c:max val="5"/>
          <c:min val="0"/>
        </c:scaling>
        <c:delete val="0"/>
        <c:axPos val="b"/>
        <c:majorGridlines>
          <c:spPr>
            <a:ln xmlns:a="http://schemas.openxmlformats.org/drawingml/2006/main" w="9525">
              <a:solidFill>
                <a:srgbClr val="D8E0E7"/>
              </a:solidFill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 sz="1725">
                    <a:solidFill>
                      <a:srgbClr val="19324D"/>
                    </a:solidFill>
                    <a:latin typeface="Arial"/>
                    <a:ea typeface="Arial"/>
                    <a:cs typeface="Arial"/>
                  </a:rPr>
                  <a:t>Time / 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725">
                  <a:solidFill>
                    <a:srgbClr val="19324D"/>
                  </a:solidFill>
                  <a:latin typeface="Arial"/>
                  <a:ea typeface="Arial"/>
                  <a:cs typeface="Arial"/>
                </a:defRPr>
              </a:pPr>
            </a:p>
          </c:txPr>
        </c:title>
        <c:numFmt formatCode="0"/>
        <c:majorTickMark val="none"/>
        <c:minorTickMark val="none"/>
        <c:tickLblPos val="low"/>
        <c:spPr>
          <a:ln xmlns:a="http://schemas.openxmlformats.org/drawingml/2006/main" w="9525">
            <a:solidFill>
              <a:srgbClr val="19324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50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  <c:crossesAt val="0"/>
        <c:majorUnit val="1"/>
      </c:valAx>
      <c:spPr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D8E0E7"/>
          </a:solidFill>
        </a:ln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1500">
              <a:solidFill>
                <a:srgbClr val="19324D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Describing motion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introduction  /  1.1.1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14" name="text">
            <a:extLst xmlns:a="http://schemas.openxmlformats.org/drawingml/2006/main">
              <a:ext uri="{FF2B5EF4-FFF2-40B4-BE49-F238E27FC236}">
                <a16:creationId xmlns:a16="http://schemas.microsoft.com/office/drawing/2014/main" id="{B1FAE640-A437-400D-BB6D-81FC928A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907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LESSON INTRODUCTION</a:t>
            </a:r>
          </a:p>
        </p:txBody>
      </p:sp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EC29AA8F-8B7D-43B5-9C67-77CA881CC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5238750" cy="823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1.1.1  Motion, Displacement,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6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and Acceleration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F470231E-DCA1-4ABE-9F9C-E7D0A3E4F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24275"/>
            <a:ext cx="5238750" cy="73628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Can the same speed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 a different velocity?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480D67C6-3CB3-409A-A658-9B37E21EE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Concepts, questions and worked keys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3EA69856-C4AE-4AB4-9764-32F29F5F91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57850"/>
            <a:ext cx="523875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Position, direction and change</a:t>
            </a:r>
          </a:p>
        </p:txBody>
      </p:sp>
      <p:pic>
        <p:nvPic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F0CCE9-B858-4E3C-A6FD-AA4DAFD47E2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4f477ed03784107"/>
          <a:stretch xmlns:a="http://schemas.openxmlformats.org/drawingml/2006/main"/>
        </p:blipFill>
        <p:spPr>
          <a:xfrm xmlns:a="http://schemas.openxmlformats.org/drawingml/2006/main">
            <a:off x="6729413" y="1809750"/>
            <a:ext cx="4286250" cy="428625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Position, reference frame and displacement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5516E308-82C5-4C1C-AB78-178285539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83DD2C3-EB0E-4959-BB29-A0500175A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586BA5DC-B6E8-4203-9C8C-182D1F53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45BA48CF-D491-4C16-A1D2-EEAD08375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81300"/>
            <a:ext cx="36576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change in position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time.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14131814-9F8E-4EDB-AB7F-F7BA8F6A4C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9100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Particle model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0895620C-5FE7-4586-B8B9-7BF8BAB07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291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Treat an object as one point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when its size and shape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do not affect the question.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947AEE8-7085-46EB-A581-D3E4FE45E0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Reference frame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C3D6AC9C-D06E-4B40-BE6F-C5CDFC9F7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origin and coordinate directions used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describe position. In one dimension, choose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positive direction.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820867B-3D43-4996-857C-7594E3925E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576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Position x and displacement Δx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B4229996-3367-4567-96CB-2D13D59A2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767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Position locates the object. Displacement is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 in position, including direction.</a:t>
            </a:r>
          </a:p>
        </p:txBody>
      </p:sp>
      <p:sp>
        <p:nvSpPr>
          <p:cNvPr id="24" name="math-1-0">
            <a:extLst xmlns:a="http://schemas.openxmlformats.org/drawingml/2006/main">
              <a:ext uri="{FF2B5EF4-FFF2-40B4-BE49-F238E27FC236}">
                <a16:creationId xmlns:a16="http://schemas.microsoft.com/office/drawing/2014/main" id="{DC3A5979-3C1F-4614-885E-AE6F91D0C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24475"/>
            <a:ext cx="964597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Δx = x</a:t>
            </a:r>
          </a:p>
        </p:txBody>
      </p:sp>
      <p:sp>
        <p:nvSpPr>
          <p:cNvPr id="25" name="math-1-1">
            <a:extLst xmlns:a="http://schemas.openxmlformats.org/drawingml/2006/main">
              <a:ext uri="{FF2B5EF4-FFF2-40B4-BE49-F238E27FC236}">
                <a16:creationId xmlns:a16="http://schemas.microsoft.com/office/drawing/2014/main" id="{824EDDC6-4B15-4B93-8741-36DE62AB9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70022" y="5461159"/>
            <a:ext cx="89726" cy="220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3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26" name="math-1-2">
            <a:extLst xmlns:a="http://schemas.openxmlformats.org/drawingml/2006/main">
              <a:ext uri="{FF2B5EF4-FFF2-40B4-BE49-F238E27FC236}">
                <a16:creationId xmlns:a16="http://schemas.microsoft.com/office/drawing/2014/main" id="{E770F987-06F3-4E86-8A59-834F04486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1172" y="5324475"/>
            <a:ext cx="575215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x</a:t>
            </a:r>
          </a:p>
        </p:txBody>
      </p:sp>
      <p:sp>
        <p:nvSpPr>
          <p:cNvPr id="27" name="math-1-3">
            <a:extLst xmlns:a="http://schemas.openxmlformats.org/drawingml/2006/main">
              <a:ext uri="{FF2B5EF4-FFF2-40B4-BE49-F238E27FC236}">
                <a16:creationId xmlns:a16="http://schemas.microsoft.com/office/drawing/2014/main" id="{EFC6AFF8-0F23-4ACD-A740-D00005CCE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7812" y="5461159"/>
            <a:ext cx="77438" cy="220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3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EF1F8D7A-2519-4EDA-96F6-1BF62C7AC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9775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f: final. i: initial. SI unit: metre (m).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cart crosses the origin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02A61A-03ED-4E81-8492-25DF57872C69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41910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095500"/>
              </a:tblGrid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Event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Position / m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Start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Finish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+7.0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6F1C53E8-E8D5-4A44-A9EF-464F4A8E5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52975"/>
            <a:ext cx="4191000" cy="11963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Original origin: x = 0.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Right is positive.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path between the events is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unspecified.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A6194642-E8C4-47E9-B239-209DA6207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43100"/>
            <a:ext cx="61722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displacement, including its direction.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68A25D55-1EAA-4426-AA89-14CED1701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594134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Can the total distance travelled be determined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from these two positions alone? Explain.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452E9415-E3B8-4480-9D2B-EE0B8BC1D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562826"/>
            <a:ext cx="6172200" cy="1010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Move the origin 5.0 m to the right and keep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right positive. Find both new positions and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displacement.</a:t>
            </a:r>
          </a:p>
        </p:txBody>
      </p:sp>
      <p:sp>
        <p:nvSpPr>
          <p:cNvPr id="19" name="hint">
            <a:extLst xmlns:a="http://schemas.openxmlformats.org/drawingml/2006/main">
              <a:ext uri="{FF2B5EF4-FFF2-40B4-BE49-F238E27FC236}">
                <a16:creationId xmlns:a16="http://schemas.microsoft.com/office/drawing/2014/main" id="{A98135B8-E7A7-46AA-8536-C0C9D12A4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43575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Final minus initial, with the signs included.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cart crosses the origin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57ADA17A-1AEF-454E-9375-A8B728516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Subtract the signed positions</a:t>
            </a:r>
          </a:p>
        </p:txBody>
      </p:sp>
      <p:sp>
        <p:nvSpPr>
          <p:cNvPr id="15" name="math-2-0">
            <a:extLst xmlns:a="http://schemas.openxmlformats.org/drawingml/2006/main">
              <a:ext uri="{FF2B5EF4-FFF2-40B4-BE49-F238E27FC236}">
                <a16:creationId xmlns:a16="http://schemas.microsoft.com/office/drawing/2014/main" id="{6E0C4304-FFE6-4DFC-86CB-C8BE6C837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3539299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Δx = +7.0 − (−2.0) = +9.0 m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F3BC709D-9819-4C4D-9469-8A6D6613E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24200"/>
            <a:ext cx="523875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is 9.0 m to the right.</a:t>
            </a:r>
          </a:p>
        </p:txBody>
      </p:sp>
      <p:sp>
        <p:nvSpPr>
          <p:cNvPr id="17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156E1A56-24FD-45C7-9D01-2743C617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Endpoints do not reveal the path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9EF3C004-E44B-48B2-BC30-8439BE532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minimum distance is 9.0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Any backtracking adds distance without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changing the displacement.</a:t>
            </a:r>
          </a:p>
        </p:txBody>
      </p:sp>
      <p:sp>
        <p:nvSpPr>
          <p:cNvPr id="19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3AC8DBE1-3818-483E-ABC6-1CA2B40C5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4481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Both coordinates shift by the same amount</a:t>
            </a:r>
          </a:p>
        </p:txBody>
      </p:sp>
      <p:sp>
        <p:nvSpPr>
          <p:cNvPr id="20" name="math-3-0">
            <a:extLst xmlns:a="http://schemas.openxmlformats.org/drawingml/2006/main">
              <a:ext uri="{FF2B5EF4-FFF2-40B4-BE49-F238E27FC236}">
                <a16:creationId xmlns:a16="http://schemas.microsoft.com/office/drawing/2014/main" id="{9227ACC7-80B7-4B05-900E-E6EBBD95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24425"/>
            <a:ext cx="225076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x′</a:t>
            </a:r>
          </a:p>
        </p:txBody>
      </p:sp>
      <p:sp>
        <p:nvSpPr>
          <p:cNvPr id="21" name="math-3-1">
            <a:extLst xmlns:a="http://schemas.openxmlformats.org/drawingml/2006/main">
              <a:ext uri="{FF2B5EF4-FFF2-40B4-BE49-F238E27FC236}">
                <a16:creationId xmlns:a16="http://schemas.microsoft.com/office/drawing/2014/main" id="{0DA41061-7427-43C9-8F10-95F34D7C3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301" y="5041583"/>
            <a:ext cx="70485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22" name="math-3-2">
            <a:extLst xmlns:a="http://schemas.openxmlformats.org/drawingml/2006/main">
              <a:ext uri="{FF2B5EF4-FFF2-40B4-BE49-F238E27FC236}">
                <a16:creationId xmlns:a16="http://schemas.microsoft.com/office/drawing/2014/main" id="{5338B49B-86E6-4B0C-8E3F-A975607113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4211" y="4924425"/>
            <a:ext cx="1829181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−7.0 m     x′</a:t>
            </a:r>
          </a:p>
        </p:txBody>
      </p:sp>
      <p:sp>
        <p:nvSpPr>
          <p:cNvPr id="23" name="math-3-3">
            <a:extLst xmlns:a="http://schemas.openxmlformats.org/drawingml/2006/main">
              <a:ext uri="{FF2B5EF4-FFF2-40B4-BE49-F238E27FC236}">
                <a16:creationId xmlns:a16="http://schemas.microsoft.com/office/drawing/2014/main" id="{88853124-617B-414B-A7F0-39F119535C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4817" y="5041583"/>
            <a:ext cx="80963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24" name="math-3-4">
            <a:extLst xmlns:a="http://schemas.openxmlformats.org/drawingml/2006/main">
              <a:ext uri="{FF2B5EF4-FFF2-40B4-BE49-F238E27FC236}">
                <a16:creationId xmlns:a16="http://schemas.microsoft.com/office/drawing/2014/main" id="{EB8C0F91-20C7-42F7-B7A2-8BE4F16F5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77204" y="4924425"/>
            <a:ext cx="519703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+2.0 m     Δx′ = +2.0 − (−7.0) = +9.0 m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DF66A78C-05E8-4485-8ED9-19F957049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Changing the origin changes the positions. The physical displacement stays the same.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Scalars, vectors, distance and displacement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2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4F5D8576-7E31-48AD-BF43-902EE4B5C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0A35EFD8-7ECB-4210-8768-0959765D6B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6C9C7848-D16F-400D-ACEE-ECB3D3A70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0D3715D2-8375-4262-9EC9-90D63261D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90825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quantity with magnitude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but no direction.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DBAE2A5E-D023-4F1B-84F1-58BAABD5EF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2432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Examples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D66B0640-A090-4AD8-A8D2-F00F24187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7200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Distance, speed, mass, time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energy.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30B3BB3-E079-4EE9-91C7-65DE45669A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Vector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F0B101D4-B5E5-414B-80DC-6DA1B2A169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quantity with magnitude and direction. Examples: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displacement, velocity, acceleration and force.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1F742422-8CE5-4ACA-9675-CD2A061E0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6957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Vector notation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3EEBCC3D-6352-4832-99A5-00707AABD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114800"/>
            <a:ext cx="6172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bold letter or an arrow above a letter denotes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vector.</a:t>
            </a:r>
          </a:p>
        </p:txBody>
      </p:sp>
      <p:sp>
        <p:nvSpPr>
          <p:cNvPr id="24" name="math-4-0">
            <a:extLst xmlns:a="http://schemas.openxmlformats.org/drawingml/2006/main">
              <a:ext uri="{FF2B5EF4-FFF2-40B4-BE49-F238E27FC236}">
                <a16:creationId xmlns:a16="http://schemas.microsoft.com/office/drawing/2014/main" id="{8C42522F-768F-45BA-A870-BBB133892B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867275"/>
            <a:ext cx="224599" cy="5286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7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E10C33E4-C04F-41BD-BBEA-7EA5A92E5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4914900"/>
            <a:ext cx="56007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means velocity as a vector.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C402B152-A177-491A-B9C8-39E4CD2F55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505450"/>
            <a:ext cx="61722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is total path length. Displacement joins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initial and final positions.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walk with a change of direction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2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777DD8-81F9-4F65-933D-C9800B5248A8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41910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333500"/>
                <a:gridCol w="2857500"/>
              </a:tblGrid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Leg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Motion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10.0 m east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985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2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10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6.0 m west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47FEBEE6-5503-489E-958A-F84EB9138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10125"/>
            <a:ext cx="41910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Straight east–west path.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East is positive.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B6BFB525-853D-4780-BC33-AEB45343E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total distance and the displacement.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State which is scalar and which is vector.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DC862B7B-243E-4D59-B13C-77A5F1C9D6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30843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Now choose west as positive. What changes in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two answers?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847F4AFD-B7F5-4ECA-B529-339B987135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09060"/>
            <a:ext cx="6172200" cy="1010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Does a negative displacement mean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negative distance? Explain the meaning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walk with a change of direction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2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2C7DBFB9-8874-40A2-90D7-6270DE233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Path length and position change</a:t>
            </a:r>
          </a:p>
        </p:txBody>
      </p:sp>
      <p:sp>
        <p:nvSpPr>
          <p:cNvPr id="15" name="math-5-0">
            <a:extLst xmlns:a="http://schemas.openxmlformats.org/drawingml/2006/main">
              <a:ext uri="{FF2B5EF4-FFF2-40B4-BE49-F238E27FC236}">
                <a16:creationId xmlns:a16="http://schemas.microsoft.com/office/drawing/2014/main" id="{A10FB084-7621-4E52-91FD-E291877496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3813715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10.0 + 6.0 = 16.0 m</a:t>
            </a:r>
          </a:p>
        </p:txBody>
      </p:sp>
      <p:sp>
        <p:nvSpPr>
          <p:cNvPr id="16" name="math-6-0">
            <a:extLst xmlns:a="http://schemas.openxmlformats.org/drawingml/2006/main">
              <a:ext uri="{FF2B5EF4-FFF2-40B4-BE49-F238E27FC236}">
                <a16:creationId xmlns:a16="http://schemas.microsoft.com/office/drawing/2014/main" id="{B8A9BD3D-F634-4FEA-8A85-C041FAE45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14675"/>
            <a:ext cx="3341084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Δx = +10.0 − 6.0 = +4.0 m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B5A4F3B1-0F9C-4C8C-8DC8-0B99F92C18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76675"/>
            <a:ext cx="523875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Distance: scalar.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Displacement: vector, 4.0 m east.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AE3B924B-9D21-48EE-A9F1-748E7091F4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The sign follows the chosen axis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E0BC09FB-D75E-4BD9-BCCB-FBAF8E269F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5029200" cy="10101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remains 16.0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becomes −4.0 m.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 still points east.</a:t>
            </a:r>
          </a:p>
        </p:txBody>
      </p:sp>
      <p:sp>
        <p:nvSpPr>
          <p:cNvPr id="20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5E7A07DB-E6D7-4266-B7ED-9C1DF7218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Magnitude is the nonnegative size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59ED6484-EB96-426B-B508-E0E53F5A0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457825"/>
            <a:ext cx="108204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No. The displacement magnitude is 4.0 m. Its sign gives direction along the chosen axis.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is a path length and cannot be negative.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and average velocity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3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D87C3F1A-ACB6-43AA-B75D-19C3B3343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2839B9F1-1B30-48E9-A2ED-B299C645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EA1513AB-FF72-4F35-909E-3350D4A34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Elapsed time, Δt</a:t>
            </a:r>
          </a:p>
        </p:txBody>
      </p:sp>
      <p:sp>
        <p:nvSpPr>
          <p:cNvPr id="17" name="math-7-0">
            <a:extLst xmlns:a="http://schemas.openxmlformats.org/drawingml/2006/main">
              <a:ext uri="{FF2B5EF4-FFF2-40B4-BE49-F238E27FC236}">
                <a16:creationId xmlns:a16="http://schemas.microsoft.com/office/drawing/2014/main" id="{27A33EA6-A58E-47C7-9827-57E899B92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57500"/>
            <a:ext cx="74895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Δt = t</a:t>
            </a:r>
          </a:p>
        </p:txBody>
      </p:sp>
      <p:sp>
        <p:nvSpPr>
          <p:cNvPr id="18" name="math-7-1">
            <a:extLst xmlns:a="http://schemas.openxmlformats.org/drawingml/2006/main">
              <a:ext uri="{FF2B5EF4-FFF2-40B4-BE49-F238E27FC236}">
                <a16:creationId xmlns:a16="http://schemas.microsoft.com/office/drawing/2014/main" id="{184802EA-3729-4682-9BC7-A5B788A60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72876" y="2982468"/>
            <a:ext cx="8439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19" name="math-7-2">
            <a:extLst xmlns:a="http://schemas.openxmlformats.org/drawingml/2006/main">
              <a:ext uri="{FF2B5EF4-FFF2-40B4-BE49-F238E27FC236}">
                <a16:creationId xmlns:a16="http://schemas.microsoft.com/office/drawing/2014/main" id="{7434BBC8-E974-4697-9002-0BAE4D658C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28692" y="2857500"/>
            <a:ext cx="460629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t</a:t>
            </a:r>
          </a:p>
        </p:txBody>
      </p:sp>
      <p:sp>
        <p:nvSpPr>
          <p:cNvPr id="20" name="math-7-3">
            <a:extLst xmlns:a="http://schemas.openxmlformats.org/drawingml/2006/main">
              <a:ext uri="{FF2B5EF4-FFF2-40B4-BE49-F238E27FC236}">
                <a16:creationId xmlns:a16="http://schemas.microsoft.com/office/drawing/2014/main" id="{D0D9AA39-1C84-43C5-84DE-A908CB915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60746" y="2982468"/>
            <a:ext cx="73247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8A341AA0-495B-4EAF-9464-0E80FD47D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514725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duration between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two events.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C8AD2B9C-0F68-40BE-A5F8-8E9E9F50C3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6250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ABC013A7-E6E2-48BD-AC58-E8FCAC50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200650"/>
            <a:ext cx="36576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One value describing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whole interval.</a:t>
            </a:r>
          </a:p>
        </p:txBody>
      </p:sp>
      <p:sp>
        <p:nvSpPr>
          <p:cNvPr id="2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0D58801-6880-4F33-8732-18F1AB19AB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Average speed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E5945C16-EC2E-4C83-9F6A-258EE1B0EB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Total distance travelled divided by elapsed time. A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scalar.</a:t>
            </a:r>
          </a:p>
        </p:txBody>
      </p:sp>
      <p:sp>
        <p:nvSpPr>
          <p:cNvPr id="26" name="math-8-0">
            <a:extLst xmlns:a="http://schemas.openxmlformats.org/drawingml/2006/main">
              <a:ext uri="{FF2B5EF4-FFF2-40B4-BE49-F238E27FC236}">
                <a16:creationId xmlns:a16="http://schemas.microsoft.com/office/drawing/2014/main" id="{078C0733-9C58-4F38-BB0A-B501CBEA68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76575"/>
            <a:ext cx="3779806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= distance/Δt</a:t>
            </a:r>
          </a:p>
        </p:txBody>
      </p:sp>
      <p:sp>
        <p:nvSpPr>
          <p:cNvPr id="27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0F12D117-AC22-4854-B52A-610DD0A11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005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Average velocity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2447EEA5-EFB0-438D-ABAF-378BAAA21F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19600"/>
            <a:ext cx="61722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 divided by elapsed time. A vector.</a:t>
            </a:r>
          </a:p>
        </p:txBody>
      </p:sp>
      <p:sp>
        <p:nvSpPr>
          <p:cNvPr id="29" name="math-9-0">
            <a:extLst xmlns:a="http://schemas.openxmlformats.org/drawingml/2006/main">
              <a:ext uri="{FF2B5EF4-FFF2-40B4-BE49-F238E27FC236}">
                <a16:creationId xmlns:a16="http://schemas.microsoft.com/office/drawing/2014/main" id="{37597DAD-8C6E-456F-8D77-6269EC2AD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210175"/>
            <a:ext cx="195263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30" name="math-9-1">
            <a:extLst xmlns:a="http://schemas.openxmlformats.org/drawingml/2006/main">
              <a:ext uri="{FF2B5EF4-FFF2-40B4-BE49-F238E27FC236}">
                <a16:creationId xmlns:a16="http://schemas.microsoft.com/office/drawing/2014/main" id="{AA8821D1-B119-449A-88E9-C36DC0EA0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00688" y="5346859"/>
            <a:ext cx="383191" cy="22002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3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3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31" name="math-9-2">
            <a:extLst xmlns:a="http://schemas.openxmlformats.org/drawingml/2006/main">
              <a:ext uri="{FF2B5EF4-FFF2-40B4-BE49-F238E27FC236}">
                <a16:creationId xmlns:a16="http://schemas.microsoft.com/office/drawing/2014/main" id="{B535923C-2D2B-415D-B271-E130384D5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5303" y="5210175"/>
            <a:ext cx="1187387" cy="5000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6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6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Δx/Δt</a:t>
            </a:r>
          </a:p>
        </p:txBody>
      </p:sp>
      <p:sp>
        <p:nvSpPr>
          <p:cNvPr id="32" name="paragraph">
            <a:extLst xmlns:a="http://schemas.openxmlformats.org/drawingml/2006/main">
              <a:ext uri="{FF2B5EF4-FFF2-40B4-BE49-F238E27FC236}">
                <a16:creationId xmlns:a16="http://schemas.microsoft.com/office/drawing/2014/main" id="{D279D86F-77BC-4A45-8308-FD3150491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use m s⁻¹. Direction distinguishes velocity.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Travel does not always give a net displacement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3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17504F7B-6ED8-4EBB-9F1F-A964D36D1F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BAEAB7DC-908C-4129-A00B-BBD66EFF21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10-0">
            <a:extLst xmlns:a="http://schemas.openxmlformats.org/drawingml/2006/main">
              <a:ext uri="{FF2B5EF4-FFF2-40B4-BE49-F238E27FC236}">
                <a16:creationId xmlns:a16="http://schemas.microsoft.com/office/drawing/2014/main" id="{C9B595DD-8536-43D4-9D10-ABC2C3EAB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81250"/>
            <a:ext cx="3473672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60.0 m east, then 40.0 m west</a:t>
            </a:r>
          </a:p>
        </p:txBody>
      </p:sp>
      <p:sp>
        <p:nvSpPr>
          <p:cNvPr id="17" name="math-11-0">
            <a:extLst xmlns:a="http://schemas.openxmlformats.org/drawingml/2006/main">
              <a:ext uri="{FF2B5EF4-FFF2-40B4-BE49-F238E27FC236}">
                <a16:creationId xmlns:a16="http://schemas.microsoft.com/office/drawing/2014/main" id="{2F9D2105-D1D5-4B82-A5B2-3D7BD387F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62325"/>
            <a:ext cx="3095054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Total elapsed time = 50.0 s</a:t>
            </a:r>
          </a:p>
        </p:txBody>
      </p:sp>
      <p:sp>
        <p:nvSpPr>
          <p:cNvPr id="18" name="math-12-0">
            <a:extLst xmlns:a="http://schemas.openxmlformats.org/drawingml/2006/main">
              <a:ext uri="{FF2B5EF4-FFF2-40B4-BE49-F238E27FC236}">
                <a16:creationId xmlns:a16="http://schemas.microsoft.com/office/drawing/2014/main" id="{D95F60B5-2429-4FFE-87BD-0AACEFF1C8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43400"/>
            <a:ext cx="1743742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East is positive</a:t>
            </a:r>
          </a:p>
        </p:txBody>
      </p:sp>
      <p:sp>
        <p:nvSpPr>
          <p:cNvPr id="19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7B18415D-6073-403D-B6F3-6AF70E6868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average speed and average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the whole journey.</a:t>
            </a:r>
          </a:p>
        </p:txBody>
      </p:sp>
      <p:sp>
        <p:nvSpPr>
          <p:cNvPr id="20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4CFD36CB-47F6-4AD0-A59B-EDDF07E594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1846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Why does the positive average velocity not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 the student moved east throughout?</a:t>
            </a:r>
          </a:p>
        </p:txBody>
      </p:sp>
      <p:sp>
        <p:nvSpPr>
          <p:cNvPr id="21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278783D4-FAE8-43A0-A87E-9C40EE55D2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8429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The student then walks 20.0 m west in 10.0 s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return to the start. Find both averages for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complete trip.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Travel does not always give a net displacement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3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FB5F3A90-D0E5-4BE5-9F0A-0E68D73F1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Use the appropriate numerator</a:t>
            </a:r>
          </a:p>
        </p:txBody>
      </p:sp>
      <p:sp>
        <p:nvSpPr>
          <p:cNvPr id="15" name="math-13-0">
            <a:extLst xmlns:a="http://schemas.openxmlformats.org/drawingml/2006/main">
              <a:ext uri="{FF2B5EF4-FFF2-40B4-BE49-F238E27FC236}">
                <a16:creationId xmlns:a16="http://schemas.microsoft.com/office/drawing/2014/main" id="{1C5B6A5B-ACDC-4C90-B1ED-639E4855D7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379599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 = 60.0 + 40.0 = 100.0 m</a:t>
            </a:r>
          </a:p>
        </p:txBody>
      </p:sp>
      <p:sp>
        <p:nvSpPr>
          <p:cNvPr id="16" name="math-14-0">
            <a:extLst xmlns:a="http://schemas.openxmlformats.org/drawingml/2006/main">
              <a:ext uri="{FF2B5EF4-FFF2-40B4-BE49-F238E27FC236}">
                <a16:creationId xmlns:a16="http://schemas.microsoft.com/office/drawing/2014/main" id="{6C9703A5-5FA1-4C57-A2BA-5436D358D9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943225"/>
            <a:ext cx="326117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Δx = 60.0 − 40.0 = +20.0 m</a:t>
            </a:r>
          </a:p>
        </p:txBody>
      </p:sp>
      <p:sp>
        <p:nvSpPr>
          <p:cNvPr id="17" name="math-15-0">
            <a:extLst xmlns:a="http://schemas.openxmlformats.org/drawingml/2006/main">
              <a:ext uri="{FF2B5EF4-FFF2-40B4-BE49-F238E27FC236}">
                <a16:creationId xmlns:a16="http://schemas.microsoft.com/office/drawing/2014/main" id="{3E818921-B1CA-4521-AF13-C4EC43C62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24250"/>
            <a:ext cx="335765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= 100.0/50.0</a:t>
            </a:r>
          </a:p>
        </p:txBody>
      </p:sp>
      <p:sp>
        <p:nvSpPr>
          <p:cNvPr id="18" name="math-16-0">
            <a:extLst xmlns:a="http://schemas.openxmlformats.org/drawingml/2006/main">
              <a:ext uri="{FF2B5EF4-FFF2-40B4-BE49-F238E27FC236}">
                <a16:creationId xmlns:a16="http://schemas.microsoft.com/office/drawing/2014/main" id="{BAFD7376-36E4-4200-86D4-957AE8842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086225"/>
            <a:ext cx="1370647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2.00 m s</a:t>
            </a:r>
          </a:p>
        </p:txBody>
      </p:sp>
      <p:sp>
        <p:nvSpPr>
          <p:cNvPr id="19" name="math-16-1">
            <a:extLst xmlns:a="http://schemas.openxmlformats.org/drawingml/2006/main">
              <a:ext uri="{FF2B5EF4-FFF2-40B4-BE49-F238E27FC236}">
                <a16:creationId xmlns:a16="http://schemas.microsoft.com/office/drawing/2014/main" id="{CA6AB885-9E44-43F7-A7BB-42B85F00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27872" y="4017645"/>
            <a:ext cx="243554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0" name="math-17-0">
            <a:extLst xmlns:a="http://schemas.openxmlformats.org/drawingml/2006/main">
              <a:ext uri="{FF2B5EF4-FFF2-40B4-BE49-F238E27FC236}">
                <a16:creationId xmlns:a16="http://schemas.microsoft.com/office/drawing/2014/main" id="{8C3AAD45-A68E-4195-95F5-FAC9A92B6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62500"/>
            <a:ext cx="161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1" name="math-17-1">
            <a:extLst xmlns:a="http://schemas.openxmlformats.org/drawingml/2006/main">
              <a:ext uri="{FF2B5EF4-FFF2-40B4-BE49-F238E27FC236}">
                <a16:creationId xmlns:a16="http://schemas.microsoft.com/office/drawing/2014/main" id="{270D0E14-19D5-41B5-AEEE-A91A33C3D2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71847"/>
            <a:ext cx="312230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2" name="math-17-2">
            <a:extLst xmlns:a="http://schemas.openxmlformats.org/drawingml/2006/main">
              <a:ext uri="{FF2B5EF4-FFF2-40B4-BE49-F238E27FC236}">
                <a16:creationId xmlns:a16="http://schemas.microsoft.com/office/drawing/2014/main" id="{9BF388BC-A327-4E40-9CE1-B65F128B7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2805" y="4762500"/>
            <a:ext cx="3075527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20.0/50.0 = +0.400 m s</a:t>
            </a:r>
          </a:p>
        </p:txBody>
      </p:sp>
      <p:sp>
        <p:nvSpPr>
          <p:cNvPr id="23" name="math-17-3">
            <a:extLst xmlns:a="http://schemas.openxmlformats.org/drawingml/2006/main">
              <a:ext uri="{FF2B5EF4-FFF2-40B4-BE49-F238E27FC236}">
                <a16:creationId xmlns:a16="http://schemas.microsoft.com/office/drawing/2014/main" id="{23D9F310-0AA6-4E15-AAE9-AA0321A26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49757" y="469849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4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0A7EB012-86BD-47D4-8A2D-4AEA7960F2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An average describes the whole trip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8F8A652D-9DF8-4DF4-932E-7976A3A71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net displacement is east. The second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leg was west, so the motion was not east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throughout.</a:t>
            </a:r>
          </a:p>
        </p:txBody>
      </p:sp>
      <p:sp>
        <p:nvSpPr>
          <p:cNvPr id="26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BFDD0CC7-4113-4845-832B-62F3B288AB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58140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Include the extra distance and time</a:t>
            </a:r>
          </a:p>
        </p:txBody>
      </p:sp>
      <p:sp>
        <p:nvSpPr>
          <p:cNvPr id="27" name="math-18-0">
            <a:extLst xmlns:a="http://schemas.openxmlformats.org/drawingml/2006/main">
              <a:ext uri="{FF2B5EF4-FFF2-40B4-BE49-F238E27FC236}">
                <a16:creationId xmlns:a16="http://schemas.microsoft.com/office/drawing/2014/main" id="{97A81259-60F3-458B-9BD0-D4C50D4AE7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048125"/>
            <a:ext cx="335765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= 120.0/60.0</a:t>
            </a:r>
          </a:p>
        </p:txBody>
      </p:sp>
      <p:sp>
        <p:nvSpPr>
          <p:cNvPr id="28" name="math-19-0">
            <a:extLst xmlns:a="http://schemas.openxmlformats.org/drawingml/2006/main">
              <a:ext uri="{FF2B5EF4-FFF2-40B4-BE49-F238E27FC236}">
                <a16:creationId xmlns:a16="http://schemas.microsoft.com/office/drawing/2014/main" id="{FF579D1E-3FF5-4819-8243-A948A72C9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629150"/>
            <a:ext cx="1370647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2.00 m s</a:t>
            </a:r>
          </a:p>
        </p:txBody>
      </p:sp>
      <p:sp>
        <p:nvSpPr>
          <p:cNvPr id="29" name="math-19-1">
            <a:extLst xmlns:a="http://schemas.openxmlformats.org/drawingml/2006/main">
              <a:ext uri="{FF2B5EF4-FFF2-40B4-BE49-F238E27FC236}">
                <a16:creationId xmlns:a16="http://schemas.microsoft.com/office/drawing/2014/main" id="{6F4BD620-AD4E-4143-982E-4C88D3C0C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9072" y="4560570"/>
            <a:ext cx="243554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30" name="math-20-0">
            <a:extLst xmlns:a="http://schemas.openxmlformats.org/drawingml/2006/main">
              <a:ext uri="{FF2B5EF4-FFF2-40B4-BE49-F238E27FC236}">
                <a16:creationId xmlns:a16="http://schemas.microsoft.com/office/drawing/2014/main" id="{0EE8ACDD-1853-4748-AC95-07316360B8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248275"/>
            <a:ext cx="1619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31" name="math-20-1">
            <a:extLst xmlns:a="http://schemas.openxmlformats.org/drawingml/2006/main">
              <a:ext uri="{FF2B5EF4-FFF2-40B4-BE49-F238E27FC236}">
                <a16:creationId xmlns:a16="http://schemas.microsoft.com/office/drawing/2014/main" id="{359B8FF7-FF0B-42D7-B780-E8F8BC3B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10350" y="5357622"/>
            <a:ext cx="312230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32" name="math-20-2">
            <a:extLst xmlns:a="http://schemas.openxmlformats.org/drawingml/2006/main">
              <a:ext uri="{FF2B5EF4-FFF2-40B4-BE49-F238E27FC236}">
                <a16:creationId xmlns:a16="http://schemas.microsoft.com/office/drawing/2014/main" id="{38D2ED90-8C25-4B02-A8A0-9C4EA9598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4005" y="5248275"/>
            <a:ext cx="202996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0/60.0 = 0 m s</a:t>
            </a:r>
          </a:p>
        </p:txBody>
      </p:sp>
      <p:sp>
        <p:nvSpPr>
          <p:cNvPr id="33" name="math-20-3">
            <a:extLst xmlns:a="http://schemas.openxmlformats.org/drawingml/2006/main">
              <a:ext uri="{FF2B5EF4-FFF2-40B4-BE49-F238E27FC236}">
                <a16:creationId xmlns:a16="http://schemas.microsoft.com/office/drawing/2014/main" id="{14E1A123-D563-4EC5-9EA2-6513AE8B3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95397" y="518426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34" name="paragraph">
            <a:extLst xmlns:a="http://schemas.openxmlformats.org/drawingml/2006/main">
              <a:ext uri="{FF2B5EF4-FFF2-40B4-BE49-F238E27FC236}">
                <a16:creationId xmlns:a16="http://schemas.microsoft.com/office/drawing/2014/main" id="{958A1711-B36A-47AD-82D6-5CD7F23E3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00725"/>
            <a:ext cx="108204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Zero average velocity means the endpoint is the start, even though the student travelled.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Averages over unequal time intervals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4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11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C3A54392-0A60-4210-BBEF-F969E7C17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6C4A8FF4-45D2-4D75-96DA-B78CDBFFE0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4437EB2C-BE68-4FE9-8DB4-2E4FA9177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638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Total journey time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76634B59-CA19-40BD-AC54-20DDAA696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All elapsed time, including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any stops.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BA7FF6FC-3360-4ADB-ADA2-132945A03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91000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 of two speeds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8C194695-49EC-45DF-B8DE-5B45660643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29150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Use it for two stages 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different constant speeds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that last equal times.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9E0E348-9C85-4552-B73F-B2C4E8750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The definition still applies</a:t>
            </a:r>
          </a:p>
        </p:txBody>
      </p:sp>
      <p:sp>
        <p:nvSpPr>
          <p:cNvPr id="21" name="math-21-0">
            <a:extLst xmlns:a="http://schemas.openxmlformats.org/drawingml/2006/main">
              <a:ext uri="{FF2B5EF4-FFF2-40B4-BE49-F238E27FC236}">
                <a16:creationId xmlns:a16="http://schemas.microsoft.com/office/drawing/2014/main" id="{A86F2345-07A7-4D9E-AB95-F1219DA9E8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619375"/>
            <a:ext cx="497290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= total distance / total time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12DEBB3F-3FA8-4FF1-ACA1-284A4CEDC2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481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Separate stages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5D8D214D-BAE9-428D-A7EE-69ED54E14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6720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For each constant-speed stage, time =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distance/speed. Then add the distances and times.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3482F641-2845-4913-82EB-F4B93F3D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388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Unit conversion: 1 m s⁻¹ = 3.6 km h⁻¹.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faster outward trip and a slower return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4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12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8E2319D8-B71B-43C5-AB56-EAB3B19226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80061AB1-4B0F-49DD-9751-BAD22CDAB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GIVEN</a:t>
            </a:r>
          </a:p>
        </p:txBody>
      </p:sp>
      <p:sp>
        <p:nvSpPr>
          <p:cNvPr id="16" name="math-22-0">
            <a:extLst xmlns:a="http://schemas.openxmlformats.org/drawingml/2006/main">
              <a:ext uri="{FF2B5EF4-FFF2-40B4-BE49-F238E27FC236}">
                <a16:creationId xmlns:a16="http://schemas.microsoft.com/office/drawing/2014/main" id="{E8DED496-2F5F-4A34-8BC2-FD098903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457450"/>
            <a:ext cx="2644426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Out: 120 m at 6.00 m s</a:t>
            </a:r>
          </a:p>
        </p:txBody>
      </p:sp>
      <p:sp>
        <p:nvSpPr>
          <p:cNvPr id="17" name="math-22-1">
            <a:extLst xmlns:a="http://schemas.openxmlformats.org/drawingml/2006/main">
              <a:ext uri="{FF2B5EF4-FFF2-40B4-BE49-F238E27FC236}">
                <a16:creationId xmlns:a16="http://schemas.microsoft.com/office/drawing/2014/main" id="{E977D038-7981-4EE6-A4F9-4B4222003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8351" y="2395728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8" name="math-23-0">
            <a:extLst xmlns:a="http://schemas.openxmlformats.org/drawingml/2006/main">
              <a:ext uri="{FF2B5EF4-FFF2-40B4-BE49-F238E27FC236}">
                <a16:creationId xmlns:a16="http://schemas.microsoft.com/office/drawing/2014/main" id="{74321B79-3A96-4A61-BF7B-87FC4DCF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457575"/>
            <a:ext cx="280158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Back: 120 m at 3.00 m s</a:t>
            </a:r>
          </a:p>
        </p:txBody>
      </p:sp>
      <p:sp>
        <p:nvSpPr>
          <p:cNvPr id="19" name="math-23-1">
            <a:extLst xmlns:a="http://schemas.openxmlformats.org/drawingml/2006/main">
              <a:ext uri="{FF2B5EF4-FFF2-40B4-BE49-F238E27FC236}">
                <a16:creationId xmlns:a16="http://schemas.microsoft.com/office/drawing/2014/main" id="{B7FD322A-CD12-4347-A1CF-3E0E2F7501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25513" y="3395853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0" name="math-24-0">
            <a:extLst xmlns:a="http://schemas.openxmlformats.org/drawingml/2006/main">
              <a:ext uri="{FF2B5EF4-FFF2-40B4-BE49-F238E27FC236}">
                <a16:creationId xmlns:a16="http://schemas.microsoft.com/office/drawing/2014/main" id="{E5C6D77C-7AF3-46FD-8191-81399C14C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57700"/>
            <a:ext cx="2988088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Stop at the far end: 20.0 s</a:t>
            </a:r>
          </a:p>
        </p:txBody>
      </p:sp>
      <p:sp>
        <p:nvSpPr>
          <p:cNvPr id="21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63CA2D51-3C56-4554-B2AA-74ACD8670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the time spent moving on each leg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total journey time.</a:t>
            </a:r>
          </a:p>
        </p:txBody>
      </p:sp>
      <p:sp>
        <p:nvSpPr>
          <p:cNvPr id="22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BAB67889-F8A6-4DA2-AE02-3B5E8DE84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40368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average speed in m s⁻¹ and km h⁻¹.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Why is (6.00 + 3.00)/2 unsuitable?</a:t>
            </a:r>
          </a:p>
        </p:txBody>
      </p:sp>
      <p:sp>
        <p:nvSpPr>
          <p:cNvPr id="23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89243E88-911E-49E5-BAC1-B8A722B00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28110"/>
            <a:ext cx="61722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Find the average velocity for the complete trip.</a:t>
            </a:r>
          </a:p>
        </p:txBody>
      </p:sp>
      <p:sp>
        <p:nvSpPr>
          <p:cNvPr id="24" name="hint">
            <a:extLst xmlns:a="http://schemas.openxmlformats.org/drawingml/2006/main">
              <a:ext uri="{FF2B5EF4-FFF2-40B4-BE49-F238E27FC236}">
                <a16:creationId xmlns:a16="http://schemas.microsoft.com/office/drawing/2014/main" id="{91D824EC-670C-4530-82F5-E34499F143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15000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Hint: The stop contributes time but no distance.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faster outward trip and a slower return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4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13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F7992355-5021-409A-8CB3-8CB39EA8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Calculate and add the durations</a:t>
            </a:r>
          </a:p>
        </p:txBody>
      </p:sp>
      <p:sp>
        <p:nvSpPr>
          <p:cNvPr id="15" name="math-25-0">
            <a:extLst xmlns:a="http://schemas.openxmlformats.org/drawingml/2006/main">
              <a:ext uri="{FF2B5EF4-FFF2-40B4-BE49-F238E27FC236}">
                <a16:creationId xmlns:a16="http://schemas.microsoft.com/office/drawing/2014/main" id="{02704BA9-2F07-435D-99C5-AC689750E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43150"/>
            <a:ext cx="107918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16" name="math-25-1">
            <a:extLst xmlns:a="http://schemas.openxmlformats.org/drawingml/2006/main">
              <a:ext uri="{FF2B5EF4-FFF2-40B4-BE49-F238E27FC236}">
                <a16:creationId xmlns:a16="http://schemas.microsoft.com/office/drawing/2014/main" id="{F8BED40B-957B-471F-95FF-885FF7408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143" y="2460308"/>
            <a:ext cx="290703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out</a:t>
            </a:r>
          </a:p>
        </p:txBody>
      </p:sp>
      <p:sp>
        <p:nvSpPr>
          <p:cNvPr id="17" name="math-25-2">
            <a:extLst xmlns:a="http://schemas.openxmlformats.org/drawingml/2006/main">
              <a:ext uri="{FF2B5EF4-FFF2-40B4-BE49-F238E27FC236}">
                <a16:creationId xmlns:a16="http://schemas.microsoft.com/office/drawing/2014/main" id="{2314217B-0668-4452-A1BF-833AB1B8C6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7271" y="2343150"/>
            <a:ext cx="2570607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120/6.00 = 20.0 s</a:t>
            </a:r>
          </a:p>
        </p:txBody>
      </p:sp>
      <p:sp>
        <p:nvSpPr>
          <p:cNvPr id="18" name="math-26-0">
            <a:extLst xmlns:a="http://schemas.openxmlformats.org/drawingml/2006/main">
              <a:ext uri="{FF2B5EF4-FFF2-40B4-BE49-F238E27FC236}">
                <a16:creationId xmlns:a16="http://schemas.microsoft.com/office/drawing/2014/main" id="{18590E0E-1C6E-4A34-A2EE-D83B762A2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57525"/>
            <a:ext cx="107918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</a:t>
            </a:r>
          </a:p>
        </p:txBody>
      </p:sp>
      <p:sp>
        <p:nvSpPr>
          <p:cNvPr id="19" name="math-26-1">
            <a:extLst xmlns:a="http://schemas.openxmlformats.org/drawingml/2006/main">
              <a:ext uri="{FF2B5EF4-FFF2-40B4-BE49-F238E27FC236}">
                <a16:creationId xmlns:a16="http://schemas.microsoft.com/office/drawing/2014/main" id="{5B147214-DF38-4BBC-858E-BB82516515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143" y="3174683"/>
            <a:ext cx="426910" cy="18859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8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8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back</a:t>
            </a:r>
          </a:p>
        </p:txBody>
      </p:sp>
      <p:sp>
        <p:nvSpPr>
          <p:cNvPr id="20" name="math-26-2">
            <a:extLst xmlns:a="http://schemas.openxmlformats.org/drawingml/2006/main">
              <a:ext uri="{FF2B5EF4-FFF2-40B4-BE49-F238E27FC236}">
                <a16:creationId xmlns:a16="http://schemas.microsoft.com/office/drawing/2014/main" id="{1A0499DE-AF54-4F75-AC5A-72DD7ABF8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3479" y="3057525"/>
            <a:ext cx="2570607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120/3.00 = 40.0 s</a:t>
            </a:r>
          </a:p>
        </p:txBody>
      </p:sp>
      <p:sp>
        <p:nvSpPr>
          <p:cNvPr id="21" name="math-27-0">
            <a:extLst xmlns:a="http://schemas.openxmlformats.org/drawingml/2006/main">
              <a:ext uri="{FF2B5EF4-FFF2-40B4-BE49-F238E27FC236}">
                <a16:creationId xmlns:a16="http://schemas.microsoft.com/office/drawing/2014/main" id="{1A07408B-3043-4719-8BEA-7F4AC79689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0000"/>
            <a:ext cx="3780377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Δt = 20.0 + 40.0 + 20.0 = 80.0 s</a:t>
            </a:r>
          </a:p>
        </p:txBody>
      </p:sp>
      <p:sp>
        <p:nvSpPr>
          <p:cNvPr id="22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27D45267-B6DF-4313-BD57-B4F54F3D1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Distance divided by all elapsed time</a:t>
            </a:r>
          </a:p>
        </p:txBody>
      </p:sp>
      <p:sp>
        <p:nvSpPr>
          <p:cNvPr id="23" name="math-28-0">
            <a:extLst xmlns:a="http://schemas.openxmlformats.org/drawingml/2006/main">
              <a:ext uri="{FF2B5EF4-FFF2-40B4-BE49-F238E27FC236}">
                <a16:creationId xmlns:a16="http://schemas.microsoft.com/office/drawing/2014/main" id="{460F3A88-CBB5-4610-A308-0F80B1E7D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43150"/>
            <a:ext cx="3246120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speed = 240/80.0</a:t>
            </a:r>
          </a:p>
        </p:txBody>
      </p:sp>
      <p:sp>
        <p:nvSpPr>
          <p:cNvPr id="24" name="math-29-0">
            <a:extLst xmlns:a="http://schemas.openxmlformats.org/drawingml/2006/main">
              <a:ext uri="{FF2B5EF4-FFF2-40B4-BE49-F238E27FC236}">
                <a16:creationId xmlns:a16="http://schemas.microsoft.com/office/drawing/2014/main" id="{D14B9F46-89B5-4AF2-8E80-757F5EE64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28950"/>
            <a:ext cx="1281208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3.00 m s</a:t>
            </a:r>
          </a:p>
        </p:txBody>
      </p:sp>
      <p:sp>
        <p:nvSpPr>
          <p:cNvPr id="25" name="math-29-1">
            <a:extLst xmlns:a="http://schemas.openxmlformats.org/drawingml/2006/main">
              <a:ext uri="{FF2B5EF4-FFF2-40B4-BE49-F238E27FC236}">
                <a16:creationId xmlns:a16="http://schemas.microsoft.com/office/drawing/2014/main" id="{CF06BB60-3B2D-4D29-B781-AE6F3AE97C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29633" y="296494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6" name="math-29-2">
            <a:extLst xmlns:a="http://schemas.openxmlformats.org/drawingml/2006/main">
              <a:ext uri="{FF2B5EF4-FFF2-40B4-BE49-F238E27FC236}">
                <a16:creationId xmlns:a16="http://schemas.microsoft.com/office/drawing/2014/main" id="{C7C1A92C-5D47-418F-A892-9FD627CFF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0229" y="3028950"/>
            <a:ext cx="1503617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10.8 km h</a:t>
            </a:r>
          </a:p>
        </p:txBody>
      </p:sp>
      <p:sp>
        <p:nvSpPr>
          <p:cNvPr id="27" name="math-29-3">
            <a:extLst xmlns:a="http://schemas.openxmlformats.org/drawingml/2006/main">
              <a:ext uri="{FF2B5EF4-FFF2-40B4-BE49-F238E27FC236}">
                <a16:creationId xmlns:a16="http://schemas.microsoft.com/office/drawing/2014/main" id="{2C0E768B-9485-42CE-826A-88A313D085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05271" y="296494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8F4AD515-A0FC-4E90-A31F-46C9AAF97C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0047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moving stages last unequal times,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simple mean also omits the stop.</a:t>
            </a:r>
          </a:p>
        </p:txBody>
      </p:sp>
      <p:sp>
        <p:nvSpPr>
          <p:cNvPr id="29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D20AAD51-9744-4AF5-9949-F85191AC7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The final position is the initial position</a:t>
            </a:r>
          </a:p>
        </p:txBody>
      </p:sp>
      <p:sp>
        <p:nvSpPr>
          <p:cNvPr id="30" name="math-30-0">
            <a:extLst xmlns:a="http://schemas.openxmlformats.org/drawingml/2006/main">
              <a:ext uri="{FF2B5EF4-FFF2-40B4-BE49-F238E27FC236}">
                <a16:creationId xmlns:a16="http://schemas.microsoft.com/office/drawing/2014/main" id="{6B7B4230-F4D1-4AC3-8A98-AF03D19F3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62600"/>
            <a:ext cx="16668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31" name="math-30-1">
            <a:extLst xmlns:a="http://schemas.openxmlformats.org/drawingml/2006/main">
              <a:ext uri="{FF2B5EF4-FFF2-40B4-BE49-F238E27FC236}">
                <a16:creationId xmlns:a16="http://schemas.microsoft.com/office/drawing/2014/main" id="{55531938-89CF-4014-9317-D71DE2742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3913" y="5675852"/>
            <a:ext cx="322326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32" name="math-30-2">
            <a:extLst xmlns:a="http://schemas.openxmlformats.org/drawingml/2006/main">
              <a:ext uri="{FF2B5EF4-FFF2-40B4-BE49-F238E27FC236}">
                <a16:creationId xmlns:a16="http://schemas.microsoft.com/office/drawing/2014/main" id="{323D1611-E27A-43A0-A194-B932930355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7664" y="5562600"/>
            <a:ext cx="5993606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total displacement / total time = 0/80.0 = 0 m s</a:t>
            </a:r>
          </a:p>
        </p:txBody>
      </p:sp>
      <p:sp>
        <p:nvSpPr>
          <p:cNvPr id="33" name="math-30-3">
            <a:extLst xmlns:a="http://schemas.openxmlformats.org/drawingml/2006/main">
              <a:ext uri="{FF2B5EF4-FFF2-40B4-BE49-F238E27FC236}">
                <a16:creationId xmlns:a16="http://schemas.microsoft.com/office/drawing/2014/main" id="{B4742FF0-8A5D-465F-9E64-AABBBB9AA6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82695" y="5496306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velocity and a tangent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5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14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0A4987F5-AD71-479B-8268-90701BC092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018FBF09-4CC3-45C8-B079-53DD337061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3D3FCC3E-94CD-4B06-B36A-5BA2B13A37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8F2253F6-4CE6-4E33-AE10-806019C4A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9082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one particular moment.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A0C0E0B3-46F6-44B3-A2CB-E8E6BF78B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62400"/>
            <a:ext cx="3657600" cy="341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speed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06B30BB3-D76B-4D96-919B-388B2D701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410075"/>
            <a:ext cx="36576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magnitude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velocity.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speedometer gives speed.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DBFE30E5-E33E-4AB0-ADC4-84456D5C8A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 position–time graph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DD43157F-02F9-4D12-BC22-04BF57FD7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chord joins two curve points. Its gradient gives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velocity over that interval.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156FBE5-75BE-411F-8080-9BB2D94B3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5528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Tangent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8FF072DE-E882-46C9-BD9A-3F7E39B05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9719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straight line matching the curve’s local slope 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one point. Its gradient gives instantaneous velocity.</a:t>
            </a:r>
          </a:p>
        </p:txBody>
      </p:sp>
      <p:sp>
        <p:nvSpPr>
          <p:cNvPr id="24" name="math-31-0">
            <a:extLst xmlns:a="http://schemas.openxmlformats.org/drawingml/2006/main">
              <a:ext uri="{FF2B5EF4-FFF2-40B4-BE49-F238E27FC236}">
                <a16:creationId xmlns:a16="http://schemas.microsoft.com/office/drawing/2014/main" id="{93A3C201-6093-4757-BDB0-973627D9C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314950"/>
            <a:ext cx="2342483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gradient = Δx/Δt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2736D513-AABC-43CE-936C-B44C0CF76A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810250"/>
            <a:ext cx="6172200" cy="29813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Use two points on the tangent to calculate its slope.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and instantaneous velocity on a curve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5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15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9A70CE4B-601C-43E1-AB21-80E856280D64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5238750" cy="3095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9733f9f89174664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DE36189C-6C40-4A61-B995-986DE9B93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53050"/>
            <a:ext cx="523875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Smooth illustrative motion. Right is positive.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tangent at 3.0 s passes through (2.0 s, 3.0 m)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and (4.0 s, 15.0 m).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893A25FC-295E-4A6A-8DC8-B7630B224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average velocity from 0 to 4.0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 using the two curve endpoints.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448CEF11-DCF1-4D1A-9660-56ED1A5466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87028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Draw the tangent using the supplied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points. Find instantaneous velocity at 3.0 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the speed then.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335E8922-713E-4314-91C5-3E1AE1C9E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17181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Why does 9.0 m / 3.0 s not give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velocity at 3.0 s?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and instantaneous velocity on a curve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5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16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1ABACBE0-04C0-44EF-A691-AE49E92DF544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a4658915097475e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5BD25559-14C2-4499-A554-875A92AB5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tangent touches the curve at (3.0 s, 9.0 m).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B118EEC4-E60D-4EF6-888C-3790FE42EB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Use the curve endpoints</a:t>
            </a:r>
          </a:p>
        </p:txBody>
      </p:sp>
      <p:sp>
        <p:nvSpPr>
          <p:cNvPr id="17" name="math-32-0">
            <a:extLst xmlns:a="http://schemas.openxmlformats.org/drawingml/2006/main">
              <a:ext uri="{FF2B5EF4-FFF2-40B4-BE49-F238E27FC236}">
                <a16:creationId xmlns:a16="http://schemas.microsoft.com/office/drawing/2014/main" id="{CE34D8B7-7192-46C6-85D8-E2E2E62290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86000"/>
            <a:ext cx="157163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18" name="math-32-1">
            <a:extLst xmlns:a="http://schemas.openxmlformats.org/drawingml/2006/main">
              <a:ext uri="{FF2B5EF4-FFF2-40B4-BE49-F238E27FC236}">
                <a16:creationId xmlns:a16="http://schemas.microsoft.com/office/drawing/2014/main" id="{6B61C908-A3B9-401A-9785-0F8C3EA39D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5588" y="2391442"/>
            <a:ext cx="302133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19" name="math-32-2">
            <a:extLst xmlns:a="http://schemas.openxmlformats.org/drawingml/2006/main">
              <a:ext uri="{FF2B5EF4-FFF2-40B4-BE49-F238E27FC236}">
                <a16:creationId xmlns:a16="http://schemas.microsoft.com/office/drawing/2014/main" id="{5C3CCFA8-CD7B-49DE-83F6-D7D482E61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9145" y="2286000"/>
            <a:ext cx="2465927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(16.0 − 0)/(4.0 − 0)</a:t>
            </a:r>
          </a:p>
        </p:txBody>
      </p:sp>
      <p:sp>
        <p:nvSpPr>
          <p:cNvPr id="20" name="math-33-0">
            <a:extLst xmlns:a="http://schemas.openxmlformats.org/drawingml/2006/main">
              <a:ext uri="{FF2B5EF4-FFF2-40B4-BE49-F238E27FC236}">
                <a16:creationId xmlns:a16="http://schemas.microsoft.com/office/drawing/2014/main" id="{3DDB1BB1-C902-455A-9170-7B1DF976C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771775"/>
            <a:ext cx="1423607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+4.0 m s</a:t>
            </a:r>
          </a:p>
        </p:txBody>
      </p:sp>
      <p:sp>
        <p:nvSpPr>
          <p:cNvPr id="21" name="math-33-1">
            <a:extLst xmlns:a="http://schemas.openxmlformats.org/drawingml/2006/main">
              <a:ext uri="{FF2B5EF4-FFF2-40B4-BE49-F238E27FC236}">
                <a16:creationId xmlns:a16="http://schemas.microsoft.com/office/drawing/2014/main" id="{BDFD25FA-2433-4E1E-B987-781AD84AB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2032" y="2700909"/>
            <a:ext cx="250698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2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EEA6FCC4-47E0-461D-8743-026E0DB0F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8615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Use points on the tangent</a:t>
            </a:r>
          </a:p>
        </p:txBody>
      </p:sp>
      <p:sp>
        <p:nvSpPr>
          <p:cNvPr id="23" name="math-34-0">
            <a:extLst xmlns:a="http://schemas.openxmlformats.org/drawingml/2006/main">
              <a:ext uri="{FF2B5EF4-FFF2-40B4-BE49-F238E27FC236}">
                <a16:creationId xmlns:a16="http://schemas.microsoft.com/office/drawing/2014/main" id="{FD74623F-0DE6-4FD5-A7BC-BDE8AECEA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914775"/>
            <a:ext cx="3023521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 = (15.0 − 3.0)/(4.0 − 2.0)</a:t>
            </a:r>
          </a:p>
        </p:txBody>
      </p:sp>
      <p:sp>
        <p:nvSpPr>
          <p:cNvPr id="24" name="math-35-0">
            <a:extLst xmlns:a="http://schemas.openxmlformats.org/drawingml/2006/main">
              <a:ext uri="{FF2B5EF4-FFF2-40B4-BE49-F238E27FC236}">
                <a16:creationId xmlns:a16="http://schemas.microsoft.com/office/drawing/2014/main" id="{53D01743-71E2-4F66-B4A6-D9E5F1D0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00550"/>
            <a:ext cx="1423607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+6.0 m s</a:t>
            </a:r>
          </a:p>
        </p:txBody>
      </p:sp>
      <p:sp>
        <p:nvSpPr>
          <p:cNvPr id="25" name="math-35-1">
            <a:extLst xmlns:a="http://schemas.openxmlformats.org/drawingml/2006/main">
              <a:ext uri="{FF2B5EF4-FFF2-40B4-BE49-F238E27FC236}">
                <a16:creationId xmlns:a16="http://schemas.microsoft.com/office/drawing/2014/main" id="{0A38B598-4B80-4B48-A893-919755C64C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72032" y="4329684"/>
            <a:ext cx="250698" cy="19488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228DCB32-0B82-4D8A-BD94-CD5A49C9BE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876800"/>
            <a:ext cx="50292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 is 6.0 m s⁻¹.</a:t>
            </a:r>
          </a:p>
        </p:txBody>
      </p:sp>
      <p:sp>
        <p:nvSpPr>
          <p:cNvPr id="2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738F8F5F-8BF2-4E2D-AE31-6A4D0323CD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3625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9.0/3.0 is an interval average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8A40A6FB-34E8-4DA7-9D21-ECFCCFE6E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762625"/>
            <a:ext cx="5029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 gives +3.0 m s⁻¹ from 0 to 3.0 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Average acceleration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6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17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82FD15D4-567D-486F-82AF-83FF5539A6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0DD81C74-E186-490E-A616-653F421BD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E2FEFF22-0A56-4A01-AD4D-3F622A8D0F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D74FF56D-4FBB-4248-84E9-2A36B52E2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rate of change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velocity. It is a vector.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D07AFB9F-15C7-4ED8-8BE0-EC13BD83D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Change in velocity</a:t>
            </a:r>
          </a:p>
        </p:txBody>
      </p:sp>
      <p:sp>
        <p:nvSpPr>
          <p:cNvPr id="19" name="math-36-0">
            <a:extLst xmlns:a="http://schemas.openxmlformats.org/drawingml/2006/main">
              <a:ext uri="{FF2B5EF4-FFF2-40B4-BE49-F238E27FC236}">
                <a16:creationId xmlns:a16="http://schemas.microsoft.com/office/drawing/2014/main" id="{A4FD82AF-E037-431B-A16A-E97AB65451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48200"/>
            <a:ext cx="88430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Δv = v</a:t>
            </a:r>
          </a:p>
        </p:txBody>
      </p:sp>
      <p:sp>
        <p:nvSpPr>
          <p:cNvPr id="20" name="math-36-1">
            <a:extLst xmlns:a="http://schemas.openxmlformats.org/drawingml/2006/main">
              <a:ext uri="{FF2B5EF4-FFF2-40B4-BE49-F238E27FC236}">
                <a16:creationId xmlns:a16="http://schemas.microsoft.com/office/drawing/2014/main" id="{D777A2EA-21D1-42EF-BA6F-7F490156D1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8226" y="4773168"/>
            <a:ext cx="8439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21" name="math-36-2">
            <a:extLst xmlns:a="http://schemas.openxmlformats.org/drawingml/2006/main">
              <a:ext uri="{FF2B5EF4-FFF2-40B4-BE49-F238E27FC236}">
                <a16:creationId xmlns:a16="http://schemas.microsoft.com/office/drawing/2014/main" id="{E8A970B6-1A79-4DFE-B5A6-92AEC3607A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64042" y="4648200"/>
            <a:ext cx="52835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v</a:t>
            </a:r>
          </a:p>
        </p:txBody>
      </p:sp>
      <p:sp>
        <p:nvSpPr>
          <p:cNvPr id="22" name="math-36-3">
            <a:extLst xmlns:a="http://schemas.openxmlformats.org/drawingml/2006/main">
              <a:ext uri="{FF2B5EF4-FFF2-40B4-BE49-F238E27FC236}">
                <a16:creationId xmlns:a16="http://schemas.microsoft.com/office/drawing/2014/main" id="{FAFFF893-6912-446C-ABDF-B5B9D11DFD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63819" y="4773168"/>
            <a:ext cx="73247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01B711B4-FE2B-4E28-B882-ED709758FA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Average over a stated interval</a:t>
            </a:r>
          </a:p>
        </p:txBody>
      </p:sp>
      <p:sp>
        <p:nvSpPr>
          <p:cNvPr id="24" name="math-37-0">
            <a:extLst xmlns:a="http://schemas.openxmlformats.org/drawingml/2006/main">
              <a:ext uri="{FF2B5EF4-FFF2-40B4-BE49-F238E27FC236}">
                <a16:creationId xmlns:a16="http://schemas.microsoft.com/office/drawing/2014/main" id="{D1F9389E-81B0-42EA-B116-0A4C67F934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343150"/>
            <a:ext cx="219266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5" name="math-37-1">
            <a:extLst xmlns:a="http://schemas.openxmlformats.org/drawingml/2006/main">
              <a:ext uri="{FF2B5EF4-FFF2-40B4-BE49-F238E27FC236}">
                <a16:creationId xmlns:a16="http://schemas.microsoft.com/office/drawing/2014/main" id="{7712CF33-9548-4A34-AE7A-7A258F59E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691" y="2483739"/>
            <a:ext cx="393287" cy="22631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82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82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6" name="math-37-2">
            <a:extLst xmlns:a="http://schemas.openxmlformats.org/drawingml/2006/main">
              <a:ext uri="{FF2B5EF4-FFF2-40B4-BE49-F238E27FC236}">
                <a16:creationId xmlns:a16="http://schemas.microsoft.com/office/drawing/2014/main" id="{BC0EF3E7-B03D-466C-BFCE-77284D34B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89403" y="2343150"/>
            <a:ext cx="1220533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7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Δv/Δt</a:t>
            </a:r>
          </a:p>
        </p:txBody>
      </p:sp>
      <p:sp>
        <p:nvSpPr>
          <p:cNvPr id="27" name="math-38-0">
            <a:extLst xmlns:a="http://schemas.openxmlformats.org/drawingml/2006/main">
              <a:ext uri="{FF2B5EF4-FFF2-40B4-BE49-F238E27FC236}">
                <a16:creationId xmlns:a16="http://schemas.microsoft.com/office/drawing/2014/main" id="{2E10B00A-85F3-4F87-9379-F052CA4D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067050"/>
            <a:ext cx="545116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(v</a:t>
            </a:r>
          </a:p>
        </p:txBody>
      </p:sp>
      <p:sp>
        <p:nvSpPr>
          <p:cNvPr id="28" name="math-38-1">
            <a:extLst xmlns:a="http://schemas.openxmlformats.org/drawingml/2006/main">
              <a:ext uri="{FF2B5EF4-FFF2-40B4-BE49-F238E27FC236}">
                <a16:creationId xmlns:a16="http://schemas.microsoft.com/office/drawing/2014/main" id="{0E94226A-44E4-4407-B5CF-982BCC0CFC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50541" y="3192018"/>
            <a:ext cx="8439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29" name="math-38-2">
            <a:extLst xmlns:a="http://schemas.openxmlformats.org/drawingml/2006/main">
              <a:ext uri="{FF2B5EF4-FFF2-40B4-BE49-F238E27FC236}">
                <a16:creationId xmlns:a16="http://schemas.microsoft.com/office/drawing/2014/main" id="{2509C2CB-5FCC-4AE9-B9E8-2E1DA904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6357" y="3067050"/>
            <a:ext cx="528352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v</a:t>
            </a:r>
          </a:p>
        </p:txBody>
      </p:sp>
      <p:sp>
        <p:nvSpPr>
          <p:cNvPr id="30" name="math-38-3">
            <a:extLst xmlns:a="http://schemas.openxmlformats.org/drawingml/2006/main">
              <a:ext uri="{FF2B5EF4-FFF2-40B4-BE49-F238E27FC236}">
                <a16:creationId xmlns:a16="http://schemas.microsoft.com/office/drawing/2014/main" id="{B328E1D0-0F22-4419-A42A-A555D2482F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6134" y="3192018"/>
            <a:ext cx="73247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31" name="math-38-4">
            <a:extLst xmlns:a="http://schemas.openxmlformats.org/drawingml/2006/main">
              <a:ext uri="{FF2B5EF4-FFF2-40B4-BE49-F238E27FC236}">
                <a16:creationId xmlns:a16="http://schemas.microsoft.com/office/drawing/2014/main" id="{7C40DC58-93C7-49AB-9B8E-74A0E7EAD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50806" y="3067050"/>
            <a:ext cx="400907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)/(t</a:t>
            </a:r>
          </a:p>
        </p:txBody>
      </p:sp>
      <p:sp>
        <p:nvSpPr>
          <p:cNvPr id="32" name="math-38-5">
            <a:extLst xmlns:a="http://schemas.openxmlformats.org/drawingml/2006/main">
              <a:ext uri="{FF2B5EF4-FFF2-40B4-BE49-F238E27FC236}">
                <a16:creationId xmlns:a16="http://schemas.microsoft.com/office/drawing/2014/main" id="{A03EE232-1F1A-4B36-B432-89640068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23139" y="3192018"/>
            <a:ext cx="84392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</a:t>
            </a:r>
          </a:p>
        </p:txBody>
      </p:sp>
      <p:sp>
        <p:nvSpPr>
          <p:cNvPr id="33" name="math-38-6">
            <a:extLst xmlns:a="http://schemas.openxmlformats.org/drawingml/2006/main">
              <a:ext uri="{FF2B5EF4-FFF2-40B4-BE49-F238E27FC236}">
                <a16:creationId xmlns:a16="http://schemas.microsoft.com/office/drawing/2014/main" id="{0A18DCAB-7FE8-4FDB-B45C-65CD028E64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78955" y="3067050"/>
            <a:ext cx="460629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− t</a:t>
            </a:r>
          </a:p>
        </p:txBody>
      </p:sp>
      <p:sp>
        <p:nvSpPr>
          <p:cNvPr id="34" name="math-38-7">
            <a:extLst xmlns:a="http://schemas.openxmlformats.org/drawingml/2006/main">
              <a:ext uri="{FF2B5EF4-FFF2-40B4-BE49-F238E27FC236}">
                <a16:creationId xmlns:a16="http://schemas.microsoft.com/office/drawing/2014/main" id="{8770312A-3252-4E51-BC59-E2070F11D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11009" y="3192018"/>
            <a:ext cx="73247" cy="20116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8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58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</a:t>
            </a:r>
          </a:p>
        </p:txBody>
      </p:sp>
      <p:sp>
        <p:nvSpPr>
          <p:cNvPr id="35" name="math-38-8">
            <a:extLst xmlns:a="http://schemas.openxmlformats.org/drawingml/2006/main">
              <a:ext uri="{FF2B5EF4-FFF2-40B4-BE49-F238E27FC236}">
                <a16:creationId xmlns:a16="http://schemas.microsoft.com/office/drawing/2014/main" id="{2CBF9D15-3338-412F-91B3-259FB5FAC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5681" y="3067050"/>
            <a:ext cx="130111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)</a:t>
            </a:r>
          </a:p>
        </p:txBody>
      </p:sp>
      <p:sp>
        <p:nvSpPr>
          <p:cNvPr id="3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C090D89-93DF-46F5-B74C-EDD03F6CA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3860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Unit: m s⁻²</a:t>
            </a:r>
          </a:p>
        </p:txBody>
      </p:sp>
      <p:sp>
        <p:nvSpPr>
          <p:cNvPr id="37" name="paragraph">
            <a:extLst xmlns:a="http://schemas.openxmlformats.org/drawingml/2006/main">
              <a:ext uri="{FF2B5EF4-FFF2-40B4-BE49-F238E27FC236}">
                <a16:creationId xmlns:a16="http://schemas.microsoft.com/office/drawing/2014/main" id="{748B005E-27E9-4190-A78D-00912D5E7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57700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Metres per second of velocity change per second.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sign gives direction along the chosen axis.</a:t>
            </a:r>
          </a:p>
        </p:txBody>
      </p:sp>
      <p:sp>
        <p:nvSpPr>
          <p:cNvPr id="38" name="paragraph">
            <a:extLst xmlns:a="http://schemas.openxmlformats.org/drawingml/2006/main">
              <a:ext uri="{FF2B5EF4-FFF2-40B4-BE49-F238E27FC236}">
                <a16:creationId xmlns:a16="http://schemas.microsoft.com/office/drawing/2014/main" id="{10950920-BD29-43EE-9157-94F69543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43575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single average does not prove constant acceleration.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Signed velocities before and after a reversal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6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18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73C38C5-2FD0-4D31-AC6B-93069E66803F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419100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714500"/>
                <a:gridCol w="2476500"/>
              </a:tblGrid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Time / s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 / m s⁻¹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1.0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+6.0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5.0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E886E4C2-8642-4D2C-96E3-3F50BF16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91100"/>
            <a:ext cx="41910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Right is positive.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velocities refer to the same cart.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4F4BB16D-2AAF-48DA-ADE0-42094D0EE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952625"/>
            <a:ext cx="617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the change in velocity and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elapsed time.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FECE7236-5E0A-4ABA-AD39-681E03246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981325"/>
            <a:ext cx="617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Find the average acceleration and state its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EB5742E8-F347-4A59-AED4-F158EEDFA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10025"/>
            <a:ext cx="61722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Does this result prove that acceleration was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2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constant throughout the interval? Explain.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Signed velocities before and after a reversal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6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19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468DCD05-7ADE-4B18-97DE-BDF85AE4F8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Subtract final minus initial</a:t>
            </a:r>
          </a:p>
        </p:txBody>
      </p:sp>
      <p:sp>
        <p:nvSpPr>
          <p:cNvPr id="15" name="math-39-0">
            <a:extLst xmlns:a="http://schemas.openxmlformats.org/drawingml/2006/main">
              <a:ext uri="{FF2B5EF4-FFF2-40B4-BE49-F238E27FC236}">
                <a16:creationId xmlns:a16="http://schemas.microsoft.com/office/drawing/2014/main" id="{1F22E413-74DA-481B-BA46-00E6A84B1B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35127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Δv = −2.0 − (+6.0) = −8.0 m s</a:t>
            </a:r>
          </a:p>
        </p:txBody>
      </p:sp>
      <p:sp>
        <p:nvSpPr>
          <p:cNvPr id="16" name="math-39-1">
            <a:extLst xmlns:a="http://schemas.openxmlformats.org/drawingml/2006/main">
              <a:ext uri="{FF2B5EF4-FFF2-40B4-BE49-F238E27FC236}">
                <a16:creationId xmlns:a16="http://schemas.microsoft.com/office/drawing/2014/main" id="{8B25721F-3943-48EC-9FEA-3311F164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69950" y="226961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17" name="math-40-0">
            <a:extLst xmlns:a="http://schemas.openxmlformats.org/drawingml/2006/main">
              <a:ext uri="{FF2B5EF4-FFF2-40B4-BE49-F238E27FC236}">
                <a16:creationId xmlns:a16="http://schemas.microsoft.com/office/drawing/2014/main" id="{FEAAC493-CED2-402B-ABE1-429300B738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133725"/>
            <a:ext cx="2778443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Δt = 5.0 − 1.0 = 4.0 s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2679E00D-F2D2-49C5-9A38-7E1799FA9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Divide by the elapsed time</a:t>
            </a:r>
          </a:p>
        </p:txBody>
      </p:sp>
      <p:sp>
        <p:nvSpPr>
          <p:cNvPr id="19" name="math-41-0">
            <a:extLst xmlns:a="http://schemas.openxmlformats.org/drawingml/2006/main">
              <a:ext uri="{FF2B5EF4-FFF2-40B4-BE49-F238E27FC236}">
                <a16:creationId xmlns:a16="http://schemas.microsoft.com/office/drawing/2014/main" id="{4C517CF4-5727-40F1-AD51-977A40237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18221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0" name="math-41-1">
            <a:extLst xmlns:a="http://schemas.openxmlformats.org/drawingml/2006/main">
              <a:ext uri="{FF2B5EF4-FFF2-40B4-BE49-F238E27FC236}">
                <a16:creationId xmlns:a16="http://schemas.microsoft.com/office/drawing/2014/main" id="{AD7C3F11-C6BB-4DDD-94CB-D5779D921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30638" y="2446877"/>
            <a:ext cx="322326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1" name="math-41-2">
            <a:extLst xmlns:a="http://schemas.openxmlformats.org/drawingml/2006/main">
              <a:ext uri="{FF2B5EF4-FFF2-40B4-BE49-F238E27FC236}">
                <a16:creationId xmlns:a16="http://schemas.microsoft.com/office/drawing/2014/main" id="{5E3259BC-73D2-4E23-803F-8C3938D91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24389" y="2333625"/>
            <a:ext cx="2731198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−8.0/4.0 = −2.0 m s</a:t>
            </a:r>
          </a:p>
        </p:txBody>
      </p:sp>
      <p:sp>
        <p:nvSpPr>
          <p:cNvPr id="22" name="math-41-3">
            <a:extLst xmlns:a="http://schemas.openxmlformats.org/drawingml/2006/main">
              <a:ext uri="{FF2B5EF4-FFF2-40B4-BE49-F238E27FC236}">
                <a16:creationId xmlns:a16="http://schemas.microsoft.com/office/drawing/2014/main" id="{A99A0163-6D74-4A34-AE8C-35C103ACE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7013" y="2267331"/>
            <a:ext cx="236315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60A2267D-C9A8-4F14-80C9-6A3FA7BF2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337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average acceleration points left.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Use 4.0 s, not the final clock time 5.0 s.</a:t>
            </a:r>
          </a:p>
        </p:txBody>
      </p:sp>
      <p:sp>
        <p:nvSpPr>
          <p:cNvPr id="24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753A3516-72CE-4663-830E-B7E236AE8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74345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The endpoints leave the history unknown</a:t>
            </a:r>
          </a:p>
        </p:txBody>
      </p:sp>
      <p:sp>
        <p:nvSpPr>
          <p:cNvPr id="25" name="paragraph">
            <a:extLst xmlns:a="http://schemas.openxmlformats.org/drawingml/2006/main">
              <a:ext uri="{FF2B5EF4-FFF2-40B4-BE49-F238E27FC236}">
                <a16:creationId xmlns:a16="http://schemas.microsoft.com/office/drawing/2014/main" id="{F1CC26DC-E935-4956-AD36-09C82BF868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10175"/>
            <a:ext cx="108204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No. Many changing accelerations can produce the same net velocity change in 4.0 s.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More velocity measurements are needed to describe the motion between the endpoints.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signs of velocity and acceleration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7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20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28E6296A-AEF8-4FE1-B624-B4832F385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63310BA6-95C8-416E-85D7-8A212316D9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2609D3BD-1E72-4FA2-8BBA-71035B32C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sign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48C9A8F2-008F-4C8F-8B84-66FAB1CB78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Shows the direction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of motion.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0C5DC787-EDEE-4293-80A9-C3BAF1E1D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171950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sign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128F887D-1495-489B-BBC8-E064A3CA0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61010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Shows the direction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of velocity change.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200A09C-676E-46CF-BFEC-943B09CA17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For nonzero velocity at an instant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B77FF8B3-E13F-4788-9213-EE1F2F2C4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924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Same sign: speed is increasing.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Opposite signs: speed is decreasing.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724E16A1-B537-4A10-9EF0-79DDA22DB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2905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Negative acceleration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B7E022BA-D438-4FD4-8BFD-E8ABA9C95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48150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Points in the negative direction. It can increase 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decrease speed, depending on the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direction.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8E54BE1C-7DDB-43B9-B715-F97F9C815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753100"/>
            <a:ext cx="6172200" cy="30908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At v = 0, the same/opposite-sign rule does not apply.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objects are speeding up?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7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21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B9C6513-B315-4595-9A7A-E5AD128330E7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047750"/>
                <a:gridCol w="2095500"/>
                <a:gridCol w="2095500"/>
              </a:tblGrid>
              <a:tr h="6477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 / m s⁻¹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 / m s⁻²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6477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477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477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477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−2.0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1F890DEF-1279-4F17-BCAC-080DF9FAD8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95950"/>
            <a:ext cx="5238750" cy="28717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Right is positive. Values describe one instant.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89DEF768-7E42-4187-A5EB-CF67A5DD9B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For A and B, state the motion direction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and whether speed is increasing or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decreasing.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A673980D-E402-451A-BDD7-0714B369F4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73254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Do the same for C and D. Which case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disproves “negative acceleration always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means slowing down”?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7A7226C0-5B37-4350-8110-F15E7809EA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393883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A fifth object has v = 0 and constant a =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+2.0 m s⁻². What happens immediately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after this instant?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Which objects are speeding up?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7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22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3E2FF4-CF7B-49C1-BC40-64E9EE638B06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3143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952500"/>
                <a:gridCol w="1714500"/>
                <a:gridCol w="2571750"/>
              </a:tblGrid>
              <a:tr h="6286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Motion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Speed trend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6286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Right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Increasing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286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Right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Decreasing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286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Left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Decreasing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62865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Left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Increasing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00CFB52F-A8B1-4565-BC49-D5E730449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A and B both move right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539C1DB4-9FA1-4256-8DFA-CC4844D38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86000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A: velocity and acceleration agree.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B: they oppose.</a:t>
            </a:r>
          </a:p>
        </p:txBody>
      </p:sp>
      <p:sp>
        <p:nvSpPr>
          <p:cNvPr id="17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9FD2A25A-5802-4303-A910-CAE64C3A22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448050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D is the counterexample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8A2526DA-B842-47B9-A36F-9C6F2B4A6D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7667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 slows while moving left.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 speeds up while moving left, even though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its acceleration is negative.</a:t>
            </a:r>
          </a:p>
        </p:txBody>
      </p:sp>
      <p:sp>
        <p:nvSpPr>
          <p:cNvPr id="19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02D3E221-9B17-42DA-B916-1328BA76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720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Zero velocity is momentary here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26C061FB-4E1D-4E31-8636-1802644A9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572125"/>
            <a:ext cx="502920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constant positive acceleration, the fifth object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begins moving right and gains speed.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 change of direction changes velocity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8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23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6D1A7E5E-6FDA-4241-83AA-FA22A405A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ABD7858F-DA7C-4B2D-8B9A-68A668443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887CB005-E46A-440C-8389-E444654CE9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Speed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948A7141-F794-40F4-8D48-66623FB9E5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of velocity.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speed value has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no direction.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85A05A0F-C717-4688-9333-B1FD31B5C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338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EE2DCF6D-E3C8-4B51-B4B0-9E25B127FC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781550"/>
            <a:ext cx="36576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Magnitude and direction.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Either can change.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5F2AD8F4-0EF0-443C-9D68-2C7951B80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Equal speeds can be different velocities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B0F386AE-33B9-404C-A8D3-81CDC49A85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 in opposite directions has opposite velocity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signs along the same axis.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6948605-74E9-4267-AB3F-B8C67A6DF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576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Equal endpoint velocities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3DD2DF03-0290-42C0-8DF7-62A3904129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76725"/>
            <a:ext cx="6172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Give zero average acceleration over the interval.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velocity may still have changed in between.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0334A885-B60A-42DF-A5DB-4EB49AF13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5600700"/>
            <a:ext cx="61722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An average does not reveal the full motion history.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speed at two moments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8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24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121FAE-3EC1-4667-8FBB-ED1E41EA5701}"/>
              </a:ext>
            </a:extLst>
          </p:cNvPr>
          <p:cNvGraphicFramePr/>
          <p:nvPr/>
        </p:nvGraphicFramePr>
        <p:xfrm>
          <a:off xmlns:a="http://schemas.openxmlformats.org/drawingml/2006/main" x="685800" y="2266950"/>
          <a:ext xmlns:a="http://schemas.openxmlformats.org/drawingml/2006/main" cx="523875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047750"/>
                <a:gridCol w="2095500"/>
                <a:gridCol w="2095500"/>
              </a:tblGrid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Case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Initial v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Final v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−4.0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762000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B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202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+4.0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585090FB-88B9-4FA1-A939-C9933A89AC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981575"/>
            <a:ext cx="5238750" cy="56102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Velocities in m s⁻¹. Right is positive.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72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Both intervals last 2.0 s.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BB5A916A-5FE4-4897-95C4-FA4F4AF19D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the average acceleration in 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Explain how the speeds can be equal.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60B5F866-248F-45BE-A3C3-3385EF8B4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896553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Calculate the average acceleration in B.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Does this prove that velocity was constant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between the measurements?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435D0D19-8E0B-4E0C-81BC-9319DE8ED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36231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Give a possible velocity history for B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with nonzero acceleration during part of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interval.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same speed at two moments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8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25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1C8F2975-AB8C-4E4F-A7E0-43A2DEADE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Direction changes the subtraction</a:t>
            </a:r>
          </a:p>
        </p:txBody>
      </p:sp>
      <p:sp>
        <p:nvSpPr>
          <p:cNvPr id="15" name="math-42-0">
            <a:extLst xmlns:a="http://schemas.openxmlformats.org/drawingml/2006/main">
              <a:ext uri="{FF2B5EF4-FFF2-40B4-BE49-F238E27FC236}">
                <a16:creationId xmlns:a16="http://schemas.microsoft.com/office/drawing/2014/main" id="{78388878-6F1C-469E-A7D0-B38D08769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182213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6" name="math-42-1">
            <a:extLst xmlns:a="http://schemas.openxmlformats.org/drawingml/2006/main">
              <a:ext uri="{FF2B5EF4-FFF2-40B4-BE49-F238E27FC236}">
                <a16:creationId xmlns:a16="http://schemas.microsoft.com/office/drawing/2014/main" id="{17928A0E-0CB6-432D-9C88-9215F3AE66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38" y="2446877"/>
            <a:ext cx="322326" cy="1823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3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3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17" name="math-42-2">
            <a:extLst xmlns:a="http://schemas.openxmlformats.org/drawingml/2006/main">
              <a:ext uri="{FF2B5EF4-FFF2-40B4-BE49-F238E27FC236}">
                <a16:creationId xmlns:a16="http://schemas.microsoft.com/office/drawing/2014/main" id="{E735A0C0-E4B3-408F-9AC4-D5BC0FC7D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33189" y="2333625"/>
            <a:ext cx="2546985" cy="4143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[−4.0 − (+4.0)]/2.0</a:t>
            </a:r>
          </a:p>
        </p:txBody>
      </p:sp>
      <p:sp>
        <p:nvSpPr>
          <p:cNvPr id="18" name="math-43-0">
            <a:extLst xmlns:a="http://schemas.openxmlformats.org/drawingml/2006/main">
              <a:ext uri="{FF2B5EF4-FFF2-40B4-BE49-F238E27FC236}">
                <a16:creationId xmlns:a16="http://schemas.microsoft.com/office/drawing/2014/main" id="{62547414-37F9-4B2F-9568-6E75C541C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86100"/>
            <a:ext cx="1513618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−4.0 m s</a:t>
            </a:r>
          </a:p>
        </p:txBody>
      </p:sp>
      <p:sp>
        <p:nvSpPr>
          <p:cNvPr id="19" name="math-43-1">
            <a:extLst xmlns:a="http://schemas.openxmlformats.org/drawingml/2006/main">
              <a:ext uri="{FF2B5EF4-FFF2-40B4-BE49-F238E27FC236}">
                <a16:creationId xmlns:a16="http://schemas.microsoft.com/office/drawing/2014/main" id="{1C949DC5-9DFE-40B5-8F4C-66F7C6CA8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70843" y="3010662"/>
            <a:ext cx="264985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E597EC15-909C-4B20-9BA6-3DA2B4D356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38575"/>
            <a:ext cx="523875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Both speed magnitudes are 4.0 m s⁻¹.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velocity directions differ.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5E9760ED-AAC7-4F91-9F49-7B474CB7F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Equal endpoint velocities give Δv = 0</a:t>
            </a:r>
          </a:p>
        </p:txBody>
      </p:sp>
      <p:sp>
        <p:nvSpPr>
          <p:cNvPr id="22" name="math-44-0">
            <a:extLst xmlns:a="http://schemas.openxmlformats.org/drawingml/2006/main">
              <a:ext uri="{FF2B5EF4-FFF2-40B4-BE49-F238E27FC236}">
                <a16:creationId xmlns:a16="http://schemas.microsoft.com/office/drawing/2014/main" id="{D79CEFA8-918A-4677-B75C-66C5FF3B1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17687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23" name="math-44-1">
            <a:extLst xmlns:a="http://schemas.openxmlformats.org/drawingml/2006/main">
              <a:ext uri="{FF2B5EF4-FFF2-40B4-BE49-F238E27FC236}">
                <a16:creationId xmlns:a16="http://schemas.microsoft.com/office/drawing/2014/main" id="{D5463FC0-EE39-4B5C-8C94-2F6E4D0E5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5304" y="2442972"/>
            <a:ext cx="312230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4" name="math-44-2">
            <a:extLst xmlns:a="http://schemas.openxmlformats.org/drawingml/2006/main">
              <a:ext uri="{FF2B5EF4-FFF2-40B4-BE49-F238E27FC236}">
                <a16:creationId xmlns:a16="http://schemas.microsoft.com/office/drawing/2014/main" id="{22A315FD-3D1F-4D9B-989A-3206F35C95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8959" y="2333625"/>
            <a:ext cx="295637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(4.0 − 4.0)/2.0 = 0 m s</a:t>
            </a:r>
          </a:p>
        </p:txBody>
      </p:sp>
      <p:sp>
        <p:nvSpPr>
          <p:cNvPr id="25" name="math-44-3">
            <a:extLst xmlns:a="http://schemas.openxmlformats.org/drawingml/2006/main">
              <a:ext uri="{FF2B5EF4-FFF2-40B4-BE49-F238E27FC236}">
                <a16:creationId xmlns:a16="http://schemas.microsoft.com/office/drawing/2014/main" id="{2CFFB2E5-41BA-46D2-8D38-E98A3C8005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36753" y="2269617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EC1CDCD2-1505-4AD7-964C-CB8D11C8A7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86100"/>
            <a:ext cx="50292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This says nothing about whether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was constant between them.</a:t>
            </a:r>
          </a:p>
        </p:txBody>
      </p:sp>
      <p:sp>
        <p:nvSpPr>
          <p:cNvPr id="2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0C8F5FC6-C58C-4155-B1D6-AC7BFD03D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672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One possible history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E40B94C6-5250-4738-A23C-2003022FA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324475"/>
            <a:ext cx="10820400" cy="64865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cart speeds up from +4.0 to +6.0 m s⁻¹ during the first second, then slows back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to +4.0 m s⁻¹ during the second. Average acceleration over both seconds is zero.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Instantaneous acceleration on a velocity graph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9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26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6FE71959-4BF2-40D2-91A5-4BBE3D9A1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3798EB72-19C3-4213-BD76-C2E818B38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C7DF654A-F62C-4C1F-961B-564893DE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Velocity–time graph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1EC5F746-7A0C-47E9-A5C6-EEDE15B65E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is on the vertical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axis. Time is on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horizontal axis.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5DBB9884-BF5F-49D8-95BC-7F87DE992B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51485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AD1400C9-D38B-45E8-A93F-1A5716F51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962525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slope gives the rate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of velocity change.</a:t>
            </a:r>
          </a:p>
        </p:txBody>
      </p:sp>
      <p:sp>
        <p:nvSpPr>
          <p:cNvPr id="20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C13983B-E1E3-4A23-AD49-9C7E3AEADD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Chord and tangent</a:t>
            </a:r>
          </a:p>
        </p:txBody>
      </p:sp>
      <p:sp>
        <p:nvSpPr>
          <p:cNvPr id="21" name="paragraph">
            <a:extLst xmlns:a="http://schemas.openxmlformats.org/drawingml/2006/main">
              <a:ext uri="{FF2B5EF4-FFF2-40B4-BE49-F238E27FC236}">
                <a16:creationId xmlns:a16="http://schemas.microsoft.com/office/drawing/2014/main" id="{0BF2F771-D9E3-4589-9A0C-EB0606211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Chord gradient: average acceleration over 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interval.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Tangent gradient: acceleration at one instant.</a:t>
            </a:r>
          </a:p>
        </p:txBody>
      </p:sp>
      <p:sp>
        <p:nvSpPr>
          <p:cNvPr id="22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B0AA931B-D487-4784-8186-AEAA7FFD86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57650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Momentarily at rest</a:t>
            </a:r>
          </a:p>
        </p:txBody>
      </p:sp>
      <p:sp>
        <p:nvSpPr>
          <p:cNvPr id="23" name="paragraph">
            <a:extLst xmlns:a="http://schemas.openxmlformats.org/drawingml/2006/main">
              <a:ext uri="{FF2B5EF4-FFF2-40B4-BE49-F238E27FC236}">
                <a16:creationId xmlns:a16="http://schemas.microsoft.com/office/drawing/2014/main" id="{1208F755-0EDA-4CD6-9D6F-83461DDA7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476750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Velocity is zero at that moment. Acceleration may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still be nonzero, so the object need not remain 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rest.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At rest for an instant, but still accelerating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9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27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0B16AF8B-2F19-4483-95D2-4D0249830E07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523875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78d53bcad717498b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D6F54F53-E698-4B28-95A6-9AB3009B4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19750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Right is positive. Tangent at 4.0 s passes through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(3.0 s, −2.0 m s⁻¹) and (5.0 s, +2.0 m s⁻¹).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4A02D3AD-A45C-4393-86F4-23D883C5E6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Find average acceleration from 0 to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4.0 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EC545E4C-F4FC-4D61-89E3-7B83E88F2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918460"/>
            <a:ext cx="5029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Draw the tangent at 4.0 s using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supplied points. Find instantaneous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acceleration and velocity at that moment.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23286E19-699E-49F2-8336-C19163B3A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191000"/>
            <a:ext cx="50292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Use the velocity signs to describe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 just before and just after 4.0 s.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At rest for an instant, but still accelerating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9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28</a:t>
            </a:r>
          </a:p>
        </p:txBody>
      </p:sp>
      <p:graphicFrame>
        <p:nvGraphicFramePr>
          <p:cNvPr id="14" name="Chart">
            <a:extLst xmlns:a="http://schemas.openxmlformats.org/drawingml/2006/main">
              <a:ext uri="{FF2B5EF4-FFF2-40B4-BE49-F238E27FC236}">
                <a16:creationId xmlns:a16="http://schemas.microsoft.com/office/drawing/2014/main" id="{C38B06BC-63FB-4C56-9DCA-C683762FDBFD}"/>
              </a:ext>
            </a:extLst>
          </p:cNvPr>
          <p:cNvGraphicFramePr/>
          <p:nvPr/>
        </p:nvGraphicFramePr>
        <p:xfrm>
          <a:off xmlns:a="http://schemas.openxmlformats.org/drawingml/2006/main" x="685800" y="2133600"/>
          <a:ext xmlns:a="http://schemas.openxmlformats.org/drawingml/2006/main" cx="5238750" cy="3238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a39b4dc7f14145f9"/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A8B2BD33-299A-4BF8-A867-E5CB4AEAC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15000"/>
            <a:ext cx="5238750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The local slope is positive when v passes through zero.</a:t>
            </a:r>
          </a:p>
        </p:txBody>
      </p:sp>
      <p:sp>
        <p:nvSpPr>
          <p:cNvPr id="16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CF031FC1-9142-4BA2-89F6-8B8FBB4A4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Compare the endpoint velocities</a:t>
            </a:r>
          </a:p>
        </p:txBody>
      </p:sp>
      <p:sp>
        <p:nvSpPr>
          <p:cNvPr id="17" name="math-45-0">
            <a:extLst xmlns:a="http://schemas.openxmlformats.org/drawingml/2006/main">
              <a:ext uri="{FF2B5EF4-FFF2-40B4-BE49-F238E27FC236}">
                <a16:creationId xmlns:a16="http://schemas.microsoft.com/office/drawing/2014/main" id="{7B957964-36ED-4F1B-9D13-AF89DB80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286000"/>
            <a:ext cx="176879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</a:t>
            </a:r>
          </a:p>
        </p:txBody>
      </p:sp>
      <p:sp>
        <p:nvSpPr>
          <p:cNvPr id="18" name="math-45-1">
            <a:extLst xmlns:a="http://schemas.openxmlformats.org/drawingml/2006/main">
              <a:ext uri="{FF2B5EF4-FFF2-40B4-BE49-F238E27FC236}">
                <a16:creationId xmlns:a16="http://schemas.microsoft.com/office/drawing/2014/main" id="{F833484B-5BC5-4B9B-A02E-1F928E2B10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25304" y="2395347"/>
            <a:ext cx="312230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19" name="math-45-2">
            <a:extLst xmlns:a="http://schemas.openxmlformats.org/drawingml/2006/main">
              <a:ext uri="{FF2B5EF4-FFF2-40B4-BE49-F238E27FC236}">
                <a16:creationId xmlns:a16="http://schemas.microsoft.com/office/drawing/2014/main" id="{E4C2D154-9D75-45CE-9F75-9343B19DC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8959" y="2286000"/>
            <a:ext cx="2511552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(0 − 0)/4.0 = 0 m s</a:t>
            </a:r>
          </a:p>
        </p:txBody>
      </p:sp>
      <p:sp>
        <p:nvSpPr>
          <p:cNvPr id="20" name="math-45-3">
            <a:extLst xmlns:a="http://schemas.openxmlformats.org/drawingml/2006/main">
              <a:ext uri="{FF2B5EF4-FFF2-40B4-BE49-F238E27FC236}">
                <a16:creationId xmlns:a16="http://schemas.microsoft.com/office/drawing/2014/main" id="{0E11698E-654F-4FDA-AB37-20106430F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936" y="2221992"/>
            <a:ext cx="229171" cy="1760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86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86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1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6EC32183-A62D-4193-8DFF-0C464E865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28612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The tangent has a nonzero slope</a:t>
            </a:r>
          </a:p>
        </p:txBody>
      </p:sp>
      <p:sp>
        <p:nvSpPr>
          <p:cNvPr id="22" name="math-46-0">
            <a:extLst xmlns:a="http://schemas.openxmlformats.org/drawingml/2006/main">
              <a:ext uri="{FF2B5EF4-FFF2-40B4-BE49-F238E27FC236}">
                <a16:creationId xmlns:a16="http://schemas.microsoft.com/office/drawing/2014/main" id="{829B5A8E-708D-4561-A08B-FDC7EC0A7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714750"/>
            <a:ext cx="3070955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= [2.0 − (−2.0)]/(5.0 − 3.0)</a:t>
            </a:r>
          </a:p>
        </p:txBody>
      </p:sp>
      <p:sp>
        <p:nvSpPr>
          <p:cNvPr id="23" name="math-47-0">
            <a:extLst xmlns:a="http://schemas.openxmlformats.org/drawingml/2006/main">
              <a:ext uri="{FF2B5EF4-FFF2-40B4-BE49-F238E27FC236}">
                <a16:creationId xmlns:a16="http://schemas.microsoft.com/office/drawing/2014/main" id="{C0F1F065-04DC-4577-B632-4990000A0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200525"/>
            <a:ext cx="1243584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+2.0 m s</a:t>
            </a:r>
          </a:p>
        </p:txBody>
      </p:sp>
      <p:sp>
        <p:nvSpPr>
          <p:cNvPr id="24" name="math-47-1">
            <a:extLst xmlns:a="http://schemas.openxmlformats.org/drawingml/2006/main">
              <a:ext uri="{FF2B5EF4-FFF2-40B4-BE49-F238E27FC236}">
                <a16:creationId xmlns:a16="http://schemas.microsoft.com/office/drawing/2014/main" id="{D4918E00-6C6E-4D30-8047-4D25AFAB8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92009" y="4138803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−2</a:t>
            </a:r>
          </a:p>
        </p:txBody>
      </p:sp>
      <p:sp>
        <p:nvSpPr>
          <p:cNvPr id="25" name="math-47-2">
            <a:extLst xmlns:a="http://schemas.openxmlformats.org/drawingml/2006/main">
              <a:ext uri="{FF2B5EF4-FFF2-40B4-BE49-F238E27FC236}">
                <a16:creationId xmlns:a16="http://schemas.microsoft.com/office/drawing/2014/main" id="{9F1510C8-07C2-4C02-B248-C716F14827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85462" y="4200525"/>
            <a:ext cx="1436275" cy="38576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    v = 0 m s</a:t>
            </a:r>
          </a:p>
        </p:txBody>
      </p:sp>
      <p:sp>
        <p:nvSpPr>
          <p:cNvPr id="26" name="math-47-3">
            <a:extLst xmlns:a="http://schemas.openxmlformats.org/drawingml/2006/main">
              <a:ext uri="{FF2B5EF4-FFF2-40B4-BE49-F238E27FC236}">
                <a16:creationId xmlns:a16="http://schemas.microsoft.com/office/drawing/2014/main" id="{44EFD0E0-585C-4C10-82FD-948DB9B21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3161" y="4138803"/>
            <a:ext cx="222028" cy="169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33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33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7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C99E06BD-F997-4954-86FB-9F3370D3A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0577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The cart reverses at 4.0 s</a:t>
            </a:r>
          </a:p>
        </p:txBody>
      </p:sp>
      <p:sp>
        <p:nvSpPr>
          <p:cNvPr id="28" name="paragraph">
            <a:extLst xmlns:a="http://schemas.openxmlformats.org/drawingml/2006/main">
              <a:ext uri="{FF2B5EF4-FFF2-40B4-BE49-F238E27FC236}">
                <a16:creationId xmlns:a16="http://schemas.microsoft.com/office/drawing/2014/main" id="{6DF6972C-1D12-4291-94DA-5452BD95D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486400"/>
            <a:ext cx="50292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Before: moving left and slowing.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After: moving right and speeding up.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Measuring motion with video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10  /  Definitions and symbols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29</a:t>
            </a:r>
          </a:p>
        </p:txBody>
      </p:sp>
      <p:sp>
        <p:nvSpPr>
          <p:cNvPr id="14" name="gold-panel">
            <a:extLst xmlns:a="http://schemas.openxmlformats.org/drawingml/2006/main">
              <a:ext uri="{FF2B5EF4-FFF2-40B4-BE49-F238E27FC236}">
                <a16:creationId xmlns:a16="http://schemas.microsoft.com/office/drawing/2014/main" id="{DCBC15D3-2F38-4AD0-BB56-AA084B72D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714500"/>
            <a:ext cx="4191000" cy="4286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666"/>
          </a:solidFill>
          <a:ln xmlns:a="http://schemas.openxmlformats.org/drawingml/2006/main" w="0">
            <a:noFill/>
          </a:ln>
        </p:spPr>
      </p:sp>
      <p:sp>
        <p:nvSpPr>
          <p:cNvPr id="15" name="panel-label">
            <a:extLst xmlns:a="http://schemas.openxmlformats.org/drawingml/2006/main">
              <a:ext uri="{FF2B5EF4-FFF2-40B4-BE49-F238E27FC236}">
                <a16:creationId xmlns:a16="http://schemas.microsoft.com/office/drawing/2014/main" id="{4AF9536A-BD30-4B4F-8BA1-198827B59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924050"/>
            <a:ext cx="36576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42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KEY TERMS</a:t>
            </a:r>
          </a:p>
        </p:txBody>
      </p:sp>
      <p:sp>
        <p:nvSpPr>
          <p:cNvPr id="16" name="paragraph">
            <a:extLst xmlns:a="http://schemas.openxmlformats.org/drawingml/2006/main">
              <a:ext uri="{FF2B5EF4-FFF2-40B4-BE49-F238E27FC236}">
                <a16:creationId xmlns:a16="http://schemas.microsoft.com/office/drawing/2014/main" id="{42714011-E68C-4C3C-8E41-2FD37FC529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352675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Frame rate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B8D76F2E-6977-45CF-AC6B-841B8710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800350"/>
            <a:ext cx="3657600" cy="34194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Frames recorded per second.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FDF9CA3B-1D02-44AB-B795-5B3592333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924300"/>
            <a:ext cx="3657600" cy="37480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75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75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Frame interval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39502262-FC00-4686-B6C6-21F7CF9869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371975"/>
            <a:ext cx="3657600" cy="62674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Time between successive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frames = 1/frame rate.</a:t>
            </a:r>
          </a:p>
        </p:txBody>
      </p:sp>
      <p:sp>
        <p:nvSpPr>
          <p:cNvPr id="20" name="paragraph">
            <a:extLst xmlns:a="http://schemas.openxmlformats.org/drawingml/2006/main">
              <a:ext uri="{FF2B5EF4-FFF2-40B4-BE49-F238E27FC236}">
                <a16:creationId xmlns:a16="http://schemas.microsoft.com/office/drawing/2014/main" id="{28A69327-AD5D-4B15-B636-C8F2D1077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486400"/>
            <a:ext cx="36576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Count intervals, not images.</a:t>
            </a:r>
          </a:p>
        </p:txBody>
      </p:sp>
      <p:sp>
        <p:nvSpPr>
          <p:cNvPr id="21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F6BA67F1-A8A0-436F-BAA3-D14153E8D0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185737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Calibrate the distance scale</a:t>
            </a:r>
          </a:p>
        </p:txBody>
      </p:sp>
      <p:sp>
        <p:nvSpPr>
          <p:cNvPr id="22" name="paragraph">
            <a:extLst xmlns:a="http://schemas.openxmlformats.org/drawingml/2006/main">
              <a:ext uri="{FF2B5EF4-FFF2-40B4-BE49-F238E27FC236}">
                <a16:creationId xmlns:a16="http://schemas.microsoft.com/office/drawing/2014/main" id="{CA969862-2E87-480D-BE39-CF4B087F0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2276475"/>
            <a:ext cx="6172200" cy="97726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Put a known length in the plane of motion. Keep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camera fixed and its view perpendicular to that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plane.</a:t>
            </a:r>
          </a:p>
        </p:txBody>
      </p:sp>
      <p:sp>
        <p:nvSpPr>
          <p:cNvPr id="23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78BF4A3E-F409-4C98-9D9C-8E400C82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3857625"/>
            <a:ext cx="6172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Short-interval velocity</a:t>
            </a:r>
          </a:p>
        </p:txBody>
      </p:sp>
      <p:sp>
        <p:nvSpPr>
          <p:cNvPr id="24" name="math-48-0">
            <a:extLst xmlns:a="http://schemas.openxmlformats.org/drawingml/2006/main">
              <a:ext uri="{FF2B5EF4-FFF2-40B4-BE49-F238E27FC236}">
                <a16:creationId xmlns:a16="http://schemas.microsoft.com/office/drawing/2014/main" id="{2F21D0F6-A046-4BE0-8069-0FDC2AEB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295775"/>
            <a:ext cx="190500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5" name="math-48-1">
            <a:extLst xmlns:a="http://schemas.openxmlformats.org/drawingml/2006/main">
              <a:ext uri="{FF2B5EF4-FFF2-40B4-BE49-F238E27FC236}">
                <a16:creationId xmlns:a16="http://schemas.microsoft.com/office/drawing/2014/main" id="{5080218C-0196-4A76-8067-E7A446C81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95925" y="4428554"/>
            <a:ext cx="373190" cy="21374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83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83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6" name="math-48-2">
            <a:extLst xmlns:a="http://schemas.openxmlformats.org/drawingml/2006/main">
              <a:ext uri="{FF2B5EF4-FFF2-40B4-BE49-F238E27FC236}">
                <a16:creationId xmlns:a16="http://schemas.microsoft.com/office/drawing/2014/main" id="{4A70E598-F2FB-42CA-B1FC-79443CE7B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0540" y="4295775"/>
            <a:ext cx="1154335" cy="4857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5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5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Δx/Δt</a:t>
            </a:r>
          </a:p>
        </p:txBody>
      </p:sp>
      <p:sp>
        <p:nvSpPr>
          <p:cNvPr id="27" name="paragraph">
            <a:extLst xmlns:a="http://schemas.openxmlformats.org/drawingml/2006/main">
              <a:ext uri="{FF2B5EF4-FFF2-40B4-BE49-F238E27FC236}">
                <a16:creationId xmlns:a16="http://schemas.microsoft.com/office/drawing/2014/main" id="{C24D206F-1D8E-4281-BF6B-09217A2244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991100"/>
            <a:ext cx="6172200" cy="91154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short interval can estimate local velocity if it changes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little. Very small position changes are harder to measure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accurately.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Four frame intervals or five?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10  /  Question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30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9100CD-0BA8-4FB9-9A30-D1632B5983F3}"/>
              </a:ext>
            </a:extLst>
          </p:cNvPr>
          <p:cNvGraphicFramePr/>
          <p:nvPr/>
        </p:nvGraphicFramePr>
        <p:xfrm>
          <a:off xmlns:a="http://schemas.openxmlformats.org/drawingml/2006/main" x="685800" y="2162175"/>
          <a:ext xmlns:a="http://schemas.openxmlformats.org/drawingml/2006/main" cx="5238750" cy="33337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571750"/>
                <a:gridCol w="2667000"/>
              </a:tblGrid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Frame number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Position / m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120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0.350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121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0.370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122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0.390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123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0.410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55625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124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950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0.430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622107B3-F82D-403F-B741-91FD074B9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5238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Camera: 200 frames s⁻¹. Right is positive.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5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5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Distance scale is calibrated in the motion plane.</a:t>
            </a:r>
          </a:p>
        </p:txBody>
      </p:sp>
      <p:sp>
        <p:nvSpPr>
          <p:cNvPr id="16" name="question-part-a">
            <a:extLst xmlns:a="http://schemas.openxmlformats.org/drawingml/2006/main">
              <a:ext uri="{FF2B5EF4-FFF2-40B4-BE49-F238E27FC236}">
                <a16:creationId xmlns:a16="http://schemas.microsoft.com/office/drawing/2014/main" id="{F90A365F-912E-4257-BE4F-5369B1A02F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952625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(a) Calculate the elapsed time from frame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120 to frame 124. Explain the number of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intervals.</a:t>
            </a:r>
          </a:p>
        </p:txBody>
      </p:sp>
      <p:sp>
        <p:nvSpPr>
          <p:cNvPr id="17" name="question-part-b">
            <a:extLst xmlns:a="http://schemas.openxmlformats.org/drawingml/2006/main">
              <a:ext uri="{FF2B5EF4-FFF2-40B4-BE49-F238E27FC236}">
                <a16:creationId xmlns:a16="http://schemas.microsoft.com/office/drawing/2014/main" id="{8C781C2D-E13C-4E79-BA49-9373D3852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182779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(b) Calculate the average velocity between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these frames. What supports using it as an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estimate near the middle of the interval?</a:t>
            </a:r>
          </a:p>
        </p:txBody>
      </p:sp>
      <p:sp>
        <p:nvSpPr>
          <p:cNvPr id="18" name="question-part-c">
            <a:extLst xmlns:a="http://schemas.openxmlformats.org/drawingml/2006/main">
              <a:ext uri="{FF2B5EF4-FFF2-40B4-BE49-F238E27FC236}">
                <a16:creationId xmlns:a16="http://schemas.microsoft.com/office/drawing/2014/main" id="{B39CA7B9-A5EA-4AE6-85B4-FB2BAD69A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412933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(c) Would using only one frame interval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always improve the estimate? Explain the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trade-off.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Four frame intervals or five?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10  /  Key and explanation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31</a:t>
            </a:r>
          </a:p>
        </p:txBody>
      </p:sp>
      <p:sp>
        <p:nvSpPr>
          <p:cNvPr id="14" name="answer-part-a">
            <a:extLst xmlns:a="http://schemas.openxmlformats.org/drawingml/2006/main">
              <a:ext uri="{FF2B5EF4-FFF2-40B4-BE49-F238E27FC236}">
                <a16:creationId xmlns:a16="http://schemas.microsoft.com/office/drawing/2014/main" id="{E1203A9F-12D5-422D-98E2-09A458259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57375"/>
            <a:ext cx="523875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(a) There are four time intervals</a:t>
            </a:r>
          </a:p>
        </p:txBody>
      </p:sp>
      <p:sp>
        <p:nvSpPr>
          <p:cNvPr id="15" name="math-49-0">
            <a:extLst xmlns:a="http://schemas.openxmlformats.org/drawingml/2006/main">
              <a:ext uri="{FF2B5EF4-FFF2-40B4-BE49-F238E27FC236}">
                <a16:creationId xmlns:a16="http://schemas.microsoft.com/office/drawing/2014/main" id="{B13B9ADC-3ED7-4984-9EC5-4EF2CC5E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33625"/>
            <a:ext cx="2737485" cy="44291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3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Δt = (124 − 120)/200</a:t>
            </a:r>
          </a:p>
        </p:txBody>
      </p:sp>
      <p:sp>
        <p:nvSpPr>
          <p:cNvPr id="16" name="math-50-0">
            <a:extLst xmlns:a="http://schemas.openxmlformats.org/drawingml/2006/main">
              <a:ext uri="{FF2B5EF4-FFF2-40B4-BE49-F238E27FC236}">
                <a16:creationId xmlns:a16="http://schemas.microsoft.com/office/drawing/2014/main" id="{1936C42B-0674-4469-A239-F656F174E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000375"/>
            <a:ext cx="1505331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0.0200 s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A88514BF-AF0E-4BDD-832E-43B1FCFB62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5238750" cy="35290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Five images mark the ends of four intervals.</a:t>
            </a:r>
          </a:p>
        </p:txBody>
      </p:sp>
      <p:sp>
        <p:nvSpPr>
          <p:cNvPr id="18" name="answer-part-b">
            <a:extLst xmlns:a="http://schemas.openxmlformats.org/drawingml/2006/main">
              <a:ext uri="{FF2B5EF4-FFF2-40B4-BE49-F238E27FC236}">
                <a16:creationId xmlns:a16="http://schemas.microsoft.com/office/drawing/2014/main" id="{46FEBF23-0856-4FEF-AB2A-AC4E4848BE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1857375"/>
            <a:ext cx="50292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(b) Divide displacement by elapsed time</a:t>
            </a:r>
          </a:p>
        </p:txBody>
      </p:sp>
      <p:sp>
        <p:nvSpPr>
          <p:cNvPr id="19" name="math-51-0">
            <a:extLst xmlns:a="http://schemas.openxmlformats.org/drawingml/2006/main">
              <a:ext uri="{FF2B5EF4-FFF2-40B4-BE49-F238E27FC236}">
                <a16:creationId xmlns:a16="http://schemas.microsoft.com/office/drawing/2014/main" id="{9EEBF19F-A7F6-4520-9C0F-91B136613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2333625"/>
            <a:ext cx="15240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v</a:t>
            </a:r>
          </a:p>
        </p:txBody>
      </p:sp>
      <p:sp>
        <p:nvSpPr>
          <p:cNvPr id="20" name="math-51-1">
            <a:extLst xmlns:a="http://schemas.openxmlformats.org/drawingml/2006/main">
              <a:ext uri="{FF2B5EF4-FFF2-40B4-BE49-F238E27FC236}">
                <a16:creationId xmlns:a16="http://schemas.microsoft.com/office/drawing/2014/main" id="{DA15CAFE-12D9-407F-856D-8A8311FE56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435162"/>
            <a:ext cx="292036" cy="1634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87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287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avg</a:t>
            </a:r>
          </a:p>
        </p:txBody>
      </p:sp>
      <p:sp>
        <p:nvSpPr>
          <p:cNvPr id="21" name="math-51-2">
            <a:extLst xmlns:a="http://schemas.openxmlformats.org/drawingml/2006/main">
              <a:ext uri="{FF2B5EF4-FFF2-40B4-BE49-F238E27FC236}">
                <a16:creationId xmlns:a16="http://schemas.microsoft.com/office/drawing/2014/main" id="{2D09331E-DD8F-4AD3-8C7A-F64B68C8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64286" y="2333625"/>
            <a:ext cx="2823686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95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95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 = (0.430 − 0.350)/0.0200</a:t>
            </a:r>
          </a:p>
        </p:txBody>
      </p:sp>
      <p:sp>
        <p:nvSpPr>
          <p:cNvPr id="22" name="math-52-0">
            <a:extLst xmlns:a="http://schemas.openxmlformats.org/drawingml/2006/main">
              <a:ext uri="{FF2B5EF4-FFF2-40B4-BE49-F238E27FC236}">
                <a16:creationId xmlns:a16="http://schemas.microsoft.com/office/drawing/2014/main" id="{5558FEAE-C708-4206-8462-2EE5EF095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000375"/>
            <a:ext cx="1688497" cy="47148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4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= +4.00 m s</a:t>
            </a:r>
          </a:p>
        </p:txBody>
      </p:sp>
      <p:sp>
        <p:nvSpPr>
          <p:cNvPr id="23" name="math-52-1">
            <a:extLst xmlns:a="http://schemas.openxmlformats.org/drawingml/2006/main">
              <a:ext uri="{FF2B5EF4-FFF2-40B4-BE49-F238E27FC236}">
                <a16:creationId xmlns:a16="http://schemas.microsoft.com/office/drawing/2014/main" id="{2DDDCFAC-1032-467E-81E4-A73D812165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6922" y="2924937"/>
            <a:ext cx="264985" cy="20745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634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634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−1</a:t>
            </a:r>
          </a:p>
        </p:txBody>
      </p:sp>
      <p:sp>
        <p:nvSpPr>
          <p:cNvPr id="24" name="paragraph">
            <a:extLst xmlns:a="http://schemas.openxmlformats.org/drawingml/2006/main">
              <a:ext uri="{FF2B5EF4-FFF2-40B4-BE49-F238E27FC236}">
                <a16:creationId xmlns:a16="http://schemas.microsoft.com/office/drawing/2014/main" id="{891ABCAA-B7DE-4372-AA5A-92A814F9F1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3810000"/>
            <a:ext cx="5029200" cy="94440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Equal position increments at equal times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support nearly constant velocity at this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02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sampling scale.</a:t>
            </a:r>
          </a:p>
        </p:txBody>
      </p:sp>
      <p:sp>
        <p:nvSpPr>
          <p:cNvPr id="25" name="answer-part-c">
            <a:extLst xmlns:a="http://schemas.openxmlformats.org/drawingml/2006/main">
              <a:ext uri="{FF2B5EF4-FFF2-40B4-BE49-F238E27FC236}">
                <a16:creationId xmlns:a16="http://schemas.microsoft.com/office/drawing/2014/main" id="{40EBB98A-25F8-48E0-8A89-BB623BDFA1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6730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(c) Shorter is not automatically more accurate</a:t>
            </a:r>
          </a:p>
        </p:txBody>
      </p:sp>
      <p:sp>
        <p:nvSpPr>
          <p:cNvPr id="26" name="paragraph">
            <a:extLst xmlns:a="http://schemas.openxmlformats.org/drawingml/2006/main">
              <a:ext uri="{FF2B5EF4-FFF2-40B4-BE49-F238E27FC236}">
                <a16:creationId xmlns:a16="http://schemas.microsoft.com/office/drawing/2014/main" id="{28044D34-F434-4D7E-9DD6-40418280E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14975"/>
            <a:ext cx="108204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A shorter interval is more local, but the displacement is smaller. The same position-reading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uncertainty then has a larger fractional effect. Check the scale, frame timing and motion.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The quantities that describe motion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Lesson 1.1.1  /  Summary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32</a:t>
            </a:r>
          </a:p>
        </p:txBody>
      </p:sp>
      <p:graphicFrame>
        <p:nvGraphicFrame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D885D91-CF83-45B2-8890-C2949DB3BB6B}"/>
              </a:ext>
            </a:extLst>
          </p:cNvPr>
          <p:cNvGraphicFramePr/>
          <p:nvPr/>
        </p:nvGraphicFramePr>
        <p:xfrm>
          <a:off xmlns:a="http://schemas.openxmlformats.org/drawingml/2006/main" x="685800" y="1933575"/>
          <a:ext xmlns:a="http://schemas.openxmlformats.org/drawingml/2006/main" cx="10820400" cy="35242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762250"/>
                <a:gridCol w="4953000"/>
                <a:gridCol w="3105150"/>
              </a:tblGrid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Quantity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Meaning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1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 or vector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T w="19050">
                      <a:solidFill>
                        <a:srgbClr val="FFFFFF"/>
                      </a:solidFill>
                      <a:prstDash val="solid"/>
                    </a:lnT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D666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Position x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Location relative to an origin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Signed coordinate in 1D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Distance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Total path length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Displacement Δx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Final position − initial position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Average speed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Total distance / elapsed time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Scalar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Average velocity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Displacement / elapsed time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  <a:tr h="503464"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Average acceleration</a:t>
                      </a:r>
                    </a:p>
                  </a:txBody>
                  <a:tcPr marL="91440" marR="91440" marT="45720" marB="45720" anchor="ctr">
                    <a:lnL w="19050">
                      <a:solidFill>
                        <a:srgbClr val="FFFFFF"/>
                      </a:solidFill>
                      <a:prstDash val="solid"/>
                    </a:lnL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Velocity change / elapsed time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  <a:tc>
                  <a:txBody>
                    <a:bodyPr lIns="76200" tIns="76200" rIns="76200" bIns="76200">
                      <a:noAutofit/>
                    </a:bodyPr>
                    <a:lstStyle/>
                    <a:p>
                      <a:pPr algn="ctr"/>
                      <a:r>
                        <a:rPr sz="1875" b="0">
                          <a:solidFill>
                            <a:srgbClr val="19324D"/>
                          </a:solidFill>
                          <a:latin typeface="Arial"/>
                          <a:ea typeface="Arial"/>
                          <a:cs typeface="Arial"/>
                        </a:rPr>
                        <a:t>Vector</a:t>
                      </a:r>
                    </a:p>
                  </a:txBody>
                  <a:tcPr marL="91440" marR="91440" marT="45720" marB="45720" anchor="ctr">
                    <a:lnR w="19050">
                      <a:solidFill>
                        <a:srgbClr val="FFFFFF"/>
                      </a:solidFill>
                      <a:prstDash val="solid"/>
                    </a:lnR>
                    <a:lnB w="19050">
                      <a:solidFill>
                        <a:srgbClr val="FFFFFF"/>
                      </a:solidFill>
                      <a:prstDash val="solid"/>
                    </a:lnB>
                    <a:solidFill>
                      <a:srgbClr val="FFF8E8"/>
                    </a:solidFill>
                  </a:tcPr>
                </a:tc>
              </a:tr>
            </a:tbl>
          </a:graphicData>
        </a:graphic>
      </p:graphicFrame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C252D8C0-F5C1-4CD8-A9F8-709B318C9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72452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At an instant, compare the directions of velocity and acceleration to judge the speed change.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slides/slide3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header-brand">
            <a:extLst xmlns:a="http://schemas.openxmlformats.org/drawingml/2006/main">
              <a:ext uri="{FF2B5EF4-FFF2-40B4-BE49-F238E27FC236}">
                <a16:creationId xmlns:a16="http://schemas.microsoft.com/office/drawing/2014/main" id="{EDB52AE3-9B06-47BF-97DB-6BB544EF5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66700"/>
            <a:ext cx="3143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500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2" name="lesson-header">
            <a:extLst xmlns:a="http://schemas.openxmlformats.org/drawingml/2006/main">
              <a:ext uri="{FF2B5EF4-FFF2-40B4-BE49-F238E27FC236}">
                <a16:creationId xmlns:a16="http://schemas.microsoft.com/office/drawing/2014/main" id="{CDBFD3F6-3EF4-4FE0-9AD6-D8448EF53C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0" y="295275"/>
            <a:ext cx="3505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IAL PHYSICS  1.1.1</a:t>
            </a:r>
          </a:p>
        </p:txBody>
      </p:sp>
      <p:sp>
        <p:nvSpPr>
          <p:cNvPr id="3" name="slide-title">
            <a:extLst xmlns:a="http://schemas.openxmlformats.org/drawingml/2006/main">
              <a:ext uri="{FF2B5EF4-FFF2-40B4-BE49-F238E27FC236}">
                <a16:creationId xmlns:a16="http://schemas.microsoft.com/office/drawing/2014/main" id="{6B7F3FAC-B624-4B8D-B5D8-07F2DDF18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38200"/>
            <a:ext cx="108204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3150" b="1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3150" b="1">
                <a:solidFill>
                  <a:srgbClr val="19324D"/>
                </a:solidFill>
                <a:latin typeface="Arial"/>
                <a:ea typeface="Arial"/>
                <a:cs typeface="Arial"/>
              </a:rPr>
              <a:t>Lesson scope and official sources</a:t>
            </a:r>
          </a:p>
        </p:txBody>
      </p:sp>
      <p:sp>
        <p:nvSpPr>
          <p:cNvPr id="4" name="footer-context">
            <a:extLst xmlns:a="http://schemas.openxmlformats.org/drawingml/2006/main">
              <a:ext uri="{FF2B5EF4-FFF2-40B4-BE49-F238E27FC236}">
                <a16:creationId xmlns:a16="http://schemas.microsoft.com/office/drawing/2014/main" id="{9935D24B-7685-48F6-8BE1-1D081367D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10001250" cy="219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Independent Jimlaoshi teaching resource</a:t>
            </a:r>
          </a:p>
        </p:txBody>
      </p:sp>
      <p:sp>
        <p:nvSpPr>
          <p:cNvPr id="5" name="footer-brand">
            <a:extLst xmlns:a="http://schemas.openxmlformats.org/drawingml/2006/main">
              <a:ext uri="{FF2B5EF4-FFF2-40B4-BE49-F238E27FC236}">
                <a16:creationId xmlns:a16="http://schemas.microsoft.com/office/drawing/2014/main" id="{779FA3DC-10B5-46C0-992E-77DAFCD1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572250"/>
            <a:ext cx="2667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l"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9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jimlaoshi.com</a:t>
            </a:r>
          </a:p>
        </p:txBody>
      </p:sp>
      <p:sp>
        <p:nvSpPr>
          <p:cNvPr id="6" name="slide-number">
            <a:extLst xmlns:a="http://schemas.openxmlformats.org/drawingml/2006/main">
              <a:ext uri="{FF2B5EF4-FFF2-40B4-BE49-F238E27FC236}">
                <a16:creationId xmlns:a16="http://schemas.microsoft.com/office/drawing/2014/main" id="{54717AB6-7AA7-4401-83BA-576B9206B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0" y="6534150"/>
            <a:ext cx="742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>
            <a:defPPr algn="r"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r"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r">
              <a:lnSpc>
                <a:spcPct val="112000"/>
              </a:lnSpc>
              <a:buNone/>
              <a:defRPr sz="12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33</a:t>
            </a:r>
          </a:p>
        </p:txBody>
      </p:sp>
      <p:sp>
        <p:nvSpPr>
          <p:cNvPr id="14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484B8576-E219-4DCF-A65F-99171B6F79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47850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1.1.1: Motion, Displacement, Velocity and Acceleration</a:t>
            </a:r>
          </a:p>
        </p:txBody>
      </p:sp>
      <p:sp>
        <p:nvSpPr>
          <p:cNvPr id="15" name="paragraph">
            <a:extLst xmlns:a="http://schemas.openxmlformats.org/drawingml/2006/main">
              <a:ext uri="{FF2B5EF4-FFF2-40B4-BE49-F238E27FC236}">
                <a16:creationId xmlns:a16="http://schemas.microsoft.com/office/drawing/2014/main" id="{DAB2E406-EA12-4282-A9AF-DEC09A1BE9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10820400" cy="6705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Motion foundations: reference position, scalar/vector distinctions, distance and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2100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displacement, average and instantaneous speed, velocity and acceleration.</a:t>
            </a:r>
          </a:p>
        </p:txBody>
      </p:sp>
      <p:sp>
        <p:nvSpPr>
          <p:cNvPr id="16" name="section-heading">
            <a:extLst xmlns:a="http://schemas.openxmlformats.org/drawingml/2006/main">
              <a:ext uri="{FF2B5EF4-FFF2-40B4-BE49-F238E27FC236}">
                <a16:creationId xmlns:a16="http://schemas.microsoft.com/office/drawing/2014/main" id="{707E952F-431C-4F19-87C4-0E88F47315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381375"/>
            <a:ext cx="10820400" cy="330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1">
                <a:solidFill>
                  <a:srgbClr val="008E99"/>
                </a:solidFill>
                <a:latin typeface="Arial"/>
                <a:ea typeface="Arial"/>
                <a:cs typeface="Arial"/>
              </a:defRPr>
            </a:pPr>
            <a:r>
              <a:rPr sz="1875" b="1">
                <a:solidFill>
                  <a:srgbClr val="008E99"/>
                </a:solidFill>
                <a:latin typeface="Arial"/>
                <a:ea typeface="Arial"/>
                <a:cs typeface="Arial"/>
              </a:rPr>
              <a:t>Pearson Edexcel IAL Physics, YPH11 (2018)</a:t>
            </a:r>
          </a:p>
        </p:txBody>
      </p:sp>
      <p:sp>
        <p:nvSpPr>
          <p:cNvPr id="17" name="paragraph">
            <a:extLst xmlns:a="http://schemas.openxmlformats.org/drawingml/2006/main">
              <a:ext uri="{FF2B5EF4-FFF2-40B4-BE49-F238E27FC236}">
                <a16:creationId xmlns:a16="http://schemas.microsoft.com/office/drawing/2014/main" id="{D47EF758-2C29-44E4-97D1-49CCA61D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19525"/>
            <a:ext cx="10820400" cy="60483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defPPr>
            <a:lvl1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1pPr>
            <a:lvl2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2pPr>
            <a:lvl3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3pPr>
            <a:lvl4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4pPr>
            <a:lvl5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5pPr>
            <a:lvl6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6pPr>
            <a:lvl7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7pPr>
            <a:lvl8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8pPr>
            <a:lvl9pPr algn="l"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Specification Issue 3 (July 2021), pp.14,16: point 4 and introductory graph ideas from 2–3.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75" b="0">
                <a:solidFill>
                  <a:srgbClr val="19324D"/>
                </a:solidFill>
                <a:latin typeface="Arial"/>
                <a:ea typeface="Arial"/>
                <a:cs typeface="Arial"/>
              </a:defRPr>
            </a:pPr>
            <a:r>
              <a:rPr sz="1875" b="0">
                <a:solidFill>
                  <a:srgbClr val="19324D"/>
                </a:solidFill>
                <a:latin typeface="Arial"/>
                <a:ea typeface="Arial"/>
                <a:cs typeface="Arial"/>
              </a:rPr>
              <a:t>Mathematical skills: units, ratios, substitution, graph gradients and local rates of change.</a:t>
            </a:r>
          </a:p>
        </p:txBody>
      </p:sp>
      <p:sp>
        <p:nvSpPr>
          <p:cNvPr id="18" name="paragraph">
            <a:extLst xmlns:a="http://schemas.openxmlformats.org/drawingml/2006/main">
              <a:ext uri="{FF2B5EF4-FFF2-40B4-BE49-F238E27FC236}">
                <a16:creationId xmlns:a16="http://schemas.microsoft.com/office/drawing/2014/main" id="{CFB84BAB-3818-4637-88B7-0B8876255C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29175"/>
            <a:ext cx="10820400" cy="5829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Student Practical Guide (2018), pp.7–9,13–15. Original illustrative questions and data.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Full motion graphs, kinematic equations and free-fall methods continue in Lesson 1.1.2.</a:t>
            </a:r>
          </a:p>
        </p:txBody>
      </p:sp>
      <p:sp>
        <p:nvSpPr>
          <p:cNvPr id="19" name="paragraph">
            <a:extLst xmlns:a="http://schemas.openxmlformats.org/drawingml/2006/main">
              <a:ext uri="{FF2B5EF4-FFF2-40B4-BE49-F238E27FC236}">
                <a16:creationId xmlns:a16="http://schemas.microsoft.com/office/drawing/2014/main" id="{C35227A6-D93D-41C3-B6D9-88F5CA0D93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800725"/>
            <a:ext cx="10820400" cy="3200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defPPr>
            <a:lvl1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1pPr>
            <a:lvl2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2pPr>
            <a:lvl3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3pPr>
            <a:lvl4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4pPr>
            <a:lvl5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5pPr>
            <a:lvl6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6pPr>
            <a:lvl7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7pPr>
            <a:lvl8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8pPr>
            <a:lvl9pPr algn="l"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lvl9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5B6C7E"/>
                </a:solidFill>
                <a:latin typeface="Arial"/>
                <a:ea typeface="Arial"/>
                <a:cs typeface="Arial"/>
              </a:defRPr>
            </a:pPr>
            <a:r>
              <a:rPr sz="1800" b="0">
                <a:solidFill>
                  <a:srgbClr val="5B6C7E"/>
                </a:solidFill>
                <a:latin typeface="Arial"/>
                <a:ea typeface="Arial"/>
                <a:cs typeface="Arial"/>
              </a:rPr>
              <a:t>Vector resolution, forces and momentum are outside this lesson’s stated scope.</a:t>
            </a:r>
          </a:p>
        </p:txBody>
      </p:sp>
    </p:spTree>
    <p:extLst>
      <p:ext uri="{BB962C8B-B14F-4D97-AF65-F5344CB8AC3E}">
        <p14:creationId xmlns:p14="http://schemas.microsoft.com/office/powerpoint/2010/main" val="59632250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2026-10-26T13:08:13.7030000Z</dcterms:created>
  <dcterms:modified xsi:type="dcterms:W3CDTF">2026-10-26T13:08:13.7030000Z</dcterms:modified>
</coreProperties>
</file>