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slides/charts/chart1.xml" ContentType="application/vnd.openxmlformats-officedocument.drawingml.chart+xml"/>
  <Override PartName="/ppt/notesSlides/notesSlide1.xml" ContentType="application/vnd.openxmlformats-officedocument.presentationml.notesSlide+xml"/>
  <Override PartName="/ppt/slides/slide2.xml" ContentType="application/vnd.openxmlformats-officedocument.presentationml.slide+xml"/>
  <Override PartName="/ppt/slides/charts/chart2.xml" ContentType="application/vnd.openxmlformats-officedocument.drawingml.chart+xml"/>
  <Override PartName="/ppt/notesSlides/notesSlide2.xml" ContentType="application/vnd.openxmlformats-officedocument.presentationml.notesSlide+xml"/>
  <Override PartName="/ppt/slides/slide3.xml" ContentType="application/vnd.openxmlformats-officedocument.presentationml.slide+xml"/>
  <Override PartName="/ppt/slides/charts/chart3.xml" ContentType="application/vnd.openxmlformats-officedocument.drawingml.chart+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charts/chart4.xml" ContentType="application/vnd.openxmlformats-officedocument.drawingml.chart+xml"/>
  <Override PartName="/ppt/notesSlides/notesSlide14.xml" ContentType="application/vnd.openxmlformats-officedocument.presentationml.notesSlide+xml"/>
  <Override PartName="/ppt/slides/slide15.xml" ContentType="application/vnd.openxmlformats-officedocument.presentationml.slide+xml"/>
  <Override PartName="/ppt/slides/charts/chart5.xml" ContentType="application/vnd.openxmlformats-officedocument.drawingml.chart+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charts/chart6.xml" ContentType="application/vnd.openxmlformats-officedocument.drawingml.chart+xml"/>
  <Override PartName="/ppt/notesSlides/notesSlide17.xml" ContentType="application/vnd.openxmlformats-officedocument.presentationml.notesSlide+xml"/>
  <Override PartName="/ppt/slides/slide18.xml" ContentType="application/vnd.openxmlformats-officedocument.presentationml.slide+xml"/>
  <Override PartName="/ppt/slides/charts/chart7.xml" ContentType="application/vnd.openxmlformats-officedocument.drawingml.chart+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charts/chart8.xml" ContentType="application/vnd.openxmlformats-officedocument.drawingml.chart+xml"/>
  <Override PartName="/ppt/notesSlides/notesSlide20.xml" ContentType="application/vnd.openxmlformats-officedocument.presentationml.notesSlide+xml"/>
  <Override PartName="/ppt/slides/slide21.xml" ContentType="application/vnd.openxmlformats-officedocument.presentationml.slide+xml"/>
  <Override PartName="/ppt/slides/charts/chart9.xml" ContentType="application/vnd.openxmlformats-officedocument.drawingml.chart+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charts/chart10.xml" ContentType="application/vnd.openxmlformats-officedocument.drawingml.chart+xml"/>
  <Override PartName="/ppt/notesSlides/notesSlide23.xml" ContentType="application/vnd.openxmlformats-officedocument.presentationml.notesSlide+xml"/>
  <Override PartName="/ppt/slides/slide24.xml" ContentType="application/vnd.openxmlformats-officedocument.presentationml.slide+xml"/>
  <Override PartName="/ppt/slides/charts/chart11.xml" ContentType="application/vnd.openxmlformats-officedocument.drawingml.chart+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charts/chart12.xml" ContentType="application/vnd.openxmlformats-officedocument.drawingml.chart+xml"/>
  <Override PartName="/ppt/slides/charts/chart13.xml" ContentType="application/vnd.openxmlformats-officedocument.drawingml.chart+xml"/>
  <Override PartName="/ppt/slides/charts/chart14.xml" ContentType="application/vnd.openxmlformats-officedocument.drawingml.chart+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charts/chart15.xml" ContentType="application/vnd.openxmlformats-officedocument.drawingml.chart+xml"/>
  <Override PartName="/ppt/slides/charts/chart16.xml" ContentType="application/vnd.openxmlformats-officedocument.drawingml.chart+xml"/>
  <Override PartName="/ppt/slides/charts/chart17.xml" ContentType="application/vnd.openxmlformats-officedocument.drawingml.chart+xml"/>
  <Override PartName="/ppt/notesSlides/notesSlide28.xml" ContentType="application/vnd.openxmlformats-officedocument.presentationml.notesSlide+xml"/>
  <Override PartName="/ppt/slides/slide29.xml" ContentType="application/vnd.openxmlformats-officedocument.presentationml.slide+xml"/>
  <Override PartName="/ppt/slides/charts/chart18.xml" ContentType="application/vnd.openxmlformats-officedocument.drawingml.chart+xml"/>
  <Override PartName="/ppt/notesSlides/notesSlide29.xml" ContentType="application/vnd.openxmlformats-officedocument.presentationml.notesSlide+xml"/>
  <Override PartName="/ppt/slides/slide30.xml" ContentType="application/vnd.openxmlformats-officedocument.presentationml.slide+xml"/>
  <Override PartName="/ppt/slides/charts/chart19.xml" ContentType="application/vnd.openxmlformats-officedocument.drawingml.chart+xml"/>
  <Override PartName="/ppt/notesSlides/notesSlide30.xml" ContentType="application/vnd.openxmlformats-officedocument.presentationml.notesSlide+xml"/>
  <Override PartName="/ppt/slides/slide31.xml" ContentType="application/vnd.openxmlformats-officedocument.presentationml.slide+xml"/>
  <Override PartName="/ppt/slides/charts/chart20.xml" ContentType="application/vnd.openxmlformats-officedocument.drawingml.chart+xml"/>
  <Override PartName="/ppt/notesSlides/notesSlide31.xml" ContentType="application/vnd.openxmlformats-officedocument.presentationml.notesSlide+xml"/>
  <Override PartName="/ppt/slides/slide32.xml" ContentType="application/vnd.openxmlformats-officedocument.presentationml.slide+xml"/>
  <Override PartName="/ppt/slides/charts/chart21.xml" ContentType="application/vnd.openxmlformats-officedocument.drawingml.chart+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02e81d21295b46b8" /><Relationship Type="http://schemas.openxmlformats.org/officeDocument/2006/relationships/extended-properties" Target="/docProps/app.xml" Id="R72523e86896849f8" /><Relationship Type="http://schemas.openxmlformats.org/officeDocument/2006/relationships/officeDocument" Target="/ppt/presentation.xml" Id="R93c1de00dc58493a" /></Relationships>
</file>

<file path=ppt/presentation.xml><?xml version="1.0" encoding="utf-8"?>
<p:presentation xmlns:p="http://schemas.openxmlformats.org/presentationml/2006/main">
  <p:sldMasterIdLst>
    <p:sldMasterId xmlns:r="http://schemas.openxmlformats.org/officeDocument/2006/relationships" id="2147483648" r:id="Rc50e220ab53741d9"/>
  </p:sldMasterIdLst>
  <p:notesMasterIdLst>
    <p:notesMasterId xmlns:r="http://schemas.openxmlformats.org/officeDocument/2006/relationships" r:id="R7061897b62ea46b9"/>
  </p:notesMasterIdLst>
  <p:sldIdLst>
    <p:sldId xmlns:r="http://schemas.openxmlformats.org/officeDocument/2006/relationships" id="256" r:id="R1fa09398f0da43cf"/>
    <p:sldId xmlns:r="http://schemas.openxmlformats.org/officeDocument/2006/relationships" id="257" r:id="R385f0522ab3e44db"/>
    <p:sldId xmlns:r="http://schemas.openxmlformats.org/officeDocument/2006/relationships" id="258" r:id="R3e59986f85284091"/>
    <p:sldId xmlns:r="http://schemas.openxmlformats.org/officeDocument/2006/relationships" id="259" r:id="Rdb2a1586f19a45af"/>
    <p:sldId xmlns:r="http://schemas.openxmlformats.org/officeDocument/2006/relationships" id="260" r:id="R7aaa0798cbac4f44"/>
    <p:sldId xmlns:r="http://schemas.openxmlformats.org/officeDocument/2006/relationships" id="261" r:id="R149584237b0d4143"/>
    <p:sldId xmlns:r="http://schemas.openxmlformats.org/officeDocument/2006/relationships" id="262" r:id="R59ac7885429c4329"/>
    <p:sldId xmlns:r="http://schemas.openxmlformats.org/officeDocument/2006/relationships" id="263" r:id="R7782c5cc448b42b3"/>
    <p:sldId xmlns:r="http://schemas.openxmlformats.org/officeDocument/2006/relationships" id="264" r:id="Reecce546702b48c8"/>
    <p:sldId xmlns:r="http://schemas.openxmlformats.org/officeDocument/2006/relationships" id="265" r:id="Rea49c9a6928f4eab"/>
    <p:sldId xmlns:r="http://schemas.openxmlformats.org/officeDocument/2006/relationships" id="266" r:id="R802d8101ab9d47cc"/>
    <p:sldId xmlns:r="http://schemas.openxmlformats.org/officeDocument/2006/relationships" id="267" r:id="Re5e6aba19ec54665"/>
    <p:sldId xmlns:r="http://schemas.openxmlformats.org/officeDocument/2006/relationships" id="268" r:id="R8f9356a9a1dd45cc"/>
    <p:sldId xmlns:r="http://schemas.openxmlformats.org/officeDocument/2006/relationships" id="269" r:id="Rc1d84cba4da04c46"/>
    <p:sldId xmlns:r="http://schemas.openxmlformats.org/officeDocument/2006/relationships" id="270" r:id="R73d527b8132240a6"/>
    <p:sldId xmlns:r="http://schemas.openxmlformats.org/officeDocument/2006/relationships" id="271" r:id="R5150dc4e9b0f43fc"/>
    <p:sldId xmlns:r="http://schemas.openxmlformats.org/officeDocument/2006/relationships" id="272" r:id="Rf310722278f64203"/>
    <p:sldId xmlns:r="http://schemas.openxmlformats.org/officeDocument/2006/relationships" id="273" r:id="R6e1356dca24e4fb3"/>
    <p:sldId xmlns:r="http://schemas.openxmlformats.org/officeDocument/2006/relationships" id="274" r:id="Rb65354d83dd54236"/>
    <p:sldId xmlns:r="http://schemas.openxmlformats.org/officeDocument/2006/relationships" id="275" r:id="Raddb6f853b444a5e"/>
    <p:sldId xmlns:r="http://schemas.openxmlformats.org/officeDocument/2006/relationships" id="276" r:id="R45fc70c42e434799"/>
    <p:sldId xmlns:r="http://schemas.openxmlformats.org/officeDocument/2006/relationships" id="277" r:id="Rd56ccb043c6747a9"/>
    <p:sldId xmlns:r="http://schemas.openxmlformats.org/officeDocument/2006/relationships" id="278" r:id="R8edd6ff9fa71401a"/>
    <p:sldId xmlns:r="http://schemas.openxmlformats.org/officeDocument/2006/relationships" id="279" r:id="R9ef220b4bf9a48ab"/>
    <p:sldId xmlns:r="http://schemas.openxmlformats.org/officeDocument/2006/relationships" id="280" r:id="R0b4bf4ac9a2744c0"/>
    <p:sldId xmlns:r="http://schemas.openxmlformats.org/officeDocument/2006/relationships" id="281" r:id="Re70548fd2f9a47d5"/>
    <p:sldId xmlns:r="http://schemas.openxmlformats.org/officeDocument/2006/relationships" id="282" r:id="R9a3a1ce4b7af4e90"/>
    <p:sldId xmlns:r="http://schemas.openxmlformats.org/officeDocument/2006/relationships" id="283" r:id="R09d16ed1f1044ee7"/>
    <p:sldId xmlns:r="http://schemas.openxmlformats.org/officeDocument/2006/relationships" id="284" r:id="R7630ba3f84d74ce7"/>
    <p:sldId xmlns:r="http://schemas.openxmlformats.org/officeDocument/2006/relationships" id="285" r:id="Ra8df2a67ee2b4346"/>
    <p:sldId xmlns:r="http://schemas.openxmlformats.org/officeDocument/2006/relationships" id="286" r:id="Re5b1381c35dd47ae"/>
    <p:sldId xmlns:r="http://schemas.openxmlformats.org/officeDocument/2006/relationships" id="287" r:id="R150eab5026b846e4"/>
    <p:sldId xmlns:r="http://schemas.openxmlformats.org/officeDocument/2006/relationships" id="288" r:id="R05484f44257e4d2d"/>
    <p:sldId xmlns:r="http://schemas.openxmlformats.org/officeDocument/2006/relationships" id="289" r:id="Rafc612fbeac54824"/>
    <p:sldId xmlns:r="http://schemas.openxmlformats.org/officeDocument/2006/relationships" id="290" r:id="R49ff31a07f564ca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ae60fb18d3c4c0f" /><Relationship Type="http://schemas.openxmlformats.org/officeDocument/2006/relationships/slideMaster" Target="/ppt/slideMasters/slideMaster1.xml" Id="Rc50e220ab53741d9" /><Relationship Type="http://schemas.openxmlformats.org/officeDocument/2006/relationships/notesMaster" Target="/ppt/notesMasters/notesMaster1.xml" Id="R7061897b62ea46b9" /><Relationship Type="http://schemas.openxmlformats.org/officeDocument/2006/relationships/presProps" Target="/ppt/presProps.xml" Id="R3ec64522779f41b6" /><Relationship Type="http://schemas.openxmlformats.org/officeDocument/2006/relationships/tableStyles" Target="/ppt/tableStyles.xml" Id="Rf71013b08d054c36" /><Relationship Type="http://schemas.openxmlformats.org/officeDocument/2006/relationships/slide" Target="/ppt/slides/slide1.xml" Id="R1fa09398f0da43cf" /><Relationship Type="http://schemas.openxmlformats.org/officeDocument/2006/relationships/slide" Target="/ppt/slides/slide2.xml" Id="R385f0522ab3e44db" /><Relationship Type="http://schemas.openxmlformats.org/officeDocument/2006/relationships/slide" Target="/ppt/slides/slide3.xml" Id="R3e59986f85284091" /><Relationship Type="http://schemas.openxmlformats.org/officeDocument/2006/relationships/slide" Target="/ppt/slides/slide4.xml" Id="Rdb2a1586f19a45af" /><Relationship Type="http://schemas.openxmlformats.org/officeDocument/2006/relationships/slide" Target="/ppt/slides/slide5.xml" Id="R7aaa0798cbac4f44" /><Relationship Type="http://schemas.openxmlformats.org/officeDocument/2006/relationships/slide" Target="/ppt/slides/slide6.xml" Id="R149584237b0d4143" /><Relationship Type="http://schemas.openxmlformats.org/officeDocument/2006/relationships/slide" Target="/ppt/slides/slide7.xml" Id="R59ac7885429c4329" /><Relationship Type="http://schemas.openxmlformats.org/officeDocument/2006/relationships/slide" Target="/ppt/slides/slide8.xml" Id="R7782c5cc448b42b3" /><Relationship Type="http://schemas.openxmlformats.org/officeDocument/2006/relationships/slide" Target="/ppt/slides/slide9.xml" Id="Reecce546702b48c8" /><Relationship Type="http://schemas.openxmlformats.org/officeDocument/2006/relationships/slide" Target="/ppt/slides/slide10.xml" Id="Rea49c9a6928f4eab" /><Relationship Type="http://schemas.openxmlformats.org/officeDocument/2006/relationships/slide" Target="/ppt/slides/slide11.xml" Id="R802d8101ab9d47cc" /><Relationship Type="http://schemas.openxmlformats.org/officeDocument/2006/relationships/slide" Target="/ppt/slides/slide12.xml" Id="Re5e6aba19ec54665" /><Relationship Type="http://schemas.openxmlformats.org/officeDocument/2006/relationships/slide" Target="/ppt/slides/slide13.xml" Id="R8f9356a9a1dd45cc" /><Relationship Type="http://schemas.openxmlformats.org/officeDocument/2006/relationships/slide" Target="/ppt/slides/slide14.xml" Id="Rc1d84cba4da04c46" /><Relationship Type="http://schemas.openxmlformats.org/officeDocument/2006/relationships/slide" Target="/ppt/slides/slide15.xml" Id="R73d527b8132240a6" /><Relationship Type="http://schemas.openxmlformats.org/officeDocument/2006/relationships/slide" Target="/ppt/slides/slide16.xml" Id="R5150dc4e9b0f43fc" /><Relationship Type="http://schemas.openxmlformats.org/officeDocument/2006/relationships/slide" Target="/ppt/slides/slide17.xml" Id="Rf310722278f64203" /><Relationship Type="http://schemas.openxmlformats.org/officeDocument/2006/relationships/slide" Target="/ppt/slides/slide18.xml" Id="R6e1356dca24e4fb3" /><Relationship Type="http://schemas.openxmlformats.org/officeDocument/2006/relationships/slide" Target="/ppt/slides/slide19.xml" Id="Rb65354d83dd54236" /><Relationship Type="http://schemas.openxmlformats.org/officeDocument/2006/relationships/slide" Target="/ppt/slides/slide20.xml" Id="Raddb6f853b444a5e" /><Relationship Type="http://schemas.openxmlformats.org/officeDocument/2006/relationships/slide" Target="/ppt/slides/slide21.xml" Id="R45fc70c42e434799" /><Relationship Type="http://schemas.openxmlformats.org/officeDocument/2006/relationships/slide" Target="/ppt/slides/slide22.xml" Id="Rd56ccb043c6747a9" /><Relationship Type="http://schemas.openxmlformats.org/officeDocument/2006/relationships/slide" Target="/ppt/slides/slide23.xml" Id="R8edd6ff9fa71401a" /><Relationship Type="http://schemas.openxmlformats.org/officeDocument/2006/relationships/slide" Target="/ppt/slides/slide24.xml" Id="R9ef220b4bf9a48ab" /><Relationship Type="http://schemas.openxmlformats.org/officeDocument/2006/relationships/slide" Target="/ppt/slides/slide25.xml" Id="R0b4bf4ac9a2744c0" /><Relationship Type="http://schemas.openxmlformats.org/officeDocument/2006/relationships/slide" Target="/ppt/slides/slide26.xml" Id="Re70548fd2f9a47d5" /><Relationship Type="http://schemas.openxmlformats.org/officeDocument/2006/relationships/slide" Target="/ppt/slides/slide27.xml" Id="R9a3a1ce4b7af4e90" /><Relationship Type="http://schemas.openxmlformats.org/officeDocument/2006/relationships/slide" Target="/ppt/slides/slide28.xml" Id="R09d16ed1f1044ee7" /><Relationship Type="http://schemas.openxmlformats.org/officeDocument/2006/relationships/slide" Target="/ppt/slides/slide29.xml" Id="R7630ba3f84d74ce7" /><Relationship Type="http://schemas.openxmlformats.org/officeDocument/2006/relationships/slide" Target="/ppt/slides/slide30.xml" Id="Ra8df2a67ee2b4346" /><Relationship Type="http://schemas.openxmlformats.org/officeDocument/2006/relationships/slide" Target="/ppt/slides/slide31.xml" Id="Re5b1381c35dd47ae" /><Relationship Type="http://schemas.openxmlformats.org/officeDocument/2006/relationships/slide" Target="/ppt/slides/slide32.xml" Id="R150eab5026b846e4" /><Relationship Type="http://schemas.openxmlformats.org/officeDocument/2006/relationships/slide" Target="/ppt/slides/slide33.xml" Id="R05484f44257e4d2d" /><Relationship Type="http://schemas.openxmlformats.org/officeDocument/2006/relationships/slide" Target="/ppt/slides/slide34.xml" Id="Rafc612fbeac54824" /><Relationship Type="http://schemas.openxmlformats.org/officeDocument/2006/relationships/slide" Target="/ppt/slides/slide35.xml" Id="R49ff31a07f564ca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d5fe1d5cfe4421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6534c7a6966406c" /><Relationship Type="http://schemas.openxmlformats.org/officeDocument/2006/relationships/notesMaster" Target="/ppt/notesMasters/notesMaster1.xml" Id="Rc1745b9769ce4c15" /></Relationships>
</file>

<file path=ppt/notesSlides/_rels/notesSlide2.xml.rels>&#65279;<?xml version="1.0" encoding="utf-8"?><Relationships xmlns="http://schemas.openxmlformats.org/package/2006/relationships"><Relationship Type="http://schemas.openxmlformats.org/officeDocument/2006/relationships/slide" Target="/ppt/slides/slide2.xml" Id="R47f25d5460aa4893" /><Relationship Type="http://schemas.openxmlformats.org/officeDocument/2006/relationships/notesMaster" Target="/ppt/notesMasters/notesMaster1.xml" Id="Rd7156873b3ec4172" /></Relationships>
</file>

<file path=ppt/notesSlides/_rels/notesSlide3.xml.rels>&#65279;<?xml version="1.0" encoding="utf-8"?><Relationships xmlns="http://schemas.openxmlformats.org/package/2006/relationships"><Relationship Type="http://schemas.openxmlformats.org/officeDocument/2006/relationships/slide" Target="/ppt/slides/slide3.xml" Id="Rd26d4e097faf41c1" /><Relationship Type="http://schemas.openxmlformats.org/officeDocument/2006/relationships/notesMaster" Target="/ppt/notesMasters/notesMaster1.xml" Id="R4e638445687f4e1a" /></Relationships>
</file>

<file path=ppt/notesSlides/_rels/notesSlide4.xml.rels>&#65279;<?xml version="1.0" encoding="utf-8"?><Relationships xmlns="http://schemas.openxmlformats.org/package/2006/relationships"><Relationship Type="http://schemas.openxmlformats.org/officeDocument/2006/relationships/slide" Target="/ppt/slides/slide4.xml" Id="Ra5fe70ca7064464c" /><Relationship Type="http://schemas.openxmlformats.org/officeDocument/2006/relationships/notesMaster" Target="/ppt/notesMasters/notesMaster1.xml" Id="Rc9275a6a5a09403a" /></Relationships>
</file>

<file path=ppt/notesSlides/_rels/notesSlide5.xml.rels>&#65279;<?xml version="1.0" encoding="utf-8"?><Relationships xmlns="http://schemas.openxmlformats.org/package/2006/relationships"><Relationship Type="http://schemas.openxmlformats.org/officeDocument/2006/relationships/slide" Target="/ppt/slides/slide5.xml" Id="R3b689bd0c2c74f77" /><Relationship Type="http://schemas.openxmlformats.org/officeDocument/2006/relationships/notesMaster" Target="/ppt/notesMasters/notesMaster1.xml" Id="Rd7a468c3cc504478" /></Relationships>
</file>

<file path=ppt/notesSlides/_rels/notesSlide6.xml.rels>&#65279;<?xml version="1.0" encoding="utf-8"?><Relationships xmlns="http://schemas.openxmlformats.org/package/2006/relationships"><Relationship Type="http://schemas.openxmlformats.org/officeDocument/2006/relationships/slide" Target="/ppt/slides/slide6.xml" Id="R989733da96234dbb" /><Relationship Type="http://schemas.openxmlformats.org/officeDocument/2006/relationships/notesMaster" Target="/ppt/notesMasters/notesMaster1.xml" Id="R98e1cf81f6e7460c" /></Relationships>
</file>

<file path=ppt/notesSlides/_rels/notesSlide7.xml.rels>&#65279;<?xml version="1.0" encoding="utf-8"?><Relationships xmlns="http://schemas.openxmlformats.org/package/2006/relationships"><Relationship Type="http://schemas.openxmlformats.org/officeDocument/2006/relationships/slide" Target="/ppt/slides/slide7.xml" Id="R39012a08f656401e" /><Relationship Type="http://schemas.openxmlformats.org/officeDocument/2006/relationships/notesMaster" Target="/ppt/notesMasters/notesMaster1.xml" Id="R27a2bd74d172447c" /></Relationships>
</file>

<file path=ppt/notesSlides/_rels/notesSlide8.xml.rels>&#65279;<?xml version="1.0" encoding="utf-8"?><Relationships xmlns="http://schemas.openxmlformats.org/package/2006/relationships"><Relationship Type="http://schemas.openxmlformats.org/officeDocument/2006/relationships/slide" Target="/ppt/slides/slide8.xml" Id="Rf952da9c594b480d" /><Relationship Type="http://schemas.openxmlformats.org/officeDocument/2006/relationships/notesMaster" Target="/ppt/notesMasters/notesMaster1.xml" Id="R3ac0c2893a4044e3" /></Relationships>
</file>

<file path=ppt/notesSlides/_rels/notesSlide9.xml.rels>&#65279;<?xml version="1.0" encoding="utf-8"?><Relationships xmlns="http://schemas.openxmlformats.org/package/2006/relationships"><Relationship Type="http://schemas.openxmlformats.org/officeDocument/2006/relationships/slide" Target="/ppt/slides/slide9.xml" Id="R64e437e4f8c34ec4" /><Relationship Type="http://schemas.openxmlformats.org/officeDocument/2006/relationships/notesMaster" Target="/ppt/notesMasters/notesMaster1.xml" Id="Rddcabec4945c463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215e48957c04cba" /><Relationship Type="http://schemas.openxmlformats.org/officeDocument/2006/relationships/notesMaster" Target="/ppt/notesMasters/notesMaster1.xml" Id="R77238298eaff40e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e5fdf1acdb9466e" /><Relationship Type="http://schemas.openxmlformats.org/officeDocument/2006/relationships/notesMaster" Target="/ppt/notesMasters/notesMaster1.xml" Id="R368dac177f6248c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4b81317156341b8" /><Relationship Type="http://schemas.openxmlformats.org/officeDocument/2006/relationships/notesMaster" Target="/ppt/notesMasters/notesMaster1.xml" Id="Rfa23a6c5bedc4ba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ff81ad5d93d4709" /><Relationship Type="http://schemas.openxmlformats.org/officeDocument/2006/relationships/notesMaster" Target="/ppt/notesMasters/notesMaster1.xml" Id="R5149139e5d714e6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e3376fcc70f47a6" /><Relationship Type="http://schemas.openxmlformats.org/officeDocument/2006/relationships/notesMaster" Target="/ppt/notesMasters/notesMaster1.xml" Id="Rf1036f83847b4fd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604f4f41a4442c2" /><Relationship Type="http://schemas.openxmlformats.org/officeDocument/2006/relationships/notesMaster" Target="/ppt/notesMasters/notesMaster1.xml" Id="Re43a92b2f8614f9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2e163d86ac84d93" /><Relationship Type="http://schemas.openxmlformats.org/officeDocument/2006/relationships/notesMaster" Target="/ppt/notesMasters/notesMaster1.xml" Id="R6e7a966d9feb42b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61e71a2c8e94706" /><Relationship Type="http://schemas.openxmlformats.org/officeDocument/2006/relationships/notesMaster" Target="/ppt/notesMasters/notesMaster1.xml" Id="Rc8215fa91d914ea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c947423c18e4471" /><Relationship Type="http://schemas.openxmlformats.org/officeDocument/2006/relationships/notesMaster" Target="/ppt/notesMasters/notesMaster1.xml" Id="Rbafefdbca8b246b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2557f49ce81457d" /><Relationship Type="http://schemas.openxmlformats.org/officeDocument/2006/relationships/notesMaster" Target="/ppt/notesMasters/notesMaster1.xml" Id="Rad68a786a73642e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adaef36832147f2" /><Relationship Type="http://schemas.openxmlformats.org/officeDocument/2006/relationships/notesMaster" Target="/ppt/notesMasters/notesMaster1.xml" Id="R9c6b4f138ec244b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6bed1e0402d4c54" /><Relationship Type="http://schemas.openxmlformats.org/officeDocument/2006/relationships/notesMaster" Target="/ppt/notesMasters/notesMaster1.xml" Id="Rfad33b79a29542f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2348b481a394d78" /><Relationship Type="http://schemas.openxmlformats.org/officeDocument/2006/relationships/notesMaster" Target="/ppt/notesMasters/notesMaster1.xml" Id="R6a063682b189481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9a20bf5590949c7" /><Relationship Type="http://schemas.openxmlformats.org/officeDocument/2006/relationships/notesMaster" Target="/ppt/notesMasters/notesMaster1.xml" Id="R83cf58a98a2546a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d591b6ed66c4264" /><Relationship Type="http://schemas.openxmlformats.org/officeDocument/2006/relationships/notesMaster" Target="/ppt/notesMasters/notesMaster1.xml" Id="R3287f491b6304f8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943516e348c406e" /><Relationship Type="http://schemas.openxmlformats.org/officeDocument/2006/relationships/notesMaster" Target="/ppt/notesMasters/notesMaster1.xml" Id="R310ee93e35c641b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4775b0a5d5845be" /><Relationship Type="http://schemas.openxmlformats.org/officeDocument/2006/relationships/notesMaster" Target="/ppt/notesMasters/notesMaster1.xml" Id="Rb5339beccfe74e7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6ca0d7375ac4fc5" /><Relationship Type="http://schemas.openxmlformats.org/officeDocument/2006/relationships/notesMaster" Target="/ppt/notesMasters/notesMaster1.xml" Id="R36e41a5fd8c146c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2460fa409314273" /><Relationship Type="http://schemas.openxmlformats.org/officeDocument/2006/relationships/notesMaster" Target="/ppt/notesMasters/notesMaster1.xml" Id="R4569f1a9b021499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a18b69201054936" /><Relationship Type="http://schemas.openxmlformats.org/officeDocument/2006/relationships/notesMaster" Target="/ppt/notesMasters/notesMaster1.xml" Id="R1eb6ad14b3544996"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86a346e8a194529" /><Relationship Type="http://schemas.openxmlformats.org/officeDocument/2006/relationships/notesMaster" Target="/ppt/notesMasters/notesMaster1.xml" Id="R584fb83cee034e3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3d02666ad54c49f5" /><Relationship Type="http://schemas.openxmlformats.org/officeDocument/2006/relationships/notesMaster" Target="/ppt/notesMasters/notesMaster1.xml" Id="Rce5ba0fc5e22468c"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c510ad1421854c7b" /><Relationship Type="http://schemas.openxmlformats.org/officeDocument/2006/relationships/notesMaster" Target="/ppt/notesMasters/notesMaster1.xml" Id="Rfa8d962adb324175"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c6d912e7292f424c" /><Relationship Type="http://schemas.openxmlformats.org/officeDocument/2006/relationships/notesMaster" Target="/ppt/notesMasters/notesMaster1.xml" Id="R0552e32182d44215"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1f395abba9284f85" /><Relationship Type="http://schemas.openxmlformats.org/officeDocument/2006/relationships/notesMaster" Target="/ppt/notesMasters/notesMaster1.xml" Id="R4143ea1aed934a39"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bf555a58965d4e79" /><Relationship Type="http://schemas.openxmlformats.org/officeDocument/2006/relationships/notesMaster" Target="/ppt/notesMasters/notesMaster1.xml" Id="R314b2286b0a44e8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 Keep the next answer slide hidden while students attempt all parts.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 Keep the next answer slide hidden while students attempt all parts.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 Keep the next answer slide hidden while students attempt all parts.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 For fixed positive braking magnitude b, d is proportional to u². Replacing u by2u multiplies d by4. The interval ends at the first stop, so distance equals positive displacement. The final-velocity-squared equation alone does not generally determine a velocity sign.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 Keep the next answer slide hidden while students attempt all parts.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 Keep the next answer slide hidden while students attempt all parts. The piecewise linear position graph idealizes abrupt velocity changes at2s and4s. Velocities are requested on the open segments, not at the corners where a single tangent does not exist.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 Keep the next answer slide hidden while students attempt all parts.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 Keep the next answer slide hidden while students attempt all parts.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 Piecewise constant acceleration graphs idealize abrupt changes at interval boundaries. The value at a single jump does not change the interval area. Use the horizontal levels and their durations.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 Keep the next answer slide hidden while students attempt all parts. Piecewise constant acceleration: +2 m/s² for0–3s,0 for3–5s,−4 m/s² for5–6s. Initial velocity−1m/s. Velocity is continuous. Boundary values of acceleration do not alter the signed areas.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 Keep the next answer slide hidden while students attempt all parts.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 Answer(a): x increases from0m to16m and is concave down; v decreases linearly from+8m/s to0; a remains−2m/s². Answer(b): the positive position slope decreases to zero, so the curve is concave down. Answer(c) values describe the end of the stated braking interval, just as the cart first stops; no claim is made about its acceleration after the braking interval.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 This graph has no numerical scales. Its underlying chart coordinates serve only to draw a qualitative shape, not physical measurements. Do not ask students to calculate nonuniform acceleration, integrate, differentiate or apply one constant-a equation over this changing-slope interval.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 Keep the next answer slide hidden while students attempt all parts. This graph has no numerical scales. Its underlying chart coordinates serve only to draw a qualitative shape, not physical measurements. Do not ask students to calculate nonuniform acceleration, integrate, differentiate or apply one constant-a equation over this changing-slope interval.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 This graph has no numerical scales. Its underlying chart coordinates serve only to draw a qualitative shape, not physical measurements. Do not ask students to calculate nonuniform acceleration, integrate, differentiate or apply one constant-a equation over this changing-slope interval.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1.3, Representing Motion. Official Course and Exam Description, effective Fall 2024, current ©2026 copy, Course Framework V.1, printed pp.30–31 / PDF pages37–38. https://apcentral.collegeboard.org/media/pdf/ap-physics-1-course-and-exam-description.pdf . Fall 2026 clarifications: https://apcentral.collegeboard.org/media/pdf/ap-physics-1-course-and-exam-description-clarifications.pdf . Learning objective 1.3.A, essential knowledge 1.3.A.1–4 and subpoints. All questions, examples and data are original Jimlaoshi teaching material, not official AP questions. Numerical examples use constant or piecewise constant acceleration with stated axes. Nonuniform acceleration is treated qualitatively only. Near-Earth free fall assumes negligible air resistance after release and before contact. Numerical examples use g=10 m/s² as specified by the Topic1.3 boundary. Correct use of 9.8 or 9.81 m/s² is also accepted officially.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99bf1ccf094472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d89ac9e7e99447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43dee77dcef44f0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c760fac0d6f484e"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d7e5b94689b9442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f4ceec9938442b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9E5AA2F-545F-4FB1-AD11-0480DBAD9199}"/>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2FE8AB21-0923-42EF-A2C0-69F1C3F45EF4}"/>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AD9BEF5-F7E2-4218-887A-DDC0DF0F032F}"/>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2BDC829-BB5A-4304-B8A9-4AB646F77FB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CDD1D7FB-3597-49CC-97FF-B8AEF30DEC69}"/>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6CBF71E5-E84B-4A12-9A81-4F520F06CF8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78A4D93-3C2F-417E-91FC-CD7EB0E256A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474212B-96AE-4547-A50B-919415A287B8}"/>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E47C5D4-F154-4D18-9D53-186122357A8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067CD10-8FE7-4A06-9227-3FFA1862B88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ed31e294d9a4c32" /><Relationship Type="http://schemas.openxmlformats.org/officeDocument/2006/relationships/slideLayout" Target="/ppt/slideLayouts/slideLayout1.xml" Id="R730f1c7b0e184757" /><Relationship Type="http://schemas.openxmlformats.org/officeDocument/2006/relationships/slideLayout" Target="/ppt/slideLayouts/slideLayout2.xml" Id="R46176b4898f24944" /><Relationship Type="http://schemas.openxmlformats.org/officeDocument/2006/relationships/slideLayout" Target="/ppt/slideLayouts/slideLayout3.xml" Id="Rcb5ca93543b14b6d" /><Relationship Type="http://schemas.openxmlformats.org/officeDocument/2006/relationships/slideLayout" Target="/ppt/slideLayouts/slideLayout4.xml" Id="R4d0abe09105341d2" /><Relationship Type="http://schemas.openxmlformats.org/officeDocument/2006/relationships/slideLayout" Target="/ppt/slideLayouts/slideLayout5.xml" Id="R29f9d102612942a5" /><Relationship Type="http://schemas.openxmlformats.org/officeDocument/2006/relationships/slideLayout" Target="/ppt/slideLayouts/slideLayout6.xml" Id="R062ce405f785457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30f1c7b0e184757"/>
    <p:sldLayoutId xmlns:r="http://schemas.openxmlformats.org/officeDocument/2006/relationships" id="2147483650" r:id="R46176b4898f24944"/>
    <p:sldLayoutId xmlns:r="http://schemas.openxmlformats.org/officeDocument/2006/relationships" id="2147483651" r:id="Rcb5ca93543b14b6d"/>
    <p:sldLayoutId xmlns:r="http://schemas.openxmlformats.org/officeDocument/2006/relationships" id="2147483652" r:id="R4d0abe09105341d2"/>
    <p:sldLayoutId xmlns:r="http://schemas.openxmlformats.org/officeDocument/2006/relationships" id="2147483653" r:id="R29f9d102612942a5"/>
    <p:sldLayoutId xmlns:r="http://schemas.openxmlformats.org/officeDocument/2006/relationships" id="2147483654" r:id="R062ce405f785457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fb89857287e6428f" /><Relationship Type="http://schemas.openxmlformats.org/officeDocument/2006/relationships/chart" Target="/ppt/slides/charts/chart1.xml" Id="R680d65b0449348bd" /><Relationship Type="http://schemas.openxmlformats.org/officeDocument/2006/relationships/notesSlide" Target="/ppt/notesSlides/notesSlide1.xml" Id="R0991bf4e39254bec"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ceb7ec10e9f14588" /><Relationship Type="http://schemas.openxmlformats.org/officeDocument/2006/relationships/chart" Target="/ppt/slides/charts/chart2.xml" Id="R5bc1f0a22e8149cc" /><Relationship Type="http://schemas.openxmlformats.org/officeDocument/2006/relationships/notesSlide" Target="/ppt/notesSlides/notesSlide2.xml" Id="R4c68b7dae8af44c3"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a4d69b9f337649e5" /><Relationship Type="http://schemas.openxmlformats.org/officeDocument/2006/relationships/chart" Target="/ppt/slides/charts/chart3.xml" Id="R1b84e17df4b04b1c" /><Relationship Type="http://schemas.openxmlformats.org/officeDocument/2006/relationships/notesSlide" Target="/ppt/notesSlides/notesSlide3.xml" Id="R5bec5902203a4a71"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44b11d38d4d541b5" /><Relationship Type="http://schemas.openxmlformats.org/officeDocument/2006/relationships/notesSlide" Target="/ppt/notesSlides/notesSlide4.xml" Id="Rfa828b31fdb94fc0"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b759469e8339414a" /><Relationship Type="http://schemas.openxmlformats.org/officeDocument/2006/relationships/notesSlide" Target="/ppt/notesSlides/notesSlide5.xml" Id="Rf0cd6b9b96cf4d4a"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9c3e82733cc44779" /><Relationship Type="http://schemas.openxmlformats.org/officeDocument/2006/relationships/notesSlide" Target="/ppt/notesSlides/notesSlide6.xml" Id="R64ab0fcb0d084cd5"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05c2060adea0420e" /><Relationship Type="http://schemas.openxmlformats.org/officeDocument/2006/relationships/notesSlide" Target="/ppt/notesSlides/notesSlide7.xml" Id="R0a2a12be66444ca5"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c4c76460c1474c66" /><Relationship Type="http://schemas.openxmlformats.org/officeDocument/2006/relationships/notesSlide" Target="/ppt/notesSlides/notesSlide8.xml" Id="Rafea692b8c7b4025"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1ebe7acb036e44de" /><Relationship Type="http://schemas.openxmlformats.org/officeDocument/2006/relationships/notesSlide" Target="/ppt/notesSlides/notesSlide9.xml" Id="Re1ec35aa61ad461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8b715900cb954e11" /><Relationship Type="http://schemas.openxmlformats.org/officeDocument/2006/relationships/notesSlide" Target="/ppt/notesSlides/notesSlide10.xml" Id="R8817e5138577476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d02e3391c84d4cd9" /><Relationship Type="http://schemas.openxmlformats.org/officeDocument/2006/relationships/notesSlide" Target="/ppt/notesSlides/notesSlide11.xml" Id="R4dc66571d6db49d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31deb3e640cd40e4" /><Relationship Type="http://schemas.openxmlformats.org/officeDocument/2006/relationships/notesSlide" Target="/ppt/notesSlides/notesSlide12.xml" Id="Re407c47b0c6844b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9d1879a74328465b" /><Relationship Type="http://schemas.openxmlformats.org/officeDocument/2006/relationships/notesSlide" Target="/ppt/notesSlides/notesSlide13.xml" Id="Ra957f31deecc444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2d6ab2c645bf4892" /><Relationship Type="http://schemas.openxmlformats.org/officeDocument/2006/relationships/chart" Target="/ppt/slides/charts/chart4.xml" Id="Re4d79d5122f94438" /><Relationship Type="http://schemas.openxmlformats.org/officeDocument/2006/relationships/notesSlide" Target="/ppt/notesSlides/notesSlide14.xml" Id="Rda0690005bc14a6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2d2321025b3f4531" /><Relationship Type="http://schemas.openxmlformats.org/officeDocument/2006/relationships/chart" Target="/ppt/slides/charts/chart5.xml" Id="R55e989f9cb4e4a65" /><Relationship Type="http://schemas.openxmlformats.org/officeDocument/2006/relationships/notesSlide" Target="/ppt/notesSlides/notesSlide15.xml" Id="Raf45947b6e624a9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d2d05db6e20a4b39" /><Relationship Type="http://schemas.openxmlformats.org/officeDocument/2006/relationships/notesSlide" Target="/ppt/notesSlides/notesSlide16.xml" Id="R3b8a64c0352c48e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d6d9619bf8f14897" /><Relationship Type="http://schemas.openxmlformats.org/officeDocument/2006/relationships/chart" Target="/ppt/slides/charts/chart6.xml" Id="R0e02d7bdec5f499f" /><Relationship Type="http://schemas.openxmlformats.org/officeDocument/2006/relationships/notesSlide" Target="/ppt/notesSlides/notesSlide17.xml" Id="R9206fbc3cf47435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2f5a3ce6593847e8" /><Relationship Type="http://schemas.openxmlformats.org/officeDocument/2006/relationships/chart" Target="/ppt/slides/charts/chart7.xml" Id="Rf3003bfb6d524073" /><Relationship Type="http://schemas.openxmlformats.org/officeDocument/2006/relationships/notesSlide" Target="/ppt/notesSlides/notesSlide18.xml" Id="R2c5c34fa091d452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7b4383682467418d" /><Relationship Type="http://schemas.openxmlformats.org/officeDocument/2006/relationships/notesSlide" Target="/ppt/notesSlides/notesSlide19.xml" Id="Rc263cdb878474f5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869d7b0351574324" /><Relationship Type="http://schemas.openxmlformats.org/officeDocument/2006/relationships/chart" Target="/ppt/slides/charts/chart8.xml" Id="Rcba77cebc4bd4c3d" /><Relationship Type="http://schemas.openxmlformats.org/officeDocument/2006/relationships/notesSlide" Target="/ppt/notesSlides/notesSlide20.xml" Id="R5dfd3e343e794f5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4dc15ad77ab54796" /><Relationship Type="http://schemas.openxmlformats.org/officeDocument/2006/relationships/chart" Target="/ppt/slides/charts/chart9.xml" Id="R76294108855b4d98" /><Relationship Type="http://schemas.openxmlformats.org/officeDocument/2006/relationships/notesSlide" Target="/ppt/notesSlides/notesSlide21.xml" Id="Rcc0d7256c170466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6af98e518b4f4ff3" /><Relationship Type="http://schemas.openxmlformats.org/officeDocument/2006/relationships/notesSlide" Target="/ppt/notesSlides/notesSlide22.xml" Id="Rd1c3c2d862cd451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23b4df5063064833" /><Relationship Type="http://schemas.openxmlformats.org/officeDocument/2006/relationships/chart" Target="/ppt/slides/charts/chart10.xml" Id="Rf6316b3198a2417e" /><Relationship Type="http://schemas.openxmlformats.org/officeDocument/2006/relationships/notesSlide" Target="/ppt/notesSlides/notesSlide23.xml" Id="Rfd29f640726545f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f51a2008ca374eb1" /><Relationship Type="http://schemas.openxmlformats.org/officeDocument/2006/relationships/chart" Target="/ppt/slides/charts/chart11.xml" Id="R2ee41102a4684855" /><Relationship Type="http://schemas.openxmlformats.org/officeDocument/2006/relationships/notesSlide" Target="/ppt/notesSlides/notesSlide24.xml" Id="R6f1caca5ad36427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fa458681cb8245ec" /><Relationship Type="http://schemas.openxmlformats.org/officeDocument/2006/relationships/notesSlide" Target="/ppt/notesSlides/notesSlide25.xml" Id="R320dde5355714df7"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49d8cd3233a24098" /><Relationship Type="http://schemas.openxmlformats.org/officeDocument/2006/relationships/chart" Target="/ppt/slides/charts/chart12.xml" Id="R26650098f94b4c26" /><Relationship Type="http://schemas.openxmlformats.org/officeDocument/2006/relationships/chart" Target="/ppt/slides/charts/chart13.xml" Id="Rb3d18f0482824bf6" /><Relationship Type="http://schemas.openxmlformats.org/officeDocument/2006/relationships/chart" Target="/ppt/slides/charts/chart14.xml" Id="R1d41edcf61a04c55" /><Relationship Type="http://schemas.openxmlformats.org/officeDocument/2006/relationships/notesSlide" Target="/ppt/notesSlides/notesSlide26.xml" Id="Rc80a80e94a074220"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4847779076d94bc0" /><Relationship Type="http://schemas.openxmlformats.org/officeDocument/2006/relationships/notesSlide" Target="/ppt/notesSlides/notesSlide27.xml" Id="R760f970750124b8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4a8089e1468e45a7" /><Relationship Type="http://schemas.openxmlformats.org/officeDocument/2006/relationships/chart" Target="/ppt/slides/charts/chart15.xml" Id="R2e9bb1a9129a4735" /><Relationship Type="http://schemas.openxmlformats.org/officeDocument/2006/relationships/chart" Target="/ppt/slides/charts/chart16.xml" Id="R70ea58ec75264e64" /><Relationship Type="http://schemas.openxmlformats.org/officeDocument/2006/relationships/chart" Target="/ppt/slides/charts/chart17.xml" Id="R89d451eb302f428d" /><Relationship Type="http://schemas.openxmlformats.org/officeDocument/2006/relationships/notesSlide" Target="/ppt/notesSlides/notesSlide28.xml" Id="R9e77abc7cabc4e2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a5b2ca95c23f44ff" /><Relationship Type="http://schemas.openxmlformats.org/officeDocument/2006/relationships/chart" Target="/ppt/slides/charts/chart18.xml" Id="R8db97fe40b374383" /><Relationship Type="http://schemas.openxmlformats.org/officeDocument/2006/relationships/notesSlide" Target="/ppt/notesSlides/notesSlide29.xml" Id="Radd6256d46394c60"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45833355c0b441ce" /><Relationship Type="http://schemas.openxmlformats.org/officeDocument/2006/relationships/chart" Target="/ppt/slides/charts/chart19.xml" Id="R62a7a43856594ec7" /><Relationship Type="http://schemas.openxmlformats.org/officeDocument/2006/relationships/notesSlide" Target="/ppt/notesSlides/notesSlide30.xml" Id="Rfd22cbc7cc874d3b"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a6ab5773478240a7" /><Relationship Type="http://schemas.openxmlformats.org/officeDocument/2006/relationships/chart" Target="/ppt/slides/charts/chart20.xml" Id="R24e95943908548ef" /><Relationship Type="http://schemas.openxmlformats.org/officeDocument/2006/relationships/notesSlide" Target="/ppt/notesSlides/notesSlide31.xml" Id="R0e7d5589002643ba"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f7166b03673e4ddd" /><Relationship Type="http://schemas.openxmlformats.org/officeDocument/2006/relationships/chart" Target="/ppt/slides/charts/chart21.xml" Id="R42ed3e11878940c0" /><Relationship Type="http://schemas.openxmlformats.org/officeDocument/2006/relationships/notesSlide" Target="/ppt/notesSlides/notesSlide32.xml" Id="R5fa2725542064601"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d2b5858bfeb849cb" /><Relationship Type="http://schemas.openxmlformats.org/officeDocument/2006/relationships/notesSlide" Target="/ppt/notesSlides/notesSlide33.xml" Id="Rd46b61248cd144db" /></Relationships>
</file>

<file path=ppt/slides/_rels/slide34.xml.rels>&#65279;<?xml version="1.0" encoding="utf-8"?><Relationships xmlns="http://schemas.openxmlformats.org/package/2006/relationships"><Relationship Type="http://schemas.openxmlformats.org/officeDocument/2006/relationships/slideLayout" Target="/ppt/slideLayouts/slideLayout6.xml" Id="Reebc8e41fb1f4c46" /><Relationship Type="http://schemas.openxmlformats.org/officeDocument/2006/relationships/notesSlide" Target="/ppt/notesSlides/notesSlide34.xml" Id="R256c2a7987004899" /></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0020f92aee21405c" /><Relationship Type="http://schemas.openxmlformats.org/officeDocument/2006/relationships/notesSlide" Target="/ppt/notesSlides/notesSlide35.xml" Id="R5f4f3a25f4444ed7"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_rels/chart3.xml.rels><Relationships xmlns="http://schemas.openxmlformats.org/package/2006/relationships"><Relationship Id="rIdChartSnapshot1" Type="http://schemas.openxmlformats.org/officeDocument/2006/relationships/package" Target="../../embeddings/chart-data-snapshot-003.xlsx"/></Relationships>
</file>

<file path=ppt/slides/charts/_rels/chart4.xml.rels><Relationships xmlns="http://schemas.openxmlformats.org/package/2006/relationships"><Relationship Id="rIdChartSnapshot1" Type="http://schemas.openxmlformats.org/officeDocument/2006/relationships/package" Target="../../embeddings/chart-data-snapshot-004.xlsx"/></Relationships>
</file>

<file path=ppt/slides/charts/_rels/chart5.xml.rels><Relationships xmlns="http://schemas.openxmlformats.org/package/2006/relationships"><Relationship Id="rIdChartSnapshot1" Type="http://schemas.openxmlformats.org/officeDocument/2006/relationships/package" Target="../../embeddings/chart-data-snapshot-005.xlsx"/></Relationships>
</file>

<file path=ppt/slides/charts/_rels/chart6.xml.rels><Relationships xmlns="http://schemas.openxmlformats.org/package/2006/relationships"><Relationship Id="rIdChartSnapshot1" Type="http://schemas.openxmlformats.org/officeDocument/2006/relationships/package" Target="../../embeddings/chart-data-snapshot-006.xlsx"/></Relationships>
</file>

<file path=ppt/slides/charts/_rels/chart7.xml.rels><Relationships xmlns="http://schemas.openxmlformats.org/package/2006/relationships"><Relationship Id="rIdChartSnapshot1" Type="http://schemas.openxmlformats.org/officeDocument/2006/relationships/package" Target="../../embeddings/chart-data-snapshot-007.xlsx"/></Relationships>
</file>

<file path=ppt/slides/charts/_rels/chart8.xml.rels><Relationships xmlns="http://schemas.openxmlformats.org/package/2006/relationships"><Relationship Id="rIdChartSnapshot1" Type="http://schemas.openxmlformats.org/officeDocument/2006/relationships/package" Target="../../embeddings/chart-data-snapshot-008.xlsx"/></Relationships>
</file>

<file path=ppt/slides/charts/_rels/chart9.xml.rels><Relationships xmlns="http://schemas.openxmlformats.org/package/2006/relationships"><Relationship Id="rIdChartSnapshot1" Type="http://schemas.openxmlformats.org/officeDocument/2006/relationships/package" Target="../../embeddings/chart-data-snapshot-009.xlsx"/></Relationships>
</file>

<file path=ppt/slides/charts/_rels/chart10.xml.rels><Relationships xmlns="http://schemas.openxmlformats.org/package/2006/relationships"><Relationship Id="rIdChartSnapshot1" Type="http://schemas.openxmlformats.org/officeDocument/2006/relationships/package" Target="../../embeddings/chart-data-snapshot-010.xlsx"/></Relationships>
</file>

<file path=ppt/slides/charts/_rels/chart11.xml.rels><Relationships xmlns="http://schemas.openxmlformats.org/package/2006/relationships"><Relationship Id="rIdChartSnapshot1" Type="http://schemas.openxmlformats.org/officeDocument/2006/relationships/package" Target="../../embeddings/chart-data-snapshot-011.xlsx"/></Relationships>
</file>

<file path=ppt/slides/charts/_rels/chart12.xml.rels><Relationships xmlns="http://schemas.openxmlformats.org/package/2006/relationships"><Relationship Id="rIdChartSnapshot1" Type="http://schemas.openxmlformats.org/officeDocument/2006/relationships/package" Target="../../embeddings/chart-data-snapshot-012.xlsx"/></Relationships>
</file>

<file path=ppt/slides/charts/_rels/chart13.xml.rels><Relationships xmlns="http://schemas.openxmlformats.org/package/2006/relationships"><Relationship Id="rIdChartSnapshot1" Type="http://schemas.openxmlformats.org/officeDocument/2006/relationships/package" Target="../../embeddings/chart-data-snapshot-013.xlsx"/></Relationships>
</file>

<file path=ppt/slides/charts/_rels/chart14.xml.rels><Relationships xmlns="http://schemas.openxmlformats.org/package/2006/relationships"><Relationship Id="rIdChartSnapshot1" Type="http://schemas.openxmlformats.org/officeDocument/2006/relationships/package" Target="../../embeddings/chart-data-snapshot-014.xlsx"/></Relationships>
</file>

<file path=ppt/slides/charts/_rels/chart15.xml.rels><Relationships xmlns="http://schemas.openxmlformats.org/package/2006/relationships"><Relationship Id="rIdChartSnapshot1" Type="http://schemas.openxmlformats.org/officeDocument/2006/relationships/package" Target="../../embeddings/chart-data-snapshot-015.xlsx"/></Relationships>
</file>

<file path=ppt/slides/charts/_rels/chart16.xml.rels><Relationships xmlns="http://schemas.openxmlformats.org/package/2006/relationships"><Relationship Id="rIdChartSnapshot1" Type="http://schemas.openxmlformats.org/officeDocument/2006/relationships/package" Target="../../embeddings/chart-data-snapshot-016.xlsx"/></Relationships>
</file>

<file path=ppt/slides/charts/_rels/chart17.xml.rels><Relationships xmlns="http://schemas.openxmlformats.org/package/2006/relationships"><Relationship Id="rIdChartSnapshot1" Type="http://schemas.openxmlformats.org/officeDocument/2006/relationships/package" Target="../../embeddings/chart-data-snapshot-017.xlsx"/></Relationships>
</file>

<file path=ppt/slides/charts/_rels/chart18.xml.rels><Relationships xmlns="http://schemas.openxmlformats.org/package/2006/relationships"><Relationship Id="rIdChartSnapshot1" Type="http://schemas.openxmlformats.org/officeDocument/2006/relationships/package" Target="../../embeddings/chart-data-snapshot-018.xlsx"/></Relationships>
</file>

<file path=ppt/slides/charts/_rels/chart19.xml.rels><Relationships xmlns="http://schemas.openxmlformats.org/package/2006/relationships"><Relationship Id="rIdChartSnapshot1" Type="http://schemas.openxmlformats.org/officeDocument/2006/relationships/package" Target="../../embeddings/chart-data-snapshot-019.xlsx"/></Relationships>
</file>

<file path=ppt/slides/charts/_rels/chart20.xml.rels><Relationships xmlns="http://schemas.openxmlformats.org/package/2006/relationships"><Relationship Id="rIdChartSnapshot1" Type="http://schemas.openxmlformats.org/officeDocument/2006/relationships/package" Target="../../embeddings/chart-data-snapshot-020.xlsx"/></Relationships>
</file>

<file path=ppt/slides/charts/_rels/chart21.xml.rels><Relationships xmlns="http://schemas.openxmlformats.org/package/2006/relationships"><Relationship Id="rIdChartSnapshot1" Type="http://schemas.openxmlformats.org/officeDocument/2006/relationships/package" Target="../../embeddings/chart-data-snapshot-021.xlsx"/></Relationships>
</file>

<file path=ppt/slides/charts/chart1.xml><?xml version="1.0" encoding="utf-8"?>
<c:chartSpace xmlns:c="http://schemas.openxmlformats.org/drawingml/2006/chart" xmlns:r="http://schemas.openxmlformats.org/officeDocument/2006/relationships">
  <c:lang val="en-US"/>
  <c:chart>
    <c:plotArea>
      <c:scatterChart>
        <c:scatterStyle val="line"/>
        <c:varyColors val="0"/>
        <c:ser>
          <c:idx val="0"/>
          <c:order val="0"/>
          <c:tx>
            <c:v>Motion</c:v>
          </c:tx>
          <c:spPr>
            <a:ln xmlns:a="http://schemas.openxmlformats.org/drawingml/2006/main" w="28575">
              <a:solidFill>
                <a:srgbClr val="19324D"/>
              </a:solidFill>
            </a:ln>
          </c:spPr>
          <c:marker>
            <c:symbol val="none"/>
            <c:size val="6"/>
            <c:spPr>
              <a:solidFill xmlns:a="http://schemas.openxmlformats.org/drawingml/2006/main">
                <a:srgbClr val="19324D"/>
              </a:solidFill>
            </c:spPr>
          </c:marker>
          <c:xVal>
            <c:numRef>
              <c:f>'Chart Data'!$A$2:$A$22</c:f>
              <c:numCache>
                <c:formatCode>General</c:formatCode>
                <c:ptCount val="21"/>
                <c:pt idx="0">
                  <c:v>0</c:v>
                </c:pt>
                <c:pt idx="1">
                  <c:v>0.2</c:v>
                </c:pt>
                <c:pt idx="2">
                  <c:v>0.4</c:v>
                </c:pt>
                <c:pt idx="3">
                  <c:v>0.6</c:v>
                </c:pt>
                <c:pt idx="4">
                  <c:v>0.8</c:v>
                </c:pt>
                <c:pt idx="5">
                  <c:v>1</c:v>
                </c:pt>
                <c:pt idx="6">
                  <c:v>1.2</c:v>
                </c:pt>
                <c:pt idx="7">
                  <c:v>1.4</c:v>
                </c:pt>
                <c:pt idx="8">
                  <c:v>1.6</c:v>
                </c:pt>
                <c:pt idx="9">
                  <c:v>1.8</c:v>
                </c:pt>
                <c:pt idx="10">
                  <c:v>2</c:v>
                </c:pt>
                <c:pt idx="11">
                  <c:v>2.2</c:v>
                </c:pt>
                <c:pt idx="12">
                  <c:v>2.4</c:v>
                </c:pt>
                <c:pt idx="13">
                  <c:v>2.6</c:v>
                </c:pt>
                <c:pt idx="14">
                  <c:v>2.8</c:v>
                </c:pt>
                <c:pt idx="15">
                  <c:v>3</c:v>
                </c:pt>
                <c:pt idx="16">
                  <c:v>3.2</c:v>
                </c:pt>
                <c:pt idx="17">
                  <c:v>3.4</c:v>
                </c:pt>
                <c:pt idx="18">
                  <c:v>3.6</c:v>
                </c:pt>
                <c:pt idx="19">
                  <c:v>3.8</c:v>
                </c:pt>
                <c:pt idx="20">
                  <c:v>4</c:v>
                </c:pt>
              </c:numCache>
            </c:numRef>
          </c:xVal>
          <c:yVal>
            <c:numRef>
              <c:f>'Chart Data'!$B$2:$B$22</c:f>
              <c:numCache>
                <c:formatCode>0</c:formatCode>
                <c:ptCount val="21"/>
                <c:pt idx="0">
                  <c:v>0</c:v>
                </c:pt>
                <c:pt idx="1">
                  <c:v>0.04</c:v>
                </c:pt>
                <c:pt idx="2">
                  <c:v>0.16</c:v>
                </c:pt>
                <c:pt idx="3">
                  <c:v>0.36</c:v>
                </c:pt>
                <c:pt idx="4">
                  <c:v>0.64</c:v>
                </c:pt>
                <c:pt idx="5">
                  <c:v>1</c:v>
                </c:pt>
                <c:pt idx="6">
                  <c:v>1.44</c:v>
                </c:pt>
                <c:pt idx="7">
                  <c:v>1.96</c:v>
                </c:pt>
                <c:pt idx="8">
                  <c:v>2.56</c:v>
                </c:pt>
                <c:pt idx="9">
                  <c:v>3.24</c:v>
                </c:pt>
                <c:pt idx="10">
                  <c:v>4</c:v>
                </c:pt>
                <c:pt idx="11">
                  <c:v>4.84</c:v>
                </c:pt>
                <c:pt idx="12">
                  <c:v>5.76</c:v>
                </c:pt>
                <c:pt idx="13">
                  <c:v>6.76</c:v>
                </c:pt>
                <c:pt idx="14">
                  <c:v>7.84</c:v>
                </c:pt>
                <c:pt idx="15">
                  <c:v>9</c:v>
                </c:pt>
                <c:pt idx="16">
                  <c:v>10.24</c:v>
                </c:pt>
                <c:pt idx="17">
                  <c:v>11.56</c:v>
                </c:pt>
                <c:pt idx="18">
                  <c:v>12.96</c:v>
                </c:pt>
                <c:pt idx="19">
                  <c:v>14.44</c:v>
                </c:pt>
                <c:pt idx="20">
                  <c:v>16</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16"/>
          <c:min val="0"/>
        </c:scaling>
        <c:delete val="0"/>
        <c:axPos val="l"/>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Position / m</a:t>
                </a:r>
              </a:p>
            </c:rich>
          </c:tx>
          <c:overlay val="0"/>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crossAx val="48650112"/>
        <c:crossesAt val="0"/>
        <c:majorUnit val="4"/>
      </c:valAx>
      <c:valAx>
        <c:axId val="48650112"/>
        <c:scaling>
          <c:orientation val="minMax"/>
          <c:max val="4"/>
          <c:min val="0"/>
        </c:scaling>
        <c:delete val="0"/>
        <c:axPos val="b"/>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Time / s</a:t>
                </a:r>
              </a:p>
            </c:rich>
          </c:tx>
          <c:overlay val="0"/>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crossAx val="48672768"/>
        <c:crossesAt val="0"/>
        <c:majorUnit val="1"/>
      </c:valAx>
      <c:spPr>
        <a:solidFill xmlns:a="http://schemas.openxmlformats.org/drawingml/2006/main">
          <a:srgbClr val="FFFFFF"/>
        </a:solidFill>
        <a:ln xmlns:a="http://schemas.openxmlformats.org/drawingml/2006/main" w="9525">
          <a:solidFill>
            <a:srgbClr val="D8DDE2"/>
          </a:solidFill>
        </a:ln>
      </c:spPr>
    </c:plotArea>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scatterChart>
        <c:scatterStyle val="marker"/>
        <c:varyColors val="0"/>
        <c:ser>
          <c:idx val="0"/>
          <c:order val="0"/>
          <c:tx>
            <c:v>Cart positions</c:v>
          </c:tx>
          <c:spPr>
            <a:ln xmlns:a="http://schemas.openxmlformats.org/drawingml/2006/main" w="0">
              <a:solidFill>
                <a:srgbClr val="19324D"/>
              </a:solidFill>
            </a:ln>
          </c:spPr>
          <c:marker>
            <c:symbol val="circle"/>
            <c:size val="11"/>
            <c:spPr>
              <a:solidFill xmlns:a="http://schemas.openxmlformats.org/drawingml/2006/main">
                <a:srgbClr val="19324D"/>
              </a:solidFill>
            </c:spPr>
          </c:marker>
          <c:dLbls>
            <c:dLbl>
              <c:idx val="0"/>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0 s</a:t>
                    </a:r>
                  </a:p>
                </c:rich>
              </c:tx>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dLblPos val="t"/>
              <c:showVal val="0"/>
            </c:dLbl>
            <c:dLbl>
              <c:idx val="1"/>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1 s</a:t>
                    </a:r>
                  </a:p>
                </c:rich>
              </c:tx>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dLblPos val="t"/>
              <c:showVal val="0"/>
            </c:dLbl>
            <c:dLbl>
              <c:idx val="2"/>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2 s</a:t>
                    </a:r>
                  </a:p>
                </c:rich>
              </c:tx>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dLblPos val="t"/>
              <c:showVal val="0"/>
            </c:dLbl>
            <c:dLbl>
              <c:idx val="3"/>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3 s</a:t>
                    </a:r>
                  </a:p>
                </c:rich>
              </c:tx>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dLblPos val="t"/>
              <c:showVal val="0"/>
            </c:dLbl>
          </c:dLbls>
          <c:xVal>
            <c:numRef>
              <c:f>'Chart Data'!$A$2:$A$5</c:f>
              <c:numCache>
                <c:formatCode>General</c:formatCode>
                <c:ptCount val="4"/>
                <c:pt idx="0">
                  <c:v>0</c:v>
                </c:pt>
                <c:pt idx="1">
                  <c:v>2</c:v>
                </c:pt>
                <c:pt idx="2">
                  <c:v>4</c:v>
                </c:pt>
                <c:pt idx="3">
                  <c:v>6</c:v>
                </c:pt>
              </c:numCache>
            </c:numRef>
          </c:xVal>
          <c:yVal>
            <c:numRef>
              <c:f>'Chart Data'!$B$2:$B$5</c:f>
              <c:numCache>
                <c:formatCode>0</c:formatCode>
                <c:ptCount val="4"/>
                <c:pt idx="0">
                  <c:v>0</c:v>
                </c:pt>
                <c:pt idx="1">
                  <c:v>0</c:v>
                </c:pt>
                <c:pt idx="2">
                  <c:v>0</c:v>
                </c:pt>
                <c:pt idx="3">
                  <c:v>0</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1"/>
          <c:min val="-1"/>
        </c:scaling>
        <c:delete val="0"/>
        <c:axPos val="l"/>
        <c:majorGridlines>
          <c:spPr>
            <a:ln xmlns:a="http://schemas.openxmlformats.org/drawingml/2006/main" w="0">
              <a:noFill/>
            </a:ln>
          </c:spPr>
        </c:majorGridlines>
        <c:title>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title>
        <c:numFmt formatCode="0"/>
        <c:majorTickMark val="none"/>
        <c:minorTickMark val="none"/>
        <c:tickLblPos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crossAx val="48650112"/>
        <c:crossesAt val="0"/>
        <c:majorUnit val="1"/>
      </c:valAx>
      <c:valAx>
        <c:axId val="48650112"/>
        <c:scaling>
          <c:orientation val="minMax"/>
          <c:max val="7"/>
          <c:min val="-1"/>
        </c:scaling>
        <c:delete val="0"/>
        <c:axPos val="b"/>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Position / m</a:t>
                </a:r>
              </a:p>
            </c:rich>
          </c:tx>
          <c:overlay val="0"/>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crossAx val="48672768"/>
        <c:crossesAt val="0"/>
        <c:majorUnit val="1"/>
      </c:valAx>
      <c:spPr>
        <a:solidFill xmlns:a="http://schemas.openxmlformats.org/drawingml/2006/main">
          <a:srgbClr val="FFFFFF"/>
        </a:solidFill>
        <a:ln xmlns:a="http://schemas.openxmlformats.org/drawingml/2006/main" w="0">
          <a:noFill/>
        </a:ln>
      </c:spPr>
    </c:plotArea>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charts/chart3.xml><?xml version="1.0" encoding="utf-8"?>
<c:chartSpace xmlns:c="http://schemas.openxmlformats.org/drawingml/2006/chart" xmlns:r="http://schemas.openxmlformats.org/officeDocument/2006/relationships">
  <c:lang val="en-US"/>
  <c:chart>
    <c:plotArea>
      <c:scatterChart>
        <c:scatterStyle val="marker"/>
        <c:varyColors val="0"/>
        <c:ser>
          <c:idx val="0"/>
          <c:order val="0"/>
          <c:tx>
            <c:v>Cart positions</c:v>
          </c:tx>
          <c:spPr>
            <a:ln xmlns:a="http://schemas.openxmlformats.org/drawingml/2006/main" w="0">
              <a:solidFill>
                <a:srgbClr val="19324D"/>
              </a:solidFill>
            </a:ln>
          </c:spPr>
          <c:marker>
            <c:symbol val="circle"/>
            <c:size val="11"/>
            <c:spPr>
              <a:solidFill xmlns:a="http://schemas.openxmlformats.org/drawingml/2006/main">
                <a:srgbClr val="19324D"/>
              </a:solidFill>
            </c:spPr>
          </c:marker>
          <c:dLbls>
            <c:dLbl>
              <c:idx val="0"/>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0 s</a:t>
                    </a:r>
                  </a:p>
                </c:rich>
              </c:tx>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dLblPos val="t"/>
              <c:showVal val="0"/>
            </c:dLbl>
            <c:dLbl>
              <c:idx val="1"/>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1 s</a:t>
                    </a:r>
                  </a:p>
                </c:rich>
              </c:tx>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dLblPos val="t"/>
              <c:showVal val="0"/>
            </c:dLbl>
            <c:dLbl>
              <c:idx val="2"/>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2 s</a:t>
                    </a:r>
                  </a:p>
                </c:rich>
              </c:tx>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dLblPos val="t"/>
              <c:showVal val="0"/>
            </c:dLbl>
            <c:dLbl>
              <c:idx val="3"/>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3 s</a:t>
                    </a:r>
                  </a:p>
                </c:rich>
              </c:tx>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dLblPos val="t"/>
              <c:showVal val="0"/>
            </c:dLbl>
          </c:dLbls>
          <c:xVal>
            <c:numRef>
              <c:f>'Chart Data'!$A$2:$A$5</c:f>
              <c:numCache>
                <c:formatCode>General</c:formatCode>
                <c:ptCount val="4"/>
                <c:pt idx="0">
                  <c:v>0</c:v>
                </c:pt>
                <c:pt idx="1">
                  <c:v>1</c:v>
                </c:pt>
                <c:pt idx="2">
                  <c:v>4</c:v>
                </c:pt>
                <c:pt idx="3">
                  <c:v>9</c:v>
                </c:pt>
              </c:numCache>
            </c:numRef>
          </c:xVal>
          <c:yVal>
            <c:numRef>
              <c:f>'Chart Data'!$B$2:$B$5</c:f>
              <c:numCache>
                <c:formatCode>0</c:formatCode>
                <c:ptCount val="4"/>
                <c:pt idx="0">
                  <c:v>0</c:v>
                </c:pt>
                <c:pt idx="1">
                  <c:v>0</c:v>
                </c:pt>
                <c:pt idx="2">
                  <c:v>0</c:v>
                </c:pt>
                <c:pt idx="3">
                  <c:v>0</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1"/>
          <c:min val="-1"/>
        </c:scaling>
        <c:delete val="0"/>
        <c:axPos val="l"/>
        <c:majorGridlines>
          <c:spPr>
            <a:ln xmlns:a="http://schemas.openxmlformats.org/drawingml/2006/main" w="0">
              <a:noFill/>
            </a:ln>
          </c:spPr>
        </c:majorGridlines>
        <c:title>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title>
        <c:numFmt formatCode="0"/>
        <c:majorTickMark val="none"/>
        <c:minorTickMark val="none"/>
        <c:tickLblPos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crossAx val="48650112"/>
        <c:crossesAt val="0"/>
        <c:majorUnit val="1"/>
      </c:valAx>
      <c:valAx>
        <c:axId val="48650112"/>
        <c:scaling>
          <c:orientation val="minMax"/>
          <c:max val="10"/>
          <c:min val="-1"/>
        </c:scaling>
        <c:delete val="0"/>
        <c:axPos val="b"/>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Position / m</a:t>
                </a:r>
              </a:p>
            </c:rich>
          </c:tx>
          <c:overlay val="0"/>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crossAx val="48672768"/>
        <c:crossesAt val="0"/>
        <c:majorUnit val="1"/>
      </c:valAx>
      <c:spPr>
        <a:solidFill xmlns:a="http://schemas.openxmlformats.org/drawingml/2006/main">
          <a:srgbClr val="FFFFFF"/>
        </a:solidFill>
        <a:ln xmlns:a="http://schemas.openxmlformats.org/drawingml/2006/main" w="0">
          <a:noFill/>
        </a:ln>
      </c:spPr>
    </c:plotArea>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charts/chart4.xml><?xml version="1.0" encoding="utf-8"?>
<c:chartSpace xmlns:c="http://schemas.openxmlformats.org/drawingml/2006/chart" xmlns:r="http://schemas.openxmlformats.org/officeDocument/2006/relationships">
  <c:lang val="en-US"/>
  <c:chart>
    <c:plotArea>
      <c:scatterChart>
        <c:scatterStyle val="line"/>
        <c:varyColors val="0"/>
        <c:ser>
          <c:idx val="0"/>
          <c:order val="0"/>
          <c:tx>
            <c:v>Position</c:v>
          </c:tx>
          <c:spPr>
            <a:ln xmlns:a="http://schemas.openxmlformats.org/drawingml/2006/main" w="28575">
              <a:solidFill>
                <a:srgbClr val="19324D"/>
              </a:solidFill>
            </a:ln>
          </c:spPr>
          <c:marker>
            <c:symbol val="none"/>
            <c:size val="6"/>
            <c:spPr>
              <a:solidFill xmlns:a="http://schemas.openxmlformats.org/drawingml/2006/main">
                <a:srgbClr val="19324D"/>
              </a:solidFill>
            </c:spPr>
          </c:marker>
          <c:xVal>
            <c:numRef>
              <c:f>'Chart Data'!$A$2:$A$42</c:f>
              <c:numCache>
                <c:formatCode>General</c:formatCode>
                <c:ptCount val="41"/>
                <c:pt idx="0">
                  <c:v>0</c:v>
                </c:pt>
                <c:pt idx="1">
                  <c:v>0.1</c:v>
                </c:pt>
                <c:pt idx="2">
                  <c:v>0.2</c:v>
                </c:pt>
                <c:pt idx="3">
                  <c:v>0.3</c:v>
                </c:pt>
                <c:pt idx="4">
                  <c:v>0.4</c:v>
                </c:pt>
                <c:pt idx="5">
                  <c:v>0.5</c:v>
                </c:pt>
                <c:pt idx="6">
                  <c:v>0.6</c:v>
                </c:pt>
                <c:pt idx="7">
                  <c:v>0.7</c:v>
                </c:pt>
                <c:pt idx="8">
                  <c:v>0.8</c:v>
                </c:pt>
                <c:pt idx="9">
                  <c:v>0.9</c:v>
                </c:pt>
                <c:pt idx="10">
                  <c:v>1</c:v>
                </c:pt>
                <c:pt idx="11">
                  <c:v>1.1</c:v>
                </c:pt>
                <c:pt idx="12">
                  <c:v>1.2</c:v>
                </c:pt>
                <c:pt idx="13">
                  <c:v>1.3</c:v>
                </c:pt>
                <c:pt idx="14">
                  <c:v>1.4</c:v>
                </c:pt>
                <c:pt idx="15">
                  <c:v>1.5</c:v>
                </c:pt>
                <c:pt idx="16">
                  <c:v>1.6</c:v>
                </c:pt>
                <c:pt idx="17">
                  <c:v>1.7</c:v>
                </c:pt>
                <c:pt idx="18">
                  <c:v>1.8</c:v>
                </c:pt>
                <c:pt idx="19">
                  <c:v>1.9</c:v>
                </c:pt>
                <c:pt idx="20">
                  <c:v>2</c:v>
                </c:pt>
                <c:pt idx="21">
                  <c:v>2.1</c:v>
                </c:pt>
                <c:pt idx="22">
                  <c:v>2.2</c:v>
                </c:pt>
                <c:pt idx="23">
                  <c:v>2.3</c:v>
                </c:pt>
                <c:pt idx="24">
                  <c:v>2.4</c:v>
                </c:pt>
                <c:pt idx="25">
                  <c:v>2.5</c:v>
                </c:pt>
                <c:pt idx="26">
                  <c:v>2.6</c:v>
                </c:pt>
                <c:pt idx="27">
                  <c:v>2.7</c:v>
                </c:pt>
                <c:pt idx="28">
                  <c:v>2.8</c:v>
                </c:pt>
                <c:pt idx="29">
                  <c:v>2.9</c:v>
                </c:pt>
                <c:pt idx="30">
                  <c:v>3</c:v>
                </c:pt>
                <c:pt idx="31">
                  <c:v>3.1</c:v>
                </c:pt>
                <c:pt idx="32">
                  <c:v>3.2</c:v>
                </c:pt>
                <c:pt idx="33">
                  <c:v>3.3</c:v>
                </c:pt>
                <c:pt idx="34">
                  <c:v>3.4</c:v>
                </c:pt>
                <c:pt idx="35">
                  <c:v>3.5</c:v>
                </c:pt>
                <c:pt idx="36">
                  <c:v>3.6</c:v>
                </c:pt>
                <c:pt idx="37">
                  <c:v>3.7</c:v>
                </c:pt>
                <c:pt idx="38">
                  <c:v>3.8</c:v>
                </c:pt>
                <c:pt idx="39">
                  <c:v>3.9</c:v>
                </c:pt>
                <c:pt idx="40">
                  <c:v>4</c:v>
                </c:pt>
              </c:numCache>
            </c:numRef>
          </c:xVal>
          <c:yVal>
            <c:numRef>
              <c:f>'Chart Data'!$B$2:$B$42</c:f>
              <c:numCache>
                <c:formatCode>0</c:formatCode>
                <c:ptCount val="41"/>
                <c:pt idx="0">
                  <c:v>0</c:v>
                </c:pt>
                <c:pt idx="1">
                  <c:v>0.01</c:v>
                </c:pt>
                <c:pt idx="2">
                  <c:v>0.04</c:v>
                </c:pt>
                <c:pt idx="3">
                  <c:v>0.09</c:v>
                </c:pt>
                <c:pt idx="4">
                  <c:v>0.16</c:v>
                </c:pt>
                <c:pt idx="5">
                  <c:v>0.25</c:v>
                </c:pt>
                <c:pt idx="6">
                  <c:v>0.36</c:v>
                </c:pt>
                <c:pt idx="7">
                  <c:v>0.49</c:v>
                </c:pt>
                <c:pt idx="8">
                  <c:v>0.64</c:v>
                </c:pt>
                <c:pt idx="9">
                  <c:v>0.81</c:v>
                </c:pt>
                <c:pt idx="10">
                  <c:v>1</c:v>
                </c:pt>
                <c:pt idx="11">
                  <c:v>1.21</c:v>
                </c:pt>
                <c:pt idx="12">
                  <c:v>1.44</c:v>
                </c:pt>
                <c:pt idx="13">
                  <c:v>1.69</c:v>
                </c:pt>
                <c:pt idx="14">
                  <c:v>1.96</c:v>
                </c:pt>
                <c:pt idx="15">
                  <c:v>2.25</c:v>
                </c:pt>
                <c:pt idx="16">
                  <c:v>2.56</c:v>
                </c:pt>
                <c:pt idx="17">
                  <c:v>2.89</c:v>
                </c:pt>
                <c:pt idx="18">
                  <c:v>3.24</c:v>
                </c:pt>
                <c:pt idx="19">
                  <c:v>3.61</c:v>
                </c:pt>
                <c:pt idx="20">
                  <c:v>4</c:v>
                </c:pt>
                <c:pt idx="21">
                  <c:v>4.41</c:v>
                </c:pt>
                <c:pt idx="22">
                  <c:v>4.84</c:v>
                </c:pt>
                <c:pt idx="23">
                  <c:v>5.29</c:v>
                </c:pt>
                <c:pt idx="24">
                  <c:v>5.76</c:v>
                </c:pt>
                <c:pt idx="25">
                  <c:v>6.25</c:v>
                </c:pt>
                <c:pt idx="26">
                  <c:v>6.76</c:v>
                </c:pt>
                <c:pt idx="27">
                  <c:v>7.29</c:v>
                </c:pt>
                <c:pt idx="28">
                  <c:v>7.84</c:v>
                </c:pt>
                <c:pt idx="29">
                  <c:v>8.41</c:v>
                </c:pt>
                <c:pt idx="30">
                  <c:v>9</c:v>
                </c:pt>
                <c:pt idx="31">
                  <c:v>9.61</c:v>
                </c:pt>
                <c:pt idx="32">
                  <c:v>10.24</c:v>
                </c:pt>
                <c:pt idx="33">
                  <c:v>10.89</c:v>
                </c:pt>
                <c:pt idx="34">
                  <c:v>11.56</c:v>
                </c:pt>
                <c:pt idx="35">
                  <c:v>12.25</c:v>
                </c:pt>
                <c:pt idx="36">
                  <c:v>12.96</c:v>
                </c:pt>
                <c:pt idx="37">
                  <c:v>13.69</c:v>
                </c:pt>
                <c:pt idx="38">
                  <c:v>14.44</c:v>
                </c:pt>
                <c:pt idx="39">
                  <c:v>15.21</c:v>
                </c:pt>
                <c:pt idx="40">
                  <c:v>16</c:v>
                </c:pt>
              </c:numCache>
            </c:numRef>
          </c:yVal>
        </c:ser>
        <c:ser>
          <c:idx val="1"/>
          <c:order val="1"/>
          <c:tx>
            <c:v>Tangent at 2 s</c:v>
          </c:tx>
          <c:spPr>
            <a:ln xmlns:a="http://schemas.openxmlformats.org/drawingml/2006/main" w="19050">
              <a:solidFill>
                <a:srgbClr val="5B6C7E"/>
              </a:solidFill>
            </a:ln>
          </c:spPr>
          <c:marker>
            <c:symbol val="none"/>
            <c:size val="6"/>
            <c:spPr>
              <a:solidFill xmlns:a="http://schemas.openxmlformats.org/drawingml/2006/main">
                <a:srgbClr val="5B6C7E"/>
              </a:solidFill>
            </c:spPr>
          </c:marker>
          <c:xVal>
            <c:numRef>
              <c:f>'Chart Data'!$C$2:$C$3</c:f>
              <c:numCache>
                <c:formatCode>General</c:formatCode>
                <c:ptCount val="2"/>
                <c:pt idx="0">
                  <c:v>1</c:v>
                </c:pt>
                <c:pt idx="1">
                  <c:v>3</c:v>
                </c:pt>
              </c:numCache>
            </c:numRef>
          </c:xVal>
          <c:yVal>
            <c:numRef>
              <c:f>'Chart Data'!$D$2:$D$3</c:f>
              <c:numCache>
                <c:formatCode>0</c:formatCode>
                <c:ptCount val="2"/>
                <c:pt idx="0">
                  <c:v>0</c:v>
                </c:pt>
                <c:pt idx="1">
                  <c:v>8</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16"/>
          <c:min val="0"/>
        </c:scaling>
        <c:delete val="0"/>
        <c:axPos val="l"/>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Position / m</a:t>
                </a:r>
              </a:p>
            </c:rich>
          </c:tx>
          <c:overlay val="0"/>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crossAx val="48650112"/>
        <c:crossesAt val="0"/>
        <c:majorUnit val="4"/>
      </c:valAx>
      <c:valAx>
        <c:axId val="48650112"/>
        <c:scaling>
          <c:orientation val="minMax"/>
          <c:max val="4"/>
          <c:min val="0"/>
        </c:scaling>
        <c:delete val="0"/>
        <c:axPos val="b"/>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Time / s</a:t>
                </a:r>
              </a:p>
            </c:rich>
          </c:tx>
          <c:overlay val="0"/>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crossAx val="48672768"/>
        <c:crossesAt val="0"/>
        <c:majorUnit val="1"/>
      </c:valAx>
      <c:spPr>
        <a:solidFill xmlns:a="http://schemas.openxmlformats.org/drawingml/2006/main">
          <a:srgbClr val="FFFFFF"/>
        </a:solidFill>
        <a:ln xmlns:a="http://schemas.openxmlformats.org/drawingml/2006/main" w="9525">
          <a:solidFill>
            <a:srgbClr val="D8DDE2"/>
          </a:solidFill>
        </a:ln>
      </c:spPr>
    </c:plotArea>
    <c:legend>
      <c:legendPos val="b"/>
      <c:overlay val="0"/>
      <c:txPr>
        <a:bodyPr xmlns:a="http://schemas.openxmlformats.org/drawingml/2006/main" anchorCtr="1"/>
        <a:lstStyle xmlns:a="http://schemas.openxmlformats.org/drawingml/2006/main"/>
        <a:p xmlns:a="http://schemas.openxmlformats.org/drawingml/2006/main">
          <a:pPr>
            <a:defRPr sz="1650">
              <a:solidFill>
                <a:srgbClr val="19324D"/>
              </a:solidFill>
              <a:latin typeface="Arial"/>
              <a:ea typeface="Arial"/>
              <a:cs typeface="Arial"/>
            </a:defRPr>
          </a:pPr>
        </a:p>
      </c:txPr>
    </c:legend>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charts/chart5.xml><?xml version="1.0" encoding="utf-8"?>
<c:chartSpace xmlns:c="http://schemas.openxmlformats.org/drawingml/2006/chart" xmlns:r="http://schemas.openxmlformats.org/officeDocument/2006/relationships">
  <c:lang val="en-US"/>
  <c:chart>
    <c:plotArea>
      <c:scatterChart>
        <c:scatterStyle val="line"/>
        <c:varyColors val="0"/>
        <c:ser>
          <c:idx val="0"/>
          <c:order val="0"/>
          <c:tx>
            <c:v>Position</c:v>
          </c:tx>
          <c:spPr>
            <a:ln xmlns:a="http://schemas.openxmlformats.org/drawingml/2006/main" w="28575">
              <a:solidFill>
                <a:srgbClr val="19324D"/>
              </a:solidFill>
            </a:ln>
          </c:spPr>
          <c:marker>
            <c:symbol val="circle"/>
            <c:size val="6"/>
            <c:spPr>
              <a:solidFill xmlns:a="http://schemas.openxmlformats.org/drawingml/2006/main">
                <a:srgbClr val="19324D"/>
              </a:solidFill>
            </c:spPr>
          </c:marker>
          <c:xVal>
            <c:numRef>
              <c:f>'Chart Data'!$A$2:$A$5</c:f>
              <c:numCache>
                <c:formatCode>General</c:formatCode>
                <c:ptCount val="4"/>
                <c:pt idx="0">
                  <c:v>0</c:v>
                </c:pt>
                <c:pt idx="1">
                  <c:v>2</c:v>
                </c:pt>
                <c:pt idx="2">
                  <c:v>4</c:v>
                </c:pt>
                <c:pt idx="3">
                  <c:v>6</c:v>
                </c:pt>
              </c:numCache>
            </c:numRef>
          </c:xVal>
          <c:yVal>
            <c:numRef>
              <c:f>'Chart Data'!$B$2:$B$5</c:f>
              <c:numCache>
                <c:formatCode>0</c:formatCode>
                <c:ptCount val="4"/>
                <c:pt idx="0">
                  <c:v>1</c:v>
                </c:pt>
                <c:pt idx="1">
                  <c:v>5</c:v>
                </c:pt>
                <c:pt idx="2">
                  <c:v>5</c:v>
                </c:pt>
                <c:pt idx="3">
                  <c:v>-1</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5"/>
          <c:min val="-1"/>
        </c:scaling>
        <c:delete val="0"/>
        <c:axPos val="l"/>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Position / m</a:t>
                </a:r>
              </a:p>
            </c:rich>
          </c:tx>
          <c:overlay val="0"/>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crossAx val="48650112"/>
        <c:crossesAt val="0"/>
        <c:majorUnit val="1"/>
      </c:valAx>
      <c:valAx>
        <c:axId val="48650112"/>
        <c:scaling>
          <c:orientation val="minMax"/>
          <c:max val="6"/>
          <c:min val="0"/>
        </c:scaling>
        <c:delete val="0"/>
        <c:axPos val="b"/>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Time / s</a:t>
                </a:r>
              </a:p>
            </c:rich>
          </c:tx>
          <c:overlay val="0"/>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crossAx val="48672768"/>
        <c:crossesAt val="0"/>
        <c:majorUnit val="2"/>
      </c:valAx>
      <c:spPr>
        <a:solidFill xmlns:a="http://schemas.openxmlformats.org/drawingml/2006/main">
          <a:srgbClr val="FFFFFF"/>
        </a:solidFill>
        <a:ln xmlns:a="http://schemas.openxmlformats.org/drawingml/2006/main" w="9525">
          <a:solidFill>
            <a:srgbClr val="D8DDE2"/>
          </a:solidFill>
        </a:ln>
      </c:spPr>
    </c:plotArea>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charts/chart6.xml><?xml version="1.0" encoding="utf-8"?>
<c:chartSpace xmlns:c="http://schemas.openxmlformats.org/drawingml/2006/chart" xmlns:r="http://schemas.openxmlformats.org/officeDocument/2006/relationships">
  <c:lang val="en-US"/>
  <c:chart>
    <c:plotArea>
      <c:scatterChart>
        <c:scatterStyle val="line"/>
        <c:varyColors val="0"/>
        <c:ser>
          <c:idx val="0"/>
          <c:order val="0"/>
          <c:tx>
            <c:v>Velocity</c:v>
          </c:tx>
          <c:spPr>
            <a:ln xmlns:a="http://schemas.openxmlformats.org/drawingml/2006/main" w="28575">
              <a:solidFill>
                <a:srgbClr val="19324D"/>
              </a:solidFill>
            </a:ln>
          </c:spPr>
          <c:marker>
            <c:symbol val="circle"/>
            <c:size val="6"/>
            <c:spPr>
              <a:solidFill xmlns:a="http://schemas.openxmlformats.org/drawingml/2006/main">
                <a:srgbClr val="19324D"/>
              </a:solidFill>
            </c:spPr>
          </c:marker>
          <c:xVal>
            <c:numRef>
              <c:f>'Chart Data'!$A$2:$A$4</c:f>
              <c:numCache>
                <c:formatCode>General</c:formatCode>
                <c:ptCount val="3"/>
                <c:pt idx="0">
                  <c:v>0</c:v>
                </c:pt>
                <c:pt idx="1">
                  <c:v>3</c:v>
                </c:pt>
                <c:pt idx="2">
                  <c:v>4</c:v>
                </c:pt>
              </c:numCache>
            </c:numRef>
          </c:xVal>
          <c:yVal>
            <c:numRef>
              <c:f>'Chart Data'!$B$2:$B$4</c:f>
              <c:numCache>
                <c:formatCode>0</c:formatCode>
                <c:ptCount val="3"/>
                <c:pt idx="0">
                  <c:v>6</c:v>
                </c:pt>
                <c:pt idx="1">
                  <c:v>0</c:v>
                </c:pt>
                <c:pt idx="2">
                  <c:v>-2</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6"/>
          <c:min val="-2"/>
        </c:scaling>
        <c:delete val="0"/>
        <c:axPos val="l"/>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Velocity / m/s</a:t>
                </a:r>
              </a:p>
            </c:rich>
          </c:tx>
          <c:overlay val="0"/>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crossAx val="48650112"/>
        <c:crossesAt val="0"/>
        <c:majorUnit val="2"/>
      </c:valAx>
      <c:valAx>
        <c:axId val="48650112"/>
        <c:scaling>
          <c:orientation val="minMax"/>
          <c:max val="4"/>
          <c:min val="0"/>
        </c:scaling>
        <c:delete val="0"/>
        <c:axPos val="b"/>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Time / s</a:t>
                </a:r>
              </a:p>
            </c:rich>
          </c:tx>
          <c:overlay val="0"/>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crossAx val="48672768"/>
        <c:crossesAt val="0"/>
        <c:majorUnit val="1"/>
      </c:valAx>
      <c:spPr>
        <a:solidFill xmlns:a="http://schemas.openxmlformats.org/drawingml/2006/main">
          <a:srgbClr val="FFFFFF"/>
        </a:solidFill>
        <a:ln xmlns:a="http://schemas.openxmlformats.org/drawingml/2006/main" w="9525">
          <a:solidFill>
            <a:srgbClr val="D8DDE2"/>
          </a:solidFill>
        </a:ln>
      </c:spPr>
    </c:plotArea>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charts/chart7.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A</c:v>
          </c:tx>
          <c:spPr>
            <a:ln xmlns:a="http://schemas.openxmlformats.org/drawingml/2006/main" w="28575">
              <a:solidFill>
                <a:srgbClr val="19324D"/>
              </a:solidFill>
            </a:ln>
          </c:spPr>
          <c:marker>
            <c:symbol val="triangle"/>
            <c:size val="6"/>
            <c:spPr>
              <a:solidFill xmlns:a="http://schemas.openxmlformats.org/drawingml/2006/main">
                <a:srgbClr val="19324D"/>
              </a:solidFill>
            </c:spPr>
          </c:marker>
          <c:xVal>
            <c:numRef>
              <c:f>'Chart Data'!$A$2:$A$3</c:f>
              <c:numCache>
                <c:formatCode>General</c:formatCode>
                <c:ptCount val="2"/>
                <c:pt idx="0">
                  <c:v>0</c:v>
                </c:pt>
                <c:pt idx="1">
                  <c:v>4</c:v>
                </c:pt>
              </c:numCache>
            </c:numRef>
          </c:xVal>
          <c:yVal>
            <c:numRef>
              <c:f>'Chart Data'!$B$2:$B$3</c:f>
              <c:numCache>
                <c:formatCode>0</c:formatCode>
                <c:ptCount val="2"/>
                <c:pt idx="0">
                  <c:v>0</c:v>
                </c:pt>
                <c:pt idx="1">
                  <c:v>8</c:v>
                </c:pt>
              </c:numCache>
            </c:numRef>
          </c:yVal>
        </c:ser>
        <c:ser>
          <c:idx val="1"/>
          <c:order val="1"/>
          <c:tx>
            <c:v>B</c:v>
          </c:tx>
          <c:spPr>
            <a:ln xmlns:a="http://schemas.openxmlformats.org/drawingml/2006/main" w="28575">
              <a:solidFill>
                <a:srgbClr val="5B6C7E"/>
              </a:solidFill>
            </a:ln>
          </c:spPr>
          <c:marker>
            <c:symbol val="circle"/>
            <c:size val="6"/>
            <c:spPr>
              <a:solidFill xmlns:a="http://schemas.openxmlformats.org/drawingml/2006/main">
                <a:srgbClr val="5B6C7E"/>
              </a:solidFill>
            </c:spPr>
          </c:marker>
          <c:xVal>
            <c:numRef>
              <c:f>'Chart Data'!$C$2:$C$3</c:f>
              <c:numCache>
                <c:formatCode>General</c:formatCode>
                <c:ptCount val="2"/>
                <c:pt idx="0">
                  <c:v>0</c:v>
                </c:pt>
                <c:pt idx="1">
                  <c:v>4</c:v>
                </c:pt>
              </c:numCache>
            </c:numRef>
          </c:xVal>
          <c:yVal>
            <c:numRef>
              <c:f>'Chart Data'!$D$2:$D$3</c:f>
              <c:numCache>
                <c:formatCode>0</c:formatCode>
                <c:ptCount val="2"/>
                <c:pt idx="0">
                  <c:v>8</c:v>
                </c:pt>
                <c:pt idx="1">
                  <c:v>0</c:v>
                </c:pt>
              </c:numCache>
            </c:numRef>
          </c:yVal>
        </c:ser>
        <c:ser>
          <c:idx val="2"/>
          <c:order val="2"/>
          <c:tx>
            <c:v>C</c:v>
          </c:tx>
          <c:spPr>
            <a:ln xmlns:a="http://schemas.openxmlformats.org/drawingml/2006/main" w="28575">
              <a:solidFill>
                <a:srgbClr val="89939D"/>
              </a:solidFill>
            </a:ln>
          </c:spPr>
          <c:marker>
            <c:symbol val="square"/>
            <c:size val="6"/>
            <c:spPr>
              <a:solidFill xmlns:a="http://schemas.openxmlformats.org/drawingml/2006/main">
                <a:srgbClr val="89939D"/>
              </a:solidFill>
            </c:spPr>
          </c:marker>
          <c:xVal>
            <c:numRef>
              <c:f>'Chart Data'!$E$2:$E$3</c:f>
              <c:numCache>
                <c:formatCode>General</c:formatCode>
                <c:ptCount val="2"/>
                <c:pt idx="0">
                  <c:v>0</c:v>
                </c:pt>
                <c:pt idx="1">
                  <c:v>4</c:v>
                </c:pt>
              </c:numCache>
            </c:numRef>
          </c:xVal>
          <c:yVal>
            <c:numRef>
              <c:f>'Chart Data'!$F$2:$F$3</c:f>
              <c:numCache>
                <c:formatCode>0</c:formatCode>
                <c:ptCount val="2"/>
                <c:pt idx="0">
                  <c:v>-4</c:v>
                </c:pt>
                <c:pt idx="1">
                  <c:v>-4</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8"/>
          <c:min val="-4"/>
        </c:scaling>
        <c:delete val="0"/>
        <c:axPos val="l"/>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Velocity / m/s</a:t>
                </a:r>
              </a:p>
            </c:rich>
          </c:tx>
          <c:overlay val="0"/>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crossAx val="48650112"/>
        <c:crossesAt val="0"/>
        <c:majorUnit val="2"/>
      </c:valAx>
      <c:valAx>
        <c:axId val="48650112"/>
        <c:scaling>
          <c:orientation val="minMax"/>
          <c:max val="4"/>
          <c:min val="0"/>
        </c:scaling>
        <c:delete val="0"/>
        <c:axPos val="b"/>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Time / s</a:t>
                </a:r>
              </a:p>
            </c:rich>
          </c:tx>
          <c:overlay val="0"/>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crossAx val="48672768"/>
        <c:crossesAt val="0"/>
        <c:majorUnit val="1"/>
      </c:valAx>
      <c:spPr>
        <a:solidFill xmlns:a="http://schemas.openxmlformats.org/drawingml/2006/main">
          <a:srgbClr val="FFFFFF"/>
        </a:solidFill>
        <a:ln xmlns:a="http://schemas.openxmlformats.org/drawingml/2006/main" w="9525">
          <a:solidFill>
            <a:srgbClr val="D8DDE2"/>
          </a:solidFill>
        </a:ln>
      </c:spPr>
    </c:plotArea>
    <c:legend>
      <c:legendPos val="b"/>
      <c:overlay val="0"/>
      <c:txPr>
        <a:bodyPr xmlns:a="http://schemas.openxmlformats.org/drawingml/2006/main" anchorCtr="1"/>
        <a:lstStyle xmlns:a="http://schemas.openxmlformats.org/drawingml/2006/main"/>
        <a:p xmlns:a="http://schemas.openxmlformats.org/drawingml/2006/main">
          <a:pPr>
            <a:defRPr sz="1650">
              <a:solidFill>
                <a:srgbClr val="19324D"/>
              </a:solidFill>
              <a:latin typeface="Arial"/>
              <a:ea typeface="Arial"/>
              <a:cs typeface="Arial"/>
            </a:defRPr>
          </a:pPr>
        </a:p>
      </c:txPr>
    </c:legend>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charts/chart8.xml><?xml version="1.0" encoding="utf-8"?>
<c:chartSpace xmlns:c="http://schemas.openxmlformats.org/drawingml/2006/chart" xmlns:r="http://schemas.openxmlformats.org/officeDocument/2006/relationships">
  <c:lang val="en-US"/>
  <c:chart>
    <c:plotArea>
      <c:scatterChart>
        <c:scatterStyle val="line"/>
        <c:varyColors val="0"/>
        <c:ser>
          <c:idx val="0"/>
          <c:order val="0"/>
          <c:tx>
            <c:v>Velocity</c:v>
          </c:tx>
          <c:spPr>
            <a:ln xmlns:a="http://schemas.openxmlformats.org/drawingml/2006/main" w="28575">
              <a:solidFill>
                <a:srgbClr val="19324D"/>
              </a:solidFill>
            </a:ln>
          </c:spPr>
          <c:marker>
            <c:symbol val="circle"/>
            <c:size val="6"/>
            <c:spPr>
              <a:solidFill xmlns:a="http://schemas.openxmlformats.org/drawingml/2006/main">
                <a:srgbClr val="19324D"/>
              </a:solidFill>
            </c:spPr>
          </c:marker>
          <c:xVal>
            <c:numRef>
              <c:f>'Chart Data'!$A$2:$A$5</c:f>
              <c:numCache>
                <c:formatCode>General</c:formatCode>
                <c:ptCount val="4"/>
                <c:pt idx="0">
                  <c:v>0</c:v>
                </c:pt>
                <c:pt idx="1">
                  <c:v>2</c:v>
                </c:pt>
                <c:pt idx="2">
                  <c:v>4</c:v>
                </c:pt>
                <c:pt idx="3">
                  <c:v>6</c:v>
                </c:pt>
              </c:numCache>
            </c:numRef>
          </c:xVal>
          <c:yVal>
            <c:numRef>
              <c:f>'Chart Data'!$B$2:$B$5</c:f>
              <c:numCache>
                <c:formatCode>0</c:formatCode>
                <c:ptCount val="4"/>
                <c:pt idx="0">
                  <c:v>4</c:v>
                </c:pt>
                <c:pt idx="1">
                  <c:v>4</c:v>
                </c:pt>
                <c:pt idx="2">
                  <c:v>0</c:v>
                </c:pt>
                <c:pt idx="3">
                  <c:v>-4</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4"/>
          <c:min val="-4"/>
        </c:scaling>
        <c:delete val="0"/>
        <c:axPos val="l"/>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Velocity / m/s</a:t>
                </a:r>
              </a:p>
            </c:rich>
          </c:tx>
          <c:overlay val="0"/>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crossAx val="48650112"/>
        <c:crossesAt val="0"/>
        <c:majorUnit val="2"/>
      </c:valAx>
      <c:valAx>
        <c:axId val="48650112"/>
        <c:scaling>
          <c:orientation val="minMax"/>
          <c:max val="6"/>
          <c:min val="0"/>
        </c:scaling>
        <c:delete val="0"/>
        <c:axPos val="b"/>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Time / s</a:t>
                </a:r>
              </a:p>
            </c:rich>
          </c:tx>
          <c:overlay val="0"/>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crossAx val="48672768"/>
        <c:crossesAt val="0"/>
        <c:majorUnit val="2"/>
      </c:valAx>
      <c:spPr>
        <a:solidFill xmlns:a="http://schemas.openxmlformats.org/drawingml/2006/main">
          <a:srgbClr val="FFFFFF"/>
        </a:solidFill>
        <a:ln xmlns:a="http://schemas.openxmlformats.org/drawingml/2006/main" w="9525">
          <a:solidFill>
            <a:srgbClr val="D8DDE2"/>
          </a:solidFill>
        </a:ln>
      </c:spPr>
    </c:plotArea>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charts/chart9.xml><?xml version="1.0" encoding="utf-8"?>
<c:chartSpace xmlns:c="http://schemas.openxmlformats.org/drawingml/2006/chart" xmlns:r="http://schemas.openxmlformats.org/officeDocument/2006/relationships">
  <c:lang val="en-US"/>
  <c:chart>
    <c:plotArea>
      <c:scatterChart>
        <c:scatterStyle val="line"/>
        <c:varyColors val="0"/>
        <c:ser>
          <c:idx val="0"/>
          <c:order val="0"/>
          <c:tx>
            <c:v>Velocity</c:v>
          </c:tx>
          <c:spPr>
            <a:ln xmlns:a="http://schemas.openxmlformats.org/drawingml/2006/main" w="28575">
              <a:solidFill>
                <a:srgbClr val="19324D"/>
              </a:solidFill>
            </a:ln>
          </c:spPr>
          <c:marker>
            <c:symbol val="circle"/>
            <c:size val="6"/>
            <c:spPr>
              <a:solidFill xmlns:a="http://schemas.openxmlformats.org/drawingml/2006/main">
                <a:srgbClr val="19324D"/>
              </a:solidFill>
            </c:spPr>
          </c:marker>
          <c:xVal>
            <c:numRef>
              <c:f>'Chart Data'!$A$2:$A$5</c:f>
              <c:numCache>
                <c:formatCode>General</c:formatCode>
                <c:ptCount val="4"/>
                <c:pt idx="0">
                  <c:v>0</c:v>
                </c:pt>
                <c:pt idx="1">
                  <c:v>2</c:v>
                </c:pt>
                <c:pt idx="2">
                  <c:v>4</c:v>
                </c:pt>
                <c:pt idx="3">
                  <c:v>6</c:v>
                </c:pt>
              </c:numCache>
            </c:numRef>
          </c:xVal>
          <c:yVal>
            <c:numRef>
              <c:f>'Chart Data'!$B$2:$B$5</c:f>
              <c:numCache>
                <c:formatCode>0</c:formatCode>
                <c:ptCount val="4"/>
                <c:pt idx="0">
                  <c:v>0</c:v>
                </c:pt>
                <c:pt idx="1">
                  <c:v>6</c:v>
                </c:pt>
                <c:pt idx="2">
                  <c:v>6</c:v>
                </c:pt>
                <c:pt idx="3">
                  <c:v>-6</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6"/>
          <c:min val="-6"/>
        </c:scaling>
        <c:delete val="0"/>
        <c:axPos val="l"/>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Velocity / m/s</a:t>
                </a:r>
              </a:p>
            </c:rich>
          </c:tx>
          <c:overlay val="0"/>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crossAx val="48650112"/>
        <c:crossesAt val="0"/>
        <c:majorUnit val="3"/>
      </c:valAx>
      <c:valAx>
        <c:axId val="48650112"/>
        <c:scaling>
          <c:orientation val="minMax"/>
          <c:max val="6"/>
          <c:min val="0"/>
        </c:scaling>
        <c:delete val="0"/>
        <c:axPos val="b"/>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Time / s</a:t>
                </a:r>
              </a:p>
            </c:rich>
          </c:tx>
          <c:overlay val="0"/>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crossAx val="48672768"/>
        <c:crossesAt val="0"/>
        <c:majorUnit val="1"/>
      </c:valAx>
      <c:spPr>
        <a:solidFill xmlns:a="http://schemas.openxmlformats.org/drawingml/2006/main">
          <a:srgbClr val="FFFFFF"/>
        </a:solidFill>
        <a:ln xmlns:a="http://schemas.openxmlformats.org/drawingml/2006/main" w="9525">
          <a:solidFill>
            <a:srgbClr val="D8DDE2"/>
          </a:solidFill>
        </a:ln>
      </c:spPr>
    </c:plotArea>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charts/chart10.xml><?xml version="1.0" encoding="utf-8"?>
<c:chartSpace xmlns:c="http://schemas.openxmlformats.org/drawingml/2006/chart" xmlns:r="http://schemas.openxmlformats.org/officeDocument/2006/relationships">
  <c:lang val="en-US"/>
  <c:chart>
    <c:plotArea>
      <c:scatterChart>
        <c:scatterStyle val="line"/>
        <c:varyColors val="0"/>
        <c:ser>
          <c:idx val="0"/>
          <c:order val="0"/>
          <c:tx>
            <c:v>Acceleration</c:v>
          </c:tx>
          <c:spPr>
            <a:ln xmlns:a="http://schemas.openxmlformats.org/drawingml/2006/main" w="28575">
              <a:solidFill>
                <a:srgbClr val="19324D"/>
              </a:solidFill>
            </a:ln>
          </c:spPr>
          <c:marker>
            <c:symbol val="none"/>
            <c:size val="6"/>
            <c:spPr>
              <a:solidFill xmlns:a="http://schemas.openxmlformats.org/drawingml/2006/main">
                <a:srgbClr val="19324D"/>
              </a:solidFill>
            </c:spPr>
          </c:marker>
          <c:xVal>
            <c:numRef>
              <c:f>'Chart Data'!$A$2:$A$5</c:f>
              <c:numCache>
                <c:formatCode>General</c:formatCode>
                <c:ptCount val="4"/>
                <c:pt idx="0">
                  <c:v>0</c:v>
                </c:pt>
                <c:pt idx="1">
                  <c:v>2</c:v>
                </c:pt>
                <c:pt idx="2">
                  <c:v>2</c:v>
                </c:pt>
                <c:pt idx="3">
                  <c:v>4</c:v>
                </c:pt>
              </c:numCache>
            </c:numRef>
          </c:xVal>
          <c:yVal>
            <c:numRef>
              <c:f>'Chart Data'!$B$2:$B$5</c:f>
              <c:numCache>
                <c:formatCode>0</c:formatCode>
                <c:ptCount val="4"/>
                <c:pt idx="0">
                  <c:v>3</c:v>
                </c:pt>
                <c:pt idx="1">
                  <c:v>3</c:v>
                </c:pt>
                <c:pt idx="2">
                  <c:v>-1</c:v>
                </c:pt>
                <c:pt idx="3">
                  <c:v>-1</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3"/>
          <c:min val="-1"/>
        </c:scaling>
        <c:delete val="0"/>
        <c:axPos val="l"/>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Acceleration / m/s²</a:t>
                </a:r>
              </a:p>
            </c:rich>
          </c:tx>
          <c:overlay val="0"/>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crossAx val="48650112"/>
        <c:crossesAt val="0"/>
        <c:majorUnit val="1"/>
      </c:valAx>
      <c:valAx>
        <c:axId val="48650112"/>
        <c:scaling>
          <c:orientation val="minMax"/>
          <c:max val="4"/>
          <c:min val="0"/>
        </c:scaling>
        <c:delete val="0"/>
        <c:axPos val="b"/>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Time / s</a:t>
                </a:r>
              </a:p>
            </c:rich>
          </c:tx>
          <c:overlay val="0"/>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crossAx val="48672768"/>
        <c:crossesAt val="0"/>
        <c:majorUnit val="1"/>
      </c:valAx>
      <c:spPr>
        <a:solidFill xmlns:a="http://schemas.openxmlformats.org/drawingml/2006/main">
          <a:srgbClr val="FFFFFF"/>
        </a:solidFill>
        <a:ln xmlns:a="http://schemas.openxmlformats.org/drawingml/2006/main" w="9525">
          <a:solidFill>
            <a:srgbClr val="D8DDE2"/>
          </a:solidFill>
        </a:ln>
      </c:spPr>
    </c:plotArea>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charts/chart11.xml><?xml version="1.0" encoding="utf-8"?>
<c:chartSpace xmlns:c="http://schemas.openxmlformats.org/drawingml/2006/chart" xmlns:r="http://schemas.openxmlformats.org/officeDocument/2006/relationships">
  <c:lang val="en-US"/>
  <c:chart>
    <c:plotArea>
      <c:scatterChart>
        <c:scatterStyle val="line"/>
        <c:varyColors val="0"/>
        <c:ser>
          <c:idx val="0"/>
          <c:order val="0"/>
          <c:tx>
            <c:v>Acceleration</c:v>
          </c:tx>
          <c:spPr>
            <a:ln xmlns:a="http://schemas.openxmlformats.org/drawingml/2006/main" w="28575">
              <a:solidFill>
                <a:srgbClr val="19324D"/>
              </a:solidFill>
            </a:ln>
          </c:spPr>
          <c:marker>
            <c:symbol val="none"/>
            <c:size val="6"/>
            <c:spPr>
              <a:solidFill xmlns:a="http://schemas.openxmlformats.org/drawingml/2006/main">
                <a:srgbClr val="19324D"/>
              </a:solidFill>
            </c:spPr>
          </c:marker>
          <c:xVal>
            <c:numRef>
              <c:f>'Chart Data'!$A$2:$A$7</c:f>
              <c:numCache>
                <c:formatCode>General</c:formatCode>
                <c:ptCount val="6"/>
                <c:pt idx="0">
                  <c:v>0</c:v>
                </c:pt>
                <c:pt idx="1">
                  <c:v>3</c:v>
                </c:pt>
                <c:pt idx="2">
                  <c:v>3</c:v>
                </c:pt>
                <c:pt idx="3">
                  <c:v>5</c:v>
                </c:pt>
                <c:pt idx="4">
                  <c:v>5</c:v>
                </c:pt>
                <c:pt idx="5">
                  <c:v>6</c:v>
                </c:pt>
              </c:numCache>
            </c:numRef>
          </c:xVal>
          <c:yVal>
            <c:numRef>
              <c:f>'Chart Data'!$B$2:$B$7</c:f>
              <c:numCache>
                <c:formatCode>0</c:formatCode>
                <c:ptCount val="6"/>
                <c:pt idx="0">
                  <c:v>2</c:v>
                </c:pt>
                <c:pt idx="1">
                  <c:v>2</c:v>
                </c:pt>
                <c:pt idx="2">
                  <c:v>0</c:v>
                </c:pt>
                <c:pt idx="3">
                  <c:v>0</c:v>
                </c:pt>
                <c:pt idx="4">
                  <c:v>-4</c:v>
                </c:pt>
                <c:pt idx="5">
                  <c:v>-4</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2"/>
          <c:min val="-4"/>
        </c:scaling>
        <c:delete val="0"/>
        <c:axPos val="l"/>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Acceleration / m/s²</a:t>
                </a:r>
              </a:p>
            </c:rich>
          </c:tx>
          <c:overlay val="0"/>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crossAx val="48650112"/>
        <c:crossesAt val="0"/>
        <c:majorUnit val="2"/>
      </c:valAx>
      <c:valAx>
        <c:axId val="48650112"/>
        <c:scaling>
          <c:orientation val="minMax"/>
          <c:max val="6"/>
          <c:min val="0"/>
        </c:scaling>
        <c:delete val="0"/>
        <c:axPos val="b"/>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Time / s</a:t>
                </a:r>
              </a:p>
            </c:rich>
          </c:tx>
          <c:overlay val="0"/>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crossAx val="48672768"/>
        <c:crossesAt val="0"/>
        <c:majorUnit val="1"/>
      </c:valAx>
      <c:spPr>
        <a:solidFill xmlns:a="http://schemas.openxmlformats.org/drawingml/2006/main">
          <a:srgbClr val="FFFFFF"/>
        </a:solidFill>
        <a:ln xmlns:a="http://schemas.openxmlformats.org/drawingml/2006/main" w="9525">
          <a:solidFill>
            <a:srgbClr val="D8DDE2"/>
          </a:solidFill>
        </a:ln>
      </c:spPr>
    </c:plotArea>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charts/chart12.xml><?xml version="1.0" encoding="utf-8"?>
<c:chartSpace xmlns:c="http://schemas.openxmlformats.org/drawingml/2006/chart" xmlns:r="http://schemas.openxmlformats.org/officeDocument/2006/relationships">
  <c:lang val="en-US"/>
  <c:chart>
    <c:plotArea>
      <c:scatterChart>
        <c:scatterStyle val="line"/>
        <c:varyColors val="0"/>
        <c:ser>
          <c:idx val="0"/>
          <c:order val="0"/>
          <c:tx>
            <c:v>Position</c:v>
          </c:tx>
          <c:spPr>
            <a:ln xmlns:a="http://schemas.openxmlformats.org/drawingml/2006/main" w="28575">
              <a:solidFill>
                <a:srgbClr val="19324D"/>
              </a:solidFill>
            </a:ln>
          </c:spPr>
          <c:marker>
            <c:symbol val="none"/>
            <c:size val="6"/>
            <c:spPr>
              <a:solidFill xmlns:a="http://schemas.openxmlformats.org/drawingml/2006/main">
                <a:srgbClr val="19324D"/>
              </a:solidFill>
            </c:spPr>
          </c:marker>
          <c:xVal>
            <c:numRef>
              <c:f>'Chart Data'!$A$2:$A$22</c:f>
              <c:numCache>
                <c:formatCode>General</c:formatCode>
                <c:ptCount val="21"/>
                <c:pt idx="0">
                  <c:v>0</c:v>
                </c:pt>
                <c:pt idx="1">
                  <c:v>0.2</c:v>
                </c:pt>
                <c:pt idx="2">
                  <c:v>0.4</c:v>
                </c:pt>
                <c:pt idx="3">
                  <c:v>0.6</c:v>
                </c:pt>
                <c:pt idx="4">
                  <c:v>0.8</c:v>
                </c:pt>
                <c:pt idx="5">
                  <c:v>1</c:v>
                </c:pt>
                <c:pt idx="6">
                  <c:v>1.2</c:v>
                </c:pt>
                <c:pt idx="7">
                  <c:v>1.4</c:v>
                </c:pt>
                <c:pt idx="8">
                  <c:v>1.6</c:v>
                </c:pt>
                <c:pt idx="9">
                  <c:v>1.8</c:v>
                </c:pt>
                <c:pt idx="10">
                  <c:v>2</c:v>
                </c:pt>
                <c:pt idx="11">
                  <c:v>2.2</c:v>
                </c:pt>
                <c:pt idx="12">
                  <c:v>2.4</c:v>
                </c:pt>
                <c:pt idx="13">
                  <c:v>2.6</c:v>
                </c:pt>
                <c:pt idx="14">
                  <c:v>2.8</c:v>
                </c:pt>
                <c:pt idx="15">
                  <c:v>3</c:v>
                </c:pt>
                <c:pt idx="16">
                  <c:v>3.2</c:v>
                </c:pt>
                <c:pt idx="17">
                  <c:v>3.4</c:v>
                </c:pt>
                <c:pt idx="18">
                  <c:v>3.6</c:v>
                </c:pt>
                <c:pt idx="19">
                  <c:v>3.8</c:v>
                </c:pt>
                <c:pt idx="20">
                  <c:v>4</c:v>
                </c:pt>
              </c:numCache>
            </c:numRef>
          </c:xVal>
          <c:yVal>
            <c:numRef>
              <c:f>'Chart Data'!$B$2:$B$22</c:f>
              <c:numCache>
                <c:formatCode>0</c:formatCode>
                <c:ptCount val="21"/>
                <c:pt idx="0">
                  <c:v>2</c:v>
                </c:pt>
                <c:pt idx="1">
                  <c:v>2.44</c:v>
                </c:pt>
                <c:pt idx="2">
                  <c:v>2.96</c:v>
                </c:pt>
                <c:pt idx="3">
                  <c:v>3.56</c:v>
                </c:pt>
                <c:pt idx="4">
                  <c:v>4.24</c:v>
                </c:pt>
                <c:pt idx="5">
                  <c:v>5</c:v>
                </c:pt>
                <c:pt idx="6">
                  <c:v>5.84</c:v>
                </c:pt>
                <c:pt idx="7">
                  <c:v>6.76</c:v>
                </c:pt>
                <c:pt idx="8">
                  <c:v>7.76</c:v>
                </c:pt>
                <c:pt idx="9">
                  <c:v>8.84</c:v>
                </c:pt>
                <c:pt idx="10">
                  <c:v>10</c:v>
                </c:pt>
                <c:pt idx="11">
                  <c:v>11.24</c:v>
                </c:pt>
                <c:pt idx="12">
                  <c:v>12.56</c:v>
                </c:pt>
                <c:pt idx="13">
                  <c:v>13.96</c:v>
                </c:pt>
                <c:pt idx="14">
                  <c:v>15.44</c:v>
                </c:pt>
                <c:pt idx="15">
                  <c:v>17</c:v>
                </c:pt>
                <c:pt idx="16">
                  <c:v>18.64</c:v>
                </c:pt>
                <c:pt idx="17">
                  <c:v>20.36</c:v>
                </c:pt>
                <c:pt idx="18">
                  <c:v>22.16</c:v>
                </c:pt>
                <c:pt idx="19">
                  <c:v>24.04</c:v>
                </c:pt>
                <c:pt idx="20">
                  <c:v>26</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28"/>
          <c:min val="0"/>
        </c:scaling>
        <c:delete val="0"/>
        <c:axPos val="l"/>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500">
                    <a:solidFill>
                      <a:srgbClr val="19324D"/>
                    </a:solidFill>
                    <a:latin typeface="Arial"/>
                    <a:ea typeface="Arial"/>
                    <a:cs typeface="Arial"/>
                  </a:rPr>
                  <a:t>Position / m</a:t>
                </a:r>
              </a:p>
            </c:rich>
          </c:tx>
          <c:overlay val="0"/>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350">
                <a:solidFill>
                  <a:srgbClr val="19324D"/>
                </a:solidFill>
                <a:latin typeface="Arial"/>
                <a:ea typeface="Arial"/>
                <a:cs typeface="Arial"/>
              </a:defRPr>
            </a:pPr>
          </a:p>
        </c:txPr>
        <c:crossAx val="48650112"/>
        <c:crossesAt val="0"/>
        <c:majorUnit val="7"/>
      </c:valAx>
      <c:valAx>
        <c:axId val="48650112"/>
        <c:scaling>
          <c:orientation val="minMax"/>
          <c:max val="4"/>
          <c:min val="0"/>
        </c:scaling>
        <c:delete val="0"/>
        <c:axPos val="b"/>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500">
                    <a:solidFill>
                      <a:srgbClr val="19324D"/>
                    </a:solidFill>
                    <a:latin typeface="Arial"/>
                    <a:ea typeface="Arial"/>
                    <a:cs typeface="Arial"/>
                  </a:rPr>
                  <a:t>Time / s</a:t>
                </a:r>
              </a:p>
            </c:rich>
          </c:tx>
          <c:overlay val="0"/>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350">
                <a:solidFill>
                  <a:srgbClr val="19324D"/>
                </a:solidFill>
                <a:latin typeface="Arial"/>
                <a:ea typeface="Arial"/>
                <a:cs typeface="Arial"/>
              </a:defRPr>
            </a:pPr>
          </a:p>
        </c:txPr>
        <c:crossAx val="48672768"/>
        <c:crossesAt val="0"/>
        <c:majorUnit val="1"/>
      </c:valAx>
      <c:spPr>
        <a:solidFill xmlns:a="http://schemas.openxmlformats.org/drawingml/2006/main">
          <a:srgbClr val="FFFFFF"/>
        </a:solidFill>
        <a:ln xmlns:a="http://schemas.openxmlformats.org/drawingml/2006/main" w="9525">
          <a:solidFill>
            <a:srgbClr val="D8DDE2"/>
          </a:solidFill>
        </a:ln>
      </c:spPr>
    </c:plotArea>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charts/chart13.xml><?xml version="1.0" encoding="utf-8"?>
<c:chartSpace xmlns:c="http://schemas.openxmlformats.org/drawingml/2006/chart" xmlns:r="http://schemas.openxmlformats.org/officeDocument/2006/relationships">
  <c:lang val="en-US"/>
  <c:chart>
    <c:plotArea>
      <c:scatterChart>
        <c:scatterStyle val="line"/>
        <c:varyColors val="0"/>
        <c:ser>
          <c:idx val="0"/>
          <c:order val="0"/>
          <c:tx>
            <c:v>Velocity</c:v>
          </c:tx>
          <c:spPr>
            <a:ln xmlns:a="http://schemas.openxmlformats.org/drawingml/2006/main" w="28575">
              <a:solidFill>
                <a:srgbClr val="19324D"/>
              </a:solidFill>
            </a:ln>
          </c:spPr>
          <c:marker>
            <c:symbol val="none"/>
            <c:size val="6"/>
            <c:spPr>
              <a:solidFill xmlns:a="http://schemas.openxmlformats.org/drawingml/2006/main">
                <a:srgbClr val="19324D"/>
              </a:solidFill>
            </c:spPr>
          </c:marker>
          <c:xVal>
            <c:numRef>
              <c:f>'Chart Data'!$A$2:$A$22</c:f>
              <c:numCache>
                <c:formatCode>General</c:formatCode>
                <c:ptCount val="21"/>
                <c:pt idx="0">
                  <c:v>0</c:v>
                </c:pt>
                <c:pt idx="1">
                  <c:v>0.2</c:v>
                </c:pt>
                <c:pt idx="2">
                  <c:v>0.4</c:v>
                </c:pt>
                <c:pt idx="3">
                  <c:v>0.6</c:v>
                </c:pt>
                <c:pt idx="4">
                  <c:v>0.8</c:v>
                </c:pt>
                <c:pt idx="5">
                  <c:v>1</c:v>
                </c:pt>
                <c:pt idx="6">
                  <c:v>1.2</c:v>
                </c:pt>
                <c:pt idx="7">
                  <c:v>1.4</c:v>
                </c:pt>
                <c:pt idx="8">
                  <c:v>1.6</c:v>
                </c:pt>
                <c:pt idx="9">
                  <c:v>1.8</c:v>
                </c:pt>
                <c:pt idx="10">
                  <c:v>2</c:v>
                </c:pt>
                <c:pt idx="11">
                  <c:v>2.2</c:v>
                </c:pt>
                <c:pt idx="12">
                  <c:v>2.4</c:v>
                </c:pt>
                <c:pt idx="13">
                  <c:v>2.6</c:v>
                </c:pt>
                <c:pt idx="14">
                  <c:v>2.8</c:v>
                </c:pt>
                <c:pt idx="15">
                  <c:v>3</c:v>
                </c:pt>
                <c:pt idx="16">
                  <c:v>3.2</c:v>
                </c:pt>
                <c:pt idx="17">
                  <c:v>3.4</c:v>
                </c:pt>
                <c:pt idx="18">
                  <c:v>3.6</c:v>
                </c:pt>
                <c:pt idx="19">
                  <c:v>3.8</c:v>
                </c:pt>
                <c:pt idx="20">
                  <c:v>4</c:v>
                </c:pt>
              </c:numCache>
            </c:numRef>
          </c:xVal>
          <c:yVal>
            <c:numRef>
              <c:f>'Chart Data'!$B$2:$B$22</c:f>
              <c:numCache>
                <c:formatCode>0</c:formatCode>
                <c:ptCount val="21"/>
                <c:pt idx="0">
                  <c:v>2</c:v>
                </c:pt>
                <c:pt idx="1">
                  <c:v>2.4</c:v>
                </c:pt>
                <c:pt idx="2">
                  <c:v>2.8</c:v>
                </c:pt>
                <c:pt idx="3">
                  <c:v>3.2</c:v>
                </c:pt>
                <c:pt idx="4">
                  <c:v>3.6</c:v>
                </c:pt>
                <c:pt idx="5">
                  <c:v>4</c:v>
                </c:pt>
                <c:pt idx="6">
                  <c:v>4.4</c:v>
                </c:pt>
                <c:pt idx="7">
                  <c:v>4.8</c:v>
                </c:pt>
                <c:pt idx="8">
                  <c:v>5.2</c:v>
                </c:pt>
                <c:pt idx="9">
                  <c:v>5.6</c:v>
                </c:pt>
                <c:pt idx="10">
                  <c:v>6</c:v>
                </c:pt>
                <c:pt idx="11">
                  <c:v>6.4</c:v>
                </c:pt>
                <c:pt idx="12">
                  <c:v>6.8</c:v>
                </c:pt>
                <c:pt idx="13">
                  <c:v>7.2</c:v>
                </c:pt>
                <c:pt idx="14">
                  <c:v>7.6</c:v>
                </c:pt>
                <c:pt idx="15">
                  <c:v>8</c:v>
                </c:pt>
                <c:pt idx="16">
                  <c:v>8.4</c:v>
                </c:pt>
                <c:pt idx="17">
                  <c:v>8.8</c:v>
                </c:pt>
                <c:pt idx="18">
                  <c:v>9.2</c:v>
                </c:pt>
                <c:pt idx="19">
                  <c:v>9.6</c:v>
                </c:pt>
                <c:pt idx="20">
                  <c:v>10</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10"/>
          <c:min val="0"/>
        </c:scaling>
        <c:delete val="0"/>
        <c:axPos val="l"/>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500">
                    <a:solidFill>
                      <a:srgbClr val="19324D"/>
                    </a:solidFill>
                    <a:latin typeface="Arial"/>
                    <a:ea typeface="Arial"/>
                    <a:cs typeface="Arial"/>
                  </a:rPr>
                  <a:t>Velocity / m/s</a:t>
                </a:r>
              </a:p>
            </c:rich>
          </c:tx>
          <c:overlay val="0"/>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350">
                <a:solidFill>
                  <a:srgbClr val="19324D"/>
                </a:solidFill>
                <a:latin typeface="Arial"/>
                <a:ea typeface="Arial"/>
                <a:cs typeface="Arial"/>
              </a:defRPr>
            </a:pPr>
          </a:p>
        </c:txPr>
        <c:crossAx val="48650112"/>
        <c:crossesAt val="0"/>
        <c:majorUnit val="2"/>
      </c:valAx>
      <c:valAx>
        <c:axId val="48650112"/>
        <c:scaling>
          <c:orientation val="minMax"/>
          <c:max val="4"/>
          <c:min val="0"/>
        </c:scaling>
        <c:delete val="0"/>
        <c:axPos val="b"/>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500">
                    <a:solidFill>
                      <a:srgbClr val="19324D"/>
                    </a:solidFill>
                    <a:latin typeface="Arial"/>
                    <a:ea typeface="Arial"/>
                    <a:cs typeface="Arial"/>
                  </a:rPr>
                  <a:t>Time / s</a:t>
                </a:r>
              </a:p>
            </c:rich>
          </c:tx>
          <c:overlay val="0"/>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350">
                <a:solidFill>
                  <a:srgbClr val="19324D"/>
                </a:solidFill>
                <a:latin typeface="Arial"/>
                <a:ea typeface="Arial"/>
                <a:cs typeface="Arial"/>
              </a:defRPr>
            </a:pPr>
          </a:p>
        </c:txPr>
        <c:crossAx val="48672768"/>
        <c:crossesAt val="0"/>
        <c:majorUnit val="1"/>
      </c:valAx>
      <c:spPr>
        <a:solidFill xmlns:a="http://schemas.openxmlformats.org/drawingml/2006/main">
          <a:srgbClr val="FFFFFF"/>
        </a:solidFill>
        <a:ln xmlns:a="http://schemas.openxmlformats.org/drawingml/2006/main" w="9525">
          <a:solidFill>
            <a:srgbClr val="D8DDE2"/>
          </a:solidFill>
        </a:ln>
      </c:spPr>
    </c:plotArea>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charts/chart14.xml><?xml version="1.0" encoding="utf-8"?>
<c:chartSpace xmlns:c="http://schemas.openxmlformats.org/drawingml/2006/chart" xmlns:r="http://schemas.openxmlformats.org/officeDocument/2006/relationships">
  <c:lang val="en-US"/>
  <c:chart>
    <c:plotArea>
      <c:scatterChart>
        <c:scatterStyle val="line"/>
        <c:varyColors val="0"/>
        <c:ser>
          <c:idx val="0"/>
          <c:order val="0"/>
          <c:tx>
            <c:v>Acceleration</c:v>
          </c:tx>
          <c:spPr>
            <a:ln xmlns:a="http://schemas.openxmlformats.org/drawingml/2006/main" w="28575">
              <a:solidFill>
                <a:srgbClr val="19324D"/>
              </a:solidFill>
            </a:ln>
          </c:spPr>
          <c:marker>
            <c:symbol val="none"/>
            <c:size val="6"/>
            <c:spPr>
              <a:solidFill xmlns:a="http://schemas.openxmlformats.org/drawingml/2006/main">
                <a:srgbClr val="19324D"/>
              </a:solidFill>
            </c:spPr>
          </c:marker>
          <c:xVal>
            <c:numRef>
              <c:f>'Chart Data'!$A$2:$A$22</c:f>
              <c:numCache>
                <c:formatCode>General</c:formatCode>
                <c:ptCount val="21"/>
                <c:pt idx="0">
                  <c:v>0</c:v>
                </c:pt>
                <c:pt idx="1">
                  <c:v>0.2</c:v>
                </c:pt>
                <c:pt idx="2">
                  <c:v>0.4</c:v>
                </c:pt>
                <c:pt idx="3">
                  <c:v>0.6</c:v>
                </c:pt>
                <c:pt idx="4">
                  <c:v>0.8</c:v>
                </c:pt>
                <c:pt idx="5">
                  <c:v>1</c:v>
                </c:pt>
                <c:pt idx="6">
                  <c:v>1.2</c:v>
                </c:pt>
                <c:pt idx="7">
                  <c:v>1.4</c:v>
                </c:pt>
                <c:pt idx="8">
                  <c:v>1.6</c:v>
                </c:pt>
                <c:pt idx="9">
                  <c:v>1.8</c:v>
                </c:pt>
                <c:pt idx="10">
                  <c:v>2</c:v>
                </c:pt>
                <c:pt idx="11">
                  <c:v>2.2</c:v>
                </c:pt>
                <c:pt idx="12">
                  <c:v>2.4</c:v>
                </c:pt>
                <c:pt idx="13">
                  <c:v>2.6</c:v>
                </c:pt>
                <c:pt idx="14">
                  <c:v>2.8</c:v>
                </c:pt>
                <c:pt idx="15">
                  <c:v>3</c:v>
                </c:pt>
                <c:pt idx="16">
                  <c:v>3.2</c:v>
                </c:pt>
                <c:pt idx="17">
                  <c:v>3.4</c:v>
                </c:pt>
                <c:pt idx="18">
                  <c:v>3.6</c:v>
                </c:pt>
                <c:pt idx="19">
                  <c:v>3.8</c:v>
                </c:pt>
                <c:pt idx="20">
                  <c:v>4</c:v>
                </c:pt>
              </c:numCache>
            </c:numRef>
          </c:xVal>
          <c:yVal>
            <c:numRef>
              <c:f>'Chart Data'!$B$2:$B$22</c:f>
              <c:numCache>
                <c:formatCode>0</c:formatCode>
                <c:ptCount val="21"/>
                <c:pt idx="0">
                  <c:v>2</c:v>
                </c:pt>
                <c:pt idx="1">
                  <c:v>2</c:v>
                </c:pt>
                <c:pt idx="2">
                  <c:v>2</c:v>
                </c:pt>
                <c:pt idx="3">
                  <c:v>2</c:v>
                </c:pt>
                <c:pt idx="4">
                  <c:v>2</c:v>
                </c:pt>
                <c:pt idx="5">
                  <c:v>2</c:v>
                </c:pt>
                <c:pt idx="6">
                  <c:v>2</c:v>
                </c:pt>
                <c:pt idx="7">
                  <c:v>2</c:v>
                </c:pt>
                <c:pt idx="8">
                  <c:v>2</c:v>
                </c:pt>
                <c:pt idx="9">
                  <c:v>2</c:v>
                </c:pt>
                <c:pt idx="10">
                  <c:v>2</c:v>
                </c:pt>
                <c:pt idx="11">
                  <c:v>2</c:v>
                </c:pt>
                <c:pt idx="12">
                  <c:v>2</c:v>
                </c:pt>
                <c:pt idx="13">
                  <c:v>2</c:v>
                </c:pt>
                <c:pt idx="14">
                  <c:v>2</c:v>
                </c:pt>
                <c:pt idx="15">
                  <c:v>2</c:v>
                </c:pt>
                <c:pt idx="16">
                  <c:v>2</c:v>
                </c:pt>
                <c:pt idx="17">
                  <c:v>2</c:v>
                </c:pt>
                <c:pt idx="18">
                  <c:v>2</c:v>
                </c:pt>
                <c:pt idx="19">
                  <c:v>2</c:v>
                </c:pt>
                <c:pt idx="20">
                  <c:v>2</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3"/>
          <c:min val="0"/>
        </c:scaling>
        <c:delete val="0"/>
        <c:axPos val="l"/>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500">
                    <a:solidFill>
                      <a:srgbClr val="19324D"/>
                    </a:solidFill>
                    <a:latin typeface="Arial"/>
                    <a:ea typeface="Arial"/>
                    <a:cs typeface="Arial"/>
                  </a:rPr>
                  <a:t>Acceleration / m/s²</a:t>
                </a:r>
              </a:p>
            </c:rich>
          </c:tx>
          <c:overlay val="0"/>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350">
                <a:solidFill>
                  <a:srgbClr val="19324D"/>
                </a:solidFill>
                <a:latin typeface="Arial"/>
                <a:ea typeface="Arial"/>
                <a:cs typeface="Arial"/>
              </a:defRPr>
            </a:pPr>
          </a:p>
        </c:txPr>
        <c:crossAx val="48650112"/>
        <c:crossesAt val="0"/>
        <c:majorUnit val="1"/>
      </c:valAx>
      <c:valAx>
        <c:axId val="48650112"/>
        <c:scaling>
          <c:orientation val="minMax"/>
          <c:max val="4"/>
          <c:min val="0"/>
        </c:scaling>
        <c:delete val="0"/>
        <c:axPos val="b"/>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500">
                    <a:solidFill>
                      <a:srgbClr val="19324D"/>
                    </a:solidFill>
                    <a:latin typeface="Arial"/>
                    <a:ea typeface="Arial"/>
                    <a:cs typeface="Arial"/>
                  </a:rPr>
                  <a:t>Time / s</a:t>
                </a:r>
              </a:p>
            </c:rich>
          </c:tx>
          <c:overlay val="0"/>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350">
                <a:solidFill>
                  <a:srgbClr val="19324D"/>
                </a:solidFill>
                <a:latin typeface="Arial"/>
                <a:ea typeface="Arial"/>
                <a:cs typeface="Arial"/>
              </a:defRPr>
            </a:pPr>
          </a:p>
        </c:txPr>
        <c:crossAx val="48672768"/>
        <c:crossesAt val="0"/>
        <c:majorUnit val="1"/>
      </c:valAx>
      <c:spPr>
        <a:solidFill xmlns:a="http://schemas.openxmlformats.org/drawingml/2006/main">
          <a:srgbClr val="FFFFFF"/>
        </a:solidFill>
        <a:ln xmlns:a="http://schemas.openxmlformats.org/drawingml/2006/main" w="9525">
          <a:solidFill>
            <a:srgbClr val="D8DDE2"/>
          </a:solidFill>
        </a:ln>
      </c:spPr>
    </c:plotArea>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charts/chart15.xml><?xml version="1.0" encoding="utf-8"?>
<c:chartSpace xmlns:c="http://schemas.openxmlformats.org/drawingml/2006/chart" xmlns:r="http://schemas.openxmlformats.org/officeDocument/2006/relationships">
  <c:lang val="en-US"/>
  <c:chart>
    <c:plotArea>
      <c:scatterChart>
        <c:scatterStyle val="line"/>
        <c:varyColors val="0"/>
        <c:ser>
          <c:idx val="0"/>
          <c:order val="0"/>
          <c:tx>
            <c:v>Position</c:v>
          </c:tx>
          <c:spPr>
            <a:ln xmlns:a="http://schemas.openxmlformats.org/drawingml/2006/main" w="28575">
              <a:solidFill>
                <a:srgbClr val="19324D"/>
              </a:solidFill>
            </a:ln>
          </c:spPr>
          <c:marker>
            <c:symbol val="none"/>
            <c:size val="6"/>
            <c:spPr>
              <a:solidFill xmlns:a="http://schemas.openxmlformats.org/drawingml/2006/main">
                <a:srgbClr val="19324D"/>
              </a:solidFill>
            </c:spPr>
          </c:marker>
          <c:xVal>
            <c:numRef>
              <c:f>'Chart Data'!$A$2:$A$22</c:f>
              <c:numCache>
                <c:formatCode>General</c:formatCode>
                <c:ptCount val="21"/>
                <c:pt idx="0">
                  <c:v>0</c:v>
                </c:pt>
                <c:pt idx="1">
                  <c:v>0.2</c:v>
                </c:pt>
                <c:pt idx="2">
                  <c:v>0.4</c:v>
                </c:pt>
                <c:pt idx="3">
                  <c:v>0.6</c:v>
                </c:pt>
                <c:pt idx="4">
                  <c:v>0.8</c:v>
                </c:pt>
                <c:pt idx="5">
                  <c:v>1</c:v>
                </c:pt>
                <c:pt idx="6">
                  <c:v>1.2</c:v>
                </c:pt>
                <c:pt idx="7">
                  <c:v>1.4</c:v>
                </c:pt>
                <c:pt idx="8">
                  <c:v>1.6</c:v>
                </c:pt>
                <c:pt idx="9">
                  <c:v>1.8</c:v>
                </c:pt>
                <c:pt idx="10">
                  <c:v>2</c:v>
                </c:pt>
                <c:pt idx="11">
                  <c:v>2.2</c:v>
                </c:pt>
                <c:pt idx="12">
                  <c:v>2.4</c:v>
                </c:pt>
                <c:pt idx="13">
                  <c:v>2.6</c:v>
                </c:pt>
                <c:pt idx="14">
                  <c:v>2.8</c:v>
                </c:pt>
                <c:pt idx="15">
                  <c:v>3</c:v>
                </c:pt>
                <c:pt idx="16">
                  <c:v>3.2</c:v>
                </c:pt>
                <c:pt idx="17">
                  <c:v>3.4</c:v>
                </c:pt>
                <c:pt idx="18">
                  <c:v>3.6</c:v>
                </c:pt>
                <c:pt idx="19">
                  <c:v>3.8</c:v>
                </c:pt>
                <c:pt idx="20">
                  <c:v>4</c:v>
                </c:pt>
              </c:numCache>
            </c:numRef>
          </c:xVal>
          <c:yVal>
            <c:numRef>
              <c:f>'Chart Data'!$B$2:$B$22</c:f>
              <c:numCache>
                <c:formatCode>0</c:formatCode>
                <c:ptCount val="21"/>
                <c:pt idx="0">
                  <c:v>0</c:v>
                </c:pt>
                <c:pt idx="1">
                  <c:v>1.56</c:v>
                </c:pt>
                <c:pt idx="2">
                  <c:v>3.04</c:v>
                </c:pt>
                <c:pt idx="3">
                  <c:v>4.44</c:v>
                </c:pt>
                <c:pt idx="4">
                  <c:v>5.76</c:v>
                </c:pt>
                <c:pt idx="5">
                  <c:v>7</c:v>
                </c:pt>
                <c:pt idx="6">
                  <c:v>8.16</c:v>
                </c:pt>
                <c:pt idx="7">
                  <c:v>9.24</c:v>
                </c:pt>
                <c:pt idx="8">
                  <c:v>10.24</c:v>
                </c:pt>
                <c:pt idx="9">
                  <c:v>11.16</c:v>
                </c:pt>
                <c:pt idx="10">
                  <c:v>12</c:v>
                </c:pt>
                <c:pt idx="11">
                  <c:v>12.76</c:v>
                </c:pt>
                <c:pt idx="12">
                  <c:v>13.44</c:v>
                </c:pt>
                <c:pt idx="13">
                  <c:v>14.04</c:v>
                </c:pt>
                <c:pt idx="14">
                  <c:v>14.56</c:v>
                </c:pt>
                <c:pt idx="15">
                  <c:v>15</c:v>
                </c:pt>
                <c:pt idx="16">
                  <c:v>15.36</c:v>
                </c:pt>
                <c:pt idx="17">
                  <c:v>15.64</c:v>
                </c:pt>
                <c:pt idx="18">
                  <c:v>15.84</c:v>
                </c:pt>
                <c:pt idx="19">
                  <c:v>15.96</c:v>
                </c:pt>
                <c:pt idx="20">
                  <c:v>16</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16"/>
          <c:min val="0"/>
        </c:scaling>
        <c:delete val="0"/>
        <c:axPos val="l"/>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500">
                    <a:solidFill>
                      <a:srgbClr val="19324D"/>
                    </a:solidFill>
                    <a:latin typeface="Arial"/>
                    <a:ea typeface="Arial"/>
                    <a:cs typeface="Arial"/>
                  </a:rPr>
                  <a:t>Position / m</a:t>
                </a:r>
              </a:p>
            </c:rich>
          </c:tx>
          <c:overlay val="0"/>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350">
                <a:solidFill>
                  <a:srgbClr val="19324D"/>
                </a:solidFill>
                <a:latin typeface="Arial"/>
                <a:ea typeface="Arial"/>
                <a:cs typeface="Arial"/>
              </a:defRPr>
            </a:pPr>
          </a:p>
        </c:txPr>
        <c:crossAx val="48650112"/>
        <c:crossesAt val="0"/>
        <c:majorUnit val="4"/>
      </c:valAx>
      <c:valAx>
        <c:axId val="48650112"/>
        <c:scaling>
          <c:orientation val="minMax"/>
          <c:max val="4"/>
          <c:min val="0"/>
        </c:scaling>
        <c:delete val="0"/>
        <c:axPos val="b"/>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500">
                    <a:solidFill>
                      <a:srgbClr val="19324D"/>
                    </a:solidFill>
                    <a:latin typeface="Arial"/>
                    <a:ea typeface="Arial"/>
                    <a:cs typeface="Arial"/>
                  </a:rPr>
                  <a:t>Time / s</a:t>
                </a:r>
              </a:p>
            </c:rich>
          </c:tx>
          <c:overlay val="0"/>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350">
                <a:solidFill>
                  <a:srgbClr val="19324D"/>
                </a:solidFill>
                <a:latin typeface="Arial"/>
                <a:ea typeface="Arial"/>
                <a:cs typeface="Arial"/>
              </a:defRPr>
            </a:pPr>
          </a:p>
        </c:txPr>
        <c:crossAx val="48672768"/>
        <c:crossesAt val="0"/>
        <c:majorUnit val="1"/>
      </c:valAx>
      <c:spPr>
        <a:solidFill xmlns:a="http://schemas.openxmlformats.org/drawingml/2006/main">
          <a:srgbClr val="FFFFFF"/>
        </a:solidFill>
        <a:ln xmlns:a="http://schemas.openxmlformats.org/drawingml/2006/main" w="9525">
          <a:solidFill>
            <a:srgbClr val="D8DDE2"/>
          </a:solidFill>
        </a:ln>
      </c:spPr>
    </c:plotArea>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charts/chart16.xml><?xml version="1.0" encoding="utf-8"?>
<c:chartSpace xmlns:c="http://schemas.openxmlformats.org/drawingml/2006/chart" xmlns:r="http://schemas.openxmlformats.org/officeDocument/2006/relationships">
  <c:lang val="en-US"/>
  <c:chart>
    <c:plotArea>
      <c:scatterChart>
        <c:scatterStyle val="line"/>
        <c:varyColors val="0"/>
        <c:ser>
          <c:idx val="0"/>
          <c:order val="0"/>
          <c:tx>
            <c:v>Velocity</c:v>
          </c:tx>
          <c:spPr>
            <a:ln xmlns:a="http://schemas.openxmlformats.org/drawingml/2006/main" w="28575">
              <a:solidFill>
                <a:srgbClr val="19324D"/>
              </a:solidFill>
            </a:ln>
          </c:spPr>
          <c:marker>
            <c:symbol val="none"/>
            <c:size val="6"/>
            <c:spPr>
              <a:solidFill xmlns:a="http://schemas.openxmlformats.org/drawingml/2006/main">
                <a:srgbClr val="19324D"/>
              </a:solidFill>
            </c:spPr>
          </c:marker>
          <c:xVal>
            <c:numRef>
              <c:f>'Chart Data'!$A$2:$A$22</c:f>
              <c:numCache>
                <c:formatCode>General</c:formatCode>
                <c:ptCount val="21"/>
                <c:pt idx="0">
                  <c:v>0</c:v>
                </c:pt>
                <c:pt idx="1">
                  <c:v>0.2</c:v>
                </c:pt>
                <c:pt idx="2">
                  <c:v>0.4</c:v>
                </c:pt>
                <c:pt idx="3">
                  <c:v>0.6</c:v>
                </c:pt>
                <c:pt idx="4">
                  <c:v>0.8</c:v>
                </c:pt>
                <c:pt idx="5">
                  <c:v>1</c:v>
                </c:pt>
                <c:pt idx="6">
                  <c:v>1.2</c:v>
                </c:pt>
                <c:pt idx="7">
                  <c:v>1.4</c:v>
                </c:pt>
                <c:pt idx="8">
                  <c:v>1.6</c:v>
                </c:pt>
                <c:pt idx="9">
                  <c:v>1.8</c:v>
                </c:pt>
                <c:pt idx="10">
                  <c:v>2</c:v>
                </c:pt>
                <c:pt idx="11">
                  <c:v>2.2</c:v>
                </c:pt>
                <c:pt idx="12">
                  <c:v>2.4</c:v>
                </c:pt>
                <c:pt idx="13">
                  <c:v>2.6</c:v>
                </c:pt>
                <c:pt idx="14">
                  <c:v>2.8</c:v>
                </c:pt>
                <c:pt idx="15">
                  <c:v>3</c:v>
                </c:pt>
                <c:pt idx="16">
                  <c:v>3.2</c:v>
                </c:pt>
                <c:pt idx="17">
                  <c:v>3.4</c:v>
                </c:pt>
                <c:pt idx="18">
                  <c:v>3.6</c:v>
                </c:pt>
                <c:pt idx="19">
                  <c:v>3.8</c:v>
                </c:pt>
                <c:pt idx="20">
                  <c:v>4</c:v>
                </c:pt>
              </c:numCache>
            </c:numRef>
          </c:xVal>
          <c:yVal>
            <c:numRef>
              <c:f>'Chart Data'!$B$2:$B$22</c:f>
              <c:numCache>
                <c:formatCode>0</c:formatCode>
                <c:ptCount val="21"/>
                <c:pt idx="0">
                  <c:v>8</c:v>
                </c:pt>
                <c:pt idx="1">
                  <c:v>7.6</c:v>
                </c:pt>
                <c:pt idx="2">
                  <c:v>7.2</c:v>
                </c:pt>
                <c:pt idx="3">
                  <c:v>6.8</c:v>
                </c:pt>
                <c:pt idx="4">
                  <c:v>6.4</c:v>
                </c:pt>
                <c:pt idx="5">
                  <c:v>6</c:v>
                </c:pt>
                <c:pt idx="6">
                  <c:v>5.6</c:v>
                </c:pt>
                <c:pt idx="7">
                  <c:v>5.2</c:v>
                </c:pt>
                <c:pt idx="8">
                  <c:v>4.8</c:v>
                </c:pt>
                <c:pt idx="9">
                  <c:v>4.4</c:v>
                </c:pt>
                <c:pt idx="10">
                  <c:v>4</c:v>
                </c:pt>
                <c:pt idx="11">
                  <c:v>3.6</c:v>
                </c:pt>
                <c:pt idx="12">
                  <c:v>3.2</c:v>
                </c:pt>
                <c:pt idx="13">
                  <c:v>2.8</c:v>
                </c:pt>
                <c:pt idx="14">
                  <c:v>2.4</c:v>
                </c:pt>
                <c:pt idx="15">
                  <c:v>2</c:v>
                </c:pt>
                <c:pt idx="16">
                  <c:v>1.6</c:v>
                </c:pt>
                <c:pt idx="17">
                  <c:v>1.2</c:v>
                </c:pt>
                <c:pt idx="18">
                  <c:v>0.8</c:v>
                </c:pt>
                <c:pt idx="19">
                  <c:v>0.4</c:v>
                </c:pt>
                <c:pt idx="20">
                  <c:v>0</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8"/>
          <c:min val="0"/>
        </c:scaling>
        <c:delete val="0"/>
        <c:axPos val="l"/>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500">
                    <a:solidFill>
                      <a:srgbClr val="19324D"/>
                    </a:solidFill>
                    <a:latin typeface="Arial"/>
                    <a:ea typeface="Arial"/>
                    <a:cs typeface="Arial"/>
                  </a:rPr>
                  <a:t>Velocity / m/s</a:t>
                </a:r>
              </a:p>
            </c:rich>
          </c:tx>
          <c:overlay val="0"/>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350">
                <a:solidFill>
                  <a:srgbClr val="19324D"/>
                </a:solidFill>
                <a:latin typeface="Arial"/>
                <a:ea typeface="Arial"/>
                <a:cs typeface="Arial"/>
              </a:defRPr>
            </a:pPr>
          </a:p>
        </c:txPr>
        <c:crossAx val="48650112"/>
        <c:crossesAt val="0"/>
        <c:majorUnit val="2"/>
      </c:valAx>
      <c:valAx>
        <c:axId val="48650112"/>
        <c:scaling>
          <c:orientation val="minMax"/>
          <c:max val="4"/>
          <c:min val="0"/>
        </c:scaling>
        <c:delete val="0"/>
        <c:axPos val="b"/>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500">
                    <a:solidFill>
                      <a:srgbClr val="19324D"/>
                    </a:solidFill>
                    <a:latin typeface="Arial"/>
                    <a:ea typeface="Arial"/>
                    <a:cs typeface="Arial"/>
                  </a:rPr>
                  <a:t>Time / s</a:t>
                </a:r>
              </a:p>
            </c:rich>
          </c:tx>
          <c:overlay val="0"/>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350">
                <a:solidFill>
                  <a:srgbClr val="19324D"/>
                </a:solidFill>
                <a:latin typeface="Arial"/>
                <a:ea typeface="Arial"/>
                <a:cs typeface="Arial"/>
              </a:defRPr>
            </a:pPr>
          </a:p>
        </c:txPr>
        <c:crossAx val="48672768"/>
        <c:crossesAt val="0"/>
        <c:majorUnit val="1"/>
      </c:valAx>
      <c:spPr>
        <a:solidFill xmlns:a="http://schemas.openxmlformats.org/drawingml/2006/main">
          <a:srgbClr val="FFFFFF"/>
        </a:solidFill>
        <a:ln xmlns:a="http://schemas.openxmlformats.org/drawingml/2006/main" w="9525">
          <a:solidFill>
            <a:srgbClr val="D8DDE2"/>
          </a:solidFill>
        </a:ln>
      </c:spPr>
    </c:plotArea>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charts/chart17.xml><?xml version="1.0" encoding="utf-8"?>
<c:chartSpace xmlns:c="http://schemas.openxmlformats.org/drawingml/2006/chart" xmlns:r="http://schemas.openxmlformats.org/officeDocument/2006/relationships">
  <c:lang val="en-US"/>
  <c:chart>
    <c:plotArea>
      <c:scatterChart>
        <c:scatterStyle val="line"/>
        <c:varyColors val="0"/>
        <c:ser>
          <c:idx val="0"/>
          <c:order val="0"/>
          <c:tx>
            <c:v>Acceleration</c:v>
          </c:tx>
          <c:spPr>
            <a:ln xmlns:a="http://schemas.openxmlformats.org/drawingml/2006/main" w="28575">
              <a:solidFill>
                <a:srgbClr val="19324D"/>
              </a:solidFill>
            </a:ln>
          </c:spPr>
          <c:marker>
            <c:symbol val="none"/>
            <c:size val="6"/>
            <c:spPr>
              <a:solidFill xmlns:a="http://schemas.openxmlformats.org/drawingml/2006/main">
                <a:srgbClr val="19324D"/>
              </a:solidFill>
            </c:spPr>
          </c:marker>
          <c:xVal>
            <c:numRef>
              <c:f>'Chart Data'!$A$2:$A$22</c:f>
              <c:numCache>
                <c:formatCode>General</c:formatCode>
                <c:ptCount val="21"/>
                <c:pt idx="0">
                  <c:v>0</c:v>
                </c:pt>
                <c:pt idx="1">
                  <c:v>0.2</c:v>
                </c:pt>
                <c:pt idx="2">
                  <c:v>0.4</c:v>
                </c:pt>
                <c:pt idx="3">
                  <c:v>0.6</c:v>
                </c:pt>
                <c:pt idx="4">
                  <c:v>0.8</c:v>
                </c:pt>
                <c:pt idx="5">
                  <c:v>1</c:v>
                </c:pt>
                <c:pt idx="6">
                  <c:v>1.2</c:v>
                </c:pt>
                <c:pt idx="7">
                  <c:v>1.4</c:v>
                </c:pt>
                <c:pt idx="8">
                  <c:v>1.6</c:v>
                </c:pt>
                <c:pt idx="9">
                  <c:v>1.8</c:v>
                </c:pt>
                <c:pt idx="10">
                  <c:v>2</c:v>
                </c:pt>
                <c:pt idx="11">
                  <c:v>2.2</c:v>
                </c:pt>
                <c:pt idx="12">
                  <c:v>2.4</c:v>
                </c:pt>
                <c:pt idx="13">
                  <c:v>2.6</c:v>
                </c:pt>
                <c:pt idx="14">
                  <c:v>2.8</c:v>
                </c:pt>
                <c:pt idx="15">
                  <c:v>3</c:v>
                </c:pt>
                <c:pt idx="16">
                  <c:v>3.2</c:v>
                </c:pt>
                <c:pt idx="17">
                  <c:v>3.4</c:v>
                </c:pt>
                <c:pt idx="18">
                  <c:v>3.6</c:v>
                </c:pt>
                <c:pt idx="19">
                  <c:v>3.8</c:v>
                </c:pt>
                <c:pt idx="20">
                  <c:v>4</c:v>
                </c:pt>
              </c:numCache>
            </c:numRef>
          </c:xVal>
          <c:yVal>
            <c:numRef>
              <c:f>'Chart Data'!$B$2:$B$22</c:f>
              <c:numCache>
                <c:formatCode>0</c:formatCode>
                <c:ptCount val="21"/>
                <c:pt idx="0">
                  <c:v>-2</c:v>
                </c:pt>
                <c:pt idx="1">
                  <c:v>-2</c:v>
                </c:pt>
                <c:pt idx="2">
                  <c:v>-2</c:v>
                </c:pt>
                <c:pt idx="3">
                  <c:v>-2</c:v>
                </c:pt>
                <c:pt idx="4">
                  <c:v>-2</c:v>
                </c:pt>
                <c:pt idx="5">
                  <c:v>-2</c:v>
                </c:pt>
                <c:pt idx="6">
                  <c:v>-2</c:v>
                </c:pt>
                <c:pt idx="7">
                  <c:v>-2</c:v>
                </c:pt>
                <c:pt idx="8">
                  <c:v>-2</c:v>
                </c:pt>
                <c:pt idx="9">
                  <c:v>-2</c:v>
                </c:pt>
                <c:pt idx="10">
                  <c:v>-2</c:v>
                </c:pt>
                <c:pt idx="11">
                  <c:v>-2</c:v>
                </c:pt>
                <c:pt idx="12">
                  <c:v>-2</c:v>
                </c:pt>
                <c:pt idx="13">
                  <c:v>-2</c:v>
                </c:pt>
                <c:pt idx="14">
                  <c:v>-2</c:v>
                </c:pt>
                <c:pt idx="15">
                  <c:v>-2</c:v>
                </c:pt>
                <c:pt idx="16">
                  <c:v>-2</c:v>
                </c:pt>
                <c:pt idx="17">
                  <c:v>-2</c:v>
                </c:pt>
                <c:pt idx="18">
                  <c:v>-2</c:v>
                </c:pt>
                <c:pt idx="19">
                  <c:v>-2</c:v>
                </c:pt>
                <c:pt idx="20">
                  <c:v>-2</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0"/>
          <c:min val="-3"/>
        </c:scaling>
        <c:delete val="0"/>
        <c:axPos val="l"/>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500">
                    <a:solidFill>
                      <a:srgbClr val="19324D"/>
                    </a:solidFill>
                    <a:latin typeface="Arial"/>
                    <a:ea typeface="Arial"/>
                    <a:cs typeface="Arial"/>
                  </a:rPr>
                  <a:t>Acceleration / m/s²</a:t>
                </a:r>
              </a:p>
            </c:rich>
          </c:tx>
          <c:overlay val="0"/>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350">
                <a:solidFill>
                  <a:srgbClr val="19324D"/>
                </a:solidFill>
                <a:latin typeface="Arial"/>
                <a:ea typeface="Arial"/>
                <a:cs typeface="Arial"/>
              </a:defRPr>
            </a:pPr>
          </a:p>
        </c:txPr>
        <c:crossAx val="48650112"/>
        <c:crossesAt val="0"/>
        <c:majorUnit val="1"/>
      </c:valAx>
      <c:valAx>
        <c:axId val="48650112"/>
        <c:scaling>
          <c:orientation val="minMax"/>
          <c:max val="4"/>
          <c:min val="0"/>
        </c:scaling>
        <c:delete val="0"/>
        <c:axPos val="b"/>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500">
                    <a:solidFill>
                      <a:srgbClr val="19324D"/>
                    </a:solidFill>
                    <a:latin typeface="Arial"/>
                    <a:ea typeface="Arial"/>
                    <a:cs typeface="Arial"/>
                  </a:rPr>
                  <a:t>Time / s</a:t>
                </a:r>
              </a:p>
            </c:rich>
          </c:tx>
          <c:overlay val="0"/>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350">
                <a:solidFill>
                  <a:srgbClr val="19324D"/>
                </a:solidFill>
                <a:latin typeface="Arial"/>
                <a:ea typeface="Arial"/>
                <a:cs typeface="Arial"/>
              </a:defRPr>
            </a:pPr>
          </a:p>
        </c:txPr>
        <c:crossAx val="48672768"/>
        <c:crossesAt val="0"/>
        <c:majorUnit val="1"/>
      </c:valAx>
      <c:spPr>
        <a:solidFill xmlns:a="http://schemas.openxmlformats.org/drawingml/2006/main">
          <a:srgbClr val="FFFFFF"/>
        </a:solidFill>
        <a:ln xmlns:a="http://schemas.openxmlformats.org/drawingml/2006/main" w="9525">
          <a:solidFill>
            <a:srgbClr val="D8DDE2"/>
          </a:solidFill>
        </a:ln>
      </c:spPr>
    </c:plotArea>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charts/chart18.xml><?xml version="1.0" encoding="utf-8"?>
<c:chartSpace xmlns:c="http://schemas.openxmlformats.org/drawingml/2006/chart" xmlns:r="http://schemas.openxmlformats.org/officeDocument/2006/relationships">
  <c:lang val="en-US"/>
  <c:chart>
    <c:plotArea>
      <c:scatterChart>
        <c:scatterStyle val="line"/>
        <c:varyColors val="0"/>
        <c:ser>
          <c:idx val="0"/>
          <c:order val="0"/>
          <c:tx>
            <c:v>Velocity</c:v>
          </c:tx>
          <c:spPr>
            <a:ln xmlns:a="http://schemas.openxmlformats.org/drawingml/2006/main" w="28575">
              <a:solidFill>
                <a:srgbClr val="19324D"/>
              </a:solidFill>
            </a:ln>
          </c:spPr>
          <c:marker>
            <c:symbol val="none"/>
            <c:size val="6"/>
            <c:spPr>
              <a:solidFill xmlns:a="http://schemas.openxmlformats.org/drawingml/2006/main">
                <a:srgbClr val="19324D"/>
              </a:solidFill>
            </c:spPr>
          </c:marker>
          <c:xVal>
            <c:numRef>
              <c:f>'Chart Data'!$A$2:$A$42</c:f>
              <c:numCache>
                <c:formatCode>General</c:formatCode>
                <c:ptCount val="41"/>
                <c:pt idx="0">
                  <c:v>0</c:v>
                </c:pt>
                <c:pt idx="1">
                  <c:v>0.1</c:v>
                </c:pt>
                <c:pt idx="2">
                  <c:v>0.2</c:v>
                </c:pt>
                <c:pt idx="3">
                  <c:v>0.3</c:v>
                </c:pt>
                <c:pt idx="4">
                  <c:v>0.4</c:v>
                </c:pt>
                <c:pt idx="5">
                  <c:v>0.5</c:v>
                </c:pt>
                <c:pt idx="6">
                  <c:v>0.6</c:v>
                </c:pt>
                <c:pt idx="7">
                  <c:v>0.7</c:v>
                </c:pt>
                <c:pt idx="8">
                  <c:v>0.8</c:v>
                </c:pt>
                <c:pt idx="9">
                  <c:v>0.9</c:v>
                </c:pt>
                <c:pt idx="10">
                  <c:v>1</c:v>
                </c:pt>
                <c:pt idx="11">
                  <c:v>1.1</c:v>
                </c:pt>
                <c:pt idx="12">
                  <c:v>1.2</c:v>
                </c:pt>
                <c:pt idx="13">
                  <c:v>1.3</c:v>
                </c:pt>
                <c:pt idx="14">
                  <c:v>1.4</c:v>
                </c:pt>
                <c:pt idx="15">
                  <c:v>1.5</c:v>
                </c:pt>
                <c:pt idx="16">
                  <c:v>1.6</c:v>
                </c:pt>
                <c:pt idx="17">
                  <c:v>1.7</c:v>
                </c:pt>
                <c:pt idx="18">
                  <c:v>1.8</c:v>
                </c:pt>
                <c:pt idx="19">
                  <c:v>1.9</c:v>
                </c:pt>
                <c:pt idx="20">
                  <c:v>2</c:v>
                </c:pt>
                <c:pt idx="21">
                  <c:v>2.1</c:v>
                </c:pt>
                <c:pt idx="22">
                  <c:v>2.2</c:v>
                </c:pt>
                <c:pt idx="23">
                  <c:v>2.3</c:v>
                </c:pt>
                <c:pt idx="24">
                  <c:v>2.4</c:v>
                </c:pt>
                <c:pt idx="25">
                  <c:v>2.5</c:v>
                </c:pt>
                <c:pt idx="26">
                  <c:v>2.6</c:v>
                </c:pt>
                <c:pt idx="27">
                  <c:v>2.7</c:v>
                </c:pt>
                <c:pt idx="28">
                  <c:v>2.8</c:v>
                </c:pt>
                <c:pt idx="29">
                  <c:v>2.9</c:v>
                </c:pt>
                <c:pt idx="30">
                  <c:v>3</c:v>
                </c:pt>
                <c:pt idx="31">
                  <c:v>3.1</c:v>
                </c:pt>
                <c:pt idx="32">
                  <c:v>3.2</c:v>
                </c:pt>
                <c:pt idx="33">
                  <c:v>3.3</c:v>
                </c:pt>
                <c:pt idx="34">
                  <c:v>3.4</c:v>
                </c:pt>
                <c:pt idx="35">
                  <c:v>3.5</c:v>
                </c:pt>
                <c:pt idx="36">
                  <c:v>3.6</c:v>
                </c:pt>
                <c:pt idx="37">
                  <c:v>3.7</c:v>
                </c:pt>
                <c:pt idx="38">
                  <c:v>3.8</c:v>
                </c:pt>
                <c:pt idx="39">
                  <c:v>3.9</c:v>
                </c:pt>
                <c:pt idx="40">
                  <c:v>4</c:v>
                </c:pt>
              </c:numCache>
            </c:numRef>
          </c:xVal>
          <c:yVal>
            <c:numRef>
              <c:f>'Chart Data'!$B$2:$B$42</c:f>
              <c:numCache>
                <c:formatCode>0</c:formatCode>
                <c:ptCount val="41"/>
                <c:pt idx="0">
                  <c:v>1</c:v>
                </c:pt>
                <c:pt idx="1">
                  <c:v>1.0215</c:v>
                </c:pt>
                <c:pt idx="2">
                  <c:v>1.046</c:v>
                </c:pt>
                <c:pt idx="3">
                  <c:v>1.0735</c:v>
                </c:pt>
                <c:pt idx="4">
                  <c:v>1.104</c:v>
                </c:pt>
                <c:pt idx="5">
                  <c:v>1.1375</c:v>
                </c:pt>
                <c:pt idx="6">
                  <c:v>1.174</c:v>
                </c:pt>
                <c:pt idx="7">
                  <c:v>1.2135</c:v>
                </c:pt>
                <c:pt idx="8">
                  <c:v>1.256</c:v>
                </c:pt>
                <c:pt idx="9">
                  <c:v>1.3015</c:v>
                </c:pt>
                <c:pt idx="10">
                  <c:v>1.35</c:v>
                </c:pt>
                <c:pt idx="11">
                  <c:v>1.4015</c:v>
                </c:pt>
                <c:pt idx="12">
                  <c:v>1.456</c:v>
                </c:pt>
                <c:pt idx="13">
                  <c:v>1.5135</c:v>
                </c:pt>
                <c:pt idx="14">
                  <c:v>1.574</c:v>
                </c:pt>
                <c:pt idx="15">
                  <c:v>1.6375</c:v>
                </c:pt>
                <c:pt idx="16">
                  <c:v>1.704</c:v>
                </c:pt>
                <c:pt idx="17">
                  <c:v>1.7735</c:v>
                </c:pt>
                <c:pt idx="18">
                  <c:v>1.846</c:v>
                </c:pt>
                <c:pt idx="19">
                  <c:v>1.9215</c:v>
                </c:pt>
                <c:pt idx="20">
                  <c:v>2</c:v>
                </c:pt>
                <c:pt idx="21">
                  <c:v>2.0815</c:v>
                </c:pt>
                <c:pt idx="22">
                  <c:v>2.166</c:v>
                </c:pt>
                <c:pt idx="23">
                  <c:v>2.2535</c:v>
                </c:pt>
                <c:pt idx="24">
                  <c:v>2.344</c:v>
                </c:pt>
                <c:pt idx="25">
                  <c:v>2.4375</c:v>
                </c:pt>
                <c:pt idx="26">
                  <c:v>2.534</c:v>
                </c:pt>
                <c:pt idx="27">
                  <c:v>2.6335</c:v>
                </c:pt>
                <c:pt idx="28">
                  <c:v>2.736</c:v>
                </c:pt>
                <c:pt idx="29">
                  <c:v>2.8415</c:v>
                </c:pt>
                <c:pt idx="30">
                  <c:v>2.95</c:v>
                </c:pt>
                <c:pt idx="31">
                  <c:v>3.0615</c:v>
                </c:pt>
                <c:pt idx="32">
                  <c:v>3.176</c:v>
                </c:pt>
                <c:pt idx="33">
                  <c:v>3.2935</c:v>
                </c:pt>
                <c:pt idx="34">
                  <c:v>3.414</c:v>
                </c:pt>
                <c:pt idx="35">
                  <c:v>3.5375</c:v>
                </c:pt>
                <c:pt idx="36">
                  <c:v>3.664</c:v>
                </c:pt>
                <c:pt idx="37">
                  <c:v>3.7935</c:v>
                </c:pt>
                <c:pt idx="38">
                  <c:v>3.926</c:v>
                </c:pt>
                <c:pt idx="39">
                  <c:v>4.0615</c:v>
                </c:pt>
                <c:pt idx="40">
                  <c:v>4.2</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5"/>
          <c:min val="0"/>
        </c:scaling>
        <c:delete val="0"/>
        <c:axPos val="l"/>
        <c:majorGridlines>
          <c:spPr>
            <a:ln xmlns:a="http://schemas.openxmlformats.org/drawingml/2006/main" w="0">
              <a:noFill/>
            </a:ln>
          </c:spPr>
        </c:majorGridlines>
        <c:title>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Velocity</a:t>
                </a:r>
              </a:p>
            </c:rich>
          </c:tx>
          <c:overlay val="0"/>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title>
        <c:numFmt formatCode="0"/>
        <c:majorTickMark val="none"/>
        <c:minorTickMark val="none"/>
        <c:tickLblPos val="none"/>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crossAx val="48650112"/>
        <c:crossesAt val="0"/>
        <c:majorUnit val="1"/>
      </c:valAx>
      <c:valAx>
        <c:axId val="48650112"/>
        <c:scaling>
          <c:orientation val="minMax"/>
          <c:max val="4"/>
          <c:min val="0"/>
        </c:scaling>
        <c:delete val="0"/>
        <c:axPos val="b"/>
        <c:majorGridlines>
          <c:spPr>
            <a:ln xmlns:a="http://schemas.openxmlformats.org/drawingml/2006/main" w="0">
              <a:noFill/>
            </a:ln>
          </c:spPr>
        </c:majorGridlines>
        <c:title>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Time</a:t>
                </a:r>
              </a:p>
            </c:rich>
          </c:tx>
          <c:overlay val="0"/>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title>
        <c:numFmt formatCode="0"/>
        <c:majorTickMark val="none"/>
        <c:minorTickMark val="none"/>
        <c:tickLblPos val="none"/>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crossAx val="48672768"/>
        <c:crossesAt val="0"/>
        <c:majorUnit val="1"/>
      </c:valAx>
      <c:spPr>
        <a:solidFill xmlns:a="http://schemas.openxmlformats.org/drawingml/2006/main">
          <a:srgbClr val="FFFFFF"/>
        </a:solidFill>
        <a:ln xmlns:a="http://schemas.openxmlformats.org/drawingml/2006/main" w="0">
          <a:noFill/>
        </a:ln>
      </c:spPr>
    </c:plotArea>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charts/chart19.xml><?xml version="1.0" encoding="utf-8"?>
<c:chartSpace xmlns:c="http://schemas.openxmlformats.org/drawingml/2006/chart" xmlns:r="http://schemas.openxmlformats.org/officeDocument/2006/relationships">
  <c:lang val="en-US"/>
  <c:chart>
    <c:plotArea>
      <c:scatterChart>
        <c:scatterStyle val="line"/>
        <c:varyColors val="0"/>
        <c:ser>
          <c:idx val="0"/>
          <c:order val="0"/>
          <c:tx>
            <c:v>Velocity</c:v>
          </c:tx>
          <c:spPr>
            <a:ln xmlns:a="http://schemas.openxmlformats.org/drawingml/2006/main" w="28575">
              <a:solidFill>
                <a:srgbClr val="19324D"/>
              </a:solidFill>
            </a:ln>
          </c:spPr>
          <c:marker>
            <c:symbol val="none"/>
            <c:size val="6"/>
            <c:spPr>
              <a:solidFill xmlns:a="http://schemas.openxmlformats.org/drawingml/2006/main">
                <a:srgbClr val="19324D"/>
              </a:solidFill>
            </c:spPr>
          </c:marker>
          <c:xVal>
            <c:numRef>
              <c:f>'Chart Data'!$A$2:$A$42</c:f>
              <c:numCache>
                <c:formatCode>General</c:formatCode>
                <c:ptCount val="41"/>
                <c:pt idx="0">
                  <c:v>0</c:v>
                </c:pt>
                <c:pt idx="1">
                  <c:v>0.1</c:v>
                </c:pt>
                <c:pt idx="2">
                  <c:v>0.2</c:v>
                </c:pt>
                <c:pt idx="3">
                  <c:v>0.3</c:v>
                </c:pt>
                <c:pt idx="4">
                  <c:v>0.4</c:v>
                </c:pt>
                <c:pt idx="5">
                  <c:v>0.5</c:v>
                </c:pt>
                <c:pt idx="6">
                  <c:v>0.6</c:v>
                </c:pt>
                <c:pt idx="7">
                  <c:v>0.7</c:v>
                </c:pt>
                <c:pt idx="8">
                  <c:v>0.8</c:v>
                </c:pt>
                <c:pt idx="9">
                  <c:v>0.9</c:v>
                </c:pt>
                <c:pt idx="10">
                  <c:v>1</c:v>
                </c:pt>
                <c:pt idx="11">
                  <c:v>1.1</c:v>
                </c:pt>
                <c:pt idx="12">
                  <c:v>1.2</c:v>
                </c:pt>
                <c:pt idx="13">
                  <c:v>1.3</c:v>
                </c:pt>
                <c:pt idx="14">
                  <c:v>1.4</c:v>
                </c:pt>
                <c:pt idx="15">
                  <c:v>1.5</c:v>
                </c:pt>
                <c:pt idx="16">
                  <c:v>1.6</c:v>
                </c:pt>
                <c:pt idx="17">
                  <c:v>1.7</c:v>
                </c:pt>
                <c:pt idx="18">
                  <c:v>1.8</c:v>
                </c:pt>
                <c:pt idx="19">
                  <c:v>1.9</c:v>
                </c:pt>
                <c:pt idx="20">
                  <c:v>2</c:v>
                </c:pt>
                <c:pt idx="21">
                  <c:v>2.1</c:v>
                </c:pt>
                <c:pt idx="22">
                  <c:v>2.2</c:v>
                </c:pt>
                <c:pt idx="23">
                  <c:v>2.3</c:v>
                </c:pt>
                <c:pt idx="24">
                  <c:v>2.4</c:v>
                </c:pt>
                <c:pt idx="25">
                  <c:v>2.5</c:v>
                </c:pt>
                <c:pt idx="26">
                  <c:v>2.6</c:v>
                </c:pt>
                <c:pt idx="27">
                  <c:v>2.7</c:v>
                </c:pt>
                <c:pt idx="28">
                  <c:v>2.8</c:v>
                </c:pt>
                <c:pt idx="29">
                  <c:v>2.9</c:v>
                </c:pt>
                <c:pt idx="30">
                  <c:v>3</c:v>
                </c:pt>
                <c:pt idx="31">
                  <c:v>3.1</c:v>
                </c:pt>
                <c:pt idx="32">
                  <c:v>3.2</c:v>
                </c:pt>
                <c:pt idx="33">
                  <c:v>3.3</c:v>
                </c:pt>
                <c:pt idx="34">
                  <c:v>3.4</c:v>
                </c:pt>
                <c:pt idx="35">
                  <c:v>3.5</c:v>
                </c:pt>
                <c:pt idx="36">
                  <c:v>3.6</c:v>
                </c:pt>
                <c:pt idx="37">
                  <c:v>3.7</c:v>
                </c:pt>
                <c:pt idx="38">
                  <c:v>3.8</c:v>
                </c:pt>
                <c:pt idx="39">
                  <c:v>3.9</c:v>
                </c:pt>
                <c:pt idx="40">
                  <c:v>4</c:v>
                </c:pt>
              </c:numCache>
            </c:numRef>
          </c:xVal>
          <c:yVal>
            <c:numRef>
              <c:f>'Chart Data'!$B$2:$B$42</c:f>
              <c:numCache>
                <c:formatCode>0</c:formatCode>
                <c:ptCount val="41"/>
                <c:pt idx="0">
                  <c:v>1</c:v>
                </c:pt>
                <c:pt idx="1">
                  <c:v>1.395</c:v>
                </c:pt>
                <c:pt idx="2">
                  <c:v>1.78</c:v>
                </c:pt>
                <c:pt idx="3">
                  <c:v>2.155</c:v>
                </c:pt>
                <c:pt idx="4">
                  <c:v>2.52</c:v>
                </c:pt>
                <c:pt idx="5">
                  <c:v>2.875</c:v>
                </c:pt>
                <c:pt idx="6">
                  <c:v>3.22</c:v>
                </c:pt>
                <c:pt idx="7">
                  <c:v>3.555</c:v>
                </c:pt>
                <c:pt idx="8">
                  <c:v>3.88</c:v>
                </c:pt>
                <c:pt idx="9">
                  <c:v>4.195</c:v>
                </c:pt>
                <c:pt idx="10">
                  <c:v>4.5</c:v>
                </c:pt>
                <c:pt idx="11">
                  <c:v>4.795</c:v>
                </c:pt>
                <c:pt idx="12">
                  <c:v>5.08</c:v>
                </c:pt>
                <c:pt idx="13">
                  <c:v>5.355</c:v>
                </c:pt>
                <c:pt idx="14">
                  <c:v>5.62</c:v>
                </c:pt>
                <c:pt idx="15">
                  <c:v>5.875</c:v>
                </c:pt>
                <c:pt idx="16">
                  <c:v>6.12</c:v>
                </c:pt>
                <c:pt idx="17">
                  <c:v>6.355</c:v>
                </c:pt>
                <c:pt idx="18">
                  <c:v>6.58</c:v>
                </c:pt>
                <c:pt idx="19">
                  <c:v>6.795</c:v>
                </c:pt>
                <c:pt idx="20">
                  <c:v>7</c:v>
                </c:pt>
                <c:pt idx="21">
                  <c:v>7.195</c:v>
                </c:pt>
                <c:pt idx="22">
                  <c:v>7.38</c:v>
                </c:pt>
                <c:pt idx="23">
                  <c:v>7.555</c:v>
                </c:pt>
                <c:pt idx="24">
                  <c:v>7.72</c:v>
                </c:pt>
                <c:pt idx="25">
                  <c:v>7.875</c:v>
                </c:pt>
                <c:pt idx="26">
                  <c:v>8.02</c:v>
                </c:pt>
                <c:pt idx="27">
                  <c:v>8.155</c:v>
                </c:pt>
                <c:pt idx="28">
                  <c:v>8.28</c:v>
                </c:pt>
                <c:pt idx="29">
                  <c:v>8.395</c:v>
                </c:pt>
                <c:pt idx="30">
                  <c:v>8.5</c:v>
                </c:pt>
                <c:pt idx="31">
                  <c:v>8.595</c:v>
                </c:pt>
                <c:pt idx="32">
                  <c:v>8.68</c:v>
                </c:pt>
                <c:pt idx="33">
                  <c:v>8.755</c:v>
                </c:pt>
                <c:pt idx="34">
                  <c:v>8.82</c:v>
                </c:pt>
                <c:pt idx="35">
                  <c:v>8.875</c:v>
                </c:pt>
                <c:pt idx="36">
                  <c:v>8.92</c:v>
                </c:pt>
                <c:pt idx="37">
                  <c:v>8.955</c:v>
                </c:pt>
                <c:pt idx="38">
                  <c:v>8.98</c:v>
                </c:pt>
                <c:pt idx="39">
                  <c:v>8.995</c:v>
                </c:pt>
                <c:pt idx="40">
                  <c:v>9</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10"/>
          <c:min val="0"/>
        </c:scaling>
        <c:delete val="0"/>
        <c:axPos val="l"/>
        <c:majorGridlines>
          <c:spPr>
            <a:ln xmlns:a="http://schemas.openxmlformats.org/drawingml/2006/main" w="0">
              <a:noFill/>
            </a:ln>
          </c:spPr>
        </c:majorGridlines>
        <c:title>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Velocity</a:t>
                </a:r>
              </a:p>
            </c:rich>
          </c:tx>
          <c:overlay val="0"/>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title>
        <c:numFmt formatCode="0"/>
        <c:majorTickMark val="none"/>
        <c:minorTickMark val="none"/>
        <c:tickLblPos val="none"/>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crossAx val="48650112"/>
        <c:crossesAt val="0"/>
        <c:majorUnit val="2"/>
      </c:valAx>
      <c:valAx>
        <c:axId val="48650112"/>
        <c:scaling>
          <c:orientation val="minMax"/>
          <c:max val="4"/>
          <c:min val="0"/>
        </c:scaling>
        <c:delete val="0"/>
        <c:axPos val="b"/>
        <c:majorGridlines>
          <c:spPr>
            <a:ln xmlns:a="http://schemas.openxmlformats.org/drawingml/2006/main" w="0">
              <a:noFill/>
            </a:ln>
          </c:spPr>
        </c:majorGridlines>
        <c:title>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Time</a:t>
                </a:r>
              </a:p>
            </c:rich>
          </c:tx>
          <c:overlay val="0"/>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title>
        <c:numFmt formatCode="0"/>
        <c:majorTickMark val="none"/>
        <c:minorTickMark val="none"/>
        <c:tickLblPos val="none"/>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crossAx val="48672768"/>
        <c:crossesAt val="0"/>
        <c:majorUnit val="1"/>
      </c:valAx>
      <c:spPr>
        <a:solidFill xmlns:a="http://schemas.openxmlformats.org/drawingml/2006/main">
          <a:srgbClr val="FFFFFF"/>
        </a:solidFill>
        <a:ln xmlns:a="http://schemas.openxmlformats.org/drawingml/2006/main" w="0">
          <a:noFill/>
        </a:ln>
      </c:spPr>
    </c:plotArea>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charts/chart20.xml><?xml version="1.0" encoding="utf-8"?>
<c:chartSpace xmlns:c="http://schemas.openxmlformats.org/drawingml/2006/chart" xmlns:r="http://schemas.openxmlformats.org/officeDocument/2006/relationships">
  <c:lang val="en-US"/>
  <c:chart>
    <c:plotArea>
      <c:scatterChart>
        <c:scatterStyle val="line"/>
        <c:varyColors val="0"/>
        <c:ser>
          <c:idx val="0"/>
          <c:order val="0"/>
          <c:tx>
            <c:v>Acceleration</c:v>
          </c:tx>
          <c:spPr>
            <a:ln xmlns:a="http://schemas.openxmlformats.org/drawingml/2006/main" w="28575">
              <a:solidFill>
                <a:srgbClr val="19324D"/>
              </a:solidFill>
            </a:ln>
          </c:spPr>
          <c:marker>
            <c:symbol val="none"/>
            <c:size val="6"/>
            <c:spPr>
              <a:solidFill xmlns:a="http://schemas.openxmlformats.org/drawingml/2006/main">
                <a:srgbClr val="19324D"/>
              </a:solidFill>
            </c:spPr>
          </c:marker>
          <c:xVal>
            <c:numRef>
              <c:f>'Chart Data'!$A$2:$A$3</c:f>
              <c:numCache>
                <c:formatCode>General</c:formatCode>
                <c:ptCount val="2"/>
                <c:pt idx="0">
                  <c:v>0</c:v>
                </c:pt>
                <c:pt idx="1">
                  <c:v>4</c:v>
                </c:pt>
              </c:numCache>
            </c:numRef>
          </c:xVal>
          <c:yVal>
            <c:numRef>
              <c:f>'Chart Data'!$B$2:$B$3</c:f>
              <c:numCache>
                <c:formatCode>0</c:formatCode>
                <c:ptCount val="2"/>
                <c:pt idx="0">
                  <c:v>4</c:v>
                </c:pt>
                <c:pt idx="1">
                  <c:v>0</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5"/>
          <c:min val="0"/>
        </c:scaling>
        <c:delete val="0"/>
        <c:axPos val="l"/>
        <c:majorGridlines>
          <c:spPr>
            <a:ln xmlns:a="http://schemas.openxmlformats.org/drawingml/2006/main" w="0">
              <a:noFill/>
            </a:ln>
          </c:spPr>
        </c:majorGridlines>
        <c:title>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Acceleration</a:t>
                </a:r>
              </a:p>
            </c:rich>
          </c:tx>
          <c:overlay val="0"/>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title>
        <c:numFmt formatCode="0"/>
        <c:majorTickMark val="none"/>
        <c:minorTickMark val="none"/>
        <c:tickLblPos val="none"/>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crossAx val="48650112"/>
        <c:crossesAt val="0"/>
        <c:majorUnit val="1"/>
      </c:valAx>
      <c:valAx>
        <c:axId val="48650112"/>
        <c:scaling>
          <c:orientation val="minMax"/>
          <c:max val="4"/>
          <c:min val="0"/>
        </c:scaling>
        <c:delete val="0"/>
        <c:axPos val="b"/>
        <c:majorGridlines>
          <c:spPr>
            <a:ln xmlns:a="http://schemas.openxmlformats.org/drawingml/2006/main" w="0">
              <a:noFill/>
            </a:ln>
          </c:spPr>
        </c:majorGridlines>
        <c:title>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Time</a:t>
                </a:r>
              </a:p>
            </c:rich>
          </c:tx>
          <c:overlay val="0"/>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title>
        <c:numFmt formatCode="0"/>
        <c:majorTickMark val="none"/>
        <c:minorTickMark val="none"/>
        <c:tickLblPos val="none"/>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crossAx val="48672768"/>
        <c:crossesAt val="0"/>
        <c:majorUnit val="1"/>
      </c:valAx>
      <c:spPr>
        <a:solidFill xmlns:a="http://schemas.openxmlformats.org/drawingml/2006/main">
          <a:srgbClr val="FFFFFF"/>
        </a:solidFill>
        <a:ln xmlns:a="http://schemas.openxmlformats.org/drawingml/2006/main" w="0">
          <a:noFill/>
        </a:ln>
      </c:spPr>
    </c:plotArea>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charts/chart21.xml><?xml version="1.0" encoding="utf-8"?>
<c:chartSpace xmlns:c="http://schemas.openxmlformats.org/drawingml/2006/chart" xmlns:r="http://schemas.openxmlformats.org/officeDocument/2006/relationships">
  <c:lang val="en-US"/>
  <c:chart>
    <c:plotArea>
      <c:scatterChart>
        <c:scatterStyle val="line"/>
        <c:varyColors val="0"/>
        <c:ser>
          <c:idx val="0"/>
          <c:order val="0"/>
          <c:tx>
            <c:v>Velocity</c:v>
          </c:tx>
          <c:spPr>
            <a:ln xmlns:a="http://schemas.openxmlformats.org/drawingml/2006/main" w="28575">
              <a:solidFill>
                <a:srgbClr val="19324D"/>
              </a:solidFill>
            </a:ln>
          </c:spPr>
          <c:marker>
            <c:symbol val="circle"/>
            <c:size val="6"/>
            <c:spPr>
              <a:solidFill xmlns:a="http://schemas.openxmlformats.org/drawingml/2006/main">
                <a:srgbClr val="19324D"/>
              </a:solidFill>
            </c:spPr>
          </c:marker>
          <c:xVal>
            <c:numRef>
              <c:f>'Chart Data'!$A$2:$A$4</c:f>
              <c:numCache>
                <c:formatCode>General</c:formatCode>
                <c:ptCount val="3"/>
                <c:pt idx="0">
                  <c:v>0</c:v>
                </c:pt>
                <c:pt idx="1">
                  <c:v>3</c:v>
                </c:pt>
                <c:pt idx="2">
                  <c:v>4</c:v>
                </c:pt>
              </c:numCache>
            </c:numRef>
          </c:xVal>
          <c:yVal>
            <c:numRef>
              <c:f>'Chart Data'!$B$2:$B$4</c:f>
              <c:numCache>
                <c:formatCode>0</c:formatCode>
                <c:ptCount val="3"/>
                <c:pt idx="0">
                  <c:v>6</c:v>
                </c:pt>
                <c:pt idx="1">
                  <c:v>0</c:v>
                </c:pt>
                <c:pt idx="2">
                  <c:v>-2</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6"/>
          <c:min val="-2"/>
        </c:scaling>
        <c:delete val="0"/>
        <c:axPos val="l"/>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Velocity / m/s</a:t>
                </a:r>
              </a:p>
            </c:rich>
          </c:tx>
          <c:overlay val="0"/>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crossAx val="48650112"/>
        <c:crossesAt val="0"/>
        <c:majorUnit val="2"/>
      </c:valAx>
      <c:valAx>
        <c:axId val="48650112"/>
        <c:scaling>
          <c:orientation val="minMax"/>
          <c:max val="4"/>
          <c:min val="0"/>
        </c:scaling>
        <c:delete val="0"/>
        <c:axPos val="b"/>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Time / s</a:t>
                </a:r>
              </a:p>
            </c:rich>
          </c:tx>
          <c:overlay val="0"/>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crossAx val="48672768"/>
        <c:crossesAt val="0"/>
        <c:majorUnit val="1"/>
      </c:valAx>
      <c:spPr>
        <a:solidFill xmlns:a="http://schemas.openxmlformats.org/drawingml/2006/main">
          <a:srgbClr val="FFFFFF"/>
        </a:solidFill>
        <a:ln xmlns:a="http://schemas.openxmlformats.org/drawingml/2006/main" w="9525">
          <a:solidFill>
            <a:srgbClr val="D8DDE2"/>
          </a:solidFill>
        </a:ln>
      </c:spPr>
    </c:plotArea>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Representing Motion</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introduction  /  1.3</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5B6C7E"/>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TOPIC 1.3</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graphicFrame>
        <p:nvGraphicFramePr>
          <p:cNvPr id="22" name="Chart">
            <a:extLst xmlns:a="http://schemas.openxmlformats.org/drawingml/2006/main">
              <a:ext uri="{FF2B5EF4-FFF2-40B4-BE49-F238E27FC236}">
                <a16:creationId xmlns:a16="http://schemas.microsoft.com/office/drawing/2014/main" id="{98A7D432-3EA1-4540-A16D-CD4A00AFC6A6}"/>
              </a:ext>
            </a:extLst>
          </p:cNvPr>
          <p:cNvGraphicFramePr/>
          <p:nvPr/>
        </p:nvGraphicFramePr>
        <p:xfrm>
          <a:off xmlns:a="http://schemas.openxmlformats.org/drawingml/2006/main" x="685800" y="2038350"/>
          <a:ext xmlns:a="http://schemas.openxmlformats.org/drawingml/2006/main" cx="5905500" cy="3476625"/>
        </p:xfrm>
        <a:graphic xmlns:a="http://schemas.openxmlformats.org/drawingml/2006/main">
          <a:graphicData uri="http://schemas.openxmlformats.org/drawingml/2006/chart">
            <c:chart xmlns:r="http://schemas.openxmlformats.org/officeDocument/2006/relationships" xmlns:c="http://schemas.openxmlformats.org/drawingml/2006/chart" r:id="R680d65b0449348bd"/>
          </a:graphicData>
        </a:graphic>
      </p:graphicFrame>
      <p:sp>
        <p:nvSpPr>
          <p:cNvPr id="23" name="body">
            <a:extLst xmlns:a="http://schemas.openxmlformats.org/drawingml/2006/main">
              <a:ext uri="{FF2B5EF4-FFF2-40B4-BE49-F238E27FC236}">
                <a16:creationId xmlns:a16="http://schemas.microsoft.com/office/drawing/2014/main" id="{8B9CC08D-00DB-487A-9801-D48BA2491880}"/>
              </a:ext>
            </a:extLst>
          </p:cNvPr>
          <p:cNvSpPr>
            <a:spLocks xmlns:a="http://schemas.openxmlformats.org/drawingml/2006/main" noGrp="1"/>
          </p:cNvSpPr>
          <p:nvPr/>
        </p:nvSpPr>
        <p:spPr>
          <a:xfrm xmlns:a="http://schemas.openxmlformats.org/drawingml/2006/main">
            <a:off x="7239000" y="2324100"/>
            <a:ext cx="4267200" cy="9829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700" b="1">
                <a:solidFill>
                  <a:srgbClr val="19324D"/>
                </a:solidFill>
                <a:latin typeface="Arial"/>
                <a:ea typeface="Arial"/>
                <a:cs typeface="Arial"/>
              </a:defRPr>
            </a:defPPr>
            <a:lvl1pPr algn="l">
              <a:defRPr sz="2700" b="1">
                <a:solidFill>
                  <a:srgbClr val="19324D"/>
                </a:solidFill>
                <a:latin typeface="Arial"/>
                <a:ea typeface="Arial"/>
                <a:cs typeface="Arial"/>
              </a:defRPr>
            </a:lvl1pPr>
            <a:lvl2pPr algn="l">
              <a:defRPr sz="2700" b="1">
                <a:solidFill>
                  <a:srgbClr val="19324D"/>
                </a:solidFill>
                <a:latin typeface="Arial"/>
                <a:ea typeface="Arial"/>
                <a:cs typeface="Arial"/>
              </a:defRPr>
            </a:lvl2pPr>
            <a:lvl3pPr algn="l">
              <a:defRPr sz="2700" b="1">
                <a:solidFill>
                  <a:srgbClr val="19324D"/>
                </a:solidFill>
                <a:latin typeface="Arial"/>
                <a:ea typeface="Arial"/>
                <a:cs typeface="Arial"/>
              </a:defRPr>
            </a:lvl3pPr>
            <a:lvl4pPr algn="l">
              <a:defRPr sz="2700" b="1">
                <a:solidFill>
                  <a:srgbClr val="19324D"/>
                </a:solidFill>
                <a:latin typeface="Arial"/>
                <a:ea typeface="Arial"/>
                <a:cs typeface="Arial"/>
              </a:defRPr>
            </a:lvl4pPr>
            <a:lvl5pPr algn="l">
              <a:defRPr sz="2700" b="1">
                <a:solidFill>
                  <a:srgbClr val="19324D"/>
                </a:solidFill>
                <a:latin typeface="Arial"/>
                <a:ea typeface="Arial"/>
                <a:cs typeface="Arial"/>
              </a:defRPr>
            </a:lvl5pPr>
            <a:lvl6pPr algn="l">
              <a:defRPr sz="2700" b="1">
                <a:solidFill>
                  <a:srgbClr val="19324D"/>
                </a:solidFill>
                <a:latin typeface="Arial"/>
                <a:ea typeface="Arial"/>
                <a:cs typeface="Arial"/>
              </a:defRPr>
            </a:lvl6pPr>
            <a:lvl7pPr algn="l">
              <a:defRPr sz="2700" b="1">
                <a:solidFill>
                  <a:srgbClr val="19324D"/>
                </a:solidFill>
                <a:latin typeface="Arial"/>
                <a:ea typeface="Arial"/>
                <a:cs typeface="Arial"/>
              </a:defRPr>
            </a:lvl7pPr>
            <a:lvl8pPr algn="l">
              <a:defRPr sz="2700" b="1">
                <a:solidFill>
                  <a:srgbClr val="19324D"/>
                </a:solidFill>
                <a:latin typeface="Arial"/>
                <a:ea typeface="Arial"/>
                <a:cs typeface="Arial"/>
              </a:defRPr>
            </a:lvl8pPr>
            <a:lvl9pPr algn="l">
              <a:defRPr sz="2700" b="1">
                <a:solidFill>
                  <a:srgbClr val="19324D"/>
                </a:solidFill>
                <a:latin typeface="Arial"/>
                <a:ea typeface="Arial"/>
                <a:cs typeface="Arial"/>
              </a:defRPr>
            </a:lvl9pPr>
          </a:lstStyle>
          <a:p xmlns:a="http://schemas.openxmlformats.org/drawingml/2006/main">
            <a:pPr algn="l">
              <a:lnSpc>
                <a:spcPct val="112000"/>
              </a:lnSpc>
              <a:buNone/>
              <a:defRPr sz="2700" b="1">
                <a:solidFill>
                  <a:srgbClr val="19324D"/>
                </a:solidFill>
                <a:latin typeface="Arial"/>
                <a:ea typeface="Arial"/>
                <a:cs typeface="Arial"/>
              </a:defRPr>
            </a:pPr>
            <a:r>
              <a:rPr sz="2700" b="1">
                <a:solidFill>
                  <a:srgbClr val="19324D"/>
                </a:solidFill>
                <a:latin typeface="Arial"/>
                <a:ea typeface="Arial"/>
                <a:cs typeface="Arial"/>
              </a:rPr>
              <a:t>A straight track.</a:t>
            </a:r>
          </a:p>
          <a:p xmlns:a="http://schemas.openxmlformats.org/drawingml/2006/main">
            <a:pPr algn="l">
              <a:lnSpc>
                <a:spcPct val="112000"/>
              </a:lnSpc>
              <a:buNone/>
              <a:defRPr sz="2700" b="1">
                <a:solidFill>
                  <a:srgbClr val="19324D"/>
                </a:solidFill>
                <a:latin typeface="Arial"/>
                <a:ea typeface="Arial"/>
                <a:cs typeface="Arial"/>
              </a:defRPr>
            </a:pPr>
            <a:r>
              <a:rPr sz="2700" b="1">
                <a:solidFill>
                  <a:srgbClr val="19324D"/>
                </a:solidFill>
                <a:latin typeface="Arial"/>
                <a:ea typeface="Arial"/>
                <a:cs typeface="Arial"/>
              </a:rPr>
              <a:t>A curved graph.</a:t>
            </a:r>
          </a:p>
        </p:txBody>
      </p:sp>
      <p:sp>
        <p:nvSpPr>
          <p:cNvPr id="24" name="body">
            <a:extLst xmlns:a="http://schemas.openxmlformats.org/drawingml/2006/main">
              <a:ext uri="{FF2B5EF4-FFF2-40B4-BE49-F238E27FC236}">
                <a16:creationId xmlns:a16="http://schemas.microsoft.com/office/drawing/2014/main" id="{552CDD58-004D-41D5-9611-E430B47B7C67}"/>
              </a:ext>
            </a:extLst>
          </p:cNvPr>
          <p:cNvSpPr>
            <a:spLocks xmlns:a="http://schemas.openxmlformats.org/drawingml/2006/main" noGrp="1"/>
          </p:cNvSpPr>
          <p:nvPr/>
        </p:nvSpPr>
        <p:spPr>
          <a:xfrm xmlns:a="http://schemas.openxmlformats.org/drawingml/2006/main">
            <a:off x="7239000" y="4000500"/>
            <a:ext cx="426720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9324D"/>
                </a:solidFill>
                <a:latin typeface="Arial"/>
                <a:ea typeface="Arial"/>
                <a:cs typeface="Arial"/>
              </a:defRPr>
            </a:defPPr>
            <a:lvl1pPr algn="l">
              <a:defRPr sz="2250" b="0">
                <a:solidFill>
                  <a:srgbClr val="19324D"/>
                </a:solidFill>
                <a:latin typeface="Arial"/>
                <a:ea typeface="Arial"/>
                <a:cs typeface="Arial"/>
              </a:defRPr>
            </a:lvl1pPr>
            <a:lvl2pPr algn="l">
              <a:defRPr sz="2250" b="0">
                <a:solidFill>
                  <a:srgbClr val="19324D"/>
                </a:solidFill>
                <a:latin typeface="Arial"/>
                <a:ea typeface="Arial"/>
                <a:cs typeface="Arial"/>
              </a:defRPr>
            </a:lvl2pPr>
            <a:lvl3pPr algn="l">
              <a:defRPr sz="2250" b="0">
                <a:solidFill>
                  <a:srgbClr val="19324D"/>
                </a:solidFill>
                <a:latin typeface="Arial"/>
                <a:ea typeface="Arial"/>
                <a:cs typeface="Arial"/>
              </a:defRPr>
            </a:lvl3pPr>
            <a:lvl4pPr algn="l">
              <a:defRPr sz="2250" b="0">
                <a:solidFill>
                  <a:srgbClr val="19324D"/>
                </a:solidFill>
                <a:latin typeface="Arial"/>
                <a:ea typeface="Arial"/>
                <a:cs typeface="Arial"/>
              </a:defRPr>
            </a:lvl4pPr>
            <a:lvl5pPr algn="l">
              <a:defRPr sz="2250" b="0">
                <a:solidFill>
                  <a:srgbClr val="19324D"/>
                </a:solidFill>
                <a:latin typeface="Arial"/>
                <a:ea typeface="Arial"/>
                <a:cs typeface="Arial"/>
              </a:defRPr>
            </a:lvl5pPr>
            <a:lvl6pPr algn="l">
              <a:defRPr sz="2250" b="0">
                <a:solidFill>
                  <a:srgbClr val="19324D"/>
                </a:solidFill>
                <a:latin typeface="Arial"/>
                <a:ea typeface="Arial"/>
                <a:cs typeface="Arial"/>
              </a:defRPr>
            </a:lvl6pPr>
            <a:lvl7pPr algn="l">
              <a:defRPr sz="2250" b="0">
                <a:solidFill>
                  <a:srgbClr val="19324D"/>
                </a:solidFill>
                <a:latin typeface="Arial"/>
                <a:ea typeface="Arial"/>
                <a:cs typeface="Arial"/>
              </a:defRPr>
            </a:lvl7pPr>
            <a:lvl8pPr algn="l">
              <a:defRPr sz="2250" b="0">
                <a:solidFill>
                  <a:srgbClr val="19324D"/>
                </a:solidFill>
                <a:latin typeface="Arial"/>
                <a:ea typeface="Arial"/>
                <a:cs typeface="Arial"/>
              </a:defRPr>
            </a:lvl8pPr>
            <a:lvl9pPr algn="l">
              <a:defRPr sz="2250" b="0">
                <a:solidFill>
                  <a:srgbClr val="19324D"/>
                </a:solidFill>
                <a:latin typeface="Arial"/>
                <a:ea typeface="Arial"/>
                <a:cs typeface="Arial"/>
              </a:defRPr>
            </a:lvl9pPr>
          </a:lstStyle>
          <a:p xmlns:a="http://schemas.openxmlformats.org/drawingml/2006/main">
            <a:pPr algn="l">
              <a:lnSpc>
                <a:spcPct val="112000"/>
              </a:lnSpc>
              <a:buNone/>
              <a:defRPr sz="2250" b="0">
                <a:solidFill>
                  <a:srgbClr val="19324D"/>
                </a:solidFill>
                <a:latin typeface="Arial"/>
                <a:ea typeface="Arial"/>
                <a:cs typeface="Arial"/>
              </a:defRPr>
            </a:pPr>
            <a:r>
              <a:rPr sz="2250" b="0">
                <a:solidFill>
                  <a:srgbClr val="19324D"/>
                </a:solidFill>
                <a:latin typeface="Arial"/>
                <a:ea typeface="Arial"/>
                <a:cs typeface="Arial"/>
              </a:rPr>
              <a:t>What is changing</a:t>
            </a:r>
          </a:p>
          <a:p xmlns:a="http://schemas.openxmlformats.org/drawingml/2006/main">
            <a:pPr algn="l">
              <a:lnSpc>
                <a:spcPct val="112000"/>
              </a:lnSpc>
              <a:buNone/>
              <a:defRPr sz="2250" b="0">
                <a:solidFill>
                  <a:srgbClr val="19324D"/>
                </a:solidFill>
                <a:latin typeface="Arial"/>
                <a:ea typeface="Arial"/>
                <a:cs typeface="Arial"/>
              </a:defRPr>
            </a:pPr>
            <a:r>
              <a:rPr sz="2250" b="0">
                <a:solidFill>
                  <a:srgbClr val="19324D"/>
                </a:solidFill>
                <a:latin typeface="Arial"/>
                <a:ea typeface="Arial"/>
                <a:cs typeface="Arial"/>
              </a:rPr>
              <a:t>as the cart moves?</a:t>
            </a:r>
          </a:p>
        </p:txBody>
      </p:sp>
      <p:sp>
        <p:nvSpPr>
          <p:cNvPr id="25" name="body">
            <a:extLst xmlns:a="http://schemas.openxmlformats.org/drawingml/2006/main">
              <a:ext uri="{FF2B5EF4-FFF2-40B4-BE49-F238E27FC236}">
                <a16:creationId xmlns:a16="http://schemas.microsoft.com/office/drawing/2014/main" id="{7572854E-080A-473D-B4D8-C6AE7E377C95}"/>
              </a:ext>
            </a:extLst>
          </p:cNvPr>
          <p:cNvSpPr>
            <a:spLocks xmlns:a="http://schemas.openxmlformats.org/drawingml/2006/main" noGrp="1"/>
          </p:cNvSpPr>
          <p:nvPr/>
        </p:nvSpPr>
        <p:spPr>
          <a:xfrm xmlns:a="http://schemas.openxmlformats.org/drawingml/2006/main">
            <a:off x="685800" y="5753100"/>
            <a:ext cx="10820400" cy="365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5B6C7E"/>
                </a:solidFill>
                <a:latin typeface="Arial"/>
                <a:ea typeface="Arial"/>
                <a:cs typeface="Arial"/>
              </a:defRPr>
            </a:defPPr>
            <a:lvl1pPr algn="l">
              <a:defRPr sz="1800" b="0">
                <a:solidFill>
                  <a:srgbClr val="5B6C7E"/>
                </a:solidFill>
                <a:latin typeface="Arial"/>
                <a:ea typeface="Arial"/>
                <a:cs typeface="Arial"/>
              </a:defRPr>
            </a:lvl1pPr>
            <a:lvl2pPr algn="l">
              <a:defRPr sz="1800" b="0">
                <a:solidFill>
                  <a:srgbClr val="5B6C7E"/>
                </a:solidFill>
                <a:latin typeface="Arial"/>
                <a:ea typeface="Arial"/>
                <a:cs typeface="Arial"/>
              </a:defRPr>
            </a:lvl2pPr>
            <a:lvl3pPr algn="l">
              <a:defRPr sz="1800" b="0">
                <a:solidFill>
                  <a:srgbClr val="5B6C7E"/>
                </a:solidFill>
                <a:latin typeface="Arial"/>
                <a:ea typeface="Arial"/>
                <a:cs typeface="Arial"/>
              </a:defRPr>
            </a:lvl3pPr>
            <a:lvl4pPr algn="l">
              <a:defRPr sz="1800" b="0">
                <a:solidFill>
                  <a:srgbClr val="5B6C7E"/>
                </a:solidFill>
                <a:latin typeface="Arial"/>
                <a:ea typeface="Arial"/>
                <a:cs typeface="Arial"/>
              </a:defRPr>
            </a:lvl4pPr>
            <a:lvl5pPr algn="l">
              <a:defRPr sz="1800" b="0">
                <a:solidFill>
                  <a:srgbClr val="5B6C7E"/>
                </a:solidFill>
                <a:latin typeface="Arial"/>
                <a:ea typeface="Arial"/>
                <a:cs typeface="Arial"/>
              </a:defRPr>
            </a:lvl5pPr>
            <a:lvl6pPr algn="l">
              <a:defRPr sz="1800" b="0">
                <a:solidFill>
                  <a:srgbClr val="5B6C7E"/>
                </a:solidFill>
                <a:latin typeface="Arial"/>
                <a:ea typeface="Arial"/>
                <a:cs typeface="Arial"/>
              </a:defRPr>
            </a:lvl6pPr>
            <a:lvl7pPr algn="l">
              <a:defRPr sz="1800" b="0">
                <a:solidFill>
                  <a:srgbClr val="5B6C7E"/>
                </a:solidFill>
                <a:latin typeface="Arial"/>
                <a:ea typeface="Arial"/>
                <a:cs typeface="Arial"/>
              </a:defRPr>
            </a:lvl7pPr>
            <a:lvl8pPr algn="l">
              <a:defRPr sz="1800" b="0">
                <a:solidFill>
                  <a:srgbClr val="5B6C7E"/>
                </a:solidFill>
                <a:latin typeface="Arial"/>
                <a:ea typeface="Arial"/>
                <a:cs typeface="Arial"/>
              </a:defRPr>
            </a:lvl8pPr>
            <a:lvl9pPr algn="l">
              <a:defRPr sz="1800" b="0">
                <a:solidFill>
                  <a:srgbClr val="5B6C7E"/>
                </a:solidFill>
                <a:latin typeface="Arial"/>
                <a:ea typeface="Arial"/>
                <a:cs typeface="Arial"/>
              </a:defRPr>
            </a:lvl9pPr>
          </a:lstStyle>
          <a:p xmlns:a="http://schemas.openxmlformats.org/drawingml/2006/main">
            <a:pPr algn="l">
              <a:lnSpc>
                <a:spcPct val="112000"/>
              </a:lnSpc>
              <a:buNone/>
              <a:defRPr sz="1800" b="0">
                <a:solidFill>
                  <a:srgbClr val="5B6C7E"/>
                </a:solidFill>
                <a:latin typeface="Arial"/>
                <a:ea typeface="Arial"/>
                <a:cs typeface="Arial"/>
              </a:defRPr>
            </a:pPr>
            <a:r>
              <a:rPr sz="1800" b="0">
                <a:solidFill>
                  <a:srgbClr val="5B6C7E"/>
                </a:solidFill>
                <a:latin typeface="Arial"/>
                <a:ea typeface="Arial"/>
                <a:cs typeface="Arial"/>
              </a:rPr>
              <a:t>Position is measured along the track.</a:t>
            </a:r>
          </a:p>
        </p:txBody>
      </p:sp>
    </p:spTree>
    <p:extLst>
      <p:ext uri="{BB962C8B-B14F-4D97-AF65-F5344CB8AC3E}">
        <p14:creationId xmlns:p14="http://schemas.microsoft.com/office/powerpoint/2010/main" val="596322504"/>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Representations of one motion</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1  /  Concept</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007F83"/>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CONCEPT 1</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sp>
        <p:nvSpPr>
          <p:cNvPr id="22" name="section-heading">
            <a:extLst xmlns:a="http://schemas.openxmlformats.org/drawingml/2006/main">
              <a:ext uri="{FF2B5EF4-FFF2-40B4-BE49-F238E27FC236}">
                <a16:creationId xmlns:a16="http://schemas.microsoft.com/office/drawing/2014/main" id="{CBFDB852-7000-4DA5-B09C-A77E6720EFF6}"/>
              </a:ext>
            </a:extLst>
          </p:cNvPr>
          <p:cNvSpPr>
            <a:spLocks xmlns:a="http://schemas.openxmlformats.org/drawingml/2006/main" noGrp="1"/>
          </p:cNvSpPr>
          <p:nvPr/>
        </p:nvSpPr>
        <p:spPr>
          <a:xfrm xmlns:a="http://schemas.openxmlformats.org/drawingml/2006/main">
            <a:off x="685800" y="1895475"/>
            <a:ext cx="523875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Motion diagram (a figure)</a:t>
            </a:r>
          </a:p>
        </p:txBody>
      </p:sp>
      <p:graphicFrame>
        <p:nvGraphicFramePr>
          <p:cNvPr id="23" name="Chart">
            <a:extLst xmlns:a="http://schemas.openxmlformats.org/drawingml/2006/main">
              <a:ext uri="{FF2B5EF4-FFF2-40B4-BE49-F238E27FC236}">
                <a16:creationId xmlns:a16="http://schemas.microsoft.com/office/drawing/2014/main" id="{479323ED-1136-441A-9450-DB4E92D86FA9}"/>
              </a:ext>
            </a:extLst>
          </p:cNvPr>
          <p:cNvGraphicFramePr/>
          <p:nvPr/>
        </p:nvGraphicFramePr>
        <p:xfrm>
          <a:off xmlns:a="http://schemas.openxmlformats.org/drawingml/2006/main" x="685800" y="2543175"/>
          <a:ext xmlns:a="http://schemas.openxmlformats.org/drawingml/2006/main" cx="5238750" cy="2095500"/>
        </p:xfrm>
        <a:graphic xmlns:a="http://schemas.openxmlformats.org/drawingml/2006/main">
          <a:graphicData uri="http://schemas.openxmlformats.org/drawingml/2006/chart">
            <c:chart xmlns:r="http://schemas.openxmlformats.org/officeDocument/2006/relationships" xmlns:c="http://schemas.openxmlformats.org/drawingml/2006/chart" r:id="R5bc1f0a22e8149cc"/>
          </a:graphicData>
        </a:graphic>
      </p:graphicFrame>
      <p:sp>
        <p:nvSpPr>
          <p:cNvPr id="24" name="body">
            <a:extLst xmlns:a="http://schemas.openxmlformats.org/drawingml/2006/main">
              <a:ext uri="{FF2B5EF4-FFF2-40B4-BE49-F238E27FC236}">
                <a16:creationId xmlns:a16="http://schemas.microsoft.com/office/drawing/2014/main" id="{ED8F8B91-F2B0-4223-BE8C-16644E6F2088}"/>
              </a:ext>
            </a:extLst>
          </p:cNvPr>
          <p:cNvSpPr>
            <a:spLocks xmlns:a="http://schemas.openxmlformats.org/drawingml/2006/main" noGrp="1"/>
          </p:cNvSpPr>
          <p:nvPr/>
        </p:nvSpPr>
        <p:spPr>
          <a:xfrm xmlns:a="http://schemas.openxmlformats.org/drawingml/2006/main">
            <a:off x="685800" y="5238750"/>
            <a:ext cx="5238750" cy="751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Equal gaps in equal times represent constant</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speed here.</a:t>
            </a:r>
          </a:p>
        </p:txBody>
      </p:sp>
      <p:sp>
        <p:nvSpPr>
          <p:cNvPr id="25" name="section-heading">
            <a:extLst xmlns:a="http://schemas.openxmlformats.org/drawingml/2006/main">
              <a:ext uri="{FF2B5EF4-FFF2-40B4-BE49-F238E27FC236}">
                <a16:creationId xmlns:a16="http://schemas.microsoft.com/office/drawing/2014/main" id="{7247C15F-EF20-40A2-A168-7B7EF382612D}"/>
              </a:ext>
            </a:extLst>
          </p:cNvPr>
          <p:cNvSpPr>
            <a:spLocks xmlns:a="http://schemas.openxmlformats.org/drawingml/2006/main" noGrp="1"/>
          </p:cNvSpPr>
          <p:nvPr/>
        </p:nvSpPr>
        <p:spPr>
          <a:xfrm xmlns:a="http://schemas.openxmlformats.org/drawingml/2006/main">
            <a:off x="6477000" y="1924050"/>
            <a:ext cx="5029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 narrative description</a:t>
            </a:r>
          </a:p>
        </p:txBody>
      </p:sp>
      <p:sp>
        <p:nvSpPr>
          <p:cNvPr id="26" name="body">
            <a:extLst xmlns:a="http://schemas.openxmlformats.org/drawingml/2006/main">
              <a:ext uri="{FF2B5EF4-FFF2-40B4-BE49-F238E27FC236}">
                <a16:creationId xmlns:a16="http://schemas.microsoft.com/office/drawing/2014/main" id="{0374B514-CC27-4FA0-8A81-A9A569A7BC2F}"/>
              </a:ext>
            </a:extLst>
          </p:cNvPr>
          <p:cNvSpPr>
            <a:spLocks xmlns:a="http://schemas.openxmlformats.org/drawingml/2006/main" noGrp="1"/>
          </p:cNvSpPr>
          <p:nvPr/>
        </p:nvSpPr>
        <p:spPr>
          <a:xfrm xmlns:a="http://schemas.openxmlformats.org/drawingml/2006/main">
            <a:off x="6477000" y="2343150"/>
            <a:ext cx="5029200" cy="80295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defRPr sz="2175" b="0">
                <a:solidFill>
                  <a:srgbClr val="19324D"/>
                </a:solidFill>
                <a:latin typeface="Arial"/>
                <a:ea typeface="Arial"/>
                <a:cs typeface="Arial"/>
              </a:defRPr>
            </a:lvl1pPr>
            <a:lvl2pPr algn="l">
              <a:defRPr sz="2175" b="0">
                <a:solidFill>
                  <a:srgbClr val="19324D"/>
                </a:solidFill>
                <a:latin typeface="Arial"/>
                <a:ea typeface="Arial"/>
                <a:cs typeface="Arial"/>
              </a:defRPr>
            </a:lvl2pPr>
            <a:lvl3pPr algn="l">
              <a:defRPr sz="2175" b="0">
                <a:solidFill>
                  <a:srgbClr val="19324D"/>
                </a:solidFill>
                <a:latin typeface="Arial"/>
                <a:ea typeface="Arial"/>
                <a:cs typeface="Arial"/>
              </a:defRPr>
            </a:lvl3pPr>
            <a:lvl4pPr algn="l">
              <a:defRPr sz="2175" b="0">
                <a:solidFill>
                  <a:srgbClr val="19324D"/>
                </a:solidFill>
                <a:latin typeface="Arial"/>
                <a:ea typeface="Arial"/>
                <a:cs typeface="Arial"/>
              </a:defRPr>
            </a:lvl4pPr>
            <a:lvl5pPr algn="l">
              <a:defRPr sz="2175" b="0">
                <a:solidFill>
                  <a:srgbClr val="19324D"/>
                </a:solidFill>
                <a:latin typeface="Arial"/>
                <a:ea typeface="Arial"/>
                <a:cs typeface="Arial"/>
              </a:defRPr>
            </a:lvl5pPr>
            <a:lvl6pPr algn="l">
              <a:defRPr sz="2175" b="0">
                <a:solidFill>
                  <a:srgbClr val="19324D"/>
                </a:solidFill>
                <a:latin typeface="Arial"/>
                <a:ea typeface="Arial"/>
                <a:cs typeface="Arial"/>
              </a:defRPr>
            </a:lvl6pPr>
            <a:lvl7pPr algn="l">
              <a:defRPr sz="2175" b="0">
                <a:solidFill>
                  <a:srgbClr val="19324D"/>
                </a:solidFill>
                <a:latin typeface="Arial"/>
                <a:ea typeface="Arial"/>
                <a:cs typeface="Arial"/>
              </a:defRPr>
            </a:lvl7pPr>
            <a:lvl8pPr algn="l">
              <a:defRPr sz="2175" b="0">
                <a:solidFill>
                  <a:srgbClr val="19324D"/>
                </a:solidFill>
                <a:latin typeface="Arial"/>
                <a:ea typeface="Arial"/>
                <a:cs typeface="Arial"/>
              </a:defRPr>
            </a:lvl8pPr>
            <a:lvl9pPr algn="l">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The cart moves right at 2 m/s on a</a:t>
            </a:r>
          </a:p>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straight track.</a:t>
            </a:r>
          </a:p>
        </p:txBody>
      </p:sp>
      <p:sp>
        <p:nvSpPr>
          <p:cNvPr id="27" name="section-heading">
            <a:extLst xmlns:a="http://schemas.openxmlformats.org/drawingml/2006/main">
              <a:ext uri="{FF2B5EF4-FFF2-40B4-BE49-F238E27FC236}">
                <a16:creationId xmlns:a16="http://schemas.microsoft.com/office/drawing/2014/main" id="{75C8EDA9-76F1-4E2E-8C0F-EB9D9BAB1A9E}"/>
              </a:ext>
            </a:extLst>
          </p:cNvPr>
          <p:cNvSpPr>
            <a:spLocks xmlns:a="http://schemas.openxmlformats.org/drawingml/2006/main" noGrp="1"/>
          </p:cNvSpPr>
          <p:nvPr/>
        </p:nvSpPr>
        <p:spPr>
          <a:xfrm xmlns:a="http://schemas.openxmlformats.org/drawingml/2006/main">
            <a:off x="6477000" y="3648075"/>
            <a:ext cx="5029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An equation for the same motion</a:t>
            </a:r>
          </a:p>
        </p:txBody>
      </p:sp>
      <p:sp>
        <p:nvSpPr>
          <p:cNvPr id="28" name="math-1-0">
            <a:extLst xmlns:a="http://schemas.openxmlformats.org/drawingml/2006/main">
              <a:ext uri="{FF2B5EF4-FFF2-40B4-BE49-F238E27FC236}">
                <a16:creationId xmlns:a16="http://schemas.microsoft.com/office/drawing/2014/main" id="{8F079590-2F08-460A-86A0-B23A6FAD73A9}"/>
              </a:ext>
            </a:extLst>
          </p:cNvPr>
          <p:cNvSpPr>
            <a:spLocks xmlns:a="http://schemas.openxmlformats.org/drawingml/2006/main" noGrp="1"/>
          </p:cNvSpPr>
          <p:nvPr/>
        </p:nvSpPr>
        <p:spPr>
          <a:xfrm xmlns:a="http://schemas.openxmlformats.org/drawingml/2006/main">
            <a:off x="6477000" y="4086225"/>
            <a:ext cx="8953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850" b="0">
                <a:solidFill>
                  <a:srgbClr val="19324D"/>
                </a:solidFill>
                <a:latin typeface="Arial"/>
                <a:ea typeface="Arial"/>
                <a:cs typeface="Arial"/>
              </a:defRPr>
            </a:defPPr>
            <a:lvl1pPr algn="l">
              <a:defRPr sz="2850" b="0">
                <a:solidFill>
                  <a:srgbClr val="19324D"/>
                </a:solidFill>
                <a:latin typeface="Arial"/>
                <a:ea typeface="Arial"/>
                <a:cs typeface="Arial"/>
              </a:defRPr>
            </a:lvl1pPr>
            <a:lvl2pPr algn="l">
              <a:defRPr sz="2850" b="0">
                <a:solidFill>
                  <a:srgbClr val="19324D"/>
                </a:solidFill>
                <a:latin typeface="Arial"/>
                <a:ea typeface="Arial"/>
                <a:cs typeface="Arial"/>
              </a:defRPr>
            </a:lvl2pPr>
            <a:lvl3pPr algn="l">
              <a:defRPr sz="2850" b="0">
                <a:solidFill>
                  <a:srgbClr val="19324D"/>
                </a:solidFill>
                <a:latin typeface="Arial"/>
                <a:ea typeface="Arial"/>
                <a:cs typeface="Arial"/>
              </a:defRPr>
            </a:lvl3pPr>
            <a:lvl4pPr algn="l">
              <a:defRPr sz="2850" b="0">
                <a:solidFill>
                  <a:srgbClr val="19324D"/>
                </a:solidFill>
                <a:latin typeface="Arial"/>
                <a:ea typeface="Arial"/>
                <a:cs typeface="Arial"/>
              </a:defRPr>
            </a:lvl4pPr>
            <a:lvl5pPr algn="l">
              <a:defRPr sz="2850" b="0">
                <a:solidFill>
                  <a:srgbClr val="19324D"/>
                </a:solidFill>
                <a:latin typeface="Arial"/>
                <a:ea typeface="Arial"/>
                <a:cs typeface="Arial"/>
              </a:defRPr>
            </a:lvl5pPr>
            <a:lvl6pPr algn="l">
              <a:defRPr sz="2850" b="0">
                <a:solidFill>
                  <a:srgbClr val="19324D"/>
                </a:solidFill>
                <a:latin typeface="Arial"/>
                <a:ea typeface="Arial"/>
                <a:cs typeface="Arial"/>
              </a:defRPr>
            </a:lvl6pPr>
            <a:lvl7pPr algn="l">
              <a:defRPr sz="2850" b="0">
                <a:solidFill>
                  <a:srgbClr val="19324D"/>
                </a:solidFill>
                <a:latin typeface="Arial"/>
                <a:ea typeface="Arial"/>
                <a:cs typeface="Arial"/>
              </a:defRPr>
            </a:lvl7pPr>
            <a:lvl8pPr algn="l">
              <a:defRPr sz="2850" b="0">
                <a:solidFill>
                  <a:srgbClr val="19324D"/>
                </a:solidFill>
                <a:latin typeface="Arial"/>
                <a:ea typeface="Arial"/>
                <a:cs typeface="Arial"/>
              </a:defRPr>
            </a:lvl8pPr>
            <a:lvl9pPr algn="l">
              <a:defRPr sz="2850" b="0">
                <a:solidFill>
                  <a:srgbClr val="19324D"/>
                </a:solidFill>
                <a:latin typeface="Arial"/>
                <a:ea typeface="Arial"/>
                <a:cs typeface="Arial"/>
              </a:defRPr>
            </a:lvl9pPr>
          </a:lstStyle>
          <a:p xmlns:a="http://schemas.openxmlformats.org/drawingml/2006/main">
            <a:pPr algn="l">
              <a:lnSpc>
                <a:spcPct val="112000"/>
              </a:lnSpc>
              <a:buNone/>
              <a:defRPr sz="2850" b="0">
                <a:solidFill>
                  <a:srgbClr val="19324D"/>
                </a:solidFill>
                <a:latin typeface="Arial"/>
                <a:ea typeface="Arial"/>
                <a:cs typeface="Arial"/>
              </a:defRPr>
            </a:pPr>
            <a:r>
              <a:rPr sz="2850" b="0">
                <a:solidFill>
                  <a:srgbClr val="19324D"/>
                </a:solidFill>
                <a:latin typeface="Arial"/>
                <a:ea typeface="Arial"/>
                <a:cs typeface="Arial"/>
              </a:rPr>
              <a:t>x = 2t</a:t>
            </a:r>
          </a:p>
        </p:txBody>
      </p:sp>
      <p:sp>
        <p:nvSpPr>
          <p:cNvPr id="29" name="body">
            <a:extLst xmlns:a="http://schemas.openxmlformats.org/drawingml/2006/main">
              <a:ext uri="{FF2B5EF4-FFF2-40B4-BE49-F238E27FC236}">
                <a16:creationId xmlns:a16="http://schemas.microsoft.com/office/drawing/2014/main" id="{87AF06F1-EC75-4AA1-B787-9977A14F1BD8}"/>
              </a:ext>
            </a:extLst>
          </p:cNvPr>
          <p:cNvSpPr>
            <a:spLocks xmlns:a="http://schemas.openxmlformats.org/drawingml/2006/main" noGrp="1"/>
          </p:cNvSpPr>
          <p:nvPr/>
        </p:nvSpPr>
        <p:spPr>
          <a:xfrm xmlns:a="http://schemas.openxmlformats.org/drawingml/2006/main">
            <a:off x="6477000" y="4857750"/>
            <a:ext cx="5029200" cy="72580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With x₀ = 0 m, v = +2 m/s and a = 0. A graph</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of x against t is a straight rising line.</a:t>
            </a:r>
          </a:p>
        </p:txBody>
      </p:sp>
    </p:spTree>
    <p:extLst>
      <p:ext uri="{BB962C8B-B14F-4D97-AF65-F5344CB8AC3E}">
        <p14:creationId xmlns:p14="http://schemas.microsoft.com/office/powerpoint/2010/main" val="596322504"/>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Equal-time motion snapshots</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1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3</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B45A00"/>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QUESTION 1</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graphicFrame>
        <p:nvGraphicFramePr>
          <p:cNvPr id="22" name="Chart">
            <a:extLst xmlns:a="http://schemas.openxmlformats.org/drawingml/2006/main">
              <a:ext uri="{FF2B5EF4-FFF2-40B4-BE49-F238E27FC236}">
                <a16:creationId xmlns:a16="http://schemas.microsoft.com/office/drawing/2014/main" id="{34E239AE-59A3-4AC6-8BB7-C4468464BF7D}"/>
              </a:ext>
            </a:extLst>
          </p:cNvPr>
          <p:cNvGraphicFramePr/>
          <p:nvPr/>
        </p:nvGraphicFramePr>
        <p:xfrm>
          <a:off xmlns:a="http://schemas.openxmlformats.org/drawingml/2006/main" x="685800" y="2590800"/>
          <a:ext xmlns:a="http://schemas.openxmlformats.org/drawingml/2006/main" cx="5238750" cy="2095500"/>
        </p:xfrm>
        <a:graphic xmlns:a="http://schemas.openxmlformats.org/drawingml/2006/main">
          <a:graphicData uri="http://schemas.openxmlformats.org/drawingml/2006/chart">
            <c:chart xmlns:r="http://schemas.openxmlformats.org/officeDocument/2006/relationships" xmlns:c="http://schemas.openxmlformats.org/drawingml/2006/chart" r:id="R1b84e17df4b04b1c"/>
          </a:graphicData>
        </a:graphic>
      </p:graphicFrame>
      <p:sp>
        <p:nvSpPr>
          <p:cNvPr id="23" name="body">
            <a:extLst xmlns:a="http://schemas.openxmlformats.org/drawingml/2006/main">
              <a:ext uri="{FF2B5EF4-FFF2-40B4-BE49-F238E27FC236}">
                <a16:creationId xmlns:a16="http://schemas.microsoft.com/office/drawing/2014/main" id="{02CE2BA4-AEF7-4F58-A79F-B7C582538D5B}"/>
              </a:ext>
            </a:extLst>
          </p:cNvPr>
          <p:cNvSpPr>
            <a:spLocks xmlns:a="http://schemas.openxmlformats.org/drawingml/2006/main" noGrp="1"/>
          </p:cNvSpPr>
          <p:nvPr/>
        </p:nvSpPr>
        <p:spPr>
          <a:xfrm xmlns:a="http://schemas.openxmlformats.org/drawingml/2006/main">
            <a:off x="685800" y="5248275"/>
            <a:ext cx="5238750" cy="7000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5B6C7E"/>
                </a:solidFill>
                <a:latin typeface="Arial"/>
                <a:ea typeface="Arial"/>
                <a:cs typeface="Arial"/>
              </a:defRPr>
            </a:defPPr>
            <a:lvl1pPr algn="l">
              <a:defRPr sz="1875" b="0">
                <a:solidFill>
                  <a:srgbClr val="5B6C7E"/>
                </a:solidFill>
                <a:latin typeface="Arial"/>
                <a:ea typeface="Arial"/>
                <a:cs typeface="Arial"/>
              </a:defRPr>
            </a:lvl1pPr>
            <a:lvl2pPr algn="l">
              <a:defRPr sz="1875" b="0">
                <a:solidFill>
                  <a:srgbClr val="5B6C7E"/>
                </a:solidFill>
                <a:latin typeface="Arial"/>
                <a:ea typeface="Arial"/>
                <a:cs typeface="Arial"/>
              </a:defRPr>
            </a:lvl2pPr>
            <a:lvl3pPr algn="l">
              <a:defRPr sz="1875" b="0">
                <a:solidFill>
                  <a:srgbClr val="5B6C7E"/>
                </a:solidFill>
                <a:latin typeface="Arial"/>
                <a:ea typeface="Arial"/>
                <a:cs typeface="Arial"/>
              </a:defRPr>
            </a:lvl3pPr>
            <a:lvl4pPr algn="l">
              <a:defRPr sz="1875" b="0">
                <a:solidFill>
                  <a:srgbClr val="5B6C7E"/>
                </a:solidFill>
                <a:latin typeface="Arial"/>
                <a:ea typeface="Arial"/>
                <a:cs typeface="Arial"/>
              </a:defRPr>
            </a:lvl4pPr>
            <a:lvl5pPr algn="l">
              <a:defRPr sz="1875" b="0">
                <a:solidFill>
                  <a:srgbClr val="5B6C7E"/>
                </a:solidFill>
                <a:latin typeface="Arial"/>
                <a:ea typeface="Arial"/>
                <a:cs typeface="Arial"/>
              </a:defRPr>
            </a:lvl5pPr>
            <a:lvl6pPr algn="l">
              <a:defRPr sz="1875" b="0">
                <a:solidFill>
                  <a:srgbClr val="5B6C7E"/>
                </a:solidFill>
                <a:latin typeface="Arial"/>
                <a:ea typeface="Arial"/>
                <a:cs typeface="Arial"/>
              </a:defRPr>
            </a:lvl6pPr>
            <a:lvl7pPr algn="l">
              <a:defRPr sz="1875" b="0">
                <a:solidFill>
                  <a:srgbClr val="5B6C7E"/>
                </a:solidFill>
                <a:latin typeface="Arial"/>
                <a:ea typeface="Arial"/>
                <a:cs typeface="Arial"/>
              </a:defRPr>
            </a:lvl7pPr>
            <a:lvl8pPr algn="l">
              <a:defRPr sz="1875" b="0">
                <a:solidFill>
                  <a:srgbClr val="5B6C7E"/>
                </a:solidFill>
                <a:latin typeface="Arial"/>
                <a:ea typeface="Arial"/>
                <a:cs typeface="Arial"/>
              </a:defRPr>
            </a:lvl8pPr>
            <a:lvl9pPr algn="l">
              <a:defRPr sz="1875" b="0">
                <a:solidFill>
                  <a:srgbClr val="5B6C7E"/>
                </a:solidFill>
                <a:latin typeface="Arial"/>
                <a:ea typeface="Arial"/>
                <a:cs typeface="Arial"/>
              </a:defRPr>
            </a:lvl9pPr>
          </a:lstStyle>
          <a:p xmlns:a="http://schemas.openxmlformats.org/drawingml/2006/main">
            <a:pPr algn="l">
              <a:lnSpc>
                <a:spcPct val="112000"/>
              </a:lnSpc>
              <a:buNone/>
              <a:defRPr sz="1875" b="0">
                <a:solidFill>
                  <a:srgbClr val="5B6C7E"/>
                </a:solidFill>
                <a:latin typeface="Arial"/>
                <a:ea typeface="Arial"/>
                <a:cs typeface="Arial"/>
              </a:defRPr>
            </a:pPr>
            <a:r>
              <a:rPr sz="1875" b="0">
                <a:solidFill>
                  <a:srgbClr val="5B6C7E"/>
                </a:solidFill>
                <a:latin typeface="Arial"/>
                <a:ea typeface="Arial"/>
                <a:cs typeface="Arial"/>
              </a:rPr>
              <a:t>Snapshots 1 s apart, with no reversals.</a:t>
            </a:r>
          </a:p>
          <a:p xmlns:a="http://schemas.openxmlformats.org/drawingml/2006/main">
            <a:pPr algn="l">
              <a:lnSpc>
                <a:spcPct val="112000"/>
              </a:lnSpc>
              <a:buNone/>
              <a:defRPr sz="1875" b="0">
                <a:solidFill>
                  <a:srgbClr val="5B6C7E"/>
                </a:solidFill>
                <a:latin typeface="Arial"/>
                <a:ea typeface="Arial"/>
                <a:cs typeface="Arial"/>
              </a:defRPr>
            </a:pPr>
            <a:r>
              <a:rPr sz="1875" b="0">
                <a:solidFill>
                  <a:srgbClr val="5B6C7E"/>
                </a:solidFill>
                <a:latin typeface="Arial"/>
                <a:ea typeface="Arial"/>
                <a:cs typeface="Arial"/>
              </a:rPr>
              <a:t>Positive x points right.</a:t>
            </a:r>
          </a:p>
        </p:txBody>
      </p:sp>
      <p:sp>
        <p:nvSpPr>
          <p:cNvPr id="24" name="question-part-a">
            <a:extLst xmlns:a="http://schemas.openxmlformats.org/drawingml/2006/main">
              <a:ext uri="{FF2B5EF4-FFF2-40B4-BE49-F238E27FC236}">
                <a16:creationId xmlns:a16="http://schemas.microsoft.com/office/drawing/2014/main" id="{EC60BBF7-C8D6-4D15-852E-0B5EE5F083D1}"/>
              </a:ext>
            </a:extLst>
          </p:cNvPr>
          <p:cNvSpPr>
            <a:spLocks xmlns:a="http://schemas.openxmlformats.org/drawingml/2006/main" noGrp="1"/>
          </p:cNvSpPr>
          <p:nvPr/>
        </p:nvSpPr>
        <p:spPr>
          <a:xfrm xmlns:a="http://schemas.openxmlformats.org/drawingml/2006/main">
            <a:off x="6477000" y="1924050"/>
            <a:ext cx="5029200" cy="4171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 Which direction does the cart move?</a:t>
            </a:r>
          </a:p>
        </p:txBody>
      </p:sp>
      <p:sp>
        <p:nvSpPr>
          <p:cNvPr id="25" name="question-part-b">
            <a:extLst xmlns:a="http://schemas.openxmlformats.org/drawingml/2006/main">
              <a:ext uri="{FF2B5EF4-FFF2-40B4-BE49-F238E27FC236}">
                <a16:creationId xmlns:a16="http://schemas.microsoft.com/office/drawing/2014/main" id="{7B0E67B2-625D-4EC7-A922-AFBB5C2C5C07}"/>
              </a:ext>
            </a:extLst>
          </p:cNvPr>
          <p:cNvSpPr>
            <a:spLocks xmlns:a="http://schemas.openxmlformats.org/drawingml/2006/main" noGrp="1"/>
          </p:cNvSpPr>
          <p:nvPr/>
        </p:nvSpPr>
        <p:spPr>
          <a:xfrm xmlns:a="http://schemas.openxmlformats.org/drawingml/2006/main">
            <a:off x="6477000" y="2712720"/>
            <a:ext cx="5029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(b) How does its speed change between</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the snapshots? Use the gaps as evidence.</a:t>
            </a:r>
          </a:p>
        </p:txBody>
      </p:sp>
      <p:sp>
        <p:nvSpPr>
          <p:cNvPr id="26" name="question-part-c">
            <a:extLst xmlns:a="http://schemas.openxmlformats.org/drawingml/2006/main">
              <a:ext uri="{FF2B5EF4-FFF2-40B4-BE49-F238E27FC236}">
                <a16:creationId xmlns:a16="http://schemas.microsoft.com/office/drawing/2014/main" id="{7C62BB7D-789F-4D4D-B62E-A65FBE6B8EBB}"/>
              </a:ext>
            </a:extLst>
          </p:cNvPr>
          <p:cNvSpPr>
            <a:spLocks xmlns:a="http://schemas.openxmlformats.org/drawingml/2006/main" noGrp="1"/>
          </p:cNvSpPr>
          <p:nvPr/>
        </p:nvSpPr>
        <p:spPr>
          <a:xfrm xmlns:a="http://schemas.openxmlformats.org/drawingml/2006/main">
            <a:off x="6477000" y="3861435"/>
            <a:ext cx="5029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(c) Why must the time between dots be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known before comparing speeds?</a:t>
            </a:r>
          </a:p>
        </p:txBody>
      </p:sp>
    </p:spTree>
    <p:extLst>
      <p:ext uri="{BB962C8B-B14F-4D97-AF65-F5344CB8AC3E}">
        <p14:creationId xmlns:p14="http://schemas.microsoft.com/office/powerpoint/2010/main" val="596322504"/>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Equal-time motion snapshots</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1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4</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19324D"/>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ANSWER 1</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sp>
        <p:nvSpPr>
          <p:cNvPr id="22" name="content-panel">
            <a:extLst xmlns:a="http://schemas.openxmlformats.org/drawingml/2006/main">
              <a:ext uri="{FF2B5EF4-FFF2-40B4-BE49-F238E27FC236}">
                <a16:creationId xmlns:a16="http://schemas.microsoft.com/office/drawing/2014/main" id="{356164E5-4C91-46C4-B115-9365BC48BF6B}"/>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5F5F5"/>
          </a:solidFill>
          <a:ln xmlns:a="http://schemas.openxmlformats.org/drawingml/2006/main" w="0">
            <a:noFill/>
          </a:ln>
        </p:spPr>
      </p:sp>
      <p:sp>
        <p:nvSpPr>
          <p:cNvPr id="23" name="panel-label">
            <a:extLst xmlns:a="http://schemas.openxmlformats.org/drawingml/2006/main">
              <a:ext uri="{FF2B5EF4-FFF2-40B4-BE49-F238E27FC236}">
                <a16:creationId xmlns:a16="http://schemas.microsoft.com/office/drawing/2014/main" id="{2B1F2DAC-A0E2-4191-9AC1-2CAF9752D6E9}"/>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WORKED ANSWER</a:t>
            </a:r>
          </a:p>
        </p:txBody>
      </p:sp>
      <p:sp>
        <p:nvSpPr>
          <p:cNvPr id="24" name="body">
            <a:extLst xmlns:a="http://schemas.openxmlformats.org/drawingml/2006/main">
              <a:ext uri="{FF2B5EF4-FFF2-40B4-BE49-F238E27FC236}">
                <a16:creationId xmlns:a16="http://schemas.microsoft.com/office/drawing/2014/main" id="{D8164390-624F-4269-BD7A-CB2DB986F14E}"/>
              </a:ext>
            </a:extLst>
          </p:cNvPr>
          <p:cNvSpPr>
            <a:spLocks xmlns:a="http://schemas.openxmlformats.org/drawingml/2006/main" noGrp="1"/>
          </p:cNvSpPr>
          <p:nvPr/>
        </p:nvSpPr>
        <p:spPr>
          <a:xfrm xmlns:a="http://schemas.openxmlformats.org/drawingml/2006/main">
            <a:off x="952500" y="2514600"/>
            <a:ext cx="3657600" cy="85439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1">
                <a:solidFill>
                  <a:srgbClr val="19324D"/>
                </a:solidFill>
                <a:latin typeface="Arial"/>
                <a:ea typeface="Arial"/>
                <a:cs typeface="Arial"/>
              </a:defRPr>
            </a:defPPr>
            <a:lvl1pPr algn="l">
              <a:defRPr sz="2325" b="1">
                <a:solidFill>
                  <a:srgbClr val="19324D"/>
                </a:solidFill>
                <a:latin typeface="Arial"/>
                <a:ea typeface="Arial"/>
                <a:cs typeface="Arial"/>
              </a:defRPr>
            </a:lvl1pPr>
            <a:lvl2pPr algn="l">
              <a:defRPr sz="2325" b="1">
                <a:solidFill>
                  <a:srgbClr val="19324D"/>
                </a:solidFill>
                <a:latin typeface="Arial"/>
                <a:ea typeface="Arial"/>
                <a:cs typeface="Arial"/>
              </a:defRPr>
            </a:lvl2pPr>
            <a:lvl3pPr algn="l">
              <a:defRPr sz="2325" b="1">
                <a:solidFill>
                  <a:srgbClr val="19324D"/>
                </a:solidFill>
                <a:latin typeface="Arial"/>
                <a:ea typeface="Arial"/>
                <a:cs typeface="Arial"/>
              </a:defRPr>
            </a:lvl3pPr>
            <a:lvl4pPr algn="l">
              <a:defRPr sz="2325" b="1">
                <a:solidFill>
                  <a:srgbClr val="19324D"/>
                </a:solidFill>
                <a:latin typeface="Arial"/>
                <a:ea typeface="Arial"/>
                <a:cs typeface="Arial"/>
              </a:defRPr>
            </a:lvl4pPr>
            <a:lvl5pPr algn="l">
              <a:defRPr sz="2325" b="1">
                <a:solidFill>
                  <a:srgbClr val="19324D"/>
                </a:solidFill>
                <a:latin typeface="Arial"/>
                <a:ea typeface="Arial"/>
                <a:cs typeface="Arial"/>
              </a:defRPr>
            </a:lvl5pPr>
            <a:lvl6pPr algn="l">
              <a:defRPr sz="2325" b="1">
                <a:solidFill>
                  <a:srgbClr val="19324D"/>
                </a:solidFill>
                <a:latin typeface="Arial"/>
                <a:ea typeface="Arial"/>
                <a:cs typeface="Arial"/>
              </a:defRPr>
            </a:lvl6pPr>
            <a:lvl7pPr algn="l">
              <a:defRPr sz="2325" b="1">
                <a:solidFill>
                  <a:srgbClr val="19324D"/>
                </a:solidFill>
                <a:latin typeface="Arial"/>
                <a:ea typeface="Arial"/>
                <a:cs typeface="Arial"/>
              </a:defRPr>
            </a:lvl7pPr>
            <a:lvl8pPr algn="l">
              <a:defRPr sz="2325" b="1">
                <a:solidFill>
                  <a:srgbClr val="19324D"/>
                </a:solidFill>
                <a:latin typeface="Arial"/>
                <a:ea typeface="Arial"/>
                <a:cs typeface="Arial"/>
              </a:defRPr>
            </a:lvl8pPr>
            <a:lvl9pPr algn="l">
              <a:defRPr sz="2325" b="1">
                <a:solidFill>
                  <a:srgbClr val="19324D"/>
                </a:solidFill>
                <a:latin typeface="Arial"/>
                <a:ea typeface="Arial"/>
                <a:cs typeface="Arial"/>
              </a:defRPr>
            </a:lvl9pPr>
          </a:lstStyle>
          <a:p xmlns:a="http://schemas.openxmlformats.org/drawingml/2006/main">
            <a:pPr algn="l">
              <a:lnSpc>
                <a:spcPct val="112000"/>
              </a:lnSpc>
              <a:buNone/>
              <a:defRPr sz="2325" b="1">
                <a:solidFill>
                  <a:srgbClr val="19324D"/>
                </a:solidFill>
                <a:latin typeface="Arial"/>
                <a:ea typeface="Arial"/>
                <a:cs typeface="Arial"/>
              </a:defRPr>
            </a:pPr>
            <a:r>
              <a:rPr sz="2325" b="1">
                <a:solidFill>
                  <a:srgbClr val="19324D"/>
                </a:solidFill>
                <a:latin typeface="Arial"/>
                <a:ea typeface="Arial"/>
                <a:cs typeface="Arial"/>
              </a:rPr>
              <a:t>The gaps are</a:t>
            </a:r>
          </a:p>
          <a:p xmlns:a="http://schemas.openxmlformats.org/drawingml/2006/main">
            <a:pPr algn="l">
              <a:lnSpc>
                <a:spcPct val="112000"/>
              </a:lnSpc>
              <a:buNone/>
              <a:defRPr sz="2325" b="1">
                <a:solidFill>
                  <a:srgbClr val="19324D"/>
                </a:solidFill>
                <a:latin typeface="Arial"/>
                <a:ea typeface="Arial"/>
                <a:cs typeface="Arial"/>
              </a:defRPr>
            </a:pPr>
            <a:r>
              <a:rPr sz="2325" b="1">
                <a:solidFill>
                  <a:srgbClr val="19324D"/>
                </a:solidFill>
                <a:latin typeface="Arial"/>
                <a:ea typeface="Arial"/>
                <a:cs typeface="Arial"/>
              </a:rPr>
              <a:t>1 m, 3 m and 5 m.</a:t>
            </a:r>
          </a:p>
        </p:txBody>
      </p:sp>
      <p:sp>
        <p:nvSpPr>
          <p:cNvPr id="25" name="body">
            <a:extLst xmlns:a="http://schemas.openxmlformats.org/drawingml/2006/main">
              <a:ext uri="{FF2B5EF4-FFF2-40B4-BE49-F238E27FC236}">
                <a16:creationId xmlns:a16="http://schemas.microsoft.com/office/drawing/2014/main" id="{C9B7F2A5-3D69-4D51-A3E0-F20793681A7B}"/>
              </a:ext>
            </a:extLst>
          </p:cNvPr>
          <p:cNvSpPr>
            <a:spLocks xmlns:a="http://schemas.openxmlformats.org/drawingml/2006/main" noGrp="1"/>
          </p:cNvSpPr>
          <p:nvPr/>
        </p:nvSpPr>
        <p:spPr>
          <a:xfrm xmlns:a="http://schemas.openxmlformats.org/drawingml/2006/main">
            <a:off x="952500" y="4429125"/>
            <a:ext cx="3657600" cy="4171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Each gap takes the same 1 s.</a:t>
            </a:r>
          </a:p>
        </p:txBody>
      </p:sp>
      <p:sp>
        <p:nvSpPr>
          <p:cNvPr id="26" name="answer-part-a">
            <a:extLst xmlns:a="http://schemas.openxmlformats.org/drawingml/2006/main">
              <a:ext uri="{FF2B5EF4-FFF2-40B4-BE49-F238E27FC236}">
                <a16:creationId xmlns:a16="http://schemas.microsoft.com/office/drawing/2014/main" id="{B83B35D9-E06C-4455-8E14-AC98CE5DE2B7}"/>
              </a:ext>
            </a:extLst>
          </p:cNvPr>
          <p:cNvSpPr>
            <a:spLocks xmlns:a="http://schemas.openxmlformats.org/drawingml/2006/main" noGrp="1"/>
          </p:cNvSpPr>
          <p:nvPr/>
        </p:nvSpPr>
        <p:spPr>
          <a:xfrm xmlns:a="http://schemas.openxmlformats.org/drawingml/2006/main">
            <a:off x="5334000" y="192405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 Direction from successive positions</a:t>
            </a:r>
          </a:p>
        </p:txBody>
      </p:sp>
      <p:sp>
        <p:nvSpPr>
          <p:cNvPr id="27" name="body">
            <a:extLst xmlns:a="http://schemas.openxmlformats.org/drawingml/2006/main">
              <a:ext uri="{FF2B5EF4-FFF2-40B4-BE49-F238E27FC236}">
                <a16:creationId xmlns:a16="http://schemas.microsoft.com/office/drawing/2014/main" id="{18C12E12-A1D2-48E8-A20C-406E55A5AEAD}"/>
              </a:ext>
            </a:extLst>
          </p:cNvPr>
          <p:cNvSpPr>
            <a:spLocks xmlns:a="http://schemas.openxmlformats.org/drawingml/2006/main" noGrp="1"/>
          </p:cNvSpPr>
          <p:nvPr/>
        </p:nvSpPr>
        <p:spPr>
          <a:xfrm xmlns:a="http://schemas.openxmlformats.org/drawingml/2006/main">
            <a:off x="5334000" y="2343150"/>
            <a:ext cx="6172200" cy="43005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defRPr sz="2175" b="0">
                <a:solidFill>
                  <a:srgbClr val="19324D"/>
                </a:solidFill>
                <a:latin typeface="Arial"/>
                <a:ea typeface="Arial"/>
                <a:cs typeface="Arial"/>
              </a:defRPr>
            </a:lvl1pPr>
            <a:lvl2pPr algn="l">
              <a:defRPr sz="2175" b="0">
                <a:solidFill>
                  <a:srgbClr val="19324D"/>
                </a:solidFill>
                <a:latin typeface="Arial"/>
                <a:ea typeface="Arial"/>
                <a:cs typeface="Arial"/>
              </a:defRPr>
            </a:lvl2pPr>
            <a:lvl3pPr algn="l">
              <a:defRPr sz="2175" b="0">
                <a:solidFill>
                  <a:srgbClr val="19324D"/>
                </a:solidFill>
                <a:latin typeface="Arial"/>
                <a:ea typeface="Arial"/>
                <a:cs typeface="Arial"/>
              </a:defRPr>
            </a:lvl3pPr>
            <a:lvl4pPr algn="l">
              <a:defRPr sz="2175" b="0">
                <a:solidFill>
                  <a:srgbClr val="19324D"/>
                </a:solidFill>
                <a:latin typeface="Arial"/>
                <a:ea typeface="Arial"/>
                <a:cs typeface="Arial"/>
              </a:defRPr>
            </a:lvl4pPr>
            <a:lvl5pPr algn="l">
              <a:defRPr sz="2175" b="0">
                <a:solidFill>
                  <a:srgbClr val="19324D"/>
                </a:solidFill>
                <a:latin typeface="Arial"/>
                <a:ea typeface="Arial"/>
                <a:cs typeface="Arial"/>
              </a:defRPr>
            </a:lvl5pPr>
            <a:lvl6pPr algn="l">
              <a:defRPr sz="2175" b="0">
                <a:solidFill>
                  <a:srgbClr val="19324D"/>
                </a:solidFill>
                <a:latin typeface="Arial"/>
                <a:ea typeface="Arial"/>
                <a:cs typeface="Arial"/>
              </a:defRPr>
            </a:lvl6pPr>
            <a:lvl7pPr algn="l">
              <a:defRPr sz="2175" b="0">
                <a:solidFill>
                  <a:srgbClr val="19324D"/>
                </a:solidFill>
                <a:latin typeface="Arial"/>
                <a:ea typeface="Arial"/>
                <a:cs typeface="Arial"/>
              </a:defRPr>
            </a:lvl7pPr>
            <a:lvl8pPr algn="l">
              <a:defRPr sz="2175" b="0">
                <a:solidFill>
                  <a:srgbClr val="19324D"/>
                </a:solidFill>
                <a:latin typeface="Arial"/>
                <a:ea typeface="Arial"/>
                <a:cs typeface="Arial"/>
              </a:defRPr>
            </a:lvl8pPr>
            <a:lvl9pPr algn="l">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Right. Each later position has a larger x value.</a:t>
            </a:r>
          </a:p>
        </p:txBody>
      </p:sp>
      <p:sp>
        <p:nvSpPr>
          <p:cNvPr id="28" name="answer-part-b">
            <a:extLst xmlns:a="http://schemas.openxmlformats.org/drawingml/2006/main">
              <a:ext uri="{FF2B5EF4-FFF2-40B4-BE49-F238E27FC236}">
                <a16:creationId xmlns:a16="http://schemas.microsoft.com/office/drawing/2014/main" id="{9069987D-3070-47DC-9F23-13FF1FEF7EC1}"/>
              </a:ext>
            </a:extLst>
          </p:cNvPr>
          <p:cNvSpPr>
            <a:spLocks xmlns:a="http://schemas.openxmlformats.org/drawingml/2006/main" noGrp="1"/>
          </p:cNvSpPr>
          <p:nvPr/>
        </p:nvSpPr>
        <p:spPr>
          <a:xfrm xmlns:a="http://schemas.openxmlformats.org/drawingml/2006/main">
            <a:off x="5334000" y="3762375"/>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(b) Greater travel in equal time</a:t>
            </a:r>
          </a:p>
        </p:txBody>
      </p:sp>
      <p:sp>
        <p:nvSpPr>
          <p:cNvPr id="29" name="body">
            <a:extLst xmlns:a="http://schemas.openxmlformats.org/drawingml/2006/main">
              <a:ext uri="{FF2B5EF4-FFF2-40B4-BE49-F238E27FC236}">
                <a16:creationId xmlns:a16="http://schemas.microsoft.com/office/drawing/2014/main" id="{A5070C3B-EB30-4095-8806-1265615E0F0B}"/>
              </a:ext>
            </a:extLst>
          </p:cNvPr>
          <p:cNvSpPr>
            <a:spLocks xmlns:a="http://schemas.openxmlformats.org/drawingml/2006/main" noGrp="1"/>
          </p:cNvSpPr>
          <p:nvPr/>
        </p:nvSpPr>
        <p:spPr>
          <a:xfrm xmlns:a="http://schemas.openxmlformats.org/drawingml/2006/main">
            <a:off x="5334000" y="4181475"/>
            <a:ext cx="6172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Its average speed over each interval increases: 1,</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then 3, then 5 m/s.</a:t>
            </a:r>
          </a:p>
        </p:txBody>
      </p:sp>
      <p:sp>
        <p:nvSpPr>
          <p:cNvPr id="30" name="answer-part-c">
            <a:extLst xmlns:a="http://schemas.openxmlformats.org/drawingml/2006/main">
              <a:ext uri="{FF2B5EF4-FFF2-40B4-BE49-F238E27FC236}">
                <a16:creationId xmlns:a16="http://schemas.microsoft.com/office/drawing/2014/main" id="{71E3AD6D-A509-4B11-A477-6C8D047C2CC8}"/>
              </a:ext>
            </a:extLst>
          </p:cNvPr>
          <p:cNvSpPr>
            <a:spLocks xmlns:a="http://schemas.openxmlformats.org/drawingml/2006/main" noGrp="1"/>
          </p:cNvSpPr>
          <p:nvPr/>
        </p:nvSpPr>
        <p:spPr>
          <a:xfrm xmlns:a="http://schemas.openxmlformats.org/drawingml/2006/main">
            <a:off x="5334000" y="5324475"/>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(c) Distance alone is insufficient</a:t>
            </a:r>
          </a:p>
        </p:txBody>
      </p:sp>
      <p:sp>
        <p:nvSpPr>
          <p:cNvPr id="31" name="body">
            <a:extLst xmlns:a="http://schemas.openxmlformats.org/drawingml/2006/main">
              <a:ext uri="{FF2B5EF4-FFF2-40B4-BE49-F238E27FC236}">
                <a16:creationId xmlns:a16="http://schemas.microsoft.com/office/drawing/2014/main" id="{A167E265-BE59-4FA8-82B6-31FC32CDA2AE}"/>
              </a:ext>
            </a:extLst>
          </p:cNvPr>
          <p:cNvSpPr>
            <a:spLocks xmlns:a="http://schemas.openxmlformats.org/drawingml/2006/main" noGrp="1"/>
          </p:cNvSpPr>
          <p:nvPr/>
        </p:nvSpPr>
        <p:spPr>
          <a:xfrm xmlns:a="http://schemas.openxmlformats.org/drawingml/2006/main">
            <a:off x="5334000" y="5743575"/>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Speed compares path length with elapsed time.</a:t>
            </a:r>
          </a:p>
        </p:txBody>
      </p:sp>
    </p:spTree>
    <p:extLst>
      <p:ext uri="{BB962C8B-B14F-4D97-AF65-F5344CB8AC3E}">
        <p14:creationId xmlns:p14="http://schemas.microsoft.com/office/powerpoint/2010/main" val="59632250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Constant-acceleration equations</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2  /  Concept</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5</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007F83"/>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CONCEPT 2</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sp>
        <p:nvSpPr>
          <p:cNvPr id="22" name="content-panel">
            <a:extLst xmlns:a="http://schemas.openxmlformats.org/drawingml/2006/main">
              <a:ext uri="{FF2B5EF4-FFF2-40B4-BE49-F238E27FC236}">
                <a16:creationId xmlns:a16="http://schemas.microsoft.com/office/drawing/2014/main" id="{7ED3EE0F-C0E6-4568-A1CA-1379C065011B}"/>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5F5F5"/>
          </a:solidFill>
          <a:ln xmlns:a="http://schemas.openxmlformats.org/drawingml/2006/main" w="0">
            <a:noFill/>
          </a:ln>
        </p:spPr>
      </p:sp>
      <p:sp>
        <p:nvSpPr>
          <p:cNvPr id="23" name="panel-label">
            <a:extLst xmlns:a="http://schemas.openxmlformats.org/drawingml/2006/main">
              <a:ext uri="{FF2B5EF4-FFF2-40B4-BE49-F238E27FC236}">
                <a16:creationId xmlns:a16="http://schemas.microsoft.com/office/drawing/2014/main" id="{3FE07523-EE89-4816-BD31-1749FF1BA245}"/>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ASSUMPTIONS</a:t>
            </a:r>
          </a:p>
        </p:txBody>
      </p:sp>
      <p:sp>
        <p:nvSpPr>
          <p:cNvPr id="24" name="body">
            <a:extLst xmlns:a="http://schemas.openxmlformats.org/drawingml/2006/main">
              <a:ext uri="{FF2B5EF4-FFF2-40B4-BE49-F238E27FC236}">
                <a16:creationId xmlns:a16="http://schemas.microsoft.com/office/drawing/2014/main" id="{637F7399-CE0F-47C4-953C-02024D64B7A3}"/>
              </a:ext>
            </a:extLst>
          </p:cNvPr>
          <p:cNvSpPr>
            <a:spLocks xmlns:a="http://schemas.openxmlformats.org/drawingml/2006/main" noGrp="1"/>
          </p:cNvSpPr>
          <p:nvPr/>
        </p:nvSpPr>
        <p:spPr>
          <a:xfrm xmlns:a="http://schemas.openxmlformats.org/drawingml/2006/main">
            <a:off x="952500" y="2438400"/>
            <a:ext cx="3657600" cy="80295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1">
                <a:solidFill>
                  <a:srgbClr val="19324D"/>
                </a:solidFill>
                <a:latin typeface="Arial"/>
                <a:ea typeface="Arial"/>
                <a:cs typeface="Arial"/>
              </a:defRPr>
            </a:defPPr>
            <a:lvl1pPr algn="l">
              <a:defRPr sz="2175" b="1">
                <a:solidFill>
                  <a:srgbClr val="19324D"/>
                </a:solidFill>
                <a:latin typeface="Arial"/>
                <a:ea typeface="Arial"/>
                <a:cs typeface="Arial"/>
              </a:defRPr>
            </a:lvl1pPr>
            <a:lvl2pPr algn="l">
              <a:defRPr sz="2175" b="1">
                <a:solidFill>
                  <a:srgbClr val="19324D"/>
                </a:solidFill>
                <a:latin typeface="Arial"/>
                <a:ea typeface="Arial"/>
                <a:cs typeface="Arial"/>
              </a:defRPr>
            </a:lvl2pPr>
            <a:lvl3pPr algn="l">
              <a:defRPr sz="2175" b="1">
                <a:solidFill>
                  <a:srgbClr val="19324D"/>
                </a:solidFill>
                <a:latin typeface="Arial"/>
                <a:ea typeface="Arial"/>
                <a:cs typeface="Arial"/>
              </a:defRPr>
            </a:lvl3pPr>
            <a:lvl4pPr algn="l">
              <a:defRPr sz="2175" b="1">
                <a:solidFill>
                  <a:srgbClr val="19324D"/>
                </a:solidFill>
                <a:latin typeface="Arial"/>
                <a:ea typeface="Arial"/>
                <a:cs typeface="Arial"/>
              </a:defRPr>
            </a:lvl4pPr>
            <a:lvl5pPr algn="l">
              <a:defRPr sz="2175" b="1">
                <a:solidFill>
                  <a:srgbClr val="19324D"/>
                </a:solidFill>
                <a:latin typeface="Arial"/>
                <a:ea typeface="Arial"/>
                <a:cs typeface="Arial"/>
              </a:defRPr>
            </a:lvl5pPr>
            <a:lvl6pPr algn="l">
              <a:defRPr sz="2175" b="1">
                <a:solidFill>
                  <a:srgbClr val="19324D"/>
                </a:solidFill>
                <a:latin typeface="Arial"/>
                <a:ea typeface="Arial"/>
                <a:cs typeface="Arial"/>
              </a:defRPr>
            </a:lvl6pPr>
            <a:lvl7pPr algn="l">
              <a:defRPr sz="2175" b="1">
                <a:solidFill>
                  <a:srgbClr val="19324D"/>
                </a:solidFill>
                <a:latin typeface="Arial"/>
                <a:ea typeface="Arial"/>
                <a:cs typeface="Arial"/>
              </a:defRPr>
            </a:lvl7pPr>
            <a:lvl8pPr algn="l">
              <a:defRPr sz="2175" b="1">
                <a:solidFill>
                  <a:srgbClr val="19324D"/>
                </a:solidFill>
                <a:latin typeface="Arial"/>
                <a:ea typeface="Arial"/>
                <a:cs typeface="Arial"/>
              </a:defRPr>
            </a:lvl8pPr>
            <a:lvl9pPr algn="l">
              <a:defRPr sz="2175" b="1">
                <a:solidFill>
                  <a:srgbClr val="19324D"/>
                </a:solidFill>
                <a:latin typeface="Arial"/>
                <a:ea typeface="Arial"/>
                <a:cs typeface="Arial"/>
              </a:defRPr>
            </a:lvl9pPr>
          </a:lstStyle>
          <a:p xmlns:a="http://schemas.openxmlformats.org/drawingml/2006/main">
            <a:pPr algn="l">
              <a:lnSpc>
                <a:spcPct val="112000"/>
              </a:lnSpc>
              <a:buNone/>
              <a:defRPr sz="2175" b="1">
                <a:solidFill>
                  <a:srgbClr val="19324D"/>
                </a:solidFill>
                <a:latin typeface="Arial"/>
                <a:ea typeface="Arial"/>
                <a:cs typeface="Arial"/>
              </a:defRPr>
            </a:pPr>
            <a:r>
              <a:rPr sz="2175" b="1">
                <a:solidFill>
                  <a:srgbClr val="19324D"/>
                </a:solidFill>
                <a:latin typeface="Arial"/>
                <a:ea typeface="Arial"/>
                <a:cs typeface="Arial"/>
              </a:rPr>
              <a:t>Acceleration stays</a:t>
            </a:r>
          </a:p>
          <a:p xmlns:a="http://schemas.openxmlformats.org/drawingml/2006/main">
            <a:pPr algn="l">
              <a:lnSpc>
                <a:spcPct val="112000"/>
              </a:lnSpc>
              <a:buNone/>
              <a:defRPr sz="2175" b="1">
                <a:solidFill>
                  <a:srgbClr val="19324D"/>
                </a:solidFill>
                <a:latin typeface="Arial"/>
                <a:ea typeface="Arial"/>
                <a:cs typeface="Arial"/>
              </a:defRPr>
            </a:pPr>
            <a:r>
              <a:rPr sz="2175" b="1">
                <a:solidFill>
                  <a:srgbClr val="19324D"/>
                </a:solidFill>
                <a:latin typeface="Arial"/>
                <a:ea typeface="Arial"/>
                <a:cs typeface="Arial"/>
              </a:rPr>
              <a:t>constant over the interval.</a:t>
            </a:r>
          </a:p>
        </p:txBody>
      </p:sp>
      <p:sp>
        <p:nvSpPr>
          <p:cNvPr id="25" name="body">
            <a:extLst xmlns:a="http://schemas.openxmlformats.org/drawingml/2006/main">
              <a:ext uri="{FF2B5EF4-FFF2-40B4-BE49-F238E27FC236}">
                <a16:creationId xmlns:a16="http://schemas.microsoft.com/office/drawing/2014/main" id="{ABD53136-12BA-481D-AE89-BA2EA4AA8EB8}"/>
              </a:ext>
            </a:extLst>
          </p:cNvPr>
          <p:cNvSpPr>
            <a:spLocks xmlns:a="http://schemas.openxmlformats.org/drawingml/2006/main" noGrp="1"/>
          </p:cNvSpPr>
          <p:nvPr/>
        </p:nvSpPr>
        <p:spPr>
          <a:xfrm xmlns:a="http://schemas.openxmlformats.org/drawingml/2006/main">
            <a:off x="952500" y="3752850"/>
            <a:ext cx="36576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x₀ and v₀ are the initial</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values.</a:t>
            </a:r>
          </a:p>
        </p:txBody>
      </p:sp>
      <p:sp>
        <p:nvSpPr>
          <p:cNvPr id="26" name="body">
            <a:extLst xmlns:a="http://schemas.openxmlformats.org/drawingml/2006/main">
              <a:ext uri="{FF2B5EF4-FFF2-40B4-BE49-F238E27FC236}">
                <a16:creationId xmlns:a16="http://schemas.microsoft.com/office/drawing/2014/main" id="{689E52BC-0C4E-472E-BB37-AA3B54913E66}"/>
              </a:ext>
            </a:extLst>
          </p:cNvPr>
          <p:cNvSpPr>
            <a:spLocks xmlns:a="http://schemas.openxmlformats.org/drawingml/2006/main" noGrp="1"/>
          </p:cNvSpPr>
          <p:nvPr/>
        </p:nvSpPr>
        <p:spPr>
          <a:xfrm xmlns:a="http://schemas.openxmlformats.org/drawingml/2006/main">
            <a:off x="952500" y="4772025"/>
            <a:ext cx="3657600" cy="106013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Δt is elapsed time. v and a are</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signed components along one</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axis.</a:t>
            </a:r>
          </a:p>
        </p:txBody>
      </p:sp>
      <p:sp>
        <p:nvSpPr>
          <p:cNvPr id="27" name="section-heading">
            <a:extLst xmlns:a="http://schemas.openxmlformats.org/drawingml/2006/main">
              <a:ext uri="{FF2B5EF4-FFF2-40B4-BE49-F238E27FC236}">
                <a16:creationId xmlns:a16="http://schemas.microsoft.com/office/drawing/2014/main" id="{EE90240A-6B02-42CC-AB67-1ABE47EECD73}"/>
              </a:ext>
            </a:extLst>
          </p:cNvPr>
          <p:cNvSpPr>
            <a:spLocks xmlns:a="http://schemas.openxmlformats.org/drawingml/2006/main" noGrp="1"/>
          </p:cNvSpPr>
          <p:nvPr/>
        </p:nvSpPr>
        <p:spPr>
          <a:xfrm xmlns:a="http://schemas.openxmlformats.org/drawingml/2006/main">
            <a:off x="5334000" y="192405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Velocity after an elapsed time</a:t>
            </a:r>
          </a:p>
        </p:txBody>
      </p:sp>
      <p:sp>
        <p:nvSpPr>
          <p:cNvPr id="28" name="math-2-0">
            <a:extLst xmlns:a="http://schemas.openxmlformats.org/drawingml/2006/main">
              <a:ext uri="{FF2B5EF4-FFF2-40B4-BE49-F238E27FC236}">
                <a16:creationId xmlns:a16="http://schemas.microsoft.com/office/drawing/2014/main" id="{A1C63D87-77A3-45FA-AF4F-660EB2B6F4EE}"/>
              </a:ext>
            </a:extLst>
          </p:cNvPr>
          <p:cNvSpPr>
            <a:spLocks xmlns:a="http://schemas.openxmlformats.org/drawingml/2006/main" noGrp="1"/>
          </p:cNvSpPr>
          <p:nvPr/>
        </p:nvSpPr>
        <p:spPr>
          <a:xfrm xmlns:a="http://schemas.openxmlformats.org/drawingml/2006/main">
            <a:off x="5334000" y="2343150"/>
            <a:ext cx="713327" cy="5000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625" b="0">
                <a:solidFill>
                  <a:srgbClr val="19324D"/>
                </a:solidFill>
                <a:latin typeface="Arial"/>
                <a:ea typeface="Arial"/>
                <a:cs typeface="Arial"/>
              </a:defRPr>
            </a:defPPr>
            <a:lvl1pPr algn="l">
              <a:defRPr sz="2625" b="0">
                <a:solidFill>
                  <a:srgbClr val="19324D"/>
                </a:solidFill>
                <a:latin typeface="Arial"/>
                <a:ea typeface="Arial"/>
                <a:cs typeface="Arial"/>
              </a:defRPr>
            </a:lvl1pPr>
            <a:lvl2pPr algn="l">
              <a:defRPr sz="2625" b="0">
                <a:solidFill>
                  <a:srgbClr val="19324D"/>
                </a:solidFill>
                <a:latin typeface="Arial"/>
                <a:ea typeface="Arial"/>
                <a:cs typeface="Arial"/>
              </a:defRPr>
            </a:lvl2pPr>
            <a:lvl3pPr algn="l">
              <a:defRPr sz="2625" b="0">
                <a:solidFill>
                  <a:srgbClr val="19324D"/>
                </a:solidFill>
                <a:latin typeface="Arial"/>
                <a:ea typeface="Arial"/>
                <a:cs typeface="Arial"/>
              </a:defRPr>
            </a:lvl3pPr>
            <a:lvl4pPr algn="l">
              <a:defRPr sz="2625" b="0">
                <a:solidFill>
                  <a:srgbClr val="19324D"/>
                </a:solidFill>
                <a:latin typeface="Arial"/>
                <a:ea typeface="Arial"/>
                <a:cs typeface="Arial"/>
              </a:defRPr>
            </a:lvl4pPr>
            <a:lvl5pPr algn="l">
              <a:defRPr sz="2625" b="0">
                <a:solidFill>
                  <a:srgbClr val="19324D"/>
                </a:solidFill>
                <a:latin typeface="Arial"/>
                <a:ea typeface="Arial"/>
                <a:cs typeface="Arial"/>
              </a:defRPr>
            </a:lvl5pPr>
            <a:lvl6pPr algn="l">
              <a:defRPr sz="2625" b="0">
                <a:solidFill>
                  <a:srgbClr val="19324D"/>
                </a:solidFill>
                <a:latin typeface="Arial"/>
                <a:ea typeface="Arial"/>
                <a:cs typeface="Arial"/>
              </a:defRPr>
            </a:lvl6pPr>
            <a:lvl7pPr algn="l">
              <a:defRPr sz="2625" b="0">
                <a:solidFill>
                  <a:srgbClr val="19324D"/>
                </a:solidFill>
                <a:latin typeface="Arial"/>
                <a:ea typeface="Arial"/>
                <a:cs typeface="Arial"/>
              </a:defRPr>
            </a:lvl7pPr>
            <a:lvl8pPr algn="l">
              <a:defRPr sz="2625" b="0">
                <a:solidFill>
                  <a:srgbClr val="19324D"/>
                </a:solidFill>
                <a:latin typeface="Arial"/>
                <a:ea typeface="Arial"/>
                <a:cs typeface="Arial"/>
              </a:defRPr>
            </a:lvl8pPr>
            <a:lvl9pPr algn="l">
              <a:defRPr sz="2625" b="0">
                <a:solidFill>
                  <a:srgbClr val="19324D"/>
                </a:solidFill>
                <a:latin typeface="Arial"/>
                <a:ea typeface="Arial"/>
                <a:cs typeface="Arial"/>
              </a:defRPr>
            </a:lvl9pPr>
          </a:lstStyle>
          <a:p xmlns:a="http://schemas.openxmlformats.org/drawingml/2006/main">
            <a:pPr algn="l">
              <a:lnSpc>
                <a:spcPct val="112000"/>
              </a:lnSpc>
              <a:buNone/>
              <a:defRPr sz="2625" b="0">
                <a:solidFill>
                  <a:srgbClr val="19324D"/>
                </a:solidFill>
                <a:latin typeface="Arial"/>
                <a:ea typeface="Arial"/>
                <a:cs typeface="Arial"/>
              </a:defRPr>
            </a:pPr>
            <a:r>
              <a:rPr sz="2625" b="0">
                <a:solidFill>
                  <a:srgbClr val="19324D"/>
                </a:solidFill>
                <a:latin typeface="Arial"/>
                <a:ea typeface="Arial"/>
                <a:cs typeface="Arial"/>
              </a:rPr>
              <a:t>v = v</a:t>
            </a:r>
          </a:p>
        </p:txBody>
      </p:sp>
      <p:sp>
        <p:nvSpPr>
          <p:cNvPr id="29" name="math-2-1">
            <a:extLst xmlns:a="http://schemas.openxmlformats.org/drawingml/2006/main">
              <a:ext uri="{FF2B5EF4-FFF2-40B4-BE49-F238E27FC236}">
                <a16:creationId xmlns:a16="http://schemas.microsoft.com/office/drawing/2014/main" id="{B34FC637-2F3A-4F2D-9D69-333DE45779D7}"/>
              </a:ext>
            </a:extLst>
          </p:cNvPr>
          <p:cNvSpPr>
            <a:spLocks xmlns:a="http://schemas.openxmlformats.org/drawingml/2006/main" noGrp="1"/>
          </p:cNvSpPr>
          <p:nvPr/>
        </p:nvSpPr>
        <p:spPr>
          <a:xfrm xmlns:a="http://schemas.openxmlformats.org/drawingml/2006/main">
            <a:off x="6047327" y="2479834"/>
            <a:ext cx="122301" cy="29703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33" b="0">
                <a:solidFill>
                  <a:srgbClr val="19324D"/>
                </a:solidFill>
                <a:latin typeface="Arial"/>
                <a:ea typeface="Arial"/>
                <a:cs typeface="Arial"/>
              </a:defRPr>
            </a:defPPr>
            <a:lvl1pPr algn="l">
              <a:defRPr sz="1733" b="0">
                <a:solidFill>
                  <a:srgbClr val="19324D"/>
                </a:solidFill>
                <a:latin typeface="Arial"/>
                <a:ea typeface="Arial"/>
                <a:cs typeface="Arial"/>
              </a:defRPr>
            </a:lvl1pPr>
            <a:lvl2pPr algn="l">
              <a:defRPr sz="1733" b="0">
                <a:solidFill>
                  <a:srgbClr val="19324D"/>
                </a:solidFill>
                <a:latin typeface="Arial"/>
                <a:ea typeface="Arial"/>
                <a:cs typeface="Arial"/>
              </a:defRPr>
            </a:lvl2pPr>
            <a:lvl3pPr algn="l">
              <a:defRPr sz="1733" b="0">
                <a:solidFill>
                  <a:srgbClr val="19324D"/>
                </a:solidFill>
                <a:latin typeface="Arial"/>
                <a:ea typeface="Arial"/>
                <a:cs typeface="Arial"/>
              </a:defRPr>
            </a:lvl3pPr>
            <a:lvl4pPr algn="l">
              <a:defRPr sz="1733" b="0">
                <a:solidFill>
                  <a:srgbClr val="19324D"/>
                </a:solidFill>
                <a:latin typeface="Arial"/>
                <a:ea typeface="Arial"/>
                <a:cs typeface="Arial"/>
              </a:defRPr>
            </a:lvl4pPr>
            <a:lvl5pPr algn="l">
              <a:defRPr sz="1733" b="0">
                <a:solidFill>
                  <a:srgbClr val="19324D"/>
                </a:solidFill>
                <a:latin typeface="Arial"/>
                <a:ea typeface="Arial"/>
                <a:cs typeface="Arial"/>
              </a:defRPr>
            </a:lvl5pPr>
            <a:lvl6pPr algn="l">
              <a:defRPr sz="1733" b="0">
                <a:solidFill>
                  <a:srgbClr val="19324D"/>
                </a:solidFill>
                <a:latin typeface="Arial"/>
                <a:ea typeface="Arial"/>
                <a:cs typeface="Arial"/>
              </a:defRPr>
            </a:lvl6pPr>
            <a:lvl7pPr algn="l">
              <a:defRPr sz="1733" b="0">
                <a:solidFill>
                  <a:srgbClr val="19324D"/>
                </a:solidFill>
                <a:latin typeface="Arial"/>
                <a:ea typeface="Arial"/>
                <a:cs typeface="Arial"/>
              </a:defRPr>
            </a:lvl7pPr>
            <a:lvl8pPr algn="l">
              <a:defRPr sz="1733" b="0">
                <a:solidFill>
                  <a:srgbClr val="19324D"/>
                </a:solidFill>
                <a:latin typeface="Arial"/>
                <a:ea typeface="Arial"/>
                <a:cs typeface="Arial"/>
              </a:defRPr>
            </a:lvl8pPr>
            <a:lvl9pPr algn="l">
              <a:defRPr sz="1733" b="0">
                <a:solidFill>
                  <a:srgbClr val="19324D"/>
                </a:solidFill>
                <a:latin typeface="Arial"/>
                <a:ea typeface="Arial"/>
                <a:cs typeface="Arial"/>
              </a:defRPr>
            </a:lvl9pPr>
          </a:lstStyle>
          <a:p xmlns:a="http://schemas.openxmlformats.org/drawingml/2006/main">
            <a:pPr algn="l">
              <a:lnSpc>
                <a:spcPct val="112000"/>
              </a:lnSpc>
              <a:buNone/>
              <a:defRPr sz="1733" b="0">
                <a:solidFill>
                  <a:srgbClr val="19324D"/>
                </a:solidFill>
                <a:latin typeface="Arial"/>
                <a:ea typeface="Arial"/>
                <a:cs typeface="Arial"/>
              </a:defRPr>
            </a:pPr>
            <a:r>
              <a:rPr sz="1733" b="0">
                <a:solidFill>
                  <a:srgbClr val="19324D"/>
                </a:solidFill>
                <a:latin typeface="Arial"/>
                <a:ea typeface="Arial"/>
                <a:cs typeface="Arial"/>
              </a:rPr>
              <a:t>0</a:t>
            </a:r>
          </a:p>
        </p:txBody>
      </p:sp>
      <p:sp>
        <p:nvSpPr>
          <p:cNvPr id="30" name="math-2-2">
            <a:extLst xmlns:a="http://schemas.openxmlformats.org/drawingml/2006/main">
              <a:ext uri="{FF2B5EF4-FFF2-40B4-BE49-F238E27FC236}">
                <a16:creationId xmlns:a16="http://schemas.microsoft.com/office/drawing/2014/main" id="{65E681B5-2309-48F7-8567-331CD93DE312}"/>
              </a:ext>
            </a:extLst>
          </p:cNvPr>
          <p:cNvSpPr>
            <a:spLocks xmlns:a="http://schemas.openxmlformats.org/drawingml/2006/main" noGrp="1"/>
          </p:cNvSpPr>
          <p:nvPr/>
        </p:nvSpPr>
        <p:spPr>
          <a:xfrm xmlns:a="http://schemas.openxmlformats.org/drawingml/2006/main">
            <a:off x="6169628" y="2343150"/>
            <a:ext cx="880681" cy="5000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625" b="0">
                <a:solidFill>
                  <a:srgbClr val="19324D"/>
                </a:solidFill>
                <a:latin typeface="Arial"/>
                <a:ea typeface="Arial"/>
                <a:cs typeface="Arial"/>
              </a:defRPr>
            </a:defPPr>
            <a:lvl1pPr algn="l">
              <a:defRPr sz="2625" b="0">
                <a:solidFill>
                  <a:srgbClr val="19324D"/>
                </a:solidFill>
                <a:latin typeface="Arial"/>
                <a:ea typeface="Arial"/>
                <a:cs typeface="Arial"/>
              </a:defRPr>
            </a:lvl1pPr>
            <a:lvl2pPr algn="l">
              <a:defRPr sz="2625" b="0">
                <a:solidFill>
                  <a:srgbClr val="19324D"/>
                </a:solidFill>
                <a:latin typeface="Arial"/>
                <a:ea typeface="Arial"/>
                <a:cs typeface="Arial"/>
              </a:defRPr>
            </a:lvl2pPr>
            <a:lvl3pPr algn="l">
              <a:defRPr sz="2625" b="0">
                <a:solidFill>
                  <a:srgbClr val="19324D"/>
                </a:solidFill>
                <a:latin typeface="Arial"/>
                <a:ea typeface="Arial"/>
                <a:cs typeface="Arial"/>
              </a:defRPr>
            </a:lvl3pPr>
            <a:lvl4pPr algn="l">
              <a:defRPr sz="2625" b="0">
                <a:solidFill>
                  <a:srgbClr val="19324D"/>
                </a:solidFill>
                <a:latin typeface="Arial"/>
                <a:ea typeface="Arial"/>
                <a:cs typeface="Arial"/>
              </a:defRPr>
            </a:lvl4pPr>
            <a:lvl5pPr algn="l">
              <a:defRPr sz="2625" b="0">
                <a:solidFill>
                  <a:srgbClr val="19324D"/>
                </a:solidFill>
                <a:latin typeface="Arial"/>
                <a:ea typeface="Arial"/>
                <a:cs typeface="Arial"/>
              </a:defRPr>
            </a:lvl5pPr>
            <a:lvl6pPr algn="l">
              <a:defRPr sz="2625" b="0">
                <a:solidFill>
                  <a:srgbClr val="19324D"/>
                </a:solidFill>
                <a:latin typeface="Arial"/>
                <a:ea typeface="Arial"/>
                <a:cs typeface="Arial"/>
              </a:defRPr>
            </a:lvl6pPr>
            <a:lvl7pPr algn="l">
              <a:defRPr sz="2625" b="0">
                <a:solidFill>
                  <a:srgbClr val="19324D"/>
                </a:solidFill>
                <a:latin typeface="Arial"/>
                <a:ea typeface="Arial"/>
                <a:cs typeface="Arial"/>
              </a:defRPr>
            </a:lvl7pPr>
            <a:lvl8pPr algn="l">
              <a:defRPr sz="2625" b="0">
                <a:solidFill>
                  <a:srgbClr val="19324D"/>
                </a:solidFill>
                <a:latin typeface="Arial"/>
                <a:ea typeface="Arial"/>
                <a:cs typeface="Arial"/>
              </a:defRPr>
            </a:lvl8pPr>
            <a:lvl9pPr algn="l">
              <a:defRPr sz="2625" b="0">
                <a:solidFill>
                  <a:srgbClr val="19324D"/>
                </a:solidFill>
                <a:latin typeface="Arial"/>
                <a:ea typeface="Arial"/>
                <a:cs typeface="Arial"/>
              </a:defRPr>
            </a:lvl9pPr>
          </a:lstStyle>
          <a:p xmlns:a="http://schemas.openxmlformats.org/drawingml/2006/main">
            <a:pPr algn="l">
              <a:lnSpc>
                <a:spcPct val="112000"/>
              </a:lnSpc>
              <a:buNone/>
              <a:defRPr sz="2625" b="0">
                <a:solidFill>
                  <a:srgbClr val="19324D"/>
                </a:solidFill>
                <a:latin typeface="Arial"/>
                <a:ea typeface="Arial"/>
                <a:cs typeface="Arial"/>
              </a:defRPr>
            </a:pPr>
            <a:r>
              <a:rPr sz="2625" b="0">
                <a:solidFill>
                  <a:srgbClr val="19324D"/>
                </a:solidFill>
                <a:latin typeface="Arial"/>
                <a:ea typeface="Arial"/>
                <a:cs typeface="Arial"/>
              </a:rPr>
              <a:t> + aΔt</a:t>
            </a:r>
          </a:p>
        </p:txBody>
      </p:sp>
      <p:sp>
        <p:nvSpPr>
          <p:cNvPr id="31" name="section-heading">
            <a:extLst xmlns:a="http://schemas.openxmlformats.org/drawingml/2006/main">
              <a:ext uri="{FF2B5EF4-FFF2-40B4-BE49-F238E27FC236}">
                <a16:creationId xmlns:a16="http://schemas.microsoft.com/office/drawing/2014/main" id="{2FBC9D13-604D-4F12-A852-56814A331F2B}"/>
              </a:ext>
            </a:extLst>
          </p:cNvPr>
          <p:cNvSpPr>
            <a:spLocks xmlns:a="http://schemas.openxmlformats.org/drawingml/2006/main" noGrp="1"/>
          </p:cNvSpPr>
          <p:nvPr/>
        </p:nvSpPr>
        <p:spPr>
          <a:xfrm xmlns:a="http://schemas.openxmlformats.org/drawingml/2006/main">
            <a:off x="5334000" y="323850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Position after an elapsed time</a:t>
            </a:r>
          </a:p>
        </p:txBody>
      </p:sp>
      <p:sp>
        <p:nvSpPr>
          <p:cNvPr id="32" name="math-3-0">
            <a:extLst xmlns:a="http://schemas.openxmlformats.org/drawingml/2006/main">
              <a:ext uri="{FF2B5EF4-FFF2-40B4-BE49-F238E27FC236}">
                <a16:creationId xmlns:a16="http://schemas.microsoft.com/office/drawing/2014/main" id="{D9BB318B-8F3A-4799-BFC2-C6917F9FB47D}"/>
              </a:ext>
            </a:extLst>
          </p:cNvPr>
          <p:cNvSpPr>
            <a:spLocks xmlns:a="http://schemas.openxmlformats.org/drawingml/2006/main" noGrp="1"/>
          </p:cNvSpPr>
          <p:nvPr/>
        </p:nvSpPr>
        <p:spPr>
          <a:xfrm xmlns:a="http://schemas.openxmlformats.org/drawingml/2006/main">
            <a:off x="5334000" y="3657600"/>
            <a:ext cx="692944"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550" b="0">
                <a:solidFill>
                  <a:srgbClr val="19324D"/>
                </a:solidFill>
                <a:latin typeface="Arial"/>
                <a:ea typeface="Arial"/>
                <a:cs typeface="Arial"/>
              </a:defRPr>
            </a:defPPr>
            <a:lvl1pPr algn="l">
              <a:defRPr sz="2550" b="0">
                <a:solidFill>
                  <a:srgbClr val="19324D"/>
                </a:solidFill>
                <a:latin typeface="Arial"/>
                <a:ea typeface="Arial"/>
                <a:cs typeface="Arial"/>
              </a:defRPr>
            </a:lvl1pPr>
            <a:lvl2pPr algn="l">
              <a:defRPr sz="2550" b="0">
                <a:solidFill>
                  <a:srgbClr val="19324D"/>
                </a:solidFill>
                <a:latin typeface="Arial"/>
                <a:ea typeface="Arial"/>
                <a:cs typeface="Arial"/>
              </a:defRPr>
            </a:lvl2pPr>
            <a:lvl3pPr algn="l">
              <a:defRPr sz="2550" b="0">
                <a:solidFill>
                  <a:srgbClr val="19324D"/>
                </a:solidFill>
                <a:latin typeface="Arial"/>
                <a:ea typeface="Arial"/>
                <a:cs typeface="Arial"/>
              </a:defRPr>
            </a:lvl3pPr>
            <a:lvl4pPr algn="l">
              <a:defRPr sz="2550" b="0">
                <a:solidFill>
                  <a:srgbClr val="19324D"/>
                </a:solidFill>
                <a:latin typeface="Arial"/>
                <a:ea typeface="Arial"/>
                <a:cs typeface="Arial"/>
              </a:defRPr>
            </a:lvl4pPr>
            <a:lvl5pPr algn="l">
              <a:defRPr sz="2550" b="0">
                <a:solidFill>
                  <a:srgbClr val="19324D"/>
                </a:solidFill>
                <a:latin typeface="Arial"/>
                <a:ea typeface="Arial"/>
                <a:cs typeface="Arial"/>
              </a:defRPr>
            </a:lvl5pPr>
            <a:lvl6pPr algn="l">
              <a:defRPr sz="2550" b="0">
                <a:solidFill>
                  <a:srgbClr val="19324D"/>
                </a:solidFill>
                <a:latin typeface="Arial"/>
                <a:ea typeface="Arial"/>
                <a:cs typeface="Arial"/>
              </a:defRPr>
            </a:lvl6pPr>
            <a:lvl7pPr algn="l">
              <a:defRPr sz="2550" b="0">
                <a:solidFill>
                  <a:srgbClr val="19324D"/>
                </a:solidFill>
                <a:latin typeface="Arial"/>
                <a:ea typeface="Arial"/>
                <a:cs typeface="Arial"/>
              </a:defRPr>
            </a:lvl7pPr>
            <a:lvl8pPr algn="l">
              <a:defRPr sz="2550" b="0">
                <a:solidFill>
                  <a:srgbClr val="19324D"/>
                </a:solidFill>
                <a:latin typeface="Arial"/>
                <a:ea typeface="Arial"/>
                <a:cs typeface="Arial"/>
              </a:defRPr>
            </a:lvl8pPr>
            <a:lvl9pPr algn="l">
              <a:defRPr sz="2550" b="0">
                <a:solidFill>
                  <a:srgbClr val="19324D"/>
                </a:solidFill>
                <a:latin typeface="Arial"/>
                <a:ea typeface="Arial"/>
                <a:cs typeface="Arial"/>
              </a:defRPr>
            </a:lvl9pPr>
          </a:lstStyle>
          <a:p xmlns:a="http://schemas.openxmlformats.org/drawingml/2006/main">
            <a:pPr algn="l">
              <a:lnSpc>
                <a:spcPct val="112000"/>
              </a:lnSpc>
              <a:buNone/>
              <a:defRPr sz="2550" b="0">
                <a:solidFill>
                  <a:srgbClr val="19324D"/>
                </a:solidFill>
                <a:latin typeface="Arial"/>
                <a:ea typeface="Arial"/>
                <a:cs typeface="Arial"/>
              </a:defRPr>
            </a:pPr>
            <a:r>
              <a:rPr sz="2550" b="0">
                <a:solidFill>
                  <a:srgbClr val="19324D"/>
                </a:solidFill>
                <a:latin typeface="Arial"/>
                <a:ea typeface="Arial"/>
                <a:cs typeface="Arial"/>
              </a:rPr>
              <a:t>x = x</a:t>
            </a:r>
          </a:p>
        </p:txBody>
      </p:sp>
      <p:sp>
        <p:nvSpPr>
          <p:cNvPr id="33" name="math-3-1">
            <a:extLst xmlns:a="http://schemas.openxmlformats.org/drawingml/2006/main">
              <a:ext uri="{FF2B5EF4-FFF2-40B4-BE49-F238E27FC236}">
                <a16:creationId xmlns:a16="http://schemas.microsoft.com/office/drawing/2014/main" id="{3BC5E278-86C4-4BFF-BE5B-37FD73AF6861}"/>
              </a:ext>
            </a:extLst>
          </p:cNvPr>
          <p:cNvSpPr>
            <a:spLocks xmlns:a="http://schemas.openxmlformats.org/drawingml/2006/main" noGrp="1"/>
          </p:cNvSpPr>
          <p:nvPr/>
        </p:nvSpPr>
        <p:spPr>
          <a:xfrm xmlns:a="http://schemas.openxmlformats.org/drawingml/2006/main">
            <a:off x="6026944" y="3790379"/>
            <a:ext cx="118872" cy="288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83" b="0">
                <a:solidFill>
                  <a:srgbClr val="19324D"/>
                </a:solidFill>
                <a:latin typeface="Arial"/>
                <a:ea typeface="Arial"/>
                <a:cs typeface="Arial"/>
              </a:defRPr>
            </a:defPPr>
            <a:lvl1pPr algn="l">
              <a:defRPr sz="1683" b="0">
                <a:solidFill>
                  <a:srgbClr val="19324D"/>
                </a:solidFill>
                <a:latin typeface="Arial"/>
                <a:ea typeface="Arial"/>
                <a:cs typeface="Arial"/>
              </a:defRPr>
            </a:lvl1pPr>
            <a:lvl2pPr algn="l">
              <a:defRPr sz="1683" b="0">
                <a:solidFill>
                  <a:srgbClr val="19324D"/>
                </a:solidFill>
                <a:latin typeface="Arial"/>
                <a:ea typeface="Arial"/>
                <a:cs typeface="Arial"/>
              </a:defRPr>
            </a:lvl2pPr>
            <a:lvl3pPr algn="l">
              <a:defRPr sz="1683" b="0">
                <a:solidFill>
                  <a:srgbClr val="19324D"/>
                </a:solidFill>
                <a:latin typeface="Arial"/>
                <a:ea typeface="Arial"/>
                <a:cs typeface="Arial"/>
              </a:defRPr>
            </a:lvl3pPr>
            <a:lvl4pPr algn="l">
              <a:defRPr sz="1683" b="0">
                <a:solidFill>
                  <a:srgbClr val="19324D"/>
                </a:solidFill>
                <a:latin typeface="Arial"/>
                <a:ea typeface="Arial"/>
                <a:cs typeface="Arial"/>
              </a:defRPr>
            </a:lvl4pPr>
            <a:lvl5pPr algn="l">
              <a:defRPr sz="1683" b="0">
                <a:solidFill>
                  <a:srgbClr val="19324D"/>
                </a:solidFill>
                <a:latin typeface="Arial"/>
                <a:ea typeface="Arial"/>
                <a:cs typeface="Arial"/>
              </a:defRPr>
            </a:lvl5pPr>
            <a:lvl6pPr algn="l">
              <a:defRPr sz="1683" b="0">
                <a:solidFill>
                  <a:srgbClr val="19324D"/>
                </a:solidFill>
                <a:latin typeface="Arial"/>
                <a:ea typeface="Arial"/>
                <a:cs typeface="Arial"/>
              </a:defRPr>
            </a:lvl6pPr>
            <a:lvl7pPr algn="l">
              <a:defRPr sz="1683" b="0">
                <a:solidFill>
                  <a:srgbClr val="19324D"/>
                </a:solidFill>
                <a:latin typeface="Arial"/>
                <a:ea typeface="Arial"/>
                <a:cs typeface="Arial"/>
              </a:defRPr>
            </a:lvl7pPr>
            <a:lvl8pPr algn="l">
              <a:defRPr sz="1683" b="0">
                <a:solidFill>
                  <a:srgbClr val="19324D"/>
                </a:solidFill>
                <a:latin typeface="Arial"/>
                <a:ea typeface="Arial"/>
                <a:cs typeface="Arial"/>
              </a:defRPr>
            </a:lvl8pPr>
            <a:lvl9pPr algn="l">
              <a:defRPr sz="1683" b="0">
                <a:solidFill>
                  <a:srgbClr val="19324D"/>
                </a:solidFill>
                <a:latin typeface="Arial"/>
                <a:ea typeface="Arial"/>
                <a:cs typeface="Arial"/>
              </a:defRPr>
            </a:lvl9pPr>
          </a:lstStyle>
          <a:p xmlns:a="http://schemas.openxmlformats.org/drawingml/2006/main">
            <a:pPr algn="l">
              <a:lnSpc>
                <a:spcPct val="112000"/>
              </a:lnSpc>
              <a:buNone/>
              <a:defRPr sz="1683" b="0">
                <a:solidFill>
                  <a:srgbClr val="19324D"/>
                </a:solidFill>
                <a:latin typeface="Arial"/>
                <a:ea typeface="Arial"/>
                <a:cs typeface="Arial"/>
              </a:defRPr>
            </a:pPr>
            <a:r>
              <a:rPr sz="1683" b="0">
                <a:solidFill>
                  <a:srgbClr val="19324D"/>
                </a:solidFill>
                <a:latin typeface="Arial"/>
                <a:ea typeface="Arial"/>
                <a:cs typeface="Arial"/>
              </a:rPr>
              <a:t>0</a:t>
            </a:r>
          </a:p>
        </p:txBody>
      </p:sp>
      <p:sp>
        <p:nvSpPr>
          <p:cNvPr id="34" name="math-3-2">
            <a:extLst xmlns:a="http://schemas.openxmlformats.org/drawingml/2006/main">
              <a:ext uri="{FF2B5EF4-FFF2-40B4-BE49-F238E27FC236}">
                <a16:creationId xmlns:a16="http://schemas.microsoft.com/office/drawing/2014/main" id="{D632B351-18BC-4D13-9F3D-6671F58B8E2C}"/>
              </a:ext>
            </a:extLst>
          </p:cNvPr>
          <p:cNvSpPr>
            <a:spLocks xmlns:a="http://schemas.openxmlformats.org/drawingml/2006/main" noGrp="1"/>
          </p:cNvSpPr>
          <p:nvPr/>
        </p:nvSpPr>
        <p:spPr>
          <a:xfrm xmlns:a="http://schemas.openxmlformats.org/drawingml/2006/main">
            <a:off x="6145816" y="3657600"/>
            <a:ext cx="531019"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550" b="0">
                <a:solidFill>
                  <a:srgbClr val="19324D"/>
                </a:solidFill>
                <a:latin typeface="Arial"/>
                <a:ea typeface="Arial"/>
                <a:cs typeface="Arial"/>
              </a:defRPr>
            </a:defPPr>
            <a:lvl1pPr algn="l">
              <a:defRPr sz="2550" b="0">
                <a:solidFill>
                  <a:srgbClr val="19324D"/>
                </a:solidFill>
                <a:latin typeface="Arial"/>
                <a:ea typeface="Arial"/>
                <a:cs typeface="Arial"/>
              </a:defRPr>
            </a:lvl1pPr>
            <a:lvl2pPr algn="l">
              <a:defRPr sz="2550" b="0">
                <a:solidFill>
                  <a:srgbClr val="19324D"/>
                </a:solidFill>
                <a:latin typeface="Arial"/>
                <a:ea typeface="Arial"/>
                <a:cs typeface="Arial"/>
              </a:defRPr>
            </a:lvl2pPr>
            <a:lvl3pPr algn="l">
              <a:defRPr sz="2550" b="0">
                <a:solidFill>
                  <a:srgbClr val="19324D"/>
                </a:solidFill>
                <a:latin typeface="Arial"/>
                <a:ea typeface="Arial"/>
                <a:cs typeface="Arial"/>
              </a:defRPr>
            </a:lvl3pPr>
            <a:lvl4pPr algn="l">
              <a:defRPr sz="2550" b="0">
                <a:solidFill>
                  <a:srgbClr val="19324D"/>
                </a:solidFill>
                <a:latin typeface="Arial"/>
                <a:ea typeface="Arial"/>
                <a:cs typeface="Arial"/>
              </a:defRPr>
            </a:lvl4pPr>
            <a:lvl5pPr algn="l">
              <a:defRPr sz="2550" b="0">
                <a:solidFill>
                  <a:srgbClr val="19324D"/>
                </a:solidFill>
                <a:latin typeface="Arial"/>
                <a:ea typeface="Arial"/>
                <a:cs typeface="Arial"/>
              </a:defRPr>
            </a:lvl5pPr>
            <a:lvl6pPr algn="l">
              <a:defRPr sz="2550" b="0">
                <a:solidFill>
                  <a:srgbClr val="19324D"/>
                </a:solidFill>
                <a:latin typeface="Arial"/>
                <a:ea typeface="Arial"/>
                <a:cs typeface="Arial"/>
              </a:defRPr>
            </a:lvl6pPr>
            <a:lvl7pPr algn="l">
              <a:defRPr sz="2550" b="0">
                <a:solidFill>
                  <a:srgbClr val="19324D"/>
                </a:solidFill>
                <a:latin typeface="Arial"/>
                <a:ea typeface="Arial"/>
                <a:cs typeface="Arial"/>
              </a:defRPr>
            </a:lvl7pPr>
            <a:lvl8pPr algn="l">
              <a:defRPr sz="2550" b="0">
                <a:solidFill>
                  <a:srgbClr val="19324D"/>
                </a:solidFill>
                <a:latin typeface="Arial"/>
                <a:ea typeface="Arial"/>
                <a:cs typeface="Arial"/>
              </a:defRPr>
            </a:lvl8pPr>
            <a:lvl9pPr algn="l">
              <a:defRPr sz="2550" b="0">
                <a:solidFill>
                  <a:srgbClr val="19324D"/>
                </a:solidFill>
                <a:latin typeface="Arial"/>
                <a:ea typeface="Arial"/>
                <a:cs typeface="Arial"/>
              </a:defRPr>
            </a:lvl9pPr>
          </a:lstStyle>
          <a:p xmlns:a="http://schemas.openxmlformats.org/drawingml/2006/main">
            <a:pPr algn="l">
              <a:lnSpc>
                <a:spcPct val="112000"/>
              </a:lnSpc>
              <a:buNone/>
              <a:defRPr sz="2550" b="0">
                <a:solidFill>
                  <a:srgbClr val="19324D"/>
                </a:solidFill>
                <a:latin typeface="Arial"/>
                <a:ea typeface="Arial"/>
                <a:cs typeface="Arial"/>
              </a:defRPr>
            </a:pPr>
            <a:r>
              <a:rPr sz="2550" b="0">
                <a:solidFill>
                  <a:srgbClr val="19324D"/>
                </a:solidFill>
                <a:latin typeface="Arial"/>
                <a:ea typeface="Arial"/>
                <a:cs typeface="Arial"/>
              </a:rPr>
              <a:t> + v</a:t>
            </a:r>
          </a:p>
        </p:txBody>
      </p:sp>
      <p:sp>
        <p:nvSpPr>
          <p:cNvPr id="35" name="math-3-3">
            <a:extLst xmlns:a="http://schemas.openxmlformats.org/drawingml/2006/main">
              <a:ext uri="{FF2B5EF4-FFF2-40B4-BE49-F238E27FC236}">
                <a16:creationId xmlns:a16="http://schemas.microsoft.com/office/drawing/2014/main" id="{B2083042-9A9C-414B-ADED-DDF017F7197B}"/>
              </a:ext>
            </a:extLst>
          </p:cNvPr>
          <p:cNvSpPr>
            <a:spLocks xmlns:a="http://schemas.openxmlformats.org/drawingml/2006/main" noGrp="1"/>
          </p:cNvSpPr>
          <p:nvPr/>
        </p:nvSpPr>
        <p:spPr>
          <a:xfrm xmlns:a="http://schemas.openxmlformats.org/drawingml/2006/main">
            <a:off x="6676834" y="3790379"/>
            <a:ext cx="118872" cy="288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83" b="0">
                <a:solidFill>
                  <a:srgbClr val="19324D"/>
                </a:solidFill>
                <a:latin typeface="Arial"/>
                <a:ea typeface="Arial"/>
                <a:cs typeface="Arial"/>
              </a:defRPr>
            </a:defPPr>
            <a:lvl1pPr algn="l">
              <a:defRPr sz="1683" b="0">
                <a:solidFill>
                  <a:srgbClr val="19324D"/>
                </a:solidFill>
                <a:latin typeface="Arial"/>
                <a:ea typeface="Arial"/>
                <a:cs typeface="Arial"/>
              </a:defRPr>
            </a:lvl1pPr>
            <a:lvl2pPr algn="l">
              <a:defRPr sz="1683" b="0">
                <a:solidFill>
                  <a:srgbClr val="19324D"/>
                </a:solidFill>
                <a:latin typeface="Arial"/>
                <a:ea typeface="Arial"/>
                <a:cs typeface="Arial"/>
              </a:defRPr>
            </a:lvl2pPr>
            <a:lvl3pPr algn="l">
              <a:defRPr sz="1683" b="0">
                <a:solidFill>
                  <a:srgbClr val="19324D"/>
                </a:solidFill>
                <a:latin typeface="Arial"/>
                <a:ea typeface="Arial"/>
                <a:cs typeface="Arial"/>
              </a:defRPr>
            </a:lvl3pPr>
            <a:lvl4pPr algn="l">
              <a:defRPr sz="1683" b="0">
                <a:solidFill>
                  <a:srgbClr val="19324D"/>
                </a:solidFill>
                <a:latin typeface="Arial"/>
                <a:ea typeface="Arial"/>
                <a:cs typeface="Arial"/>
              </a:defRPr>
            </a:lvl4pPr>
            <a:lvl5pPr algn="l">
              <a:defRPr sz="1683" b="0">
                <a:solidFill>
                  <a:srgbClr val="19324D"/>
                </a:solidFill>
                <a:latin typeface="Arial"/>
                <a:ea typeface="Arial"/>
                <a:cs typeface="Arial"/>
              </a:defRPr>
            </a:lvl5pPr>
            <a:lvl6pPr algn="l">
              <a:defRPr sz="1683" b="0">
                <a:solidFill>
                  <a:srgbClr val="19324D"/>
                </a:solidFill>
                <a:latin typeface="Arial"/>
                <a:ea typeface="Arial"/>
                <a:cs typeface="Arial"/>
              </a:defRPr>
            </a:lvl6pPr>
            <a:lvl7pPr algn="l">
              <a:defRPr sz="1683" b="0">
                <a:solidFill>
                  <a:srgbClr val="19324D"/>
                </a:solidFill>
                <a:latin typeface="Arial"/>
                <a:ea typeface="Arial"/>
                <a:cs typeface="Arial"/>
              </a:defRPr>
            </a:lvl7pPr>
            <a:lvl8pPr algn="l">
              <a:defRPr sz="1683" b="0">
                <a:solidFill>
                  <a:srgbClr val="19324D"/>
                </a:solidFill>
                <a:latin typeface="Arial"/>
                <a:ea typeface="Arial"/>
                <a:cs typeface="Arial"/>
              </a:defRPr>
            </a:lvl8pPr>
            <a:lvl9pPr algn="l">
              <a:defRPr sz="1683" b="0">
                <a:solidFill>
                  <a:srgbClr val="19324D"/>
                </a:solidFill>
                <a:latin typeface="Arial"/>
                <a:ea typeface="Arial"/>
                <a:cs typeface="Arial"/>
              </a:defRPr>
            </a:lvl9pPr>
          </a:lstStyle>
          <a:p xmlns:a="http://schemas.openxmlformats.org/drawingml/2006/main">
            <a:pPr algn="l">
              <a:lnSpc>
                <a:spcPct val="112000"/>
              </a:lnSpc>
              <a:buNone/>
              <a:defRPr sz="1683" b="0">
                <a:solidFill>
                  <a:srgbClr val="19324D"/>
                </a:solidFill>
                <a:latin typeface="Arial"/>
                <a:ea typeface="Arial"/>
                <a:cs typeface="Arial"/>
              </a:defRPr>
            </a:pPr>
            <a:r>
              <a:rPr sz="1683" b="0">
                <a:solidFill>
                  <a:srgbClr val="19324D"/>
                </a:solidFill>
                <a:latin typeface="Arial"/>
                <a:ea typeface="Arial"/>
                <a:cs typeface="Arial"/>
              </a:rPr>
              <a:t>0</a:t>
            </a:r>
          </a:p>
        </p:txBody>
      </p:sp>
      <p:sp>
        <p:nvSpPr>
          <p:cNvPr id="36" name="math-3-4">
            <a:extLst xmlns:a="http://schemas.openxmlformats.org/drawingml/2006/main">
              <a:ext uri="{FF2B5EF4-FFF2-40B4-BE49-F238E27FC236}">
                <a16:creationId xmlns:a16="http://schemas.microsoft.com/office/drawing/2014/main" id="{972585B4-E882-4A0D-B705-F37C78226465}"/>
              </a:ext>
            </a:extLst>
          </p:cNvPr>
          <p:cNvSpPr>
            <a:spLocks xmlns:a="http://schemas.openxmlformats.org/drawingml/2006/main" noGrp="1"/>
          </p:cNvSpPr>
          <p:nvPr/>
        </p:nvSpPr>
        <p:spPr>
          <a:xfrm xmlns:a="http://schemas.openxmlformats.org/drawingml/2006/main">
            <a:off x="6795706" y="3657600"/>
            <a:ext cx="1647539"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550" b="0">
                <a:solidFill>
                  <a:srgbClr val="19324D"/>
                </a:solidFill>
                <a:latin typeface="Arial"/>
                <a:ea typeface="Arial"/>
                <a:cs typeface="Arial"/>
              </a:defRPr>
            </a:defPPr>
            <a:lvl1pPr algn="l">
              <a:defRPr sz="2550" b="0">
                <a:solidFill>
                  <a:srgbClr val="19324D"/>
                </a:solidFill>
                <a:latin typeface="Arial"/>
                <a:ea typeface="Arial"/>
                <a:cs typeface="Arial"/>
              </a:defRPr>
            </a:lvl1pPr>
            <a:lvl2pPr algn="l">
              <a:defRPr sz="2550" b="0">
                <a:solidFill>
                  <a:srgbClr val="19324D"/>
                </a:solidFill>
                <a:latin typeface="Arial"/>
                <a:ea typeface="Arial"/>
                <a:cs typeface="Arial"/>
              </a:defRPr>
            </a:lvl2pPr>
            <a:lvl3pPr algn="l">
              <a:defRPr sz="2550" b="0">
                <a:solidFill>
                  <a:srgbClr val="19324D"/>
                </a:solidFill>
                <a:latin typeface="Arial"/>
                <a:ea typeface="Arial"/>
                <a:cs typeface="Arial"/>
              </a:defRPr>
            </a:lvl3pPr>
            <a:lvl4pPr algn="l">
              <a:defRPr sz="2550" b="0">
                <a:solidFill>
                  <a:srgbClr val="19324D"/>
                </a:solidFill>
                <a:latin typeface="Arial"/>
                <a:ea typeface="Arial"/>
                <a:cs typeface="Arial"/>
              </a:defRPr>
            </a:lvl4pPr>
            <a:lvl5pPr algn="l">
              <a:defRPr sz="2550" b="0">
                <a:solidFill>
                  <a:srgbClr val="19324D"/>
                </a:solidFill>
                <a:latin typeface="Arial"/>
                <a:ea typeface="Arial"/>
                <a:cs typeface="Arial"/>
              </a:defRPr>
            </a:lvl5pPr>
            <a:lvl6pPr algn="l">
              <a:defRPr sz="2550" b="0">
                <a:solidFill>
                  <a:srgbClr val="19324D"/>
                </a:solidFill>
                <a:latin typeface="Arial"/>
                <a:ea typeface="Arial"/>
                <a:cs typeface="Arial"/>
              </a:defRPr>
            </a:lvl6pPr>
            <a:lvl7pPr algn="l">
              <a:defRPr sz="2550" b="0">
                <a:solidFill>
                  <a:srgbClr val="19324D"/>
                </a:solidFill>
                <a:latin typeface="Arial"/>
                <a:ea typeface="Arial"/>
                <a:cs typeface="Arial"/>
              </a:defRPr>
            </a:lvl7pPr>
            <a:lvl8pPr algn="l">
              <a:defRPr sz="2550" b="0">
                <a:solidFill>
                  <a:srgbClr val="19324D"/>
                </a:solidFill>
                <a:latin typeface="Arial"/>
                <a:ea typeface="Arial"/>
                <a:cs typeface="Arial"/>
              </a:defRPr>
            </a:lvl8pPr>
            <a:lvl9pPr algn="l">
              <a:defRPr sz="2550" b="0">
                <a:solidFill>
                  <a:srgbClr val="19324D"/>
                </a:solidFill>
                <a:latin typeface="Arial"/>
                <a:ea typeface="Arial"/>
                <a:cs typeface="Arial"/>
              </a:defRPr>
            </a:lvl9pPr>
          </a:lstStyle>
          <a:p xmlns:a="http://schemas.openxmlformats.org/drawingml/2006/main">
            <a:pPr algn="l">
              <a:lnSpc>
                <a:spcPct val="112000"/>
              </a:lnSpc>
              <a:buNone/>
              <a:defRPr sz="2550" b="0">
                <a:solidFill>
                  <a:srgbClr val="19324D"/>
                </a:solidFill>
                <a:latin typeface="Arial"/>
                <a:ea typeface="Arial"/>
                <a:cs typeface="Arial"/>
              </a:defRPr>
            </a:pPr>
            <a:r>
              <a:rPr sz="2550" b="0">
                <a:solidFill>
                  <a:srgbClr val="19324D"/>
                </a:solidFill>
                <a:latin typeface="Arial"/>
                <a:ea typeface="Arial"/>
                <a:cs typeface="Arial"/>
              </a:rPr>
              <a:t>Δt + ½a(Δt)</a:t>
            </a:r>
          </a:p>
        </p:txBody>
      </p:sp>
      <p:sp>
        <p:nvSpPr>
          <p:cNvPr id="37" name="math-3-5">
            <a:extLst xmlns:a="http://schemas.openxmlformats.org/drawingml/2006/main">
              <a:ext uri="{FF2B5EF4-FFF2-40B4-BE49-F238E27FC236}">
                <a16:creationId xmlns:a16="http://schemas.microsoft.com/office/drawing/2014/main" id="{9CCF85A1-FED7-4BA9-8326-89B9342549C4}"/>
              </a:ext>
            </a:extLst>
          </p:cNvPr>
          <p:cNvSpPr>
            <a:spLocks xmlns:a="http://schemas.openxmlformats.org/drawingml/2006/main" noGrp="1"/>
          </p:cNvSpPr>
          <p:nvPr/>
        </p:nvSpPr>
        <p:spPr>
          <a:xfrm xmlns:a="http://schemas.openxmlformats.org/drawingml/2006/main">
            <a:off x="8443246" y="3579876"/>
            <a:ext cx="118872" cy="288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83" b="0">
                <a:solidFill>
                  <a:srgbClr val="19324D"/>
                </a:solidFill>
                <a:latin typeface="Arial"/>
                <a:ea typeface="Arial"/>
                <a:cs typeface="Arial"/>
              </a:defRPr>
            </a:defPPr>
            <a:lvl1pPr algn="l">
              <a:defRPr sz="1683" b="0">
                <a:solidFill>
                  <a:srgbClr val="19324D"/>
                </a:solidFill>
                <a:latin typeface="Arial"/>
                <a:ea typeface="Arial"/>
                <a:cs typeface="Arial"/>
              </a:defRPr>
            </a:lvl1pPr>
            <a:lvl2pPr algn="l">
              <a:defRPr sz="1683" b="0">
                <a:solidFill>
                  <a:srgbClr val="19324D"/>
                </a:solidFill>
                <a:latin typeface="Arial"/>
                <a:ea typeface="Arial"/>
                <a:cs typeface="Arial"/>
              </a:defRPr>
            </a:lvl2pPr>
            <a:lvl3pPr algn="l">
              <a:defRPr sz="1683" b="0">
                <a:solidFill>
                  <a:srgbClr val="19324D"/>
                </a:solidFill>
                <a:latin typeface="Arial"/>
                <a:ea typeface="Arial"/>
                <a:cs typeface="Arial"/>
              </a:defRPr>
            </a:lvl3pPr>
            <a:lvl4pPr algn="l">
              <a:defRPr sz="1683" b="0">
                <a:solidFill>
                  <a:srgbClr val="19324D"/>
                </a:solidFill>
                <a:latin typeface="Arial"/>
                <a:ea typeface="Arial"/>
                <a:cs typeface="Arial"/>
              </a:defRPr>
            </a:lvl4pPr>
            <a:lvl5pPr algn="l">
              <a:defRPr sz="1683" b="0">
                <a:solidFill>
                  <a:srgbClr val="19324D"/>
                </a:solidFill>
                <a:latin typeface="Arial"/>
                <a:ea typeface="Arial"/>
                <a:cs typeface="Arial"/>
              </a:defRPr>
            </a:lvl5pPr>
            <a:lvl6pPr algn="l">
              <a:defRPr sz="1683" b="0">
                <a:solidFill>
                  <a:srgbClr val="19324D"/>
                </a:solidFill>
                <a:latin typeface="Arial"/>
                <a:ea typeface="Arial"/>
                <a:cs typeface="Arial"/>
              </a:defRPr>
            </a:lvl6pPr>
            <a:lvl7pPr algn="l">
              <a:defRPr sz="1683" b="0">
                <a:solidFill>
                  <a:srgbClr val="19324D"/>
                </a:solidFill>
                <a:latin typeface="Arial"/>
                <a:ea typeface="Arial"/>
                <a:cs typeface="Arial"/>
              </a:defRPr>
            </a:lvl7pPr>
            <a:lvl8pPr algn="l">
              <a:defRPr sz="1683" b="0">
                <a:solidFill>
                  <a:srgbClr val="19324D"/>
                </a:solidFill>
                <a:latin typeface="Arial"/>
                <a:ea typeface="Arial"/>
                <a:cs typeface="Arial"/>
              </a:defRPr>
            </a:lvl8pPr>
            <a:lvl9pPr algn="l">
              <a:defRPr sz="1683" b="0">
                <a:solidFill>
                  <a:srgbClr val="19324D"/>
                </a:solidFill>
                <a:latin typeface="Arial"/>
                <a:ea typeface="Arial"/>
                <a:cs typeface="Arial"/>
              </a:defRPr>
            </a:lvl9pPr>
          </a:lstStyle>
          <a:p xmlns:a="http://schemas.openxmlformats.org/drawingml/2006/main">
            <a:pPr algn="l">
              <a:lnSpc>
                <a:spcPct val="112000"/>
              </a:lnSpc>
              <a:buNone/>
              <a:defRPr sz="1683" b="0">
                <a:solidFill>
                  <a:srgbClr val="19324D"/>
                </a:solidFill>
                <a:latin typeface="Arial"/>
                <a:ea typeface="Arial"/>
                <a:cs typeface="Arial"/>
              </a:defRPr>
            </a:pPr>
            <a:r>
              <a:rPr sz="1683" b="0">
                <a:solidFill>
                  <a:srgbClr val="19324D"/>
                </a:solidFill>
                <a:latin typeface="Arial"/>
                <a:ea typeface="Arial"/>
                <a:cs typeface="Arial"/>
              </a:rPr>
              <a:t>2</a:t>
            </a:r>
          </a:p>
        </p:txBody>
      </p:sp>
      <p:sp>
        <p:nvSpPr>
          <p:cNvPr id="38" name="section-heading">
            <a:extLst xmlns:a="http://schemas.openxmlformats.org/drawingml/2006/main">
              <a:ext uri="{FF2B5EF4-FFF2-40B4-BE49-F238E27FC236}">
                <a16:creationId xmlns:a16="http://schemas.microsoft.com/office/drawing/2014/main" id="{451B3945-B5D1-4F60-B91C-5FF75649E088}"/>
              </a:ext>
            </a:extLst>
          </p:cNvPr>
          <p:cNvSpPr>
            <a:spLocks xmlns:a="http://schemas.openxmlformats.org/drawingml/2006/main" noGrp="1"/>
          </p:cNvSpPr>
          <p:nvPr/>
        </p:nvSpPr>
        <p:spPr>
          <a:xfrm xmlns:a="http://schemas.openxmlformats.org/drawingml/2006/main">
            <a:off x="5334000" y="461010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Velocity related to displacement</a:t>
            </a:r>
          </a:p>
        </p:txBody>
      </p:sp>
      <p:sp>
        <p:nvSpPr>
          <p:cNvPr id="39" name="math-4-0">
            <a:extLst xmlns:a="http://schemas.openxmlformats.org/drawingml/2006/main">
              <a:ext uri="{FF2B5EF4-FFF2-40B4-BE49-F238E27FC236}">
                <a16:creationId xmlns:a16="http://schemas.microsoft.com/office/drawing/2014/main" id="{23EFD76F-2FFE-4EDF-8474-86D67B60EE54}"/>
              </a:ext>
            </a:extLst>
          </p:cNvPr>
          <p:cNvSpPr>
            <a:spLocks xmlns:a="http://schemas.openxmlformats.org/drawingml/2006/main" noGrp="1"/>
          </p:cNvSpPr>
          <p:nvPr/>
        </p:nvSpPr>
        <p:spPr>
          <a:xfrm xmlns:a="http://schemas.openxmlformats.org/drawingml/2006/main">
            <a:off x="5334000" y="5029200"/>
            <a:ext cx="16192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550" b="0">
                <a:solidFill>
                  <a:srgbClr val="19324D"/>
                </a:solidFill>
                <a:latin typeface="Arial"/>
                <a:ea typeface="Arial"/>
                <a:cs typeface="Arial"/>
              </a:defRPr>
            </a:defPPr>
            <a:lvl1pPr algn="l">
              <a:defRPr sz="2550" b="0">
                <a:solidFill>
                  <a:srgbClr val="19324D"/>
                </a:solidFill>
                <a:latin typeface="Arial"/>
                <a:ea typeface="Arial"/>
                <a:cs typeface="Arial"/>
              </a:defRPr>
            </a:lvl1pPr>
            <a:lvl2pPr algn="l">
              <a:defRPr sz="2550" b="0">
                <a:solidFill>
                  <a:srgbClr val="19324D"/>
                </a:solidFill>
                <a:latin typeface="Arial"/>
                <a:ea typeface="Arial"/>
                <a:cs typeface="Arial"/>
              </a:defRPr>
            </a:lvl2pPr>
            <a:lvl3pPr algn="l">
              <a:defRPr sz="2550" b="0">
                <a:solidFill>
                  <a:srgbClr val="19324D"/>
                </a:solidFill>
                <a:latin typeface="Arial"/>
                <a:ea typeface="Arial"/>
                <a:cs typeface="Arial"/>
              </a:defRPr>
            </a:lvl3pPr>
            <a:lvl4pPr algn="l">
              <a:defRPr sz="2550" b="0">
                <a:solidFill>
                  <a:srgbClr val="19324D"/>
                </a:solidFill>
                <a:latin typeface="Arial"/>
                <a:ea typeface="Arial"/>
                <a:cs typeface="Arial"/>
              </a:defRPr>
            </a:lvl4pPr>
            <a:lvl5pPr algn="l">
              <a:defRPr sz="2550" b="0">
                <a:solidFill>
                  <a:srgbClr val="19324D"/>
                </a:solidFill>
                <a:latin typeface="Arial"/>
                <a:ea typeface="Arial"/>
                <a:cs typeface="Arial"/>
              </a:defRPr>
            </a:lvl5pPr>
            <a:lvl6pPr algn="l">
              <a:defRPr sz="2550" b="0">
                <a:solidFill>
                  <a:srgbClr val="19324D"/>
                </a:solidFill>
                <a:latin typeface="Arial"/>
                <a:ea typeface="Arial"/>
                <a:cs typeface="Arial"/>
              </a:defRPr>
            </a:lvl6pPr>
            <a:lvl7pPr algn="l">
              <a:defRPr sz="2550" b="0">
                <a:solidFill>
                  <a:srgbClr val="19324D"/>
                </a:solidFill>
                <a:latin typeface="Arial"/>
                <a:ea typeface="Arial"/>
                <a:cs typeface="Arial"/>
              </a:defRPr>
            </a:lvl7pPr>
            <a:lvl8pPr algn="l">
              <a:defRPr sz="2550" b="0">
                <a:solidFill>
                  <a:srgbClr val="19324D"/>
                </a:solidFill>
                <a:latin typeface="Arial"/>
                <a:ea typeface="Arial"/>
                <a:cs typeface="Arial"/>
              </a:defRPr>
            </a:lvl8pPr>
            <a:lvl9pPr algn="l">
              <a:defRPr sz="2550" b="0">
                <a:solidFill>
                  <a:srgbClr val="19324D"/>
                </a:solidFill>
                <a:latin typeface="Arial"/>
                <a:ea typeface="Arial"/>
                <a:cs typeface="Arial"/>
              </a:defRPr>
            </a:lvl9pPr>
          </a:lstStyle>
          <a:p xmlns:a="http://schemas.openxmlformats.org/drawingml/2006/main">
            <a:pPr algn="l">
              <a:lnSpc>
                <a:spcPct val="112000"/>
              </a:lnSpc>
              <a:buNone/>
              <a:defRPr sz="2550" b="0">
                <a:solidFill>
                  <a:srgbClr val="19324D"/>
                </a:solidFill>
                <a:latin typeface="Arial"/>
                <a:ea typeface="Arial"/>
                <a:cs typeface="Arial"/>
              </a:defRPr>
            </a:pPr>
            <a:r>
              <a:rPr sz="2550" b="0">
                <a:solidFill>
                  <a:srgbClr val="19324D"/>
                </a:solidFill>
                <a:latin typeface="Arial"/>
                <a:ea typeface="Arial"/>
                <a:cs typeface="Arial"/>
              </a:rPr>
              <a:t>v</a:t>
            </a:r>
          </a:p>
        </p:txBody>
      </p:sp>
      <p:sp>
        <p:nvSpPr>
          <p:cNvPr id="40" name="math-4-1">
            <a:extLst xmlns:a="http://schemas.openxmlformats.org/drawingml/2006/main">
              <a:ext uri="{FF2B5EF4-FFF2-40B4-BE49-F238E27FC236}">
                <a16:creationId xmlns:a16="http://schemas.microsoft.com/office/drawing/2014/main" id="{6E6D8404-6507-41FE-866C-229F1BBA1DDA}"/>
              </a:ext>
            </a:extLst>
          </p:cNvPr>
          <p:cNvSpPr>
            <a:spLocks xmlns:a="http://schemas.openxmlformats.org/drawingml/2006/main" noGrp="1"/>
          </p:cNvSpPr>
          <p:nvPr/>
        </p:nvSpPr>
        <p:spPr>
          <a:xfrm xmlns:a="http://schemas.openxmlformats.org/drawingml/2006/main">
            <a:off x="5495925" y="4951476"/>
            <a:ext cx="118872" cy="288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83" b="0">
                <a:solidFill>
                  <a:srgbClr val="19324D"/>
                </a:solidFill>
                <a:latin typeface="Arial"/>
                <a:ea typeface="Arial"/>
                <a:cs typeface="Arial"/>
              </a:defRPr>
            </a:defPPr>
            <a:lvl1pPr algn="l">
              <a:defRPr sz="1683" b="0">
                <a:solidFill>
                  <a:srgbClr val="19324D"/>
                </a:solidFill>
                <a:latin typeface="Arial"/>
                <a:ea typeface="Arial"/>
                <a:cs typeface="Arial"/>
              </a:defRPr>
            </a:lvl1pPr>
            <a:lvl2pPr algn="l">
              <a:defRPr sz="1683" b="0">
                <a:solidFill>
                  <a:srgbClr val="19324D"/>
                </a:solidFill>
                <a:latin typeface="Arial"/>
                <a:ea typeface="Arial"/>
                <a:cs typeface="Arial"/>
              </a:defRPr>
            </a:lvl2pPr>
            <a:lvl3pPr algn="l">
              <a:defRPr sz="1683" b="0">
                <a:solidFill>
                  <a:srgbClr val="19324D"/>
                </a:solidFill>
                <a:latin typeface="Arial"/>
                <a:ea typeface="Arial"/>
                <a:cs typeface="Arial"/>
              </a:defRPr>
            </a:lvl3pPr>
            <a:lvl4pPr algn="l">
              <a:defRPr sz="1683" b="0">
                <a:solidFill>
                  <a:srgbClr val="19324D"/>
                </a:solidFill>
                <a:latin typeface="Arial"/>
                <a:ea typeface="Arial"/>
                <a:cs typeface="Arial"/>
              </a:defRPr>
            </a:lvl4pPr>
            <a:lvl5pPr algn="l">
              <a:defRPr sz="1683" b="0">
                <a:solidFill>
                  <a:srgbClr val="19324D"/>
                </a:solidFill>
                <a:latin typeface="Arial"/>
                <a:ea typeface="Arial"/>
                <a:cs typeface="Arial"/>
              </a:defRPr>
            </a:lvl5pPr>
            <a:lvl6pPr algn="l">
              <a:defRPr sz="1683" b="0">
                <a:solidFill>
                  <a:srgbClr val="19324D"/>
                </a:solidFill>
                <a:latin typeface="Arial"/>
                <a:ea typeface="Arial"/>
                <a:cs typeface="Arial"/>
              </a:defRPr>
            </a:lvl6pPr>
            <a:lvl7pPr algn="l">
              <a:defRPr sz="1683" b="0">
                <a:solidFill>
                  <a:srgbClr val="19324D"/>
                </a:solidFill>
                <a:latin typeface="Arial"/>
                <a:ea typeface="Arial"/>
                <a:cs typeface="Arial"/>
              </a:defRPr>
            </a:lvl7pPr>
            <a:lvl8pPr algn="l">
              <a:defRPr sz="1683" b="0">
                <a:solidFill>
                  <a:srgbClr val="19324D"/>
                </a:solidFill>
                <a:latin typeface="Arial"/>
                <a:ea typeface="Arial"/>
                <a:cs typeface="Arial"/>
              </a:defRPr>
            </a:lvl8pPr>
            <a:lvl9pPr algn="l">
              <a:defRPr sz="1683" b="0">
                <a:solidFill>
                  <a:srgbClr val="19324D"/>
                </a:solidFill>
                <a:latin typeface="Arial"/>
                <a:ea typeface="Arial"/>
                <a:cs typeface="Arial"/>
              </a:defRPr>
            </a:lvl9pPr>
          </a:lstStyle>
          <a:p xmlns:a="http://schemas.openxmlformats.org/drawingml/2006/main">
            <a:pPr algn="l">
              <a:lnSpc>
                <a:spcPct val="112000"/>
              </a:lnSpc>
              <a:buNone/>
              <a:defRPr sz="1683" b="0">
                <a:solidFill>
                  <a:srgbClr val="19324D"/>
                </a:solidFill>
                <a:latin typeface="Arial"/>
                <a:ea typeface="Arial"/>
                <a:cs typeface="Arial"/>
              </a:defRPr>
            </a:pPr>
            <a:r>
              <a:rPr sz="1683" b="0">
                <a:solidFill>
                  <a:srgbClr val="19324D"/>
                </a:solidFill>
                <a:latin typeface="Arial"/>
                <a:ea typeface="Arial"/>
                <a:cs typeface="Arial"/>
              </a:rPr>
              <a:t>2</a:t>
            </a:r>
          </a:p>
        </p:txBody>
      </p:sp>
      <p:sp>
        <p:nvSpPr>
          <p:cNvPr id="41" name="math-4-2">
            <a:extLst xmlns:a="http://schemas.openxmlformats.org/drawingml/2006/main">
              <a:ext uri="{FF2B5EF4-FFF2-40B4-BE49-F238E27FC236}">
                <a16:creationId xmlns:a16="http://schemas.microsoft.com/office/drawing/2014/main" id="{F63C5A1E-15EA-42AB-841C-6D7F94F02C0F}"/>
              </a:ext>
            </a:extLst>
          </p:cNvPr>
          <p:cNvSpPr>
            <a:spLocks xmlns:a="http://schemas.openxmlformats.org/drawingml/2006/main" noGrp="1"/>
          </p:cNvSpPr>
          <p:nvPr/>
        </p:nvSpPr>
        <p:spPr>
          <a:xfrm xmlns:a="http://schemas.openxmlformats.org/drawingml/2006/main">
            <a:off x="5614797" y="5029200"/>
            <a:ext cx="531019"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550" b="0">
                <a:solidFill>
                  <a:srgbClr val="19324D"/>
                </a:solidFill>
                <a:latin typeface="Arial"/>
                <a:ea typeface="Arial"/>
                <a:cs typeface="Arial"/>
              </a:defRPr>
            </a:defPPr>
            <a:lvl1pPr algn="l">
              <a:defRPr sz="2550" b="0">
                <a:solidFill>
                  <a:srgbClr val="19324D"/>
                </a:solidFill>
                <a:latin typeface="Arial"/>
                <a:ea typeface="Arial"/>
                <a:cs typeface="Arial"/>
              </a:defRPr>
            </a:lvl1pPr>
            <a:lvl2pPr algn="l">
              <a:defRPr sz="2550" b="0">
                <a:solidFill>
                  <a:srgbClr val="19324D"/>
                </a:solidFill>
                <a:latin typeface="Arial"/>
                <a:ea typeface="Arial"/>
                <a:cs typeface="Arial"/>
              </a:defRPr>
            </a:lvl2pPr>
            <a:lvl3pPr algn="l">
              <a:defRPr sz="2550" b="0">
                <a:solidFill>
                  <a:srgbClr val="19324D"/>
                </a:solidFill>
                <a:latin typeface="Arial"/>
                <a:ea typeface="Arial"/>
                <a:cs typeface="Arial"/>
              </a:defRPr>
            </a:lvl3pPr>
            <a:lvl4pPr algn="l">
              <a:defRPr sz="2550" b="0">
                <a:solidFill>
                  <a:srgbClr val="19324D"/>
                </a:solidFill>
                <a:latin typeface="Arial"/>
                <a:ea typeface="Arial"/>
                <a:cs typeface="Arial"/>
              </a:defRPr>
            </a:lvl4pPr>
            <a:lvl5pPr algn="l">
              <a:defRPr sz="2550" b="0">
                <a:solidFill>
                  <a:srgbClr val="19324D"/>
                </a:solidFill>
                <a:latin typeface="Arial"/>
                <a:ea typeface="Arial"/>
                <a:cs typeface="Arial"/>
              </a:defRPr>
            </a:lvl5pPr>
            <a:lvl6pPr algn="l">
              <a:defRPr sz="2550" b="0">
                <a:solidFill>
                  <a:srgbClr val="19324D"/>
                </a:solidFill>
                <a:latin typeface="Arial"/>
                <a:ea typeface="Arial"/>
                <a:cs typeface="Arial"/>
              </a:defRPr>
            </a:lvl6pPr>
            <a:lvl7pPr algn="l">
              <a:defRPr sz="2550" b="0">
                <a:solidFill>
                  <a:srgbClr val="19324D"/>
                </a:solidFill>
                <a:latin typeface="Arial"/>
                <a:ea typeface="Arial"/>
                <a:cs typeface="Arial"/>
              </a:defRPr>
            </a:lvl7pPr>
            <a:lvl8pPr algn="l">
              <a:defRPr sz="2550" b="0">
                <a:solidFill>
                  <a:srgbClr val="19324D"/>
                </a:solidFill>
                <a:latin typeface="Arial"/>
                <a:ea typeface="Arial"/>
                <a:cs typeface="Arial"/>
              </a:defRPr>
            </a:lvl8pPr>
            <a:lvl9pPr algn="l">
              <a:defRPr sz="2550" b="0">
                <a:solidFill>
                  <a:srgbClr val="19324D"/>
                </a:solidFill>
                <a:latin typeface="Arial"/>
                <a:ea typeface="Arial"/>
                <a:cs typeface="Arial"/>
              </a:defRPr>
            </a:lvl9pPr>
          </a:lstStyle>
          <a:p xmlns:a="http://schemas.openxmlformats.org/drawingml/2006/main">
            <a:pPr algn="l">
              <a:lnSpc>
                <a:spcPct val="112000"/>
              </a:lnSpc>
              <a:buNone/>
              <a:defRPr sz="2550" b="0">
                <a:solidFill>
                  <a:srgbClr val="19324D"/>
                </a:solidFill>
                <a:latin typeface="Arial"/>
                <a:ea typeface="Arial"/>
                <a:cs typeface="Arial"/>
              </a:defRPr>
            </a:pPr>
            <a:r>
              <a:rPr sz="2550" b="0">
                <a:solidFill>
                  <a:srgbClr val="19324D"/>
                </a:solidFill>
                <a:latin typeface="Arial"/>
                <a:ea typeface="Arial"/>
                <a:cs typeface="Arial"/>
              </a:rPr>
              <a:t> = v</a:t>
            </a:r>
          </a:p>
        </p:txBody>
      </p:sp>
      <p:sp>
        <p:nvSpPr>
          <p:cNvPr id="42" name="math-4-3">
            <a:extLst xmlns:a="http://schemas.openxmlformats.org/drawingml/2006/main">
              <a:ext uri="{FF2B5EF4-FFF2-40B4-BE49-F238E27FC236}">
                <a16:creationId xmlns:a16="http://schemas.microsoft.com/office/drawing/2014/main" id="{04489BA5-7839-43E5-991D-61A0F61C8787}"/>
              </a:ext>
            </a:extLst>
          </p:cNvPr>
          <p:cNvSpPr>
            <a:spLocks xmlns:a="http://schemas.openxmlformats.org/drawingml/2006/main" noGrp="1"/>
          </p:cNvSpPr>
          <p:nvPr/>
        </p:nvSpPr>
        <p:spPr>
          <a:xfrm xmlns:a="http://schemas.openxmlformats.org/drawingml/2006/main">
            <a:off x="6145816" y="5161979"/>
            <a:ext cx="118872" cy="288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83" b="0">
                <a:solidFill>
                  <a:srgbClr val="19324D"/>
                </a:solidFill>
                <a:latin typeface="Arial"/>
                <a:ea typeface="Arial"/>
                <a:cs typeface="Arial"/>
              </a:defRPr>
            </a:defPPr>
            <a:lvl1pPr algn="l">
              <a:defRPr sz="1683" b="0">
                <a:solidFill>
                  <a:srgbClr val="19324D"/>
                </a:solidFill>
                <a:latin typeface="Arial"/>
                <a:ea typeface="Arial"/>
                <a:cs typeface="Arial"/>
              </a:defRPr>
            </a:lvl1pPr>
            <a:lvl2pPr algn="l">
              <a:defRPr sz="1683" b="0">
                <a:solidFill>
                  <a:srgbClr val="19324D"/>
                </a:solidFill>
                <a:latin typeface="Arial"/>
                <a:ea typeface="Arial"/>
                <a:cs typeface="Arial"/>
              </a:defRPr>
            </a:lvl2pPr>
            <a:lvl3pPr algn="l">
              <a:defRPr sz="1683" b="0">
                <a:solidFill>
                  <a:srgbClr val="19324D"/>
                </a:solidFill>
                <a:latin typeface="Arial"/>
                <a:ea typeface="Arial"/>
                <a:cs typeface="Arial"/>
              </a:defRPr>
            </a:lvl3pPr>
            <a:lvl4pPr algn="l">
              <a:defRPr sz="1683" b="0">
                <a:solidFill>
                  <a:srgbClr val="19324D"/>
                </a:solidFill>
                <a:latin typeface="Arial"/>
                <a:ea typeface="Arial"/>
                <a:cs typeface="Arial"/>
              </a:defRPr>
            </a:lvl4pPr>
            <a:lvl5pPr algn="l">
              <a:defRPr sz="1683" b="0">
                <a:solidFill>
                  <a:srgbClr val="19324D"/>
                </a:solidFill>
                <a:latin typeface="Arial"/>
                <a:ea typeface="Arial"/>
                <a:cs typeface="Arial"/>
              </a:defRPr>
            </a:lvl5pPr>
            <a:lvl6pPr algn="l">
              <a:defRPr sz="1683" b="0">
                <a:solidFill>
                  <a:srgbClr val="19324D"/>
                </a:solidFill>
                <a:latin typeface="Arial"/>
                <a:ea typeface="Arial"/>
                <a:cs typeface="Arial"/>
              </a:defRPr>
            </a:lvl6pPr>
            <a:lvl7pPr algn="l">
              <a:defRPr sz="1683" b="0">
                <a:solidFill>
                  <a:srgbClr val="19324D"/>
                </a:solidFill>
                <a:latin typeface="Arial"/>
                <a:ea typeface="Arial"/>
                <a:cs typeface="Arial"/>
              </a:defRPr>
            </a:lvl7pPr>
            <a:lvl8pPr algn="l">
              <a:defRPr sz="1683" b="0">
                <a:solidFill>
                  <a:srgbClr val="19324D"/>
                </a:solidFill>
                <a:latin typeface="Arial"/>
                <a:ea typeface="Arial"/>
                <a:cs typeface="Arial"/>
              </a:defRPr>
            </a:lvl8pPr>
            <a:lvl9pPr algn="l">
              <a:defRPr sz="1683" b="0">
                <a:solidFill>
                  <a:srgbClr val="19324D"/>
                </a:solidFill>
                <a:latin typeface="Arial"/>
                <a:ea typeface="Arial"/>
                <a:cs typeface="Arial"/>
              </a:defRPr>
            </a:lvl9pPr>
          </a:lstStyle>
          <a:p xmlns:a="http://schemas.openxmlformats.org/drawingml/2006/main">
            <a:pPr algn="l">
              <a:lnSpc>
                <a:spcPct val="112000"/>
              </a:lnSpc>
              <a:buNone/>
              <a:defRPr sz="1683" b="0">
                <a:solidFill>
                  <a:srgbClr val="19324D"/>
                </a:solidFill>
                <a:latin typeface="Arial"/>
                <a:ea typeface="Arial"/>
                <a:cs typeface="Arial"/>
              </a:defRPr>
            </a:pPr>
            <a:r>
              <a:rPr sz="1683" b="0">
                <a:solidFill>
                  <a:srgbClr val="19324D"/>
                </a:solidFill>
                <a:latin typeface="Arial"/>
                <a:ea typeface="Arial"/>
                <a:cs typeface="Arial"/>
              </a:rPr>
              <a:t>0</a:t>
            </a:r>
          </a:p>
        </p:txBody>
      </p:sp>
      <p:sp>
        <p:nvSpPr>
          <p:cNvPr id="43" name="math-4-4">
            <a:extLst xmlns:a="http://schemas.openxmlformats.org/drawingml/2006/main">
              <a:ext uri="{FF2B5EF4-FFF2-40B4-BE49-F238E27FC236}">
                <a16:creationId xmlns:a16="http://schemas.microsoft.com/office/drawing/2014/main" id="{7D7148AB-79FE-48DE-A08E-227B180155C5}"/>
              </a:ext>
            </a:extLst>
          </p:cNvPr>
          <p:cNvSpPr>
            <a:spLocks xmlns:a="http://schemas.openxmlformats.org/drawingml/2006/main" noGrp="1"/>
          </p:cNvSpPr>
          <p:nvPr/>
        </p:nvSpPr>
        <p:spPr>
          <a:xfrm xmlns:a="http://schemas.openxmlformats.org/drawingml/2006/main">
            <a:off x="6264688" y="4951476"/>
            <a:ext cx="118872" cy="288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83" b="0">
                <a:solidFill>
                  <a:srgbClr val="19324D"/>
                </a:solidFill>
                <a:latin typeface="Arial"/>
                <a:ea typeface="Arial"/>
                <a:cs typeface="Arial"/>
              </a:defRPr>
            </a:defPPr>
            <a:lvl1pPr algn="l">
              <a:defRPr sz="1683" b="0">
                <a:solidFill>
                  <a:srgbClr val="19324D"/>
                </a:solidFill>
                <a:latin typeface="Arial"/>
                <a:ea typeface="Arial"/>
                <a:cs typeface="Arial"/>
              </a:defRPr>
            </a:lvl1pPr>
            <a:lvl2pPr algn="l">
              <a:defRPr sz="1683" b="0">
                <a:solidFill>
                  <a:srgbClr val="19324D"/>
                </a:solidFill>
                <a:latin typeface="Arial"/>
                <a:ea typeface="Arial"/>
                <a:cs typeface="Arial"/>
              </a:defRPr>
            </a:lvl2pPr>
            <a:lvl3pPr algn="l">
              <a:defRPr sz="1683" b="0">
                <a:solidFill>
                  <a:srgbClr val="19324D"/>
                </a:solidFill>
                <a:latin typeface="Arial"/>
                <a:ea typeface="Arial"/>
                <a:cs typeface="Arial"/>
              </a:defRPr>
            </a:lvl3pPr>
            <a:lvl4pPr algn="l">
              <a:defRPr sz="1683" b="0">
                <a:solidFill>
                  <a:srgbClr val="19324D"/>
                </a:solidFill>
                <a:latin typeface="Arial"/>
                <a:ea typeface="Arial"/>
                <a:cs typeface="Arial"/>
              </a:defRPr>
            </a:lvl4pPr>
            <a:lvl5pPr algn="l">
              <a:defRPr sz="1683" b="0">
                <a:solidFill>
                  <a:srgbClr val="19324D"/>
                </a:solidFill>
                <a:latin typeface="Arial"/>
                <a:ea typeface="Arial"/>
                <a:cs typeface="Arial"/>
              </a:defRPr>
            </a:lvl5pPr>
            <a:lvl6pPr algn="l">
              <a:defRPr sz="1683" b="0">
                <a:solidFill>
                  <a:srgbClr val="19324D"/>
                </a:solidFill>
                <a:latin typeface="Arial"/>
                <a:ea typeface="Arial"/>
                <a:cs typeface="Arial"/>
              </a:defRPr>
            </a:lvl6pPr>
            <a:lvl7pPr algn="l">
              <a:defRPr sz="1683" b="0">
                <a:solidFill>
                  <a:srgbClr val="19324D"/>
                </a:solidFill>
                <a:latin typeface="Arial"/>
                <a:ea typeface="Arial"/>
                <a:cs typeface="Arial"/>
              </a:defRPr>
            </a:lvl7pPr>
            <a:lvl8pPr algn="l">
              <a:defRPr sz="1683" b="0">
                <a:solidFill>
                  <a:srgbClr val="19324D"/>
                </a:solidFill>
                <a:latin typeface="Arial"/>
                <a:ea typeface="Arial"/>
                <a:cs typeface="Arial"/>
              </a:defRPr>
            </a:lvl8pPr>
            <a:lvl9pPr algn="l">
              <a:defRPr sz="1683" b="0">
                <a:solidFill>
                  <a:srgbClr val="19324D"/>
                </a:solidFill>
                <a:latin typeface="Arial"/>
                <a:ea typeface="Arial"/>
                <a:cs typeface="Arial"/>
              </a:defRPr>
            </a:lvl9pPr>
          </a:lstStyle>
          <a:p xmlns:a="http://schemas.openxmlformats.org/drawingml/2006/main">
            <a:pPr algn="l">
              <a:lnSpc>
                <a:spcPct val="112000"/>
              </a:lnSpc>
              <a:buNone/>
              <a:defRPr sz="1683" b="0">
                <a:solidFill>
                  <a:srgbClr val="19324D"/>
                </a:solidFill>
                <a:latin typeface="Arial"/>
                <a:ea typeface="Arial"/>
                <a:cs typeface="Arial"/>
              </a:defRPr>
            </a:pPr>
            <a:r>
              <a:rPr sz="1683" b="0">
                <a:solidFill>
                  <a:srgbClr val="19324D"/>
                </a:solidFill>
                <a:latin typeface="Arial"/>
                <a:ea typeface="Arial"/>
                <a:cs typeface="Arial"/>
              </a:rPr>
              <a:t>2</a:t>
            </a:r>
          </a:p>
        </p:txBody>
      </p:sp>
      <p:sp>
        <p:nvSpPr>
          <p:cNvPr id="44" name="math-4-5">
            <a:extLst xmlns:a="http://schemas.openxmlformats.org/drawingml/2006/main">
              <a:ext uri="{FF2B5EF4-FFF2-40B4-BE49-F238E27FC236}">
                <a16:creationId xmlns:a16="http://schemas.microsoft.com/office/drawing/2014/main" id="{2883852A-1FB9-45C9-8960-009AA4710295}"/>
              </a:ext>
            </a:extLst>
          </p:cNvPr>
          <p:cNvSpPr>
            <a:spLocks xmlns:a="http://schemas.openxmlformats.org/drawingml/2006/main" noGrp="1"/>
          </p:cNvSpPr>
          <p:nvPr/>
        </p:nvSpPr>
        <p:spPr>
          <a:xfrm xmlns:a="http://schemas.openxmlformats.org/drawingml/2006/main">
            <a:off x="6383560" y="5029200"/>
            <a:ext cx="1530096"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550" b="0">
                <a:solidFill>
                  <a:srgbClr val="19324D"/>
                </a:solidFill>
                <a:latin typeface="Arial"/>
                <a:ea typeface="Arial"/>
                <a:cs typeface="Arial"/>
              </a:defRPr>
            </a:defPPr>
            <a:lvl1pPr algn="l">
              <a:defRPr sz="2550" b="0">
                <a:solidFill>
                  <a:srgbClr val="19324D"/>
                </a:solidFill>
                <a:latin typeface="Arial"/>
                <a:ea typeface="Arial"/>
                <a:cs typeface="Arial"/>
              </a:defRPr>
            </a:lvl1pPr>
            <a:lvl2pPr algn="l">
              <a:defRPr sz="2550" b="0">
                <a:solidFill>
                  <a:srgbClr val="19324D"/>
                </a:solidFill>
                <a:latin typeface="Arial"/>
                <a:ea typeface="Arial"/>
                <a:cs typeface="Arial"/>
              </a:defRPr>
            </a:lvl2pPr>
            <a:lvl3pPr algn="l">
              <a:defRPr sz="2550" b="0">
                <a:solidFill>
                  <a:srgbClr val="19324D"/>
                </a:solidFill>
                <a:latin typeface="Arial"/>
                <a:ea typeface="Arial"/>
                <a:cs typeface="Arial"/>
              </a:defRPr>
            </a:lvl3pPr>
            <a:lvl4pPr algn="l">
              <a:defRPr sz="2550" b="0">
                <a:solidFill>
                  <a:srgbClr val="19324D"/>
                </a:solidFill>
                <a:latin typeface="Arial"/>
                <a:ea typeface="Arial"/>
                <a:cs typeface="Arial"/>
              </a:defRPr>
            </a:lvl4pPr>
            <a:lvl5pPr algn="l">
              <a:defRPr sz="2550" b="0">
                <a:solidFill>
                  <a:srgbClr val="19324D"/>
                </a:solidFill>
                <a:latin typeface="Arial"/>
                <a:ea typeface="Arial"/>
                <a:cs typeface="Arial"/>
              </a:defRPr>
            </a:lvl5pPr>
            <a:lvl6pPr algn="l">
              <a:defRPr sz="2550" b="0">
                <a:solidFill>
                  <a:srgbClr val="19324D"/>
                </a:solidFill>
                <a:latin typeface="Arial"/>
                <a:ea typeface="Arial"/>
                <a:cs typeface="Arial"/>
              </a:defRPr>
            </a:lvl6pPr>
            <a:lvl7pPr algn="l">
              <a:defRPr sz="2550" b="0">
                <a:solidFill>
                  <a:srgbClr val="19324D"/>
                </a:solidFill>
                <a:latin typeface="Arial"/>
                <a:ea typeface="Arial"/>
                <a:cs typeface="Arial"/>
              </a:defRPr>
            </a:lvl7pPr>
            <a:lvl8pPr algn="l">
              <a:defRPr sz="2550" b="0">
                <a:solidFill>
                  <a:srgbClr val="19324D"/>
                </a:solidFill>
                <a:latin typeface="Arial"/>
                <a:ea typeface="Arial"/>
                <a:cs typeface="Arial"/>
              </a:defRPr>
            </a:lvl8pPr>
            <a:lvl9pPr algn="l">
              <a:defRPr sz="2550" b="0">
                <a:solidFill>
                  <a:srgbClr val="19324D"/>
                </a:solidFill>
                <a:latin typeface="Arial"/>
                <a:ea typeface="Arial"/>
                <a:cs typeface="Arial"/>
              </a:defRPr>
            </a:lvl9pPr>
          </a:lstStyle>
          <a:p xmlns:a="http://schemas.openxmlformats.org/drawingml/2006/main">
            <a:pPr algn="l">
              <a:lnSpc>
                <a:spcPct val="112000"/>
              </a:lnSpc>
              <a:buNone/>
              <a:defRPr sz="2550" b="0">
                <a:solidFill>
                  <a:srgbClr val="19324D"/>
                </a:solidFill>
                <a:latin typeface="Arial"/>
                <a:ea typeface="Arial"/>
                <a:cs typeface="Arial"/>
              </a:defRPr>
            </a:pPr>
            <a:r>
              <a:rPr sz="2550" b="0">
                <a:solidFill>
                  <a:srgbClr val="19324D"/>
                </a:solidFill>
                <a:latin typeface="Arial"/>
                <a:ea typeface="Arial"/>
                <a:cs typeface="Arial"/>
              </a:rPr>
              <a:t> + 2a(x − x</a:t>
            </a:r>
          </a:p>
        </p:txBody>
      </p:sp>
      <p:sp>
        <p:nvSpPr>
          <p:cNvPr id="45" name="math-4-6">
            <a:extLst xmlns:a="http://schemas.openxmlformats.org/drawingml/2006/main">
              <a:ext uri="{FF2B5EF4-FFF2-40B4-BE49-F238E27FC236}">
                <a16:creationId xmlns:a16="http://schemas.microsoft.com/office/drawing/2014/main" id="{2BD5616D-20C9-4FC9-BA84-63565B07AFCA}"/>
              </a:ext>
            </a:extLst>
          </p:cNvPr>
          <p:cNvSpPr>
            <a:spLocks xmlns:a="http://schemas.openxmlformats.org/drawingml/2006/main" noGrp="1"/>
          </p:cNvSpPr>
          <p:nvPr/>
        </p:nvSpPr>
        <p:spPr>
          <a:xfrm xmlns:a="http://schemas.openxmlformats.org/drawingml/2006/main">
            <a:off x="7913656" y="5161979"/>
            <a:ext cx="118872" cy="288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83" b="0">
                <a:solidFill>
                  <a:srgbClr val="19324D"/>
                </a:solidFill>
                <a:latin typeface="Arial"/>
                <a:ea typeface="Arial"/>
                <a:cs typeface="Arial"/>
              </a:defRPr>
            </a:defPPr>
            <a:lvl1pPr algn="l">
              <a:defRPr sz="1683" b="0">
                <a:solidFill>
                  <a:srgbClr val="19324D"/>
                </a:solidFill>
                <a:latin typeface="Arial"/>
                <a:ea typeface="Arial"/>
                <a:cs typeface="Arial"/>
              </a:defRPr>
            </a:lvl1pPr>
            <a:lvl2pPr algn="l">
              <a:defRPr sz="1683" b="0">
                <a:solidFill>
                  <a:srgbClr val="19324D"/>
                </a:solidFill>
                <a:latin typeface="Arial"/>
                <a:ea typeface="Arial"/>
                <a:cs typeface="Arial"/>
              </a:defRPr>
            </a:lvl2pPr>
            <a:lvl3pPr algn="l">
              <a:defRPr sz="1683" b="0">
                <a:solidFill>
                  <a:srgbClr val="19324D"/>
                </a:solidFill>
                <a:latin typeface="Arial"/>
                <a:ea typeface="Arial"/>
                <a:cs typeface="Arial"/>
              </a:defRPr>
            </a:lvl3pPr>
            <a:lvl4pPr algn="l">
              <a:defRPr sz="1683" b="0">
                <a:solidFill>
                  <a:srgbClr val="19324D"/>
                </a:solidFill>
                <a:latin typeface="Arial"/>
                <a:ea typeface="Arial"/>
                <a:cs typeface="Arial"/>
              </a:defRPr>
            </a:lvl4pPr>
            <a:lvl5pPr algn="l">
              <a:defRPr sz="1683" b="0">
                <a:solidFill>
                  <a:srgbClr val="19324D"/>
                </a:solidFill>
                <a:latin typeface="Arial"/>
                <a:ea typeface="Arial"/>
                <a:cs typeface="Arial"/>
              </a:defRPr>
            </a:lvl5pPr>
            <a:lvl6pPr algn="l">
              <a:defRPr sz="1683" b="0">
                <a:solidFill>
                  <a:srgbClr val="19324D"/>
                </a:solidFill>
                <a:latin typeface="Arial"/>
                <a:ea typeface="Arial"/>
                <a:cs typeface="Arial"/>
              </a:defRPr>
            </a:lvl6pPr>
            <a:lvl7pPr algn="l">
              <a:defRPr sz="1683" b="0">
                <a:solidFill>
                  <a:srgbClr val="19324D"/>
                </a:solidFill>
                <a:latin typeface="Arial"/>
                <a:ea typeface="Arial"/>
                <a:cs typeface="Arial"/>
              </a:defRPr>
            </a:lvl7pPr>
            <a:lvl8pPr algn="l">
              <a:defRPr sz="1683" b="0">
                <a:solidFill>
                  <a:srgbClr val="19324D"/>
                </a:solidFill>
                <a:latin typeface="Arial"/>
                <a:ea typeface="Arial"/>
                <a:cs typeface="Arial"/>
              </a:defRPr>
            </a:lvl8pPr>
            <a:lvl9pPr algn="l">
              <a:defRPr sz="1683" b="0">
                <a:solidFill>
                  <a:srgbClr val="19324D"/>
                </a:solidFill>
                <a:latin typeface="Arial"/>
                <a:ea typeface="Arial"/>
                <a:cs typeface="Arial"/>
              </a:defRPr>
            </a:lvl9pPr>
          </a:lstStyle>
          <a:p xmlns:a="http://schemas.openxmlformats.org/drawingml/2006/main">
            <a:pPr algn="l">
              <a:lnSpc>
                <a:spcPct val="112000"/>
              </a:lnSpc>
              <a:buNone/>
              <a:defRPr sz="1683" b="0">
                <a:solidFill>
                  <a:srgbClr val="19324D"/>
                </a:solidFill>
                <a:latin typeface="Arial"/>
                <a:ea typeface="Arial"/>
                <a:cs typeface="Arial"/>
              </a:defRPr>
            </a:pPr>
            <a:r>
              <a:rPr sz="1683" b="0">
                <a:solidFill>
                  <a:srgbClr val="19324D"/>
                </a:solidFill>
                <a:latin typeface="Arial"/>
                <a:ea typeface="Arial"/>
                <a:cs typeface="Arial"/>
              </a:rPr>
              <a:t>0</a:t>
            </a:r>
          </a:p>
        </p:txBody>
      </p:sp>
      <p:sp>
        <p:nvSpPr>
          <p:cNvPr id="46" name="math-4-7">
            <a:extLst xmlns:a="http://schemas.openxmlformats.org/drawingml/2006/main">
              <a:ext uri="{FF2B5EF4-FFF2-40B4-BE49-F238E27FC236}">
                <a16:creationId xmlns:a16="http://schemas.microsoft.com/office/drawing/2014/main" id="{78B89BEE-8D2A-462B-9834-29135516A5DC}"/>
              </a:ext>
            </a:extLst>
          </p:cNvPr>
          <p:cNvSpPr>
            <a:spLocks xmlns:a="http://schemas.openxmlformats.org/drawingml/2006/main" noGrp="1"/>
          </p:cNvSpPr>
          <p:nvPr/>
        </p:nvSpPr>
        <p:spPr>
          <a:xfrm xmlns:a="http://schemas.openxmlformats.org/drawingml/2006/main">
            <a:off x="8032528" y="5029200"/>
            <a:ext cx="107823"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550" b="0">
                <a:solidFill>
                  <a:srgbClr val="19324D"/>
                </a:solidFill>
                <a:latin typeface="Arial"/>
                <a:ea typeface="Arial"/>
                <a:cs typeface="Arial"/>
              </a:defRPr>
            </a:defPPr>
            <a:lvl1pPr algn="l">
              <a:defRPr sz="2550" b="0">
                <a:solidFill>
                  <a:srgbClr val="19324D"/>
                </a:solidFill>
                <a:latin typeface="Arial"/>
                <a:ea typeface="Arial"/>
                <a:cs typeface="Arial"/>
              </a:defRPr>
            </a:lvl1pPr>
            <a:lvl2pPr algn="l">
              <a:defRPr sz="2550" b="0">
                <a:solidFill>
                  <a:srgbClr val="19324D"/>
                </a:solidFill>
                <a:latin typeface="Arial"/>
                <a:ea typeface="Arial"/>
                <a:cs typeface="Arial"/>
              </a:defRPr>
            </a:lvl2pPr>
            <a:lvl3pPr algn="l">
              <a:defRPr sz="2550" b="0">
                <a:solidFill>
                  <a:srgbClr val="19324D"/>
                </a:solidFill>
                <a:latin typeface="Arial"/>
                <a:ea typeface="Arial"/>
                <a:cs typeface="Arial"/>
              </a:defRPr>
            </a:lvl3pPr>
            <a:lvl4pPr algn="l">
              <a:defRPr sz="2550" b="0">
                <a:solidFill>
                  <a:srgbClr val="19324D"/>
                </a:solidFill>
                <a:latin typeface="Arial"/>
                <a:ea typeface="Arial"/>
                <a:cs typeface="Arial"/>
              </a:defRPr>
            </a:lvl4pPr>
            <a:lvl5pPr algn="l">
              <a:defRPr sz="2550" b="0">
                <a:solidFill>
                  <a:srgbClr val="19324D"/>
                </a:solidFill>
                <a:latin typeface="Arial"/>
                <a:ea typeface="Arial"/>
                <a:cs typeface="Arial"/>
              </a:defRPr>
            </a:lvl5pPr>
            <a:lvl6pPr algn="l">
              <a:defRPr sz="2550" b="0">
                <a:solidFill>
                  <a:srgbClr val="19324D"/>
                </a:solidFill>
                <a:latin typeface="Arial"/>
                <a:ea typeface="Arial"/>
                <a:cs typeface="Arial"/>
              </a:defRPr>
            </a:lvl6pPr>
            <a:lvl7pPr algn="l">
              <a:defRPr sz="2550" b="0">
                <a:solidFill>
                  <a:srgbClr val="19324D"/>
                </a:solidFill>
                <a:latin typeface="Arial"/>
                <a:ea typeface="Arial"/>
                <a:cs typeface="Arial"/>
              </a:defRPr>
            </a:lvl7pPr>
            <a:lvl8pPr algn="l">
              <a:defRPr sz="2550" b="0">
                <a:solidFill>
                  <a:srgbClr val="19324D"/>
                </a:solidFill>
                <a:latin typeface="Arial"/>
                <a:ea typeface="Arial"/>
                <a:cs typeface="Arial"/>
              </a:defRPr>
            </a:lvl8pPr>
            <a:lvl9pPr algn="l">
              <a:defRPr sz="2550" b="0">
                <a:solidFill>
                  <a:srgbClr val="19324D"/>
                </a:solidFill>
                <a:latin typeface="Arial"/>
                <a:ea typeface="Arial"/>
                <a:cs typeface="Arial"/>
              </a:defRPr>
            </a:lvl9pPr>
          </a:lstStyle>
          <a:p xmlns:a="http://schemas.openxmlformats.org/drawingml/2006/main">
            <a:pPr algn="l">
              <a:lnSpc>
                <a:spcPct val="112000"/>
              </a:lnSpc>
              <a:buNone/>
              <a:defRPr sz="2550" b="0">
                <a:solidFill>
                  <a:srgbClr val="19324D"/>
                </a:solidFill>
                <a:latin typeface="Arial"/>
                <a:ea typeface="Arial"/>
                <a:cs typeface="Arial"/>
              </a:defRPr>
            </a:pPr>
            <a:r>
              <a:rPr sz="2550" b="0">
                <a:solidFill>
                  <a:srgbClr val="19324D"/>
                </a:solidFill>
                <a:latin typeface="Arial"/>
                <a:ea typeface="Arial"/>
                <a:cs typeface="Arial"/>
              </a:rPr>
              <a:t>)</a:t>
            </a:r>
          </a:p>
        </p:txBody>
      </p:sp>
      <p:sp>
        <p:nvSpPr>
          <p:cNvPr id="47" name="body">
            <a:extLst xmlns:a="http://schemas.openxmlformats.org/drawingml/2006/main">
              <a:ext uri="{FF2B5EF4-FFF2-40B4-BE49-F238E27FC236}">
                <a16:creationId xmlns:a16="http://schemas.microsoft.com/office/drawing/2014/main" id="{B51EBB94-ADB1-4C43-A3A1-733BFF4F2275}"/>
              </a:ext>
            </a:extLst>
          </p:cNvPr>
          <p:cNvSpPr>
            <a:spLocks xmlns:a="http://schemas.openxmlformats.org/drawingml/2006/main" noGrp="1"/>
          </p:cNvSpPr>
          <p:nvPr/>
        </p:nvSpPr>
        <p:spPr>
          <a:xfrm xmlns:a="http://schemas.openxmlformats.org/drawingml/2006/main">
            <a:off x="5334000" y="5753100"/>
            <a:ext cx="6172200" cy="365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19324D"/>
                </a:solidFill>
                <a:latin typeface="Arial"/>
                <a:ea typeface="Arial"/>
                <a:cs typeface="Arial"/>
              </a:defRPr>
            </a:defPPr>
            <a:lvl1pPr algn="l">
              <a:defRPr sz="1800" b="0">
                <a:solidFill>
                  <a:srgbClr val="19324D"/>
                </a:solidFill>
                <a:latin typeface="Arial"/>
                <a:ea typeface="Arial"/>
                <a:cs typeface="Arial"/>
              </a:defRPr>
            </a:lvl1pPr>
            <a:lvl2pPr algn="l">
              <a:defRPr sz="1800" b="0">
                <a:solidFill>
                  <a:srgbClr val="19324D"/>
                </a:solidFill>
                <a:latin typeface="Arial"/>
                <a:ea typeface="Arial"/>
                <a:cs typeface="Arial"/>
              </a:defRPr>
            </a:lvl2pPr>
            <a:lvl3pPr algn="l">
              <a:defRPr sz="1800" b="0">
                <a:solidFill>
                  <a:srgbClr val="19324D"/>
                </a:solidFill>
                <a:latin typeface="Arial"/>
                <a:ea typeface="Arial"/>
                <a:cs typeface="Arial"/>
              </a:defRPr>
            </a:lvl3pPr>
            <a:lvl4pPr algn="l">
              <a:defRPr sz="1800" b="0">
                <a:solidFill>
                  <a:srgbClr val="19324D"/>
                </a:solidFill>
                <a:latin typeface="Arial"/>
                <a:ea typeface="Arial"/>
                <a:cs typeface="Arial"/>
              </a:defRPr>
            </a:lvl4pPr>
            <a:lvl5pPr algn="l">
              <a:defRPr sz="1800" b="0">
                <a:solidFill>
                  <a:srgbClr val="19324D"/>
                </a:solidFill>
                <a:latin typeface="Arial"/>
                <a:ea typeface="Arial"/>
                <a:cs typeface="Arial"/>
              </a:defRPr>
            </a:lvl5pPr>
            <a:lvl6pPr algn="l">
              <a:defRPr sz="1800" b="0">
                <a:solidFill>
                  <a:srgbClr val="19324D"/>
                </a:solidFill>
                <a:latin typeface="Arial"/>
                <a:ea typeface="Arial"/>
                <a:cs typeface="Arial"/>
              </a:defRPr>
            </a:lvl6pPr>
            <a:lvl7pPr algn="l">
              <a:defRPr sz="1800" b="0">
                <a:solidFill>
                  <a:srgbClr val="19324D"/>
                </a:solidFill>
                <a:latin typeface="Arial"/>
                <a:ea typeface="Arial"/>
                <a:cs typeface="Arial"/>
              </a:defRPr>
            </a:lvl7pPr>
            <a:lvl8pPr algn="l">
              <a:defRPr sz="1800" b="0">
                <a:solidFill>
                  <a:srgbClr val="19324D"/>
                </a:solidFill>
                <a:latin typeface="Arial"/>
                <a:ea typeface="Arial"/>
                <a:cs typeface="Arial"/>
              </a:defRPr>
            </a:lvl8pPr>
            <a:lvl9pPr algn="l">
              <a:defRPr sz="1800" b="0">
                <a:solidFill>
                  <a:srgbClr val="19324D"/>
                </a:solidFill>
                <a:latin typeface="Arial"/>
                <a:ea typeface="Arial"/>
                <a:cs typeface="Arial"/>
              </a:defRPr>
            </a:lvl9pPr>
          </a:lstStyle>
          <a:p xmlns:a="http://schemas.openxmlformats.org/drawingml/2006/main">
            <a:pPr algn="l">
              <a:lnSpc>
                <a:spcPct val="112000"/>
              </a:lnSpc>
              <a:buNone/>
              <a:defRPr sz="1800" b="0">
                <a:solidFill>
                  <a:srgbClr val="19324D"/>
                </a:solidFill>
                <a:latin typeface="Arial"/>
                <a:ea typeface="Arial"/>
                <a:cs typeface="Arial"/>
              </a:defRPr>
            </a:pPr>
            <a:r>
              <a:rPr sz="1800" b="0">
                <a:solidFill>
                  <a:srgbClr val="19324D"/>
                </a:solidFill>
                <a:latin typeface="Arial"/>
                <a:ea typeface="Arial"/>
                <a:cs typeface="Arial"/>
              </a:rPr>
              <a:t>These relations work in any single dimension.</a:t>
            </a:r>
          </a:p>
        </p:txBody>
      </p:sp>
    </p:spTree>
    <p:extLst>
      <p:ext uri="{BB962C8B-B14F-4D97-AF65-F5344CB8AC3E}">
        <p14:creationId xmlns:p14="http://schemas.microsoft.com/office/powerpoint/2010/main" val="596322504"/>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cart with constant acceleration</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2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6</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B45A00"/>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QUESTION 2</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sp>
        <p:nvSpPr>
          <p:cNvPr id="22" name="content-panel">
            <a:extLst xmlns:a="http://schemas.openxmlformats.org/drawingml/2006/main">
              <a:ext uri="{FF2B5EF4-FFF2-40B4-BE49-F238E27FC236}">
                <a16:creationId xmlns:a16="http://schemas.microsoft.com/office/drawing/2014/main" id="{070FA332-BFDB-41C3-97E4-710B7D2B601E}"/>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5F5F5"/>
          </a:solidFill>
          <a:ln xmlns:a="http://schemas.openxmlformats.org/drawingml/2006/main" w="0">
            <a:noFill/>
          </a:ln>
        </p:spPr>
      </p:sp>
      <p:sp>
        <p:nvSpPr>
          <p:cNvPr id="23" name="panel-label">
            <a:extLst xmlns:a="http://schemas.openxmlformats.org/drawingml/2006/main">
              <a:ext uri="{FF2B5EF4-FFF2-40B4-BE49-F238E27FC236}">
                <a16:creationId xmlns:a16="http://schemas.microsoft.com/office/drawing/2014/main" id="{FD1EC13E-E9C1-4F8D-B979-B36E344F31AC}"/>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GIVEN</a:t>
            </a:r>
          </a:p>
        </p:txBody>
      </p:sp>
      <p:sp>
        <p:nvSpPr>
          <p:cNvPr id="24" name="body">
            <a:extLst xmlns:a="http://schemas.openxmlformats.org/drawingml/2006/main">
              <a:ext uri="{FF2B5EF4-FFF2-40B4-BE49-F238E27FC236}">
                <a16:creationId xmlns:a16="http://schemas.microsoft.com/office/drawing/2014/main" id="{D267B92F-3804-4ADB-BDB9-7181001603BF}"/>
              </a:ext>
            </a:extLst>
          </p:cNvPr>
          <p:cNvSpPr>
            <a:spLocks xmlns:a="http://schemas.openxmlformats.org/drawingml/2006/main" noGrp="1"/>
          </p:cNvSpPr>
          <p:nvPr/>
        </p:nvSpPr>
        <p:spPr>
          <a:xfrm xmlns:a="http://schemas.openxmlformats.org/drawingml/2006/main">
            <a:off x="952500" y="2390775"/>
            <a:ext cx="3657600" cy="404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Positive direction: right</a:t>
            </a:r>
          </a:p>
        </p:txBody>
      </p:sp>
      <p:sp>
        <p:nvSpPr>
          <p:cNvPr id="25" name="body">
            <a:extLst xmlns:a="http://schemas.openxmlformats.org/drawingml/2006/main">
              <a:ext uri="{FF2B5EF4-FFF2-40B4-BE49-F238E27FC236}">
                <a16:creationId xmlns:a16="http://schemas.microsoft.com/office/drawing/2014/main" id="{6B28E592-58CC-4126-AC50-953B647C7CDD}"/>
              </a:ext>
            </a:extLst>
          </p:cNvPr>
          <p:cNvSpPr>
            <a:spLocks xmlns:a="http://schemas.openxmlformats.org/drawingml/2006/main" noGrp="1"/>
          </p:cNvSpPr>
          <p:nvPr/>
        </p:nvSpPr>
        <p:spPr>
          <a:xfrm xmlns:a="http://schemas.openxmlformats.org/drawingml/2006/main">
            <a:off x="952500" y="3105150"/>
            <a:ext cx="3657600" cy="4557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0">
                <a:solidFill>
                  <a:srgbClr val="19324D"/>
                </a:solidFill>
                <a:latin typeface="Arial"/>
                <a:ea typeface="Arial"/>
                <a:cs typeface="Arial"/>
              </a:defRPr>
            </a:defPPr>
            <a:lvl1pPr algn="l">
              <a:defRPr sz="2325" b="0">
                <a:solidFill>
                  <a:srgbClr val="19324D"/>
                </a:solidFill>
                <a:latin typeface="Arial"/>
                <a:ea typeface="Arial"/>
                <a:cs typeface="Arial"/>
              </a:defRPr>
            </a:lvl1pPr>
            <a:lvl2pPr algn="l">
              <a:defRPr sz="2325" b="0">
                <a:solidFill>
                  <a:srgbClr val="19324D"/>
                </a:solidFill>
                <a:latin typeface="Arial"/>
                <a:ea typeface="Arial"/>
                <a:cs typeface="Arial"/>
              </a:defRPr>
            </a:lvl2pPr>
            <a:lvl3pPr algn="l">
              <a:defRPr sz="2325" b="0">
                <a:solidFill>
                  <a:srgbClr val="19324D"/>
                </a:solidFill>
                <a:latin typeface="Arial"/>
                <a:ea typeface="Arial"/>
                <a:cs typeface="Arial"/>
              </a:defRPr>
            </a:lvl3pPr>
            <a:lvl4pPr algn="l">
              <a:defRPr sz="2325" b="0">
                <a:solidFill>
                  <a:srgbClr val="19324D"/>
                </a:solidFill>
                <a:latin typeface="Arial"/>
                <a:ea typeface="Arial"/>
                <a:cs typeface="Arial"/>
              </a:defRPr>
            </a:lvl4pPr>
            <a:lvl5pPr algn="l">
              <a:defRPr sz="2325" b="0">
                <a:solidFill>
                  <a:srgbClr val="19324D"/>
                </a:solidFill>
                <a:latin typeface="Arial"/>
                <a:ea typeface="Arial"/>
                <a:cs typeface="Arial"/>
              </a:defRPr>
            </a:lvl5pPr>
            <a:lvl6pPr algn="l">
              <a:defRPr sz="2325" b="0">
                <a:solidFill>
                  <a:srgbClr val="19324D"/>
                </a:solidFill>
                <a:latin typeface="Arial"/>
                <a:ea typeface="Arial"/>
                <a:cs typeface="Arial"/>
              </a:defRPr>
            </a:lvl6pPr>
            <a:lvl7pPr algn="l">
              <a:defRPr sz="2325" b="0">
                <a:solidFill>
                  <a:srgbClr val="19324D"/>
                </a:solidFill>
                <a:latin typeface="Arial"/>
                <a:ea typeface="Arial"/>
                <a:cs typeface="Arial"/>
              </a:defRPr>
            </a:lvl7pPr>
            <a:lvl8pPr algn="l">
              <a:defRPr sz="2325" b="0">
                <a:solidFill>
                  <a:srgbClr val="19324D"/>
                </a:solidFill>
                <a:latin typeface="Arial"/>
                <a:ea typeface="Arial"/>
                <a:cs typeface="Arial"/>
              </a:defRPr>
            </a:lvl8pPr>
            <a:lvl9pPr algn="l">
              <a:defRPr sz="2325" b="0">
                <a:solidFill>
                  <a:srgbClr val="19324D"/>
                </a:solidFill>
                <a:latin typeface="Arial"/>
                <a:ea typeface="Arial"/>
                <a:cs typeface="Arial"/>
              </a:defRPr>
            </a:lvl9pPr>
          </a:lstStyle>
          <a:p xmlns:a="http://schemas.openxmlformats.org/drawingml/2006/main">
            <a:pPr algn="l">
              <a:lnSpc>
                <a:spcPct val="112000"/>
              </a:lnSpc>
              <a:buNone/>
              <a:defRPr sz="2325" b="0">
                <a:solidFill>
                  <a:srgbClr val="19324D"/>
                </a:solidFill>
                <a:latin typeface="Arial"/>
                <a:ea typeface="Arial"/>
                <a:cs typeface="Arial"/>
              </a:defRPr>
            </a:pPr>
            <a:r>
              <a:rPr sz="2325" b="0">
                <a:solidFill>
                  <a:srgbClr val="19324D"/>
                </a:solidFill>
                <a:latin typeface="Arial"/>
                <a:ea typeface="Arial"/>
                <a:cs typeface="Arial"/>
              </a:rPr>
              <a:t>x₀ = −1.0 m</a:t>
            </a:r>
          </a:p>
        </p:txBody>
      </p:sp>
      <p:sp>
        <p:nvSpPr>
          <p:cNvPr id="26" name="body">
            <a:extLst xmlns:a="http://schemas.openxmlformats.org/drawingml/2006/main">
              <a:ext uri="{FF2B5EF4-FFF2-40B4-BE49-F238E27FC236}">
                <a16:creationId xmlns:a16="http://schemas.microsoft.com/office/drawing/2014/main" id="{5D0085F5-3997-4D6A-8698-08C901ADBA07}"/>
              </a:ext>
            </a:extLst>
          </p:cNvPr>
          <p:cNvSpPr>
            <a:spLocks xmlns:a="http://schemas.openxmlformats.org/drawingml/2006/main" noGrp="1"/>
          </p:cNvSpPr>
          <p:nvPr/>
        </p:nvSpPr>
        <p:spPr>
          <a:xfrm xmlns:a="http://schemas.openxmlformats.org/drawingml/2006/main">
            <a:off x="952500" y="3819525"/>
            <a:ext cx="3657600" cy="4557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0">
                <a:solidFill>
                  <a:srgbClr val="19324D"/>
                </a:solidFill>
                <a:latin typeface="Arial"/>
                <a:ea typeface="Arial"/>
                <a:cs typeface="Arial"/>
              </a:defRPr>
            </a:defPPr>
            <a:lvl1pPr algn="l">
              <a:defRPr sz="2325" b="0">
                <a:solidFill>
                  <a:srgbClr val="19324D"/>
                </a:solidFill>
                <a:latin typeface="Arial"/>
                <a:ea typeface="Arial"/>
                <a:cs typeface="Arial"/>
              </a:defRPr>
            </a:lvl1pPr>
            <a:lvl2pPr algn="l">
              <a:defRPr sz="2325" b="0">
                <a:solidFill>
                  <a:srgbClr val="19324D"/>
                </a:solidFill>
                <a:latin typeface="Arial"/>
                <a:ea typeface="Arial"/>
                <a:cs typeface="Arial"/>
              </a:defRPr>
            </a:lvl2pPr>
            <a:lvl3pPr algn="l">
              <a:defRPr sz="2325" b="0">
                <a:solidFill>
                  <a:srgbClr val="19324D"/>
                </a:solidFill>
                <a:latin typeface="Arial"/>
                <a:ea typeface="Arial"/>
                <a:cs typeface="Arial"/>
              </a:defRPr>
            </a:lvl3pPr>
            <a:lvl4pPr algn="l">
              <a:defRPr sz="2325" b="0">
                <a:solidFill>
                  <a:srgbClr val="19324D"/>
                </a:solidFill>
                <a:latin typeface="Arial"/>
                <a:ea typeface="Arial"/>
                <a:cs typeface="Arial"/>
              </a:defRPr>
            </a:lvl4pPr>
            <a:lvl5pPr algn="l">
              <a:defRPr sz="2325" b="0">
                <a:solidFill>
                  <a:srgbClr val="19324D"/>
                </a:solidFill>
                <a:latin typeface="Arial"/>
                <a:ea typeface="Arial"/>
                <a:cs typeface="Arial"/>
              </a:defRPr>
            </a:lvl5pPr>
            <a:lvl6pPr algn="l">
              <a:defRPr sz="2325" b="0">
                <a:solidFill>
                  <a:srgbClr val="19324D"/>
                </a:solidFill>
                <a:latin typeface="Arial"/>
                <a:ea typeface="Arial"/>
                <a:cs typeface="Arial"/>
              </a:defRPr>
            </a:lvl6pPr>
            <a:lvl7pPr algn="l">
              <a:defRPr sz="2325" b="0">
                <a:solidFill>
                  <a:srgbClr val="19324D"/>
                </a:solidFill>
                <a:latin typeface="Arial"/>
                <a:ea typeface="Arial"/>
                <a:cs typeface="Arial"/>
              </a:defRPr>
            </a:lvl7pPr>
            <a:lvl8pPr algn="l">
              <a:defRPr sz="2325" b="0">
                <a:solidFill>
                  <a:srgbClr val="19324D"/>
                </a:solidFill>
                <a:latin typeface="Arial"/>
                <a:ea typeface="Arial"/>
                <a:cs typeface="Arial"/>
              </a:defRPr>
            </a:lvl8pPr>
            <a:lvl9pPr algn="l">
              <a:defRPr sz="2325" b="0">
                <a:solidFill>
                  <a:srgbClr val="19324D"/>
                </a:solidFill>
                <a:latin typeface="Arial"/>
                <a:ea typeface="Arial"/>
                <a:cs typeface="Arial"/>
              </a:defRPr>
            </a:lvl9pPr>
          </a:lstStyle>
          <a:p xmlns:a="http://schemas.openxmlformats.org/drawingml/2006/main">
            <a:pPr algn="l">
              <a:lnSpc>
                <a:spcPct val="112000"/>
              </a:lnSpc>
              <a:buNone/>
              <a:defRPr sz="2325" b="0">
                <a:solidFill>
                  <a:srgbClr val="19324D"/>
                </a:solidFill>
                <a:latin typeface="Arial"/>
                <a:ea typeface="Arial"/>
                <a:cs typeface="Arial"/>
              </a:defRPr>
            </a:pPr>
            <a:r>
              <a:rPr sz="2325" b="0">
                <a:solidFill>
                  <a:srgbClr val="19324D"/>
                </a:solidFill>
                <a:latin typeface="Arial"/>
                <a:ea typeface="Arial"/>
                <a:cs typeface="Arial"/>
              </a:rPr>
              <a:t>v₀ = +3.0 m/s</a:t>
            </a:r>
          </a:p>
        </p:txBody>
      </p:sp>
      <p:sp>
        <p:nvSpPr>
          <p:cNvPr id="27" name="body">
            <a:extLst xmlns:a="http://schemas.openxmlformats.org/drawingml/2006/main">
              <a:ext uri="{FF2B5EF4-FFF2-40B4-BE49-F238E27FC236}">
                <a16:creationId xmlns:a16="http://schemas.microsoft.com/office/drawing/2014/main" id="{1BD86584-0725-4570-97CD-1543C1FFD87D}"/>
              </a:ext>
            </a:extLst>
          </p:cNvPr>
          <p:cNvSpPr>
            <a:spLocks xmlns:a="http://schemas.openxmlformats.org/drawingml/2006/main" noGrp="1"/>
          </p:cNvSpPr>
          <p:nvPr/>
        </p:nvSpPr>
        <p:spPr>
          <a:xfrm xmlns:a="http://schemas.openxmlformats.org/drawingml/2006/main">
            <a:off x="952500" y="4533900"/>
            <a:ext cx="3657600" cy="4557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0">
                <a:solidFill>
                  <a:srgbClr val="19324D"/>
                </a:solidFill>
                <a:latin typeface="Arial"/>
                <a:ea typeface="Arial"/>
                <a:cs typeface="Arial"/>
              </a:defRPr>
            </a:defPPr>
            <a:lvl1pPr algn="l">
              <a:defRPr sz="2325" b="0">
                <a:solidFill>
                  <a:srgbClr val="19324D"/>
                </a:solidFill>
                <a:latin typeface="Arial"/>
                <a:ea typeface="Arial"/>
                <a:cs typeface="Arial"/>
              </a:defRPr>
            </a:lvl1pPr>
            <a:lvl2pPr algn="l">
              <a:defRPr sz="2325" b="0">
                <a:solidFill>
                  <a:srgbClr val="19324D"/>
                </a:solidFill>
                <a:latin typeface="Arial"/>
                <a:ea typeface="Arial"/>
                <a:cs typeface="Arial"/>
              </a:defRPr>
            </a:lvl2pPr>
            <a:lvl3pPr algn="l">
              <a:defRPr sz="2325" b="0">
                <a:solidFill>
                  <a:srgbClr val="19324D"/>
                </a:solidFill>
                <a:latin typeface="Arial"/>
                <a:ea typeface="Arial"/>
                <a:cs typeface="Arial"/>
              </a:defRPr>
            </a:lvl3pPr>
            <a:lvl4pPr algn="l">
              <a:defRPr sz="2325" b="0">
                <a:solidFill>
                  <a:srgbClr val="19324D"/>
                </a:solidFill>
                <a:latin typeface="Arial"/>
                <a:ea typeface="Arial"/>
                <a:cs typeface="Arial"/>
              </a:defRPr>
            </a:lvl4pPr>
            <a:lvl5pPr algn="l">
              <a:defRPr sz="2325" b="0">
                <a:solidFill>
                  <a:srgbClr val="19324D"/>
                </a:solidFill>
                <a:latin typeface="Arial"/>
                <a:ea typeface="Arial"/>
                <a:cs typeface="Arial"/>
              </a:defRPr>
            </a:lvl5pPr>
            <a:lvl6pPr algn="l">
              <a:defRPr sz="2325" b="0">
                <a:solidFill>
                  <a:srgbClr val="19324D"/>
                </a:solidFill>
                <a:latin typeface="Arial"/>
                <a:ea typeface="Arial"/>
                <a:cs typeface="Arial"/>
              </a:defRPr>
            </a:lvl6pPr>
            <a:lvl7pPr algn="l">
              <a:defRPr sz="2325" b="0">
                <a:solidFill>
                  <a:srgbClr val="19324D"/>
                </a:solidFill>
                <a:latin typeface="Arial"/>
                <a:ea typeface="Arial"/>
                <a:cs typeface="Arial"/>
              </a:defRPr>
            </a:lvl7pPr>
            <a:lvl8pPr algn="l">
              <a:defRPr sz="2325" b="0">
                <a:solidFill>
                  <a:srgbClr val="19324D"/>
                </a:solidFill>
                <a:latin typeface="Arial"/>
                <a:ea typeface="Arial"/>
                <a:cs typeface="Arial"/>
              </a:defRPr>
            </a:lvl8pPr>
            <a:lvl9pPr algn="l">
              <a:defRPr sz="2325" b="0">
                <a:solidFill>
                  <a:srgbClr val="19324D"/>
                </a:solidFill>
                <a:latin typeface="Arial"/>
                <a:ea typeface="Arial"/>
                <a:cs typeface="Arial"/>
              </a:defRPr>
            </a:lvl9pPr>
          </a:lstStyle>
          <a:p xmlns:a="http://schemas.openxmlformats.org/drawingml/2006/main">
            <a:pPr algn="l">
              <a:lnSpc>
                <a:spcPct val="112000"/>
              </a:lnSpc>
              <a:buNone/>
              <a:defRPr sz="2325" b="0">
                <a:solidFill>
                  <a:srgbClr val="19324D"/>
                </a:solidFill>
                <a:latin typeface="Arial"/>
                <a:ea typeface="Arial"/>
                <a:cs typeface="Arial"/>
              </a:defRPr>
            </a:pPr>
            <a:r>
              <a:rPr sz="2325" b="0">
                <a:solidFill>
                  <a:srgbClr val="19324D"/>
                </a:solidFill>
                <a:latin typeface="Arial"/>
                <a:ea typeface="Arial"/>
                <a:cs typeface="Arial"/>
              </a:rPr>
              <a:t>a = +2.0 m/s²</a:t>
            </a:r>
          </a:p>
        </p:txBody>
      </p:sp>
      <p:sp>
        <p:nvSpPr>
          <p:cNvPr id="28" name="body">
            <a:extLst xmlns:a="http://schemas.openxmlformats.org/drawingml/2006/main">
              <a:ext uri="{FF2B5EF4-FFF2-40B4-BE49-F238E27FC236}">
                <a16:creationId xmlns:a16="http://schemas.microsoft.com/office/drawing/2014/main" id="{C092B13D-FAAC-4FBD-835A-4BB2CD1D9601}"/>
              </a:ext>
            </a:extLst>
          </p:cNvPr>
          <p:cNvSpPr>
            <a:spLocks xmlns:a="http://schemas.openxmlformats.org/drawingml/2006/main" noGrp="1"/>
          </p:cNvSpPr>
          <p:nvPr/>
        </p:nvSpPr>
        <p:spPr>
          <a:xfrm xmlns:a="http://schemas.openxmlformats.org/drawingml/2006/main">
            <a:off x="952500" y="5248275"/>
            <a:ext cx="3657600" cy="4557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0">
                <a:solidFill>
                  <a:srgbClr val="19324D"/>
                </a:solidFill>
                <a:latin typeface="Arial"/>
                <a:ea typeface="Arial"/>
                <a:cs typeface="Arial"/>
              </a:defRPr>
            </a:defPPr>
            <a:lvl1pPr algn="l">
              <a:defRPr sz="2325" b="0">
                <a:solidFill>
                  <a:srgbClr val="19324D"/>
                </a:solidFill>
                <a:latin typeface="Arial"/>
                <a:ea typeface="Arial"/>
                <a:cs typeface="Arial"/>
              </a:defRPr>
            </a:lvl1pPr>
            <a:lvl2pPr algn="l">
              <a:defRPr sz="2325" b="0">
                <a:solidFill>
                  <a:srgbClr val="19324D"/>
                </a:solidFill>
                <a:latin typeface="Arial"/>
                <a:ea typeface="Arial"/>
                <a:cs typeface="Arial"/>
              </a:defRPr>
            </a:lvl2pPr>
            <a:lvl3pPr algn="l">
              <a:defRPr sz="2325" b="0">
                <a:solidFill>
                  <a:srgbClr val="19324D"/>
                </a:solidFill>
                <a:latin typeface="Arial"/>
                <a:ea typeface="Arial"/>
                <a:cs typeface="Arial"/>
              </a:defRPr>
            </a:lvl3pPr>
            <a:lvl4pPr algn="l">
              <a:defRPr sz="2325" b="0">
                <a:solidFill>
                  <a:srgbClr val="19324D"/>
                </a:solidFill>
                <a:latin typeface="Arial"/>
                <a:ea typeface="Arial"/>
                <a:cs typeface="Arial"/>
              </a:defRPr>
            </a:lvl4pPr>
            <a:lvl5pPr algn="l">
              <a:defRPr sz="2325" b="0">
                <a:solidFill>
                  <a:srgbClr val="19324D"/>
                </a:solidFill>
                <a:latin typeface="Arial"/>
                <a:ea typeface="Arial"/>
                <a:cs typeface="Arial"/>
              </a:defRPr>
            </a:lvl5pPr>
            <a:lvl6pPr algn="l">
              <a:defRPr sz="2325" b="0">
                <a:solidFill>
                  <a:srgbClr val="19324D"/>
                </a:solidFill>
                <a:latin typeface="Arial"/>
                <a:ea typeface="Arial"/>
                <a:cs typeface="Arial"/>
              </a:defRPr>
            </a:lvl6pPr>
            <a:lvl7pPr algn="l">
              <a:defRPr sz="2325" b="0">
                <a:solidFill>
                  <a:srgbClr val="19324D"/>
                </a:solidFill>
                <a:latin typeface="Arial"/>
                <a:ea typeface="Arial"/>
                <a:cs typeface="Arial"/>
              </a:defRPr>
            </a:lvl7pPr>
            <a:lvl8pPr algn="l">
              <a:defRPr sz="2325" b="0">
                <a:solidFill>
                  <a:srgbClr val="19324D"/>
                </a:solidFill>
                <a:latin typeface="Arial"/>
                <a:ea typeface="Arial"/>
                <a:cs typeface="Arial"/>
              </a:defRPr>
            </a:lvl8pPr>
            <a:lvl9pPr algn="l">
              <a:defRPr sz="2325" b="0">
                <a:solidFill>
                  <a:srgbClr val="19324D"/>
                </a:solidFill>
                <a:latin typeface="Arial"/>
                <a:ea typeface="Arial"/>
                <a:cs typeface="Arial"/>
              </a:defRPr>
            </a:lvl9pPr>
          </a:lstStyle>
          <a:p xmlns:a="http://schemas.openxmlformats.org/drawingml/2006/main">
            <a:pPr algn="l">
              <a:lnSpc>
                <a:spcPct val="112000"/>
              </a:lnSpc>
              <a:buNone/>
              <a:defRPr sz="2325" b="0">
                <a:solidFill>
                  <a:srgbClr val="19324D"/>
                </a:solidFill>
                <a:latin typeface="Arial"/>
                <a:ea typeface="Arial"/>
                <a:cs typeface="Arial"/>
              </a:defRPr>
            </a:pPr>
            <a:r>
              <a:rPr sz="2325" b="0">
                <a:solidFill>
                  <a:srgbClr val="19324D"/>
                </a:solidFill>
                <a:latin typeface="Arial"/>
                <a:ea typeface="Arial"/>
                <a:cs typeface="Arial"/>
              </a:rPr>
              <a:t>Δt = 4.0 s</a:t>
            </a:r>
          </a:p>
        </p:txBody>
      </p:sp>
      <p:sp>
        <p:nvSpPr>
          <p:cNvPr id="29" name="question-part-a">
            <a:extLst xmlns:a="http://schemas.openxmlformats.org/drawingml/2006/main">
              <a:ext uri="{FF2B5EF4-FFF2-40B4-BE49-F238E27FC236}">
                <a16:creationId xmlns:a16="http://schemas.microsoft.com/office/drawing/2014/main" id="{C0EEEFCA-5393-4FE6-A0E5-B2A876052E73}"/>
              </a:ext>
            </a:extLst>
          </p:cNvPr>
          <p:cNvSpPr>
            <a:spLocks xmlns:a="http://schemas.openxmlformats.org/drawingml/2006/main" noGrp="1"/>
          </p:cNvSpPr>
          <p:nvPr/>
        </p:nvSpPr>
        <p:spPr>
          <a:xfrm xmlns:a="http://schemas.openxmlformats.org/drawingml/2006/main">
            <a:off x="5334000" y="1924050"/>
            <a:ext cx="6172200" cy="43005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defRPr sz="2175" b="0">
                <a:solidFill>
                  <a:srgbClr val="19324D"/>
                </a:solidFill>
                <a:latin typeface="Arial"/>
                <a:ea typeface="Arial"/>
                <a:cs typeface="Arial"/>
              </a:defRPr>
            </a:lvl1pPr>
            <a:lvl2pPr algn="l">
              <a:defRPr sz="2175" b="0">
                <a:solidFill>
                  <a:srgbClr val="19324D"/>
                </a:solidFill>
                <a:latin typeface="Arial"/>
                <a:ea typeface="Arial"/>
                <a:cs typeface="Arial"/>
              </a:defRPr>
            </a:lvl2pPr>
            <a:lvl3pPr algn="l">
              <a:defRPr sz="2175" b="0">
                <a:solidFill>
                  <a:srgbClr val="19324D"/>
                </a:solidFill>
                <a:latin typeface="Arial"/>
                <a:ea typeface="Arial"/>
                <a:cs typeface="Arial"/>
              </a:defRPr>
            </a:lvl3pPr>
            <a:lvl4pPr algn="l">
              <a:defRPr sz="2175" b="0">
                <a:solidFill>
                  <a:srgbClr val="19324D"/>
                </a:solidFill>
                <a:latin typeface="Arial"/>
                <a:ea typeface="Arial"/>
                <a:cs typeface="Arial"/>
              </a:defRPr>
            </a:lvl4pPr>
            <a:lvl5pPr algn="l">
              <a:defRPr sz="2175" b="0">
                <a:solidFill>
                  <a:srgbClr val="19324D"/>
                </a:solidFill>
                <a:latin typeface="Arial"/>
                <a:ea typeface="Arial"/>
                <a:cs typeface="Arial"/>
              </a:defRPr>
            </a:lvl5pPr>
            <a:lvl6pPr algn="l">
              <a:defRPr sz="2175" b="0">
                <a:solidFill>
                  <a:srgbClr val="19324D"/>
                </a:solidFill>
                <a:latin typeface="Arial"/>
                <a:ea typeface="Arial"/>
                <a:cs typeface="Arial"/>
              </a:defRPr>
            </a:lvl6pPr>
            <a:lvl7pPr algn="l">
              <a:defRPr sz="2175" b="0">
                <a:solidFill>
                  <a:srgbClr val="19324D"/>
                </a:solidFill>
                <a:latin typeface="Arial"/>
                <a:ea typeface="Arial"/>
                <a:cs typeface="Arial"/>
              </a:defRPr>
            </a:lvl7pPr>
            <a:lvl8pPr algn="l">
              <a:defRPr sz="2175" b="0">
                <a:solidFill>
                  <a:srgbClr val="19324D"/>
                </a:solidFill>
                <a:latin typeface="Arial"/>
                <a:ea typeface="Arial"/>
                <a:cs typeface="Arial"/>
              </a:defRPr>
            </a:lvl8pPr>
            <a:lvl9pPr algn="l">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(a) Find the final velocity.</a:t>
            </a:r>
          </a:p>
        </p:txBody>
      </p:sp>
      <p:sp>
        <p:nvSpPr>
          <p:cNvPr id="30" name="question-part-b">
            <a:extLst xmlns:a="http://schemas.openxmlformats.org/drawingml/2006/main">
              <a:ext uri="{FF2B5EF4-FFF2-40B4-BE49-F238E27FC236}">
                <a16:creationId xmlns:a16="http://schemas.microsoft.com/office/drawing/2014/main" id="{226713D2-D7A9-41A5-BDB1-5F730AED70C9}"/>
              </a:ext>
            </a:extLst>
          </p:cNvPr>
          <p:cNvSpPr>
            <a:spLocks xmlns:a="http://schemas.openxmlformats.org/drawingml/2006/main" noGrp="1"/>
          </p:cNvSpPr>
          <p:nvPr/>
        </p:nvSpPr>
        <p:spPr>
          <a:xfrm xmlns:a="http://schemas.openxmlformats.org/drawingml/2006/main">
            <a:off x="5334000" y="2782729"/>
            <a:ext cx="6172200" cy="43005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defRPr sz="2175" b="0">
                <a:solidFill>
                  <a:srgbClr val="19324D"/>
                </a:solidFill>
                <a:latin typeface="Arial"/>
                <a:ea typeface="Arial"/>
                <a:cs typeface="Arial"/>
              </a:defRPr>
            </a:lvl1pPr>
            <a:lvl2pPr algn="l">
              <a:defRPr sz="2175" b="0">
                <a:solidFill>
                  <a:srgbClr val="19324D"/>
                </a:solidFill>
                <a:latin typeface="Arial"/>
                <a:ea typeface="Arial"/>
                <a:cs typeface="Arial"/>
              </a:defRPr>
            </a:lvl2pPr>
            <a:lvl3pPr algn="l">
              <a:defRPr sz="2175" b="0">
                <a:solidFill>
                  <a:srgbClr val="19324D"/>
                </a:solidFill>
                <a:latin typeface="Arial"/>
                <a:ea typeface="Arial"/>
                <a:cs typeface="Arial"/>
              </a:defRPr>
            </a:lvl3pPr>
            <a:lvl4pPr algn="l">
              <a:defRPr sz="2175" b="0">
                <a:solidFill>
                  <a:srgbClr val="19324D"/>
                </a:solidFill>
                <a:latin typeface="Arial"/>
                <a:ea typeface="Arial"/>
                <a:cs typeface="Arial"/>
              </a:defRPr>
            </a:lvl4pPr>
            <a:lvl5pPr algn="l">
              <a:defRPr sz="2175" b="0">
                <a:solidFill>
                  <a:srgbClr val="19324D"/>
                </a:solidFill>
                <a:latin typeface="Arial"/>
                <a:ea typeface="Arial"/>
                <a:cs typeface="Arial"/>
              </a:defRPr>
            </a:lvl5pPr>
            <a:lvl6pPr algn="l">
              <a:defRPr sz="2175" b="0">
                <a:solidFill>
                  <a:srgbClr val="19324D"/>
                </a:solidFill>
                <a:latin typeface="Arial"/>
                <a:ea typeface="Arial"/>
                <a:cs typeface="Arial"/>
              </a:defRPr>
            </a:lvl6pPr>
            <a:lvl7pPr algn="l">
              <a:defRPr sz="2175" b="0">
                <a:solidFill>
                  <a:srgbClr val="19324D"/>
                </a:solidFill>
                <a:latin typeface="Arial"/>
                <a:ea typeface="Arial"/>
                <a:cs typeface="Arial"/>
              </a:defRPr>
            </a:lvl7pPr>
            <a:lvl8pPr algn="l">
              <a:defRPr sz="2175" b="0">
                <a:solidFill>
                  <a:srgbClr val="19324D"/>
                </a:solidFill>
                <a:latin typeface="Arial"/>
                <a:ea typeface="Arial"/>
                <a:cs typeface="Arial"/>
              </a:defRPr>
            </a:lvl8pPr>
            <a:lvl9pPr algn="l">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(b) Find the displacement during the 4.0 s interval.</a:t>
            </a:r>
          </a:p>
        </p:txBody>
      </p:sp>
      <p:sp>
        <p:nvSpPr>
          <p:cNvPr id="31" name="question-part-c">
            <a:extLst xmlns:a="http://schemas.openxmlformats.org/drawingml/2006/main">
              <a:ext uri="{FF2B5EF4-FFF2-40B4-BE49-F238E27FC236}">
                <a16:creationId xmlns:a16="http://schemas.microsoft.com/office/drawing/2014/main" id="{A6E78C7C-463B-4B66-9BBA-1EAB9BBFB11C}"/>
              </a:ext>
            </a:extLst>
          </p:cNvPr>
          <p:cNvSpPr>
            <a:spLocks xmlns:a="http://schemas.openxmlformats.org/drawingml/2006/main" noGrp="1"/>
          </p:cNvSpPr>
          <p:nvPr/>
        </p:nvSpPr>
        <p:spPr>
          <a:xfrm xmlns:a="http://schemas.openxmlformats.org/drawingml/2006/main">
            <a:off x="5334000" y="3641407"/>
            <a:ext cx="6172200" cy="80295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defRPr sz="2175" b="0">
                <a:solidFill>
                  <a:srgbClr val="19324D"/>
                </a:solidFill>
                <a:latin typeface="Arial"/>
                <a:ea typeface="Arial"/>
                <a:cs typeface="Arial"/>
              </a:defRPr>
            </a:lvl1pPr>
            <a:lvl2pPr algn="l">
              <a:defRPr sz="2175" b="0">
                <a:solidFill>
                  <a:srgbClr val="19324D"/>
                </a:solidFill>
                <a:latin typeface="Arial"/>
                <a:ea typeface="Arial"/>
                <a:cs typeface="Arial"/>
              </a:defRPr>
            </a:lvl2pPr>
            <a:lvl3pPr algn="l">
              <a:defRPr sz="2175" b="0">
                <a:solidFill>
                  <a:srgbClr val="19324D"/>
                </a:solidFill>
                <a:latin typeface="Arial"/>
                <a:ea typeface="Arial"/>
                <a:cs typeface="Arial"/>
              </a:defRPr>
            </a:lvl3pPr>
            <a:lvl4pPr algn="l">
              <a:defRPr sz="2175" b="0">
                <a:solidFill>
                  <a:srgbClr val="19324D"/>
                </a:solidFill>
                <a:latin typeface="Arial"/>
                <a:ea typeface="Arial"/>
                <a:cs typeface="Arial"/>
              </a:defRPr>
            </a:lvl4pPr>
            <a:lvl5pPr algn="l">
              <a:defRPr sz="2175" b="0">
                <a:solidFill>
                  <a:srgbClr val="19324D"/>
                </a:solidFill>
                <a:latin typeface="Arial"/>
                <a:ea typeface="Arial"/>
                <a:cs typeface="Arial"/>
              </a:defRPr>
            </a:lvl5pPr>
            <a:lvl6pPr algn="l">
              <a:defRPr sz="2175" b="0">
                <a:solidFill>
                  <a:srgbClr val="19324D"/>
                </a:solidFill>
                <a:latin typeface="Arial"/>
                <a:ea typeface="Arial"/>
                <a:cs typeface="Arial"/>
              </a:defRPr>
            </a:lvl6pPr>
            <a:lvl7pPr algn="l">
              <a:defRPr sz="2175" b="0">
                <a:solidFill>
                  <a:srgbClr val="19324D"/>
                </a:solidFill>
                <a:latin typeface="Arial"/>
                <a:ea typeface="Arial"/>
                <a:cs typeface="Arial"/>
              </a:defRPr>
            </a:lvl7pPr>
            <a:lvl8pPr algn="l">
              <a:defRPr sz="2175" b="0">
                <a:solidFill>
                  <a:srgbClr val="19324D"/>
                </a:solidFill>
                <a:latin typeface="Arial"/>
                <a:ea typeface="Arial"/>
                <a:cs typeface="Arial"/>
              </a:defRPr>
            </a:lvl8pPr>
            <a:lvl9pPr algn="l">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(c) Find the final position and explain why it differs</a:t>
            </a:r>
          </a:p>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from the displacement.</a:t>
            </a:r>
          </a:p>
        </p:txBody>
      </p:sp>
      <p:sp>
        <p:nvSpPr>
          <p:cNvPr id="32" name="hint">
            <a:extLst xmlns:a="http://schemas.openxmlformats.org/drawingml/2006/main">
              <a:ext uri="{FF2B5EF4-FFF2-40B4-BE49-F238E27FC236}">
                <a16:creationId xmlns:a16="http://schemas.microsoft.com/office/drawing/2014/main" id="{23A299F4-CF87-4956-80EA-8D045205959B}"/>
              </a:ext>
            </a:extLst>
          </p:cNvPr>
          <p:cNvSpPr>
            <a:spLocks xmlns:a="http://schemas.openxmlformats.org/drawingml/2006/main" noGrp="1"/>
          </p:cNvSpPr>
          <p:nvPr/>
        </p:nvSpPr>
        <p:spPr>
          <a:xfrm xmlns:a="http://schemas.openxmlformats.org/drawingml/2006/main">
            <a:off x="5334000" y="5619750"/>
            <a:ext cx="6172200" cy="352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5B6C7E"/>
                </a:solidFill>
                <a:latin typeface="Arial"/>
                <a:ea typeface="Arial"/>
                <a:cs typeface="Arial"/>
              </a:defRPr>
            </a:defPPr>
            <a:lvl1pPr algn="l">
              <a:defRPr sz="1725" b="0">
                <a:solidFill>
                  <a:srgbClr val="5B6C7E"/>
                </a:solidFill>
                <a:latin typeface="Arial"/>
                <a:ea typeface="Arial"/>
                <a:cs typeface="Arial"/>
              </a:defRPr>
            </a:lvl1pPr>
            <a:lvl2pPr algn="l">
              <a:defRPr sz="1725" b="0">
                <a:solidFill>
                  <a:srgbClr val="5B6C7E"/>
                </a:solidFill>
                <a:latin typeface="Arial"/>
                <a:ea typeface="Arial"/>
                <a:cs typeface="Arial"/>
              </a:defRPr>
            </a:lvl2pPr>
            <a:lvl3pPr algn="l">
              <a:defRPr sz="1725" b="0">
                <a:solidFill>
                  <a:srgbClr val="5B6C7E"/>
                </a:solidFill>
                <a:latin typeface="Arial"/>
                <a:ea typeface="Arial"/>
                <a:cs typeface="Arial"/>
              </a:defRPr>
            </a:lvl3pPr>
            <a:lvl4pPr algn="l">
              <a:defRPr sz="1725" b="0">
                <a:solidFill>
                  <a:srgbClr val="5B6C7E"/>
                </a:solidFill>
                <a:latin typeface="Arial"/>
                <a:ea typeface="Arial"/>
                <a:cs typeface="Arial"/>
              </a:defRPr>
            </a:lvl4pPr>
            <a:lvl5pPr algn="l">
              <a:defRPr sz="1725" b="0">
                <a:solidFill>
                  <a:srgbClr val="5B6C7E"/>
                </a:solidFill>
                <a:latin typeface="Arial"/>
                <a:ea typeface="Arial"/>
                <a:cs typeface="Arial"/>
              </a:defRPr>
            </a:lvl5pPr>
            <a:lvl6pPr algn="l">
              <a:defRPr sz="1725" b="0">
                <a:solidFill>
                  <a:srgbClr val="5B6C7E"/>
                </a:solidFill>
                <a:latin typeface="Arial"/>
                <a:ea typeface="Arial"/>
                <a:cs typeface="Arial"/>
              </a:defRPr>
            </a:lvl6pPr>
            <a:lvl7pPr algn="l">
              <a:defRPr sz="1725" b="0">
                <a:solidFill>
                  <a:srgbClr val="5B6C7E"/>
                </a:solidFill>
                <a:latin typeface="Arial"/>
                <a:ea typeface="Arial"/>
                <a:cs typeface="Arial"/>
              </a:defRPr>
            </a:lvl7pPr>
            <a:lvl8pPr algn="l">
              <a:defRPr sz="1725" b="0">
                <a:solidFill>
                  <a:srgbClr val="5B6C7E"/>
                </a:solidFill>
                <a:latin typeface="Arial"/>
                <a:ea typeface="Arial"/>
                <a:cs typeface="Arial"/>
              </a:defRPr>
            </a:lvl8pPr>
            <a:lvl9pPr algn="l">
              <a:defRPr sz="1725" b="0">
                <a:solidFill>
                  <a:srgbClr val="5B6C7E"/>
                </a:solidFill>
                <a:latin typeface="Arial"/>
                <a:ea typeface="Arial"/>
                <a:cs typeface="Arial"/>
              </a:defRPr>
            </a:lvl9pPr>
          </a:lstStyle>
          <a:p xmlns:a="http://schemas.openxmlformats.org/drawingml/2006/main">
            <a:pPr algn="l">
              <a:lnSpc>
                <a:spcPct val="112000"/>
              </a:lnSpc>
              <a:buNone/>
              <a:defRPr sz="1725" b="0">
                <a:solidFill>
                  <a:srgbClr val="5B6C7E"/>
                </a:solidFill>
                <a:latin typeface="Arial"/>
                <a:ea typeface="Arial"/>
                <a:cs typeface="Arial"/>
              </a:defRPr>
            </a:pPr>
            <a:r>
              <a:rPr sz="1725" b="0">
                <a:solidFill>
                  <a:srgbClr val="5B6C7E"/>
                </a:solidFill>
                <a:latin typeface="Arial"/>
                <a:ea typeface="Arial"/>
                <a:cs typeface="Arial"/>
              </a:rPr>
              <a:t>Hint: Record the positive direction before substituting.</a:t>
            </a:r>
          </a:p>
        </p:txBody>
      </p:sp>
    </p:spTree>
    <p:extLst>
      <p:ext uri="{BB962C8B-B14F-4D97-AF65-F5344CB8AC3E}">
        <p14:creationId xmlns:p14="http://schemas.microsoft.com/office/powerpoint/2010/main" val="596322504"/>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cart with constant acceleration</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2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7</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19324D"/>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ANSWER 2</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sp>
        <p:nvSpPr>
          <p:cNvPr id="22" name="content-panel">
            <a:extLst xmlns:a="http://schemas.openxmlformats.org/drawingml/2006/main">
              <a:ext uri="{FF2B5EF4-FFF2-40B4-BE49-F238E27FC236}">
                <a16:creationId xmlns:a16="http://schemas.microsoft.com/office/drawing/2014/main" id="{343FA169-36CA-4A18-B5D8-050EF22AA143}"/>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5F5F5"/>
          </a:solidFill>
          <a:ln xmlns:a="http://schemas.openxmlformats.org/drawingml/2006/main" w="0">
            <a:noFill/>
          </a:ln>
        </p:spPr>
      </p:sp>
      <p:sp>
        <p:nvSpPr>
          <p:cNvPr id="23" name="panel-label">
            <a:extLst xmlns:a="http://schemas.openxmlformats.org/drawingml/2006/main">
              <a:ext uri="{FF2B5EF4-FFF2-40B4-BE49-F238E27FC236}">
                <a16:creationId xmlns:a16="http://schemas.microsoft.com/office/drawing/2014/main" id="{2FD6462F-FF90-4431-8BF3-8896EFDECE0E}"/>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WORKED ANSWER</a:t>
            </a:r>
          </a:p>
        </p:txBody>
      </p:sp>
      <p:sp>
        <p:nvSpPr>
          <p:cNvPr id="24" name="body">
            <a:extLst xmlns:a="http://schemas.openxmlformats.org/drawingml/2006/main">
              <a:ext uri="{FF2B5EF4-FFF2-40B4-BE49-F238E27FC236}">
                <a16:creationId xmlns:a16="http://schemas.microsoft.com/office/drawing/2014/main" id="{6A17A94E-2B96-4A13-8CC7-254B46395E70}"/>
              </a:ext>
            </a:extLst>
          </p:cNvPr>
          <p:cNvSpPr>
            <a:spLocks xmlns:a="http://schemas.openxmlformats.org/drawingml/2006/main" noGrp="1"/>
          </p:cNvSpPr>
          <p:nvPr/>
        </p:nvSpPr>
        <p:spPr>
          <a:xfrm xmlns:a="http://schemas.openxmlformats.org/drawingml/2006/main">
            <a:off x="952500" y="2495550"/>
            <a:ext cx="3657600" cy="4171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19324D"/>
                </a:solidFill>
                <a:latin typeface="Arial"/>
                <a:ea typeface="Arial"/>
                <a:cs typeface="Arial"/>
              </a:defRPr>
            </a:defPPr>
            <a:lvl1pPr algn="l">
              <a:defRPr sz="2100" b="1">
                <a:solidFill>
                  <a:srgbClr val="19324D"/>
                </a:solidFill>
                <a:latin typeface="Arial"/>
                <a:ea typeface="Arial"/>
                <a:cs typeface="Arial"/>
              </a:defRPr>
            </a:lvl1pPr>
            <a:lvl2pPr algn="l">
              <a:defRPr sz="2100" b="1">
                <a:solidFill>
                  <a:srgbClr val="19324D"/>
                </a:solidFill>
                <a:latin typeface="Arial"/>
                <a:ea typeface="Arial"/>
                <a:cs typeface="Arial"/>
              </a:defRPr>
            </a:lvl2pPr>
            <a:lvl3pPr algn="l">
              <a:defRPr sz="2100" b="1">
                <a:solidFill>
                  <a:srgbClr val="19324D"/>
                </a:solidFill>
                <a:latin typeface="Arial"/>
                <a:ea typeface="Arial"/>
                <a:cs typeface="Arial"/>
              </a:defRPr>
            </a:lvl3pPr>
            <a:lvl4pPr algn="l">
              <a:defRPr sz="2100" b="1">
                <a:solidFill>
                  <a:srgbClr val="19324D"/>
                </a:solidFill>
                <a:latin typeface="Arial"/>
                <a:ea typeface="Arial"/>
                <a:cs typeface="Arial"/>
              </a:defRPr>
            </a:lvl4pPr>
            <a:lvl5pPr algn="l">
              <a:defRPr sz="2100" b="1">
                <a:solidFill>
                  <a:srgbClr val="19324D"/>
                </a:solidFill>
                <a:latin typeface="Arial"/>
                <a:ea typeface="Arial"/>
                <a:cs typeface="Arial"/>
              </a:defRPr>
            </a:lvl5pPr>
            <a:lvl6pPr algn="l">
              <a:defRPr sz="2100" b="1">
                <a:solidFill>
                  <a:srgbClr val="19324D"/>
                </a:solidFill>
                <a:latin typeface="Arial"/>
                <a:ea typeface="Arial"/>
                <a:cs typeface="Arial"/>
              </a:defRPr>
            </a:lvl6pPr>
            <a:lvl7pPr algn="l">
              <a:defRPr sz="2100" b="1">
                <a:solidFill>
                  <a:srgbClr val="19324D"/>
                </a:solidFill>
                <a:latin typeface="Arial"/>
                <a:ea typeface="Arial"/>
                <a:cs typeface="Arial"/>
              </a:defRPr>
            </a:lvl7pPr>
            <a:lvl8pPr algn="l">
              <a:defRPr sz="2100" b="1">
                <a:solidFill>
                  <a:srgbClr val="19324D"/>
                </a:solidFill>
                <a:latin typeface="Arial"/>
                <a:ea typeface="Arial"/>
                <a:cs typeface="Arial"/>
              </a:defRPr>
            </a:lvl8pPr>
            <a:lvl9pPr algn="l">
              <a:defRPr sz="2100" b="1">
                <a:solidFill>
                  <a:srgbClr val="19324D"/>
                </a:solidFill>
                <a:latin typeface="Arial"/>
                <a:ea typeface="Arial"/>
                <a:cs typeface="Arial"/>
              </a:defRPr>
            </a:lvl9pPr>
          </a:lstStyle>
          <a:p xmlns:a="http://schemas.openxmlformats.org/drawingml/2006/main">
            <a:pPr algn="l">
              <a:lnSpc>
                <a:spcPct val="112000"/>
              </a:lnSpc>
              <a:buNone/>
              <a:defRPr sz="2100" b="1">
                <a:solidFill>
                  <a:srgbClr val="19324D"/>
                </a:solidFill>
                <a:latin typeface="Arial"/>
                <a:ea typeface="Arial"/>
                <a:cs typeface="Arial"/>
              </a:defRPr>
            </a:pPr>
            <a:r>
              <a:rPr sz="2100" b="1">
                <a:solidFill>
                  <a:srgbClr val="19324D"/>
                </a:solidFill>
                <a:latin typeface="Arial"/>
                <a:ea typeface="Arial"/>
                <a:cs typeface="Arial"/>
              </a:rPr>
              <a:t>Final velocity = +11 m/s</a:t>
            </a:r>
          </a:p>
        </p:txBody>
      </p:sp>
      <p:sp>
        <p:nvSpPr>
          <p:cNvPr id="25" name="body">
            <a:extLst xmlns:a="http://schemas.openxmlformats.org/drawingml/2006/main">
              <a:ext uri="{FF2B5EF4-FFF2-40B4-BE49-F238E27FC236}">
                <a16:creationId xmlns:a16="http://schemas.microsoft.com/office/drawing/2014/main" id="{E55FAA90-D2A2-496F-8784-B05B46E19474}"/>
              </a:ext>
            </a:extLst>
          </p:cNvPr>
          <p:cNvSpPr>
            <a:spLocks xmlns:a="http://schemas.openxmlformats.org/drawingml/2006/main" noGrp="1"/>
          </p:cNvSpPr>
          <p:nvPr/>
        </p:nvSpPr>
        <p:spPr>
          <a:xfrm xmlns:a="http://schemas.openxmlformats.org/drawingml/2006/main">
            <a:off x="952500" y="3457575"/>
            <a:ext cx="3657600" cy="43005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1">
                <a:solidFill>
                  <a:srgbClr val="19324D"/>
                </a:solidFill>
                <a:latin typeface="Arial"/>
                <a:ea typeface="Arial"/>
                <a:cs typeface="Arial"/>
              </a:defRPr>
            </a:defPPr>
            <a:lvl1pPr algn="l">
              <a:defRPr sz="2175" b="1">
                <a:solidFill>
                  <a:srgbClr val="19324D"/>
                </a:solidFill>
                <a:latin typeface="Arial"/>
                <a:ea typeface="Arial"/>
                <a:cs typeface="Arial"/>
              </a:defRPr>
            </a:lvl1pPr>
            <a:lvl2pPr algn="l">
              <a:defRPr sz="2175" b="1">
                <a:solidFill>
                  <a:srgbClr val="19324D"/>
                </a:solidFill>
                <a:latin typeface="Arial"/>
                <a:ea typeface="Arial"/>
                <a:cs typeface="Arial"/>
              </a:defRPr>
            </a:lvl2pPr>
            <a:lvl3pPr algn="l">
              <a:defRPr sz="2175" b="1">
                <a:solidFill>
                  <a:srgbClr val="19324D"/>
                </a:solidFill>
                <a:latin typeface="Arial"/>
                <a:ea typeface="Arial"/>
                <a:cs typeface="Arial"/>
              </a:defRPr>
            </a:lvl3pPr>
            <a:lvl4pPr algn="l">
              <a:defRPr sz="2175" b="1">
                <a:solidFill>
                  <a:srgbClr val="19324D"/>
                </a:solidFill>
                <a:latin typeface="Arial"/>
                <a:ea typeface="Arial"/>
                <a:cs typeface="Arial"/>
              </a:defRPr>
            </a:lvl4pPr>
            <a:lvl5pPr algn="l">
              <a:defRPr sz="2175" b="1">
                <a:solidFill>
                  <a:srgbClr val="19324D"/>
                </a:solidFill>
                <a:latin typeface="Arial"/>
                <a:ea typeface="Arial"/>
                <a:cs typeface="Arial"/>
              </a:defRPr>
            </a:lvl5pPr>
            <a:lvl6pPr algn="l">
              <a:defRPr sz="2175" b="1">
                <a:solidFill>
                  <a:srgbClr val="19324D"/>
                </a:solidFill>
                <a:latin typeface="Arial"/>
                <a:ea typeface="Arial"/>
                <a:cs typeface="Arial"/>
              </a:defRPr>
            </a:lvl6pPr>
            <a:lvl7pPr algn="l">
              <a:defRPr sz="2175" b="1">
                <a:solidFill>
                  <a:srgbClr val="19324D"/>
                </a:solidFill>
                <a:latin typeface="Arial"/>
                <a:ea typeface="Arial"/>
                <a:cs typeface="Arial"/>
              </a:defRPr>
            </a:lvl7pPr>
            <a:lvl8pPr algn="l">
              <a:defRPr sz="2175" b="1">
                <a:solidFill>
                  <a:srgbClr val="19324D"/>
                </a:solidFill>
                <a:latin typeface="Arial"/>
                <a:ea typeface="Arial"/>
                <a:cs typeface="Arial"/>
              </a:defRPr>
            </a:lvl8pPr>
            <a:lvl9pPr algn="l">
              <a:defRPr sz="2175" b="1">
                <a:solidFill>
                  <a:srgbClr val="19324D"/>
                </a:solidFill>
                <a:latin typeface="Arial"/>
                <a:ea typeface="Arial"/>
                <a:cs typeface="Arial"/>
              </a:defRPr>
            </a:lvl9pPr>
          </a:lstStyle>
          <a:p xmlns:a="http://schemas.openxmlformats.org/drawingml/2006/main">
            <a:pPr algn="l">
              <a:lnSpc>
                <a:spcPct val="112000"/>
              </a:lnSpc>
              <a:buNone/>
              <a:defRPr sz="2175" b="1">
                <a:solidFill>
                  <a:srgbClr val="19324D"/>
                </a:solidFill>
                <a:latin typeface="Arial"/>
                <a:ea typeface="Arial"/>
                <a:cs typeface="Arial"/>
              </a:defRPr>
            </a:pPr>
            <a:r>
              <a:rPr sz="2175" b="1">
                <a:solidFill>
                  <a:srgbClr val="19324D"/>
                </a:solidFill>
                <a:latin typeface="Arial"/>
                <a:ea typeface="Arial"/>
                <a:cs typeface="Arial"/>
              </a:rPr>
              <a:t>Displacement = +28 m</a:t>
            </a:r>
          </a:p>
        </p:txBody>
      </p:sp>
      <p:sp>
        <p:nvSpPr>
          <p:cNvPr id="26" name="body">
            <a:extLst xmlns:a="http://schemas.openxmlformats.org/drawingml/2006/main">
              <a:ext uri="{FF2B5EF4-FFF2-40B4-BE49-F238E27FC236}">
                <a16:creationId xmlns:a16="http://schemas.microsoft.com/office/drawing/2014/main" id="{DC6C854C-AFED-440E-A551-C7AB8AC74DFE}"/>
              </a:ext>
            </a:extLst>
          </p:cNvPr>
          <p:cNvSpPr>
            <a:spLocks xmlns:a="http://schemas.openxmlformats.org/drawingml/2006/main" noGrp="1"/>
          </p:cNvSpPr>
          <p:nvPr/>
        </p:nvSpPr>
        <p:spPr>
          <a:xfrm xmlns:a="http://schemas.openxmlformats.org/drawingml/2006/main">
            <a:off x="952500" y="4714875"/>
            <a:ext cx="3657600" cy="43005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1">
                <a:solidFill>
                  <a:srgbClr val="19324D"/>
                </a:solidFill>
                <a:latin typeface="Arial"/>
                <a:ea typeface="Arial"/>
                <a:cs typeface="Arial"/>
              </a:defRPr>
            </a:defPPr>
            <a:lvl1pPr algn="l">
              <a:defRPr sz="2175" b="1">
                <a:solidFill>
                  <a:srgbClr val="19324D"/>
                </a:solidFill>
                <a:latin typeface="Arial"/>
                <a:ea typeface="Arial"/>
                <a:cs typeface="Arial"/>
              </a:defRPr>
            </a:lvl1pPr>
            <a:lvl2pPr algn="l">
              <a:defRPr sz="2175" b="1">
                <a:solidFill>
                  <a:srgbClr val="19324D"/>
                </a:solidFill>
                <a:latin typeface="Arial"/>
                <a:ea typeface="Arial"/>
                <a:cs typeface="Arial"/>
              </a:defRPr>
            </a:lvl2pPr>
            <a:lvl3pPr algn="l">
              <a:defRPr sz="2175" b="1">
                <a:solidFill>
                  <a:srgbClr val="19324D"/>
                </a:solidFill>
                <a:latin typeface="Arial"/>
                <a:ea typeface="Arial"/>
                <a:cs typeface="Arial"/>
              </a:defRPr>
            </a:lvl3pPr>
            <a:lvl4pPr algn="l">
              <a:defRPr sz="2175" b="1">
                <a:solidFill>
                  <a:srgbClr val="19324D"/>
                </a:solidFill>
                <a:latin typeface="Arial"/>
                <a:ea typeface="Arial"/>
                <a:cs typeface="Arial"/>
              </a:defRPr>
            </a:lvl4pPr>
            <a:lvl5pPr algn="l">
              <a:defRPr sz="2175" b="1">
                <a:solidFill>
                  <a:srgbClr val="19324D"/>
                </a:solidFill>
                <a:latin typeface="Arial"/>
                <a:ea typeface="Arial"/>
                <a:cs typeface="Arial"/>
              </a:defRPr>
            </a:lvl5pPr>
            <a:lvl6pPr algn="l">
              <a:defRPr sz="2175" b="1">
                <a:solidFill>
                  <a:srgbClr val="19324D"/>
                </a:solidFill>
                <a:latin typeface="Arial"/>
                <a:ea typeface="Arial"/>
                <a:cs typeface="Arial"/>
              </a:defRPr>
            </a:lvl6pPr>
            <a:lvl7pPr algn="l">
              <a:defRPr sz="2175" b="1">
                <a:solidFill>
                  <a:srgbClr val="19324D"/>
                </a:solidFill>
                <a:latin typeface="Arial"/>
                <a:ea typeface="Arial"/>
                <a:cs typeface="Arial"/>
              </a:defRPr>
            </a:lvl7pPr>
            <a:lvl8pPr algn="l">
              <a:defRPr sz="2175" b="1">
                <a:solidFill>
                  <a:srgbClr val="19324D"/>
                </a:solidFill>
                <a:latin typeface="Arial"/>
                <a:ea typeface="Arial"/>
                <a:cs typeface="Arial"/>
              </a:defRPr>
            </a:lvl8pPr>
            <a:lvl9pPr algn="l">
              <a:defRPr sz="2175" b="1">
                <a:solidFill>
                  <a:srgbClr val="19324D"/>
                </a:solidFill>
                <a:latin typeface="Arial"/>
                <a:ea typeface="Arial"/>
                <a:cs typeface="Arial"/>
              </a:defRPr>
            </a:lvl9pPr>
          </a:lstStyle>
          <a:p xmlns:a="http://schemas.openxmlformats.org/drawingml/2006/main">
            <a:pPr algn="l">
              <a:lnSpc>
                <a:spcPct val="112000"/>
              </a:lnSpc>
              <a:buNone/>
              <a:defRPr sz="2175" b="1">
                <a:solidFill>
                  <a:srgbClr val="19324D"/>
                </a:solidFill>
                <a:latin typeface="Arial"/>
                <a:ea typeface="Arial"/>
                <a:cs typeface="Arial"/>
              </a:defRPr>
            </a:pPr>
            <a:r>
              <a:rPr sz="2175" b="1">
                <a:solidFill>
                  <a:srgbClr val="19324D"/>
                </a:solidFill>
                <a:latin typeface="Arial"/>
                <a:ea typeface="Arial"/>
                <a:cs typeface="Arial"/>
              </a:rPr>
              <a:t>Final position = +27 m</a:t>
            </a:r>
          </a:p>
        </p:txBody>
      </p:sp>
      <p:sp>
        <p:nvSpPr>
          <p:cNvPr id="27" name="answer-part-a">
            <a:extLst xmlns:a="http://schemas.openxmlformats.org/drawingml/2006/main">
              <a:ext uri="{FF2B5EF4-FFF2-40B4-BE49-F238E27FC236}">
                <a16:creationId xmlns:a16="http://schemas.microsoft.com/office/drawing/2014/main" id="{A711B0CF-A342-4CE7-A435-A7617A55B6E5}"/>
              </a:ext>
            </a:extLst>
          </p:cNvPr>
          <p:cNvSpPr>
            <a:spLocks xmlns:a="http://schemas.openxmlformats.org/drawingml/2006/main" noGrp="1"/>
          </p:cNvSpPr>
          <p:nvPr/>
        </p:nvSpPr>
        <p:spPr>
          <a:xfrm xmlns:a="http://schemas.openxmlformats.org/drawingml/2006/main">
            <a:off x="5334000" y="192405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 Velocity changes uniformly</a:t>
            </a:r>
          </a:p>
        </p:txBody>
      </p:sp>
      <p:sp>
        <p:nvSpPr>
          <p:cNvPr id="28" name="math-5-0">
            <a:extLst xmlns:a="http://schemas.openxmlformats.org/drawingml/2006/main">
              <a:ext uri="{FF2B5EF4-FFF2-40B4-BE49-F238E27FC236}">
                <a16:creationId xmlns:a16="http://schemas.microsoft.com/office/drawing/2014/main" id="{3E137A40-C62C-4B41-B5D0-6E549E41407A}"/>
              </a:ext>
            </a:extLst>
          </p:cNvPr>
          <p:cNvSpPr>
            <a:spLocks xmlns:a="http://schemas.openxmlformats.org/drawingml/2006/main" noGrp="1"/>
          </p:cNvSpPr>
          <p:nvPr/>
        </p:nvSpPr>
        <p:spPr>
          <a:xfrm xmlns:a="http://schemas.openxmlformats.org/drawingml/2006/main">
            <a:off x="5334000" y="2343150"/>
            <a:ext cx="3572161"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defRPr sz="2175" b="0">
                <a:solidFill>
                  <a:srgbClr val="19324D"/>
                </a:solidFill>
                <a:latin typeface="Arial"/>
                <a:ea typeface="Arial"/>
                <a:cs typeface="Arial"/>
              </a:defRPr>
            </a:lvl1pPr>
            <a:lvl2pPr algn="l">
              <a:defRPr sz="2175" b="0">
                <a:solidFill>
                  <a:srgbClr val="19324D"/>
                </a:solidFill>
                <a:latin typeface="Arial"/>
                <a:ea typeface="Arial"/>
                <a:cs typeface="Arial"/>
              </a:defRPr>
            </a:lvl2pPr>
            <a:lvl3pPr algn="l">
              <a:defRPr sz="2175" b="0">
                <a:solidFill>
                  <a:srgbClr val="19324D"/>
                </a:solidFill>
                <a:latin typeface="Arial"/>
                <a:ea typeface="Arial"/>
                <a:cs typeface="Arial"/>
              </a:defRPr>
            </a:lvl3pPr>
            <a:lvl4pPr algn="l">
              <a:defRPr sz="2175" b="0">
                <a:solidFill>
                  <a:srgbClr val="19324D"/>
                </a:solidFill>
                <a:latin typeface="Arial"/>
                <a:ea typeface="Arial"/>
                <a:cs typeface="Arial"/>
              </a:defRPr>
            </a:lvl4pPr>
            <a:lvl5pPr algn="l">
              <a:defRPr sz="2175" b="0">
                <a:solidFill>
                  <a:srgbClr val="19324D"/>
                </a:solidFill>
                <a:latin typeface="Arial"/>
                <a:ea typeface="Arial"/>
                <a:cs typeface="Arial"/>
              </a:defRPr>
            </a:lvl5pPr>
            <a:lvl6pPr algn="l">
              <a:defRPr sz="2175" b="0">
                <a:solidFill>
                  <a:srgbClr val="19324D"/>
                </a:solidFill>
                <a:latin typeface="Arial"/>
                <a:ea typeface="Arial"/>
                <a:cs typeface="Arial"/>
              </a:defRPr>
            </a:lvl6pPr>
            <a:lvl7pPr algn="l">
              <a:defRPr sz="2175" b="0">
                <a:solidFill>
                  <a:srgbClr val="19324D"/>
                </a:solidFill>
                <a:latin typeface="Arial"/>
                <a:ea typeface="Arial"/>
                <a:cs typeface="Arial"/>
              </a:defRPr>
            </a:lvl7pPr>
            <a:lvl8pPr algn="l">
              <a:defRPr sz="2175" b="0">
                <a:solidFill>
                  <a:srgbClr val="19324D"/>
                </a:solidFill>
                <a:latin typeface="Arial"/>
                <a:ea typeface="Arial"/>
                <a:cs typeface="Arial"/>
              </a:defRPr>
            </a:lvl8pPr>
            <a:lvl9pPr algn="l">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v = 3.0 + (2.0)(4.0) = +11 m/s</a:t>
            </a:r>
          </a:p>
        </p:txBody>
      </p:sp>
      <p:sp>
        <p:nvSpPr>
          <p:cNvPr id="29" name="answer-part-b">
            <a:extLst xmlns:a="http://schemas.openxmlformats.org/drawingml/2006/main">
              <a:ext uri="{FF2B5EF4-FFF2-40B4-BE49-F238E27FC236}">
                <a16:creationId xmlns:a16="http://schemas.microsoft.com/office/drawing/2014/main" id="{C4EED19D-DB69-4D5D-AD32-35C9C8B16E06}"/>
              </a:ext>
            </a:extLst>
          </p:cNvPr>
          <p:cNvSpPr>
            <a:spLocks xmlns:a="http://schemas.openxmlformats.org/drawingml/2006/main" noGrp="1"/>
          </p:cNvSpPr>
          <p:nvPr/>
        </p:nvSpPr>
        <p:spPr>
          <a:xfrm xmlns:a="http://schemas.openxmlformats.org/drawingml/2006/main">
            <a:off x="5334000" y="360045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(b) Both terms contribute to displacement</a:t>
            </a:r>
          </a:p>
        </p:txBody>
      </p:sp>
      <p:sp>
        <p:nvSpPr>
          <p:cNvPr id="30" name="math-6-0">
            <a:extLst xmlns:a="http://schemas.openxmlformats.org/drawingml/2006/main">
              <a:ext uri="{FF2B5EF4-FFF2-40B4-BE49-F238E27FC236}">
                <a16:creationId xmlns:a16="http://schemas.microsoft.com/office/drawing/2014/main" id="{A97BB422-38FC-4EC9-8DDA-D223BFCCA3E6}"/>
              </a:ext>
            </a:extLst>
          </p:cNvPr>
          <p:cNvSpPr>
            <a:spLocks xmlns:a="http://schemas.openxmlformats.org/drawingml/2006/main" noGrp="1"/>
          </p:cNvSpPr>
          <p:nvPr/>
        </p:nvSpPr>
        <p:spPr>
          <a:xfrm xmlns:a="http://schemas.openxmlformats.org/drawingml/2006/main">
            <a:off x="5334000" y="4029075"/>
            <a:ext cx="3335274"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Δx = (3.0)(4.0) + ½(2.0)(4.0)</a:t>
            </a:r>
          </a:p>
        </p:txBody>
      </p:sp>
      <p:sp>
        <p:nvSpPr>
          <p:cNvPr id="31" name="math-6-1">
            <a:extLst xmlns:a="http://schemas.openxmlformats.org/drawingml/2006/main">
              <a:ext uri="{FF2B5EF4-FFF2-40B4-BE49-F238E27FC236}">
                <a16:creationId xmlns:a16="http://schemas.microsoft.com/office/drawing/2014/main" id="{D472C7E5-9B10-47C0-B4DF-C34BE2BA1661}"/>
              </a:ext>
            </a:extLst>
          </p:cNvPr>
          <p:cNvSpPr>
            <a:spLocks xmlns:a="http://schemas.openxmlformats.org/drawingml/2006/main" noGrp="1"/>
          </p:cNvSpPr>
          <p:nvPr/>
        </p:nvSpPr>
        <p:spPr>
          <a:xfrm xmlns:a="http://schemas.openxmlformats.org/drawingml/2006/main">
            <a:off x="8669274" y="3965067"/>
            <a:ext cx="97822" cy="23763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386" b="0">
                <a:solidFill>
                  <a:srgbClr val="19324D"/>
                </a:solidFill>
                <a:latin typeface="Arial"/>
                <a:ea typeface="Arial"/>
                <a:cs typeface="Arial"/>
              </a:defRPr>
            </a:defPPr>
            <a:lvl1pPr algn="l">
              <a:defRPr sz="1386" b="0">
                <a:solidFill>
                  <a:srgbClr val="19324D"/>
                </a:solidFill>
                <a:latin typeface="Arial"/>
                <a:ea typeface="Arial"/>
                <a:cs typeface="Arial"/>
              </a:defRPr>
            </a:lvl1pPr>
            <a:lvl2pPr algn="l">
              <a:defRPr sz="1386" b="0">
                <a:solidFill>
                  <a:srgbClr val="19324D"/>
                </a:solidFill>
                <a:latin typeface="Arial"/>
                <a:ea typeface="Arial"/>
                <a:cs typeface="Arial"/>
              </a:defRPr>
            </a:lvl2pPr>
            <a:lvl3pPr algn="l">
              <a:defRPr sz="1386" b="0">
                <a:solidFill>
                  <a:srgbClr val="19324D"/>
                </a:solidFill>
                <a:latin typeface="Arial"/>
                <a:ea typeface="Arial"/>
                <a:cs typeface="Arial"/>
              </a:defRPr>
            </a:lvl3pPr>
            <a:lvl4pPr algn="l">
              <a:defRPr sz="1386" b="0">
                <a:solidFill>
                  <a:srgbClr val="19324D"/>
                </a:solidFill>
                <a:latin typeface="Arial"/>
                <a:ea typeface="Arial"/>
                <a:cs typeface="Arial"/>
              </a:defRPr>
            </a:lvl4pPr>
            <a:lvl5pPr algn="l">
              <a:defRPr sz="1386" b="0">
                <a:solidFill>
                  <a:srgbClr val="19324D"/>
                </a:solidFill>
                <a:latin typeface="Arial"/>
                <a:ea typeface="Arial"/>
                <a:cs typeface="Arial"/>
              </a:defRPr>
            </a:lvl5pPr>
            <a:lvl6pPr algn="l">
              <a:defRPr sz="1386" b="0">
                <a:solidFill>
                  <a:srgbClr val="19324D"/>
                </a:solidFill>
                <a:latin typeface="Arial"/>
                <a:ea typeface="Arial"/>
                <a:cs typeface="Arial"/>
              </a:defRPr>
            </a:lvl6pPr>
            <a:lvl7pPr algn="l">
              <a:defRPr sz="1386" b="0">
                <a:solidFill>
                  <a:srgbClr val="19324D"/>
                </a:solidFill>
                <a:latin typeface="Arial"/>
                <a:ea typeface="Arial"/>
                <a:cs typeface="Arial"/>
              </a:defRPr>
            </a:lvl7pPr>
            <a:lvl8pPr algn="l">
              <a:defRPr sz="1386" b="0">
                <a:solidFill>
                  <a:srgbClr val="19324D"/>
                </a:solidFill>
                <a:latin typeface="Arial"/>
                <a:ea typeface="Arial"/>
                <a:cs typeface="Arial"/>
              </a:defRPr>
            </a:lvl8pPr>
            <a:lvl9pPr algn="l">
              <a:defRPr sz="1386" b="0">
                <a:solidFill>
                  <a:srgbClr val="19324D"/>
                </a:solidFill>
                <a:latin typeface="Arial"/>
                <a:ea typeface="Arial"/>
                <a:cs typeface="Arial"/>
              </a:defRPr>
            </a:lvl9pPr>
          </a:lstStyle>
          <a:p xmlns:a="http://schemas.openxmlformats.org/drawingml/2006/main">
            <a:pPr algn="l">
              <a:lnSpc>
                <a:spcPct val="112000"/>
              </a:lnSpc>
              <a:buNone/>
              <a:defRPr sz="1386" b="0">
                <a:solidFill>
                  <a:srgbClr val="19324D"/>
                </a:solidFill>
                <a:latin typeface="Arial"/>
                <a:ea typeface="Arial"/>
                <a:cs typeface="Arial"/>
              </a:defRPr>
            </a:pPr>
            <a:r>
              <a:rPr sz="1386" b="0">
                <a:solidFill>
                  <a:srgbClr val="19324D"/>
                </a:solidFill>
                <a:latin typeface="Arial"/>
                <a:ea typeface="Arial"/>
                <a:cs typeface="Arial"/>
              </a:rPr>
              <a:t>2</a:t>
            </a:r>
          </a:p>
        </p:txBody>
      </p:sp>
      <p:sp>
        <p:nvSpPr>
          <p:cNvPr id="32" name="body">
            <a:extLst xmlns:a="http://schemas.openxmlformats.org/drawingml/2006/main">
              <a:ext uri="{FF2B5EF4-FFF2-40B4-BE49-F238E27FC236}">
                <a16:creationId xmlns:a16="http://schemas.microsoft.com/office/drawing/2014/main" id="{175CD912-8D51-4262-8B11-D13EB0F07C3C}"/>
              </a:ext>
            </a:extLst>
          </p:cNvPr>
          <p:cNvSpPr>
            <a:spLocks xmlns:a="http://schemas.openxmlformats.org/drawingml/2006/main" noGrp="1"/>
          </p:cNvSpPr>
          <p:nvPr/>
        </p:nvSpPr>
        <p:spPr>
          <a:xfrm xmlns:a="http://schemas.openxmlformats.org/drawingml/2006/main">
            <a:off x="5334000" y="4572000"/>
            <a:ext cx="6172200" cy="43005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defRPr sz="2175" b="0">
                <a:solidFill>
                  <a:srgbClr val="19324D"/>
                </a:solidFill>
                <a:latin typeface="Arial"/>
                <a:ea typeface="Arial"/>
                <a:cs typeface="Arial"/>
              </a:defRPr>
            </a:lvl1pPr>
            <a:lvl2pPr algn="l">
              <a:defRPr sz="2175" b="0">
                <a:solidFill>
                  <a:srgbClr val="19324D"/>
                </a:solidFill>
                <a:latin typeface="Arial"/>
                <a:ea typeface="Arial"/>
                <a:cs typeface="Arial"/>
              </a:defRPr>
            </a:lvl2pPr>
            <a:lvl3pPr algn="l">
              <a:defRPr sz="2175" b="0">
                <a:solidFill>
                  <a:srgbClr val="19324D"/>
                </a:solidFill>
                <a:latin typeface="Arial"/>
                <a:ea typeface="Arial"/>
                <a:cs typeface="Arial"/>
              </a:defRPr>
            </a:lvl3pPr>
            <a:lvl4pPr algn="l">
              <a:defRPr sz="2175" b="0">
                <a:solidFill>
                  <a:srgbClr val="19324D"/>
                </a:solidFill>
                <a:latin typeface="Arial"/>
                <a:ea typeface="Arial"/>
                <a:cs typeface="Arial"/>
              </a:defRPr>
            </a:lvl4pPr>
            <a:lvl5pPr algn="l">
              <a:defRPr sz="2175" b="0">
                <a:solidFill>
                  <a:srgbClr val="19324D"/>
                </a:solidFill>
                <a:latin typeface="Arial"/>
                <a:ea typeface="Arial"/>
                <a:cs typeface="Arial"/>
              </a:defRPr>
            </a:lvl5pPr>
            <a:lvl6pPr algn="l">
              <a:defRPr sz="2175" b="0">
                <a:solidFill>
                  <a:srgbClr val="19324D"/>
                </a:solidFill>
                <a:latin typeface="Arial"/>
                <a:ea typeface="Arial"/>
                <a:cs typeface="Arial"/>
              </a:defRPr>
            </a:lvl6pPr>
            <a:lvl7pPr algn="l">
              <a:defRPr sz="2175" b="0">
                <a:solidFill>
                  <a:srgbClr val="19324D"/>
                </a:solidFill>
                <a:latin typeface="Arial"/>
                <a:ea typeface="Arial"/>
                <a:cs typeface="Arial"/>
              </a:defRPr>
            </a:lvl7pPr>
            <a:lvl8pPr algn="l">
              <a:defRPr sz="2175" b="0">
                <a:solidFill>
                  <a:srgbClr val="19324D"/>
                </a:solidFill>
                <a:latin typeface="Arial"/>
                <a:ea typeface="Arial"/>
                <a:cs typeface="Arial"/>
              </a:defRPr>
            </a:lvl8pPr>
            <a:lvl9pPr algn="l">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 12 + 16 = +28 m.</a:t>
            </a:r>
          </a:p>
        </p:txBody>
      </p:sp>
      <p:sp>
        <p:nvSpPr>
          <p:cNvPr id="33" name="answer-part-c">
            <a:extLst xmlns:a="http://schemas.openxmlformats.org/drawingml/2006/main">
              <a:ext uri="{FF2B5EF4-FFF2-40B4-BE49-F238E27FC236}">
                <a16:creationId xmlns:a16="http://schemas.microsoft.com/office/drawing/2014/main" id="{998E731A-253B-4B8C-9564-310D3046DF60}"/>
              </a:ext>
            </a:extLst>
          </p:cNvPr>
          <p:cNvSpPr>
            <a:spLocks xmlns:a="http://schemas.openxmlformats.org/drawingml/2006/main" noGrp="1"/>
          </p:cNvSpPr>
          <p:nvPr/>
        </p:nvSpPr>
        <p:spPr>
          <a:xfrm xmlns:a="http://schemas.openxmlformats.org/drawingml/2006/main">
            <a:off x="5334000" y="5324475"/>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(c) Position includes the starting location</a:t>
            </a:r>
          </a:p>
        </p:txBody>
      </p:sp>
      <p:sp>
        <p:nvSpPr>
          <p:cNvPr id="34" name="body">
            <a:extLst xmlns:a="http://schemas.openxmlformats.org/drawingml/2006/main">
              <a:ext uri="{FF2B5EF4-FFF2-40B4-BE49-F238E27FC236}">
                <a16:creationId xmlns:a16="http://schemas.microsoft.com/office/drawing/2014/main" id="{63F7A674-4348-46F1-8AA7-E03DD92B4D4D}"/>
              </a:ext>
            </a:extLst>
          </p:cNvPr>
          <p:cNvSpPr>
            <a:spLocks xmlns:a="http://schemas.openxmlformats.org/drawingml/2006/main" noGrp="1"/>
          </p:cNvSpPr>
          <p:nvPr/>
        </p:nvSpPr>
        <p:spPr>
          <a:xfrm xmlns:a="http://schemas.openxmlformats.org/drawingml/2006/main">
            <a:off x="5334000" y="5715000"/>
            <a:ext cx="6172200" cy="404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x = −1.0 + 28 = +27 m.</a:t>
            </a:r>
          </a:p>
        </p:txBody>
      </p:sp>
    </p:spTree>
    <p:extLst>
      <p:ext uri="{BB962C8B-B14F-4D97-AF65-F5344CB8AC3E}">
        <p14:creationId xmlns:p14="http://schemas.microsoft.com/office/powerpoint/2010/main" val="596322504"/>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Equation choice and stopping distance</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3  /  Concept</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8</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007F83"/>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CONCEPT 3</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graphicFrame>
        <p:nvGraphicFramePr>
          <p:cNvPr id="22" name="">
            <a:extLst xmlns:a="http://schemas.openxmlformats.org/drawingml/2006/main">
              <a:ext uri="{FF2B5EF4-FFF2-40B4-BE49-F238E27FC236}">
                <a16:creationId xmlns:a16="http://schemas.microsoft.com/office/drawing/2014/main" id="{1E5BEAE2-5304-4A32-B336-FDACCB5CE309}"/>
              </a:ext>
            </a:extLst>
          </p:cNvPr>
          <p:cNvGraphicFramePr/>
          <p:nvPr/>
        </p:nvGraphicFramePr>
        <p:xfrm>
          <a:off xmlns:a="http://schemas.openxmlformats.org/drawingml/2006/main" x="685800" y="1924050"/>
          <a:ext xmlns:a="http://schemas.openxmlformats.org/drawingml/2006/main" cx="10820400" cy="2762250"/>
        </p:xfrm>
        <a:graphic xmlns:a="http://schemas.openxmlformats.org/drawingml/2006/main">
          <a:graphicData uri="http://schemas.openxmlformats.org/drawingml/2006/table">
            <a:tbl>
              <a:tblPr/>
              <a:tblGrid>
                <a:gridCol w="3286125"/>
                <a:gridCol w="7534275"/>
              </a:tblGrid>
              <a:tr h="690563">
                <a:tc>
                  <a:txBody>
                    <a:bodyPr lIns="95250" tIns="95250" rIns="95250" bIns="95250">
                      <a:noAutofit/>
                    </a:bodyPr>
                    <a:lstStyle/>
                    <a:p>
                      <a:pPr algn="l"/>
                      <a:r>
                        <a:rPr sz="2100" b="1">
                          <a:solidFill>
                            <a:srgbClr val="19324D"/>
                          </a:solidFill>
                          <a:latin typeface="Arial"/>
                          <a:ea typeface="Arial"/>
                          <a:cs typeface="Arial"/>
                        </a:rPr>
                        <a:t>Quantity absent</a:t>
                      </a:r>
                    </a:p>
                  </a:txBody>
                  <a:tcPr marL="91440" marR="91440" marT="45720" marB="45720" anchor="ctr">
                    <a:lnL w="9525">
                      <a:solidFill>
                        <a:srgbClr val="D8DDE2"/>
                      </a:solidFill>
                      <a:prstDash val="solid"/>
                    </a:lnL>
                    <a:lnR w="9525">
                      <a:solidFill>
                        <a:srgbClr val="D8DDE2"/>
                      </a:solidFill>
                      <a:prstDash val="solid"/>
                    </a:lnR>
                    <a:lnT w="9525">
                      <a:solidFill>
                        <a:srgbClr val="D8DDE2"/>
                      </a:solidFill>
                      <a:prstDash val="solid"/>
                    </a:lnT>
                    <a:lnB w="9525">
                      <a:solidFill>
                        <a:srgbClr val="D8DDE2"/>
                      </a:solidFill>
                      <a:prstDash val="solid"/>
                    </a:lnB>
                    <a:solidFill>
                      <a:srgbClr val="ECEEF1"/>
                    </a:solidFill>
                  </a:tcPr>
                </a:tc>
                <a:tc>
                  <a:txBody>
                    <a:bodyPr lIns="95250" tIns="95250" rIns="95250" bIns="95250">
                      <a:noAutofit/>
                    </a:bodyPr>
                    <a:lstStyle/>
                    <a:p>
                      <a:pPr algn="l"/>
                      <a:r>
                        <a:rPr sz="2100" b="1">
                          <a:solidFill>
                            <a:srgbClr val="19324D"/>
                          </a:solidFill>
                          <a:latin typeface="Arial"/>
                          <a:ea typeface="Arial"/>
                          <a:cs typeface="Arial"/>
                        </a:rPr>
                        <a:t>Useful constant-acceleration equation</a:t>
                      </a:r>
                    </a:p>
                  </a:txBody>
                  <a:tcPr marL="91440" marR="91440" marT="45720" marB="45720" anchor="ctr">
                    <a:lnR w="9525">
                      <a:solidFill>
                        <a:srgbClr val="D8DDE2"/>
                      </a:solidFill>
                      <a:prstDash val="solid"/>
                    </a:lnR>
                    <a:lnT w="9525">
                      <a:solidFill>
                        <a:srgbClr val="D8DDE2"/>
                      </a:solidFill>
                      <a:prstDash val="solid"/>
                    </a:lnT>
                    <a:lnB w="9525">
                      <a:solidFill>
                        <a:srgbClr val="D8DDE2"/>
                      </a:solidFill>
                      <a:prstDash val="solid"/>
                    </a:lnB>
                    <a:solidFill>
                      <a:srgbClr val="ECEEF1"/>
                    </a:solidFill>
                  </a:tcPr>
                </a:tc>
              </a:tr>
              <a:tr h="690563">
                <a:tc>
                  <a:txBody>
                    <a:bodyPr lIns="95250" tIns="95250" rIns="95250" bIns="95250">
                      <a:noAutofit/>
                    </a:bodyPr>
                    <a:lstStyle/>
                    <a:p>
                      <a:pPr algn="l"/>
                      <a:r>
                        <a:rPr sz="2100" b="0">
                          <a:solidFill>
                            <a:srgbClr val="19324D"/>
                          </a:solidFill>
                          <a:latin typeface="Arial"/>
                          <a:ea typeface="Arial"/>
                          <a:cs typeface="Arial"/>
                        </a:rPr>
                        <a:t>Displacement</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r>
                        <a:rPr sz="2100" b="0">
                          <a:solidFill>
                            <a:srgbClr val="19324D"/>
                          </a:solidFill>
                          <a:latin typeface="Arial"/>
                          <a:ea typeface="Arial"/>
                          <a:cs typeface="Arial"/>
                        </a:rPr>
                        <a:t>v = v₀ + aΔt</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690563">
                <a:tc>
                  <a:txBody>
                    <a:bodyPr lIns="95250" tIns="95250" rIns="95250" bIns="95250">
                      <a:noAutofit/>
                    </a:bodyPr>
                    <a:lstStyle/>
                    <a:p>
                      <a:pPr algn="l"/>
                      <a:r>
                        <a:rPr sz="2100" b="0">
                          <a:solidFill>
                            <a:srgbClr val="19324D"/>
                          </a:solidFill>
                          <a:latin typeface="Arial"/>
                          <a:ea typeface="Arial"/>
                          <a:cs typeface="Arial"/>
                        </a:rPr>
                        <a:t>Final velocity</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r>
                        <a:rPr sz="2100" b="0">
                          <a:solidFill>
                            <a:srgbClr val="19324D"/>
                          </a:solidFill>
                          <a:latin typeface="Arial"/>
                          <a:ea typeface="Arial"/>
                          <a:cs typeface="Arial"/>
                        </a:rPr>
                        <a:t>Δx = v₀Δt + ½a(Δt)²</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690563">
                <a:tc>
                  <a:txBody>
                    <a:bodyPr lIns="95250" tIns="95250" rIns="95250" bIns="95250">
                      <a:noAutofit/>
                    </a:bodyPr>
                    <a:lstStyle/>
                    <a:p>
                      <a:pPr algn="l"/>
                      <a:r>
                        <a:rPr sz="2100" b="0">
                          <a:solidFill>
                            <a:srgbClr val="19324D"/>
                          </a:solidFill>
                          <a:latin typeface="Arial"/>
                          <a:ea typeface="Arial"/>
                          <a:cs typeface="Arial"/>
                        </a:rPr>
                        <a:t>Elapsed time</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r>
                        <a:rPr sz="2100" b="0">
                          <a:solidFill>
                            <a:srgbClr val="19324D"/>
                          </a:solidFill>
                          <a:latin typeface="Arial"/>
                          <a:ea typeface="Arial"/>
                          <a:cs typeface="Arial"/>
                        </a:rPr>
                        <a:t>v² = v₀² + 2aΔx</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bl>
          </a:graphicData>
        </a:graphic>
      </p:graphicFrame>
      <p:sp>
        <p:nvSpPr>
          <p:cNvPr id="23" name="body">
            <a:extLst xmlns:a="http://schemas.openxmlformats.org/drawingml/2006/main">
              <a:ext uri="{FF2B5EF4-FFF2-40B4-BE49-F238E27FC236}">
                <a16:creationId xmlns:a16="http://schemas.microsoft.com/office/drawing/2014/main" id="{84F00590-15BA-41D3-83BD-92343E38D11F}"/>
              </a:ext>
            </a:extLst>
          </p:cNvPr>
          <p:cNvSpPr>
            <a:spLocks xmlns:a="http://schemas.openxmlformats.org/drawingml/2006/main" noGrp="1"/>
          </p:cNvSpPr>
          <p:nvPr/>
        </p:nvSpPr>
        <p:spPr>
          <a:xfrm xmlns:a="http://schemas.openxmlformats.org/drawingml/2006/main">
            <a:off x="685800" y="5048250"/>
            <a:ext cx="10820400" cy="4171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For constant acceleration, Δx = ½(v₀ + v)Δt also follows from the straight velocity graph.</a:t>
            </a:r>
          </a:p>
        </p:txBody>
      </p:sp>
      <p:sp>
        <p:nvSpPr>
          <p:cNvPr id="24" name="hint">
            <a:extLst xmlns:a="http://schemas.openxmlformats.org/drawingml/2006/main">
              <a:ext uri="{FF2B5EF4-FFF2-40B4-BE49-F238E27FC236}">
                <a16:creationId xmlns:a16="http://schemas.microsoft.com/office/drawing/2014/main" id="{C76110E2-705B-4131-88B2-CE7004D384F1}"/>
              </a:ext>
            </a:extLst>
          </p:cNvPr>
          <p:cNvSpPr>
            <a:spLocks xmlns:a="http://schemas.openxmlformats.org/drawingml/2006/main" noGrp="1"/>
          </p:cNvSpPr>
          <p:nvPr/>
        </p:nvSpPr>
        <p:spPr>
          <a:xfrm xmlns:a="http://schemas.openxmlformats.org/drawingml/2006/main">
            <a:off x="685800" y="5715000"/>
            <a:ext cx="10820400" cy="365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5B6C7E"/>
                </a:solidFill>
                <a:latin typeface="Arial"/>
                <a:ea typeface="Arial"/>
                <a:cs typeface="Arial"/>
              </a:defRPr>
            </a:defPPr>
            <a:lvl1pPr algn="l">
              <a:defRPr sz="1800" b="0">
                <a:solidFill>
                  <a:srgbClr val="5B6C7E"/>
                </a:solidFill>
                <a:latin typeface="Arial"/>
                <a:ea typeface="Arial"/>
                <a:cs typeface="Arial"/>
              </a:defRPr>
            </a:lvl1pPr>
            <a:lvl2pPr algn="l">
              <a:defRPr sz="1800" b="0">
                <a:solidFill>
                  <a:srgbClr val="5B6C7E"/>
                </a:solidFill>
                <a:latin typeface="Arial"/>
                <a:ea typeface="Arial"/>
                <a:cs typeface="Arial"/>
              </a:defRPr>
            </a:lvl2pPr>
            <a:lvl3pPr algn="l">
              <a:defRPr sz="1800" b="0">
                <a:solidFill>
                  <a:srgbClr val="5B6C7E"/>
                </a:solidFill>
                <a:latin typeface="Arial"/>
                <a:ea typeface="Arial"/>
                <a:cs typeface="Arial"/>
              </a:defRPr>
            </a:lvl3pPr>
            <a:lvl4pPr algn="l">
              <a:defRPr sz="1800" b="0">
                <a:solidFill>
                  <a:srgbClr val="5B6C7E"/>
                </a:solidFill>
                <a:latin typeface="Arial"/>
                <a:ea typeface="Arial"/>
                <a:cs typeface="Arial"/>
              </a:defRPr>
            </a:lvl4pPr>
            <a:lvl5pPr algn="l">
              <a:defRPr sz="1800" b="0">
                <a:solidFill>
                  <a:srgbClr val="5B6C7E"/>
                </a:solidFill>
                <a:latin typeface="Arial"/>
                <a:ea typeface="Arial"/>
                <a:cs typeface="Arial"/>
              </a:defRPr>
            </a:lvl5pPr>
            <a:lvl6pPr algn="l">
              <a:defRPr sz="1800" b="0">
                <a:solidFill>
                  <a:srgbClr val="5B6C7E"/>
                </a:solidFill>
                <a:latin typeface="Arial"/>
                <a:ea typeface="Arial"/>
                <a:cs typeface="Arial"/>
              </a:defRPr>
            </a:lvl6pPr>
            <a:lvl7pPr algn="l">
              <a:defRPr sz="1800" b="0">
                <a:solidFill>
                  <a:srgbClr val="5B6C7E"/>
                </a:solidFill>
                <a:latin typeface="Arial"/>
                <a:ea typeface="Arial"/>
                <a:cs typeface="Arial"/>
              </a:defRPr>
            </a:lvl7pPr>
            <a:lvl8pPr algn="l">
              <a:defRPr sz="1800" b="0">
                <a:solidFill>
                  <a:srgbClr val="5B6C7E"/>
                </a:solidFill>
                <a:latin typeface="Arial"/>
                <a:ea typeface="Arial"/>
                <a:cs typeface="Arial"/>
              </a:defRPr>
            </a:lvl8pPr>
            <a:lvl9pPr algn="l">
              <a:defRPr sz="1800" b="0">
                <a:solidFill>
                  <a:srgbClr val="5B6C7E"/>
                </a:solidFill>
                <a:latin typeface="Arial"/>
                <a:ea typeface="Arial"/>
                <a:cs typeface="Arial"/>
              </a:defRPr>
            </a:lvl9pPr>
          </a:lstStyle>
          <a:p xmlns:a="http://schemas.openxmlformats.org/drawingml/2006/main">
            <a:pPr algn="l">
              <a:lnSpc>
                <a:spcPct val="112000"/>
              </a:lnSpc>
              <a:buNone/>
              <a:defRPr sz="1800" b="0">
                <a:solidFill>
                  <a:srgbClr val="5B6C7E"/>
                </a:solidFill>
                <a:latin typeface="Arial"/>
                <a:ea typeface="Arial"/>
                <a:cs typeface="Arial"/>
              </a:defRPr>
            </a:pPr>
            <a:r>
              <a:rPr sz="1800" b="0">
                <a:solidFill>
                  <a:srgbClr val="5B6C7E"/>
                </a:solidFill>
                <a:latin typeface="Arial"/>
                <a:ea typeface="Arial"/>
                <a:cs typeface="Arial"/>
              </a:rPr>
              <a:t>Hint: Select an equation containing your unknown and known quantities.</a:t>
            </a:r>
          </a:p>
        </p:txBody>
      </p:sp>
    </p:spTree>
    <p:extLst>
      <p:ext uri="{BB962C8B-B14F-4D97-AF65-F5344CB8AC3E}">
        <p14:creationId xmlns:p14="http://schemas.microsoft.com/office/powerpoint/2010/main" val="596322504"/>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Braking on a straight road</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3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9</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B45A00"/>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QUESTION 3</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sp>
        <p:nvSpPr>
          <p:cNvPr id="22" name="content-panel">
            <a:extLst xmlns:a="http://schemas.openxmlformats.org/drawingml/2006/main">
              <a:ext uri="{FF2B5EF4-FFF2-40B4-BE49-F238E27FC236}">
                <a16:creationId xmlns:a16="http://schemas.microsoft.com/office/drawing/2014/main" id="{09BB1B16-2F03-48AC-82B6-FCC97BF6F8C5}"/>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5F5F5"/>
          </a:solidFill>
          <a:ln xmlns:a="http://schemas.openxmlformats.org/drawingml/2006/main" w="0">
            <a:noFill/>
          </a:ln>
        </p:spPr>
      </p:sp>
      <p:sp>
        <p:nvSpPr>
          <p:cNvPr id="23" name="panel-label">
            <a:extLst xmlns:a="http://schemas.openxmlformats.org/drawingml/2006/main">
              <a:ext uri="{FF2B5EF4-FFF2-40B4-BE49-F238E27FC236}">
                <a16:creationId xmlns:a16="http://schemas.microsoft.com/office/drawing/2014/main" id="{5CF9FC31-F4E7-46CF-B720-37FA0DFB0663}"/>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GIVEN</a:t>
            </a:r>
          </a:p>
        </p:txBody>
      </p:sp>
      <p:sp>
        <p:nvSpPr>
          <p:cNvPr id="24" name="body">
            <a:extLst xmlns:a="http://schemas.openxmlformats.org/drawingml/2006/main">
              <a:ext uri="{FF2B5EF4-FFF2-40B4-BE49-F238E27FC236}">
                <a16:creationId xmlns:a16="http://schemas.microsoft.com/office/drawing/2014/main" id="{68BD24E1-5F37-4526-8B1A-71D6137070CE}"/>
              </a:ext>
            </a:extLst>
          </p:cNvPr>
          <p:cNvSpPr>
            <a:spLocks xmlns:a="http://schemas.openxmlformats.org/drawingml/2006/main" noGrp="1"/>
          </p:cNvSpPr>
          <p:nvPr/>
        </p:nvSpPr>
        <p:spPr>
          <a:xfrm xmlns:a="http://schemas.openxmlformats.org/drawingml/2006/main">
            <a:off x="952500" y="2381250"/>
            <a:ext cx="3657600" cy="39147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Positive direction: forward</a:t>
            </a:r>
          </a:p>
        </p:txBody>
      </p:sp>
      <p:sp>
        <p:nvSpPr>
          <p:cNvPr id="25" name="body">
            <a:extLst xmlns:a="http://schemas.openxmlformats.org/drawingml/2006/main">
              <a:ext uri="{FF2B5EF4-FFF2-40B4-BE49-F238E27FC236}">
                <a16:creationId xmlns:a16="http://schemas.microsoft.com/office/drawing/2014/main" id="{82A768E4-B7CF-40F9-9E49-51287451509B}"/>
              </a:ext>
            </a:extLst>
          </p:cNvPr>
          <p:cNvSpPr>
            <a:spLocks xmlns:a="http://schemas.openxmlformats.org/drawingml/2006/main" noGrp="1"/>
          </p:cNvSpPr>
          <p:nvPr/>
        </p:nvSpPr>
        <p:spPr>
          <a:xfrm xmlns:a="http://schemas.openxmlformats.org/drawingml/2006/main">
            <a:off x="952500" y="3105150"/>
            <a:ext cx="3657600" cy="4171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Initial velocity = +12 m/s</a:t>
            </a:r>
          </a:p>
        </p:txBody>
      </p:sp>
      <p:sp>
        <p:nvSpPr>
          <p:cNvPr id="26" name="body">
            <a:extLst xmlns:a="http://schemas.openxmlformats.org/drawingml/2006/main">
              <a:ext uri="{FF2B5EF4-FFF2-40B4-BE49-F238E27FC236}">
                <a16:creationId xmlns:a16="http://schemas.microsoft.com/office/drawing/2014/main" id="{12BC3CCE-7ADD-431E-B1FB-A353E88B1D54}"/>
              </a:ext>
            </a:extLst>
          </p:cNvPr>
          <p:cNvSpPr>
            <a:spLocks xmlns:a="http://schemas.openxmlformats.org/drawingml/2006/main" noGrp="1"/>
          </p:cNvSpPr>
          <p:nvPr/>
        </p:nvSpPr>
        <p:spPr>
          <a:xfrm xmlns:a="http://schemas.openxmlformats.org/drawingml/2006/main">
            <a:off x="952500" y="3838575"/>
            <a:ext cx="3657600" cy="404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Acceleration = −3.0 m/s²</a:t>
            </a:r>
          </a:p>
        </p:txBody>
      </p:sp>
      <p:sp>
        <p:nvSpPr>
          <p:cNvPr id="27" name="body">
            <a:extLst xmlns:a="http://schemas.openxmlformats.org/drawingml/2006/main">
              <a:ext uri="{FF2B5EF4-FFF2-40B4-BE49-F238E27FC236}">
                <a16:creationId xmlns:a16="http://schemas.microsoft.com/office/drawing/2014/main" id="{20406BF0-00FD-4824-A555-6693DF93D776}"/>
              </a:ext>
            </a:extLst>
          </p:cNvPr>
          <p:cNvSpPr>
            <a:spLocks xmlns:a="http://schemas.openxmlformats.org/drawingml/2006/main" noGrp="1"/>
          </p:cNvSpPr>
          <p:nvPr/>
        </p:nvSpPr>
        <p:spPr>
          <a:xfrm xmlns:a="http://schemas.openxmlformats.org/drawingml/2006/main">
            <a:off x="952500" y="4781550"/>
            <a:ext cx="36576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The car stops before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reversing.</a:t>
            </a:r>
          </a:p>
        </p:txBody>
      </p:sp>
      <p:sp>
        <p:nvSpPr>
          <p:cNvPr id="28" name="question-part-a">
            <a:extLst xmlns:a="http://schemas.openxmlformats.org/drawingml/2006/main">
              <a:ext uri="{FF2B5EF4-FFF2-40B4-BE49-F238E27FC236}">
                <a16:creationId xmlns:a16="http://schemas.microsoft.com/office/drawing/2014/main" id="{55905445-DB27-4659-BEC6-DEA5E36450B4}"/>
              </a:ext>
            </a:extLst>
          </p:cNvPr>
          <p:cNvSpPr>
            <a:spLocks xmlns:a="http://schemas.openxmlformats.org/drawingml/2006/main" noGrp="1"/>
          </p:cNvSpPr>
          <p:nvPr/>
        </p:nvSpPr>
        <p:spPr>
          <a:xfrm xmlns:a="http://schemas.openxmlformats.org/drawingml/2006/main">
            <a:off x="5334000" y="1924050"/>
            <a:ext cx="6172200" cy="4171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 Find the displacement before the car first stops.</a:t>
            </a:r>
          </a:p>
        </p:txBody>
      </p:sp>
      <p:sp>
        <p:nvSpPr>
          <p:cNvPr id="29" name="question-part-b">
            <a:extLst xmlns:a="http://schemas.openxmlformats.org/drawingml/2006/main">
              <a:ext uri="{FF2B5EF4-FFF2-40B4-BE49-F238E27FC236}">
                <a16:creationId xmlns:a16="http://schemas.microsoft.com/office/drawing/2014/main" id="{225A043B-DECD-490D-8ACB-CD33298AB7B8}"/>
              </a:ext>
            </a:extLst>
          </p:cNvPr>
          <p:cNvSpPr>
            <a:spLocks xmlns:a="http://schemas.openxmlformats.org/drawingml/2006/main" noGrp="1"/>
          </p:cNvSpPr>
          <p:nvPr/>
        </p:nvSpPr>
        <p:spPr>
          <a:xfrm xmlns:a="http://schemas.openxmlformats.org/drawingml/2006/main">
            <a:off x="5334000" y="2617470"/>
            <a:ext cx="6172200" cy="4171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(b) Find the stopping time.</a:t>
            </a:r>
          </a:p>
        </p:txBody>
      </p:sp>
      <p:sp>
        <p:nvSpPr>
          <p:cNvPr id="30" name="question-part-c">
            <a:extLst xmlns:a="http://schemas.openxmlformats.org/drawingml/2006/main">
              <a:ext uri="{FF2B5EF4-FFF2-40B4-BE49-F238E27FC236}">
                <a16:creationId xmlns:a16="http://schemas.microsoft.com/office/drawing/2014/main" id="{D3934400-498A-42BE-B51B-61BD2E94330D}"/>
              </a:ext>
            </a:extLst>
          </p:cNvPr>
          <p:cNvSpPr>
            <a:spLocks xmlns:a="http://schemas.openxmlformats.org/drawingml/2006/main" noGrp="1"/>
          </p:cNvSpPr>
          <p:nvPr/>
        </p:nvSpPr>
        <p:spPr>
          <a:xfrm xmlns:a="http://schemas.openxmlformats.org/drawingml/2006/main">
            <a:off x="5334000" y="3310890"/>
            <a:ext cx="6172200" cy="113728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(c) Let the initial speed be u and let a = −b, where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b &gt; 0. Derive the stopping distance d. What</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happens to d if u doubles?</a:t>
            </a:r>
          </a:p>
        </p:txBody>
      </p:sp>
      <p:sp>
        <p:nvSpPr>
          <p:cNvPr id="31" name="hint">
            <a:extLst xmlns:a="http://schemas.openxmlformats.org/drawingml/2006/main">
              <a:ext uri="{FF2B5EF4-FFF2-40B4-BE49-F238E27FC236}">
                <a16:creationId xmlns:a16="http://schemas.microsoft.com/office/drawing/2014/main" id="{B3EDB257-2FEE-45B3-B521-E02E966B2ECF}"/>
              </a:ext>
            </a:extLst>
          </p:cNvPr>
          <p:cNvSpPr>
            <a:spLocks xmlns:a="http://schemas.openxmlformats.org/drawingml/2006/main" noGrp="1"/>
          </p:cNvSpPr>
          <p:nvPr/>
        </p:nvSpPr>
        <p:spPr>
          <a:xfrm xmlns:a="http://schemas.openxmlformats.org/drawingml/2006/main">
            <a:off x="5334000" y="5715000"/>
            <a:ext cx="6172200" cy="352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5B6C7E"/>
                </a:solidFill>
                <a:latin typeface="Arial"/>
                <a:ea typeface="Arial"/>
                <a:cs typeface="Arial"/>
              </a:defRPr>
            </a:defPPr>
            <a:lvl1pPr algn="l">
              <a:defRPr sz="1725" b="0">
                <a:solidFill>
                  <a:srgbClr val="5B6C7E"/>
                </a:solidFill>
                <a:latin typeface="Arial"/>
                <a:ea typeface="Arial"/>
                <a:cs typeface="Arial"/>
              </a:defRPr>
            </a:lvl1pPr>
            <a:lvl2pPr algn="l">
              <a:defRPr sz="1725" b="0">
                <a:solidFill>
                  <a:srgbClr val="5B6C7E"/>
                </a:solidFill>
                <a:latin typeface="Arial"/>
                <a:ea typeface="Arial"/>
                <a:cs typeface="Arial"/>
              </a:defRPr>
            </a:lvl2pPr>
            <a:lvl3pPr algn="l">
              <a:defRPr sz="1725" b="0">
                <a:solidFill>
                  <a:srgbClr val="5B6C7E"/>
                </a:solidFill>
                <a:latin typeface="Arial"/>
                <a:ea typeface="Arial"/>
                <a:cs typeface="Arial"/>
              </a:defRPr>
            </a:lvl3pPr>
            <a:lvl4pPr algn="l">
              <a:defRPr sz="1725" b="0">
                <a:solidFill>
                  <a:srgbClr val="5B6C7E"/>
                </a:solidFill>
                <a:latin typeface="Arial"/>
                <a:ea typeface="Arial"/>
                <a:cs typeface="Arial"/>
              </a:defRPr>
            </a:lvl4pPr>
            <a:lvl5pPr algn="l">
              <a:defRPr sz="1725" b="0">
                <a:solidFill>
                  <a:srgbClr val="5B6C7E"/>
                </a:solidFill>
                <a:latin typeface="Arial"/>
                <a:ea typeface="Arial"/>
                <a:cs typeface="Arial"/>
              </a:defRPr>
            </a:lvl5pPr>
            <a:lvl6pPr algn="l">
              <a:defRPr sz="1725" b="0">
                <a:solidFill>
                  <a:srgbClr val="5B6C7E"/>
                </a:solidFill>
                <a:latin typeface="Arial"/>
                <a:ea typeface="Arial"/>
                <a:cs typeface="Arial"/>
              </a:defRPr>
            </a:lvl6pPr>
            <a:lvl7pPr algn="l">
              <a:defRPr sz="1725" b="0">
                <a:solidFill>
                  <a:srgbClr val="5B6C7E"/>
                </a:solidFill>
                <a:latin typeface="Arial"/>
                <a:ea typeface="Arial"/>
                <a:cs typeface="Arial"/>
              </a:defRPr>
            </a:lvl7pPr>
            <a:lvl8pPr algn="l">
              <a:defRPr sz="1725" b="0">
                <a:solidFill>
                  <a:srgbClr val="5B6C7E"/>
                </a:solidFill>
                <a:latin typeface="Arial"/>
                <a:ea typeface="Arial"/>
                <a:cs typeface="Arial"/>
              </a:defRPr>
            </a:lvl8pPr>
            <a:lvl9pPr algn="l">
              <a:defRPr sz="1725" b="0">
                <a:solidFill>
                  <a:srgbClr val="5B6C7E"/>
                </a:solidFill>
                <a:latin typeface="Arial"/>
                <a:ea typeface="Arial"/>
                <a:cs typeface="Arial"/>
              </a:defRPr>
            </a:lvl9pPr>
          </a:lstStyle>
          <a:p xmlns:a="http://schemas.openxmlformats.org/drawingml/2006/main">
            <a:pPr algn="l">
              <a:lnSpc>
                <a:spcPct val="112000"/>
              </a:lnSpc>
              <a:buNone/>
              <a:defRPr sz="1725" b="0">
                <a:solidFill>
                  <a:srgbClr val="5B6C7E"/>
                </a:solidFill>
                <a:latin typeface="Arial"/>
                <a:ea typeface="Arial"/>
                <a:cs typeface="Arial"/>
              </a:defRPr>
            </a:pPr>
            <a:r>
              <a:rPr sz="1725" b="0">
                <a:solidFill>
                  <a:srgbClr val="5B6C7E"/>
                </a:solidFill>
                <a:latin typeface="Arial"/>
                <a:ea typeface="Arial"/>
                <a:cs typeface="Arial"/>
              </a:rPr>
              <a:t>Hint: At the first stop, v = 0.</a:t>
            </a:r>
          </a:p>
        </p:txBody>
      </p:sp>
    </p:spTree>
    <p:extLst>
      <p:ext uri="{BB962C8B-B14F-4D97-AF65-F5344CB8AC3E}">
        <p14:creationId xmlns:p14="http://schemas.microsoft.com/office/powerpoint/2010/main" val="596322504"/>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Braking on a straight road</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3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10</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19324D"/>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ANSWER 3</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sp>
        <p:nvSpPr>
          <p:cNvPr id="22" name="content-panel">
            <a:extLst xmlns:a="http://schemas.openxmlformats.org/drawingml/2006/main">
              <a:ext uri="{FF2B5EF4-FFF2-40B4-BE49-F238E27FC236}">
                <a16:creationId xmlns:a16="http://schemas.microsoft.com/office/drawing/2014/main" id="{3AC5C1A1-84ED-4C90-9FE1-C2CF371D9F6A}"/>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5F5F5"/>
          </a:solidFill>
          <a:ln xmlns:a="http://schemas.openxmlformats.org/drawingml/2006/main" w="0">
            <a:noFill/>
          </a:ln>
        </p:spPr>
      </p:sp>
      <p:sp>
        <p:nvSpPr>
          <p:cNvPr id="23" name="panel-label">
            <a:extLst xmlns:a="http://schemas.openxmlformats.org/drawingml/2006/main">
              <a:ext uri="{FF2B5EF4-FFF2-40B4-BE49-F238E27FC236}">
                <a16:creationId xmlns:a16="http://schemas.microsoft.com/office/drawing/2014/main" id="{F0D8CD2F-E7D6-427C-8D5C-F053B7540DA7}"/>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WORKED ANSWER</a:t>
            </a:r>
          </a:p>
        </p:txBody>
      </p:sp>
      <p:sp>
        <p:nvSpPr>
          <p:cNvPr id="24" name="body">
            <a:extLst xmlns:a="http://schemas.openxmlformats.org/drawingml/2006/main">
              <a:ext uri="{FF2B5EF4-FFF2-40B4-BE49-F238E27FC236}">
                <a16:creationId xmlns:a16="http://schemas.microsoft.com/office/drawing/2014/main" id="{CBD480B6-FC11-43A9-ABA0-D924067B678D}"/>
              </a:ext>
            </a:extLst>
          </p:cNvPr>
          <p:cNvSpPr>
            <a:spLocks xmlns:a="http://schemas.openxmlformats.org/drawingml/2006/main" noGrp="1"/>
          </p:cNvSpPr>
          <p:nvPr/>
        </p:nvSpPr>
        <p:spPr>
          <a:xfrm xmlns:a="http://schemas.openxmlformats.org/drawingml/2006/main">
            <a:off x="952500" y="2486025"/>
            <a:ext cx="3657600" cy="4171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19324D"/>
                </a:solidFill>
                <a:latin typeface="Arial"/>
                <a:ea typeface="Arial"/>
                <a:cs typeface="Arial"/>
              </a:defRPr>
            </a:defPPr>
            <a:lvl1pPr algn="l">
              <a:defRPr sz="2100" b="1">
                <a:solidFill>
                  <a:srgbClr val="19324D"/>
                </a:solidFill>
                <a:latin typeface="Arial"/>
                <a:ea typeface="Arial"/>
                <a:cs typeface="Arial"/>
              </a:defRPr>
            </a:lvl1pPr>
            <a:lvl2pPr algn="l">
              <a:defRPr sz="2100" b="1">
                <a:solidFill>
                  <a:srgbClr val="19324D"/>
                </a:solidFill>
                <a:latin typeface="Arial"/>
                <a:ea typeface="Arial"/>
                <a:cs typeface="Arial"/>
              </a:defRPr>
            </a:lvl2pPr>
            <a:lvl3pPr algn="l">
              <a:defRPr sz="2100" b="1">
                <a:solidFill>
                  <a:srgbClr val="19324D"/>
                </a:solidFill>
                <a:latin typeface="Arial"/>
                <a:ea typeface="Arial"/>
                <a:cs typeface="Arial"/>
              </a:defRPr>
            </a:lvl3pPr>
            <a:lvl4pPr algn="l">
              <a:defRPr sz="2100" b="1">
                <a:solidFill>
                  <a:srgbClr val="19324D"/>
                </a:solidFill>
                <a:latin typeface="Arial"/>
                <a:ea typeface="Arial"/>
                <a:cs typeface="Arial"/>
              </a:defRPr>
            </a:lvl4pPr>
            <a:lvl5pPr algn="l">
              <a:defRPr sz="2100" b="1">
                <a:solidFill>
                  <a:srgbClr val="19324D"/>
                </a:solidFill>
                <a:latin typeface="Arial"/>
                <a:ea typeface="Arial"/>
                <a:cs typeface="Arial"/>
              </a:defRPr>
            </a:lvl5pPr>
            <a:lvl6pPr algn="l">
              <a:defRPr sz="2100" b="1">
                <a:solidFill>
                  <a:srgbClr val="19324D"/>
                </a:solidFill>
                <a:latin typeface="Arial"/>
                <a:ea typeface="Arial"/>
                <a:cs typeface="Arial"/>
              </a:defRPr>
            </a:lvl6pPr>
            <a:lvl7pPr algn="l">
              <a:defRPr sz="2100" b="1">
                <a:solidFill>
                  <a:srgbClr val="19324D"/>
                </a:solidFill>
                <a:latin typeface="Arial"/>
                <a:ea typeface="Arial"/>
                <a:cs typeface="Arial"/>
              </a:defRPr>
            </a:lvl7pPr>
            <a:lvl8pPr algn="l">
              <a:defRPr sz="2100" b="1">
                <a:solidFill>
                  <a:srgbClr val="19324D"/>
                </a:solidFill>
                <a:latin typeface="Arial"/>
                <a:ea typeface="Arial"/>
                <a:cs typeface="Arial"/>
              </a:defRPr>
            </a:lvl8pPr>
            <a:lvl9pPr algn="l">
              <a:defRPr sz="2100" b="1">
                <a:solidFill>
                  <a:srgbClr val="19324D"/>
                </a:solidFill>
                <a:latin typeface="Arial"/>
                <a:ea typeface="Arial"/>
                <a:cs typeface="Arial"/>
              </a:defRPr>
            </a:lvl9pPr>
          </a:lstStyle>
          <a:p xmlns:a="http://schemas.openxmlformats.org/drawingml/2006/main">
            <a:pPr algn="l">
              <a:lnSpc>
                <a:spcPct val="112000"/>
              </a:lnSpc>
              <a:buNone/>
              <a:defRPr sz="2100" b="1">
                <a:solidFill>
                  <a:srgbClr val="19324D"/>
                </a:solidFill>
                <a:latin typeface="Arial"/>
                <a:ea typeface="Arial"/>
                <a:cs typeface="Arial"/>
              </a:defRPr>
            </a:pPr>
            <a:r>
              <a:rPr sz="2100" b="1">
                <a:solidFill>
                  <a:srgbClr val="19324D"/>
                </a:solidFill>
                <a:latin typeface="Arial"/>
                <a:ea typeface="Arial"/>
                <a:cs typeface="Arial"/>
              </a:rPr>
              <a:t>Stopping distance = 24 m</a:t>
            </a:r>
          </a:p>
        </p:txBody>
      </p:sp>
      <p:sp>
        <p:nvSpPr>
          <p:cNvPr id="25" name="body">
            <a:extLst xmlns:a="http://schemas.openxmlformats.org/drawingml/2006/main">
              <a:ext uri="{FF2B5EF4-FFF2-40B4-BE49-F238E27FC236}">
                <a16:creationId xmlns:a16="http://schemas.microsoft.com/office/drawing/2014/main" id="{88EBB6D5-38D3-41E7-8E53-F3C6A605F188}"/>
              </a:ext>
            </a:extLst>
          </p:cNvPr>
          <p:cNvSpPr>
            <a:spLocks xmlns:a="http://schemas.openxmlformats.org/drawingml/2006/main" noGrp="1"/>
          </p:cNvSpPr>
          <p:nvPr/>
        </p:nvSpPr>
        <p:spPr>
          <a:xfrm xmlns:a="http://schemas.openxmlformats.org/drawingml/2006/main">
            <a:off x="952500" y="3409950"/>
            <a:ext cx="3657600" cy="43005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1">
                <a:solidFill>
                  <a:srgbClr val="19324D"/>
                </a:solidFill>
                <a:latin typeface="Arial"/>
                <a:ea typeface="Arial"/>
                <a:cs typeface="Arial"/>
              </a:defRPr>
            </a:defPPr>
            <a:lvl1pPr algn="l">
              <a:defRPr sz="2175" b="1">
                <a:solidFill>
                  <a:srgbClr val="19324D"/>
                </a:solidFill>
                <a:latin typeface="Arial"/>
                <a:ea typeface="Arial"/>
                <a:cs typeface="Arial"/>
              </a:defRPr>
            </a:lvl1pPr>
            <a:lvl2pPr algn="l">
              <a:defRPr sz="2175" b="1">
                <a:solidFill>
                  <a:srgbClr val="19324D"/>
                </a:solidFill>
                <a:latin typeface="Arial"/>
                <a:ea typeface="Arial"/>
                <a:cs typeface="Arial"/>
              </a:defRPr>
            </a:lvl2pPr>
            <a:lvl3pPr algn="l">
              <a:defRPr sz="2175" b="1">
                <a:solidFill>
                  <a:srgbClr val="19324D"/>
                </a:solidFill>
                <a:latin typeface="Arial"/>
                <a:ea typeface="Arial"/>
                <a:cs typeface="Arial"/>
              </a:defRPr>
            </a:lvl3pPr>
            <a:lvl4pPr algn="l">
              <a:defRPr sz="2175" b="1">
                <a:solidFill>
                  <a:srgbClr val="19324D"/>
                </a:solidFill>
                <a:latin typeface="Arial"/>
                <a:ea typeface="Arial"/>
                <a:cs typeface="Arial"/>
              </a:defRPr>
            </a:lvl4pPr>
            <a:lvl5pPr algn="l">
              <a:defRPr sz="2175" b="1">
                <a:solidFill>
                  <a:srgbClr val="19324D"/>
                </a:solidFill>
                <a:latin typeface="Arial"/>
                <a:ea typeface="Arial"/>
                <a:cs typeface="Arial"/>
              </a:defRPr>
            </a:lvl5pPr>
            <a:lvl6pPr algn="l">
              <a:defRPr sz="2175" b="1">
                <a:solidFill>
                  <a:srgbClr val="19324D"/>
                </a:solidFill>
                <a:latin typeface="Arial"/>
                <a:ea typeface="Arial"/>
                <a:cs typeface="Arial"/>
              </a:defRPr>
            </a:lvl6pPr>
            <a:lvl7pPr algn="l">
              <a:defRPr sz="2175" b="1">
                <a:solidFill>
                  <a:srgbClr val="19324D"/>
                </a:solidFill>
                <a:latin typeface="Arial"/>
                <a:ea typeface="Arial"/>
                <a:cs typeface="Arial"/>
              </a:defRPr>
            </a:lvl7pPr>
            <a:lvl8pPr algn="l">
              <a:defRPr sz="2175" b="1">
                <a:solidFill>
                  <a:srgbClr val="19324D"/>
                </a:solidFill>
                <a:latin typeface="Arial"/>
                <a:ea typeface="Arial"/>
                <a:cs typeface="Arial"/>
              </a:defRPr>
            </a:lvl8pPr>
            <a:lvl9pPr algn="l">
              <a:defRPr sz="2175" b="1">
                <a:solidFill>
                  <a:srgbClr val="19324D"/>
                </a:solidFill>
                <a:latin typeface="Arial"/>
                <a:ea typeface="Arial"/>
                <a:cs typeface="Arial"/>
              </a:defRPr>
            </a:lvl9pPr>
          </a:lstStyle>
          <a:p xmlns:a="http://schemas.openxmlformats.org/drawingml/2006/main">
            <a:pPr algn="l">
              <a:lnSpc>
                <a:spcPct val="112000"/>
              </a:lnSpc>
              <a:buNone/>
              <a:defRPr sz="2175" b="1">
                <a:solidFill>
                  <a:srgbClr val="19324D"/>
                </a:solidFill>
                <a:latin typeface="Arial"/>
                <a:ea typeface="Arial"/>
                <a:cs typeface="Arial"/>
              </a:defRPr>
            </a:pPr>
            <a:r>
              <a:rPr sz="2175" b="1">
                <a:solidFill>
                  <a:srgbClr val="19324D"/>
                </a:solidFill>
                <a:latin typeface="Arial"/>
                <a:ea typeface="Arial"/>
                <a:cs typeface="Arial"/>
              </a:rPr>
              <a:t>Stopping time = 4.0 s</a:t>
            </a:r>
          </a:p>
        </p:txBody>
      </p:sp>
      <p:sp>
        <p:nvSpPr>
          <p:cNvPr id="26" name="body">
            <a:extLst xmlns:a="http://schemas.openxmlformats.org/drawingml/2006/main">
              <a:ext uri="{FF2B5EF4-FFF2-40B4-BE49-F238E27FC236}">
                <a16:creationId xmlns:a16="http://schemas.microsoft.com/office/drawing/2014/main" id="{35793C3E-CED6-4A40-ACF4-59A3AC79861F}"/>
              </a:ext>
            </a:extLst>
          </p:cNvPr>
          <p:cNvSpPr>
            <a:spLocks xmlns:a="http://schemas.openxmlformats.org/drawingml/2006/main" noGrp="1"/>
          </p:cNvSpPr>
          <p:nvPr/>
        </p:nvSpPr>
        <p:spPr>
          <a:xfrm xmlns:a="http://schemas.openxmlformats.org/drawingml/2006/main">
            <a:off x="952500" y="4533900"/>
            <a:ext cx="3657600" cy="10987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Twice the initial speed requires</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four times the stopping</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distance.</a:t>
            </a:r>
          </a:p>
        </p:txBody>
      </p:sp>
      <p:sp>
        <p:nvSpPr>
          <p:cNvPr id="27" name="answer-part-a">
            <a:extLst xmlns:a="http://schemas.openxmlformats.org/drawingml/2006/main">
              <a:ext uri="{FF2B5EF4-FFF2-40B4-BE49-F238E27FC236}">
                <a16:creationId xmlns:a16="http://schemas.microsoft.com/office/drawing/2014/main" id="{FC68BC57-AE02-4EF6-86F0-D5080A04C70A}"/>
              </a:ext>
            </a:extLst>
          </p:cNvPr>
          <p:cNvSpPr>
            <a:spLocks xmlns:a="http://schemas.openxmlformats.org/drawingml/2006/main" noGrp="1"/>
          </p:cNvSpPr>
          <p:nvPr/>
        </p:nvSpPr>
        <p:spPr>
          <a:xfrm xmlns:a="http://schemas.openxmlformats.org/drawingml/2006/main">
            <a:off x="5334000" y="192405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 The equation without time</a:t>
            </a:r>
          </a:p>
        </p:txBody>
      </p:sp>
      <p:sp>
        <p:nvSpPr>
          <p:cNvPr id="28" name="math-7-0">
            <a:extLst xmlns:a="http://schemas.openxmlformats.org/drawingml/2006/main">
              <a:ext uri="{FF2B5EF4-FFF2-40B4-BE49-F238E27FC236}">
                <a16:creationId xmlns:a16="http://schemas.microsoft.com/office/drawing/2014/main" id="{3558379A-8F4E-4B0E-A15C-AE1C7CD6182F}"/>
              </a:ext>
            </a:extLst>
          </p:cNvPr>
          <p:cNvSpPr>
            <a:spLocks xmlns:a="http://schemas.openxmlformats.org/drawingml/2006/main" noGrp="1"/>
          </p:cNvSpPr>
          <p:nvPr/>
        </p:nvSpPr>
        <p:spPr>
          <a:xfrm xmlns:a="http://schemas.openxmlformats.org/drawingml/2006/main">
            <a:off x="5334000" y="2343150"/>
            <a:ext cx="802386"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9324D"/>
                </a:solidFill>
                <a:latin typeface="Arial"/>
                <a:ea typeface="Arial"/>
                <a:cs typeface="Arial"/>
              </a:defRPr>
            </a:defPPr>
            <a:lvl1pPr algn="l">
              <a:defRPr sz="2250" b="0">
                <a:solidFill>
                  <a:srgbClr val="19324D"/>
                </a:solidFill>
                <a:latin typeface="Arial"/>
                <a:ea typeface="Arial"/>
                <a:cs typeface="Arial"/>
              </a:defRPr>
            </a:lvl1pPr>
            <a:lvl2pPr algn="l">
              <a:defRPr sz="2250" b="0">
                <a:solidFill>
                  <a:srgbClr val="19324D"/>
                </a:solidFill>
                <a:latin typeface="Arial"/>
                <a:ea typeface="Arial"/>
                <a:cs typeface="Arial"/>
              </a:defRPr>
            </a:lvl2pPr>
            <a:lvl3pPr algn="l">
              <a:defRPr sz="2250" b="0">
                <a:solidFill>
                  <a:srgbClr val="19324D"/>
                </a:solidFill>
                <a:latin typeface="Arial"/>
                <a:ea typeface="Arial"/>
                <a:cs typeface="Arial"/>
              </a:defRPr>
            </a:lvl3pPr>
            <a:lvl4pPr algn="l">
              <a:defRPr sz="2250" b="0">
                <a:solidFill>
                  <a:srgbClr val="19324D"/>
                </a:solidFill>
                <a:latin typeface="Arial"/>
                <a:ea typeface="Arial"/>
                <a:cs typeface="Arial"/>
              </a:defRPr>
            </a:lvl4pPr>
            <a:lvl5pPr algn="l">
              <a:defRPr sz="2250" b="0">
                <a:solidFill>
                  <a:srgbClr val="19324D"/>
                </a:solidFill>
                <a:latin typeface="Arial"/>
                <a:ea typeface="Arial"/>
                <a:cs typeface="Arial"/>
              </a:defRPr>
            </a:lvl5pPr>
            <a:lvl6pPr algn="l">
              <a:defRPr sz="2250" b="0">
                <a:solidFill>
                  <a:srgbClr val="19324D"/>
                </a:solidFill>
                <a:latin typeface="Arial"/>
                <a:ea typeface="Arial"/>
                <a:cs typeface="Arial"/>
              </a:defRPr>
            </a:lvl6pPr>
            <a:lvl7pPr algn="l">
              <a:defRPr sz="2250" b="0">
                <a:solidFill>
                  <a:srgbClr val="19324D"/>
                </a:solidFill>
                <a:latin typeface="Arial"/>
                <a:ea typeface="Arial"/>
                <a:cs typeface="Arial"/>
              </a:defRPr>
            </a:lvl7pPr>
            <a:lvl8pPr algn="l">
              <a:defRPr sz="2250" b="0">
                <a:solidFill>
                  <a:srgbClr val="19324D"/>
                </a:solidFill>
                <a:latin typeface="Arial"/>
                <a:ea typeface="Arial"/>
                <a:cs typeface="Arial"/>
              </a:defRPr>
            </a:lvl8pPr>
            <a:lvl9pPr algn="l">
              <a:defRPr sz="2250" b="0">
                <a:solidFill>
                  <a:srgbClr val="19324D"/>
                </a:solidFill>
                <a:latin typeface="Arial"/>
                <a:ea typeface="Arial"/>
                <a:cs typeface="Arial"/>
              </a:defRPr>
            </a:lvl9pPr>
          </a:lstStyle>
          <a:p xmlns:a="http://schemas.openxmlformats.org/drawingml/2006/main">
            <a:pPr algn="l">
              <a:lnSpc>
                <a:spcPct val="112000"/>
              </a:lnSpc>
              <a:buNone/>
              <a:defRPr sz="2250" b="0">
                <a:solidFill>
                  <a:srgbClr val="19324D"/>
                </a:solidFill>
                <a:latin typeface="Arial"/>
                <a:ea typeface="Arial"/>
                <a:cs typeface="Arial"/>
              </a:defRPr>
            </a:pPr>
            <a:r>
              <a:rPr sz="2250" b="0">
                <a:solidFill>
                  <a:srgbClr val="19324D"/>
                </a:solidFill>
                <a:latin typeface="Arial"/>
                <a:ea typeface="Arial"/>
                <a:cs typeface="Arial"/>
              </a:rPr>
              <a:t>0 = 12</a:t>
            </a:r>
          </a:p>
        </p:txBody>
      </p:sp>
      <p:sp>
        <p:nvSpPr>
          <p:cNvPr id="29" name="math-7-1">
            <a:extLst xmlns:a="http://schemas.openxmlformats.org/drawingml/2006/main">
              <a:ext uri="{FF2B5EF4-FFF2-40B4-BE49-F238E27FC236}">
                <a16:creationId xmlns:a16="http://schemas.microsoft.com/office/drawing/2014/main" id="{568E4C6E-F69A-401A-92E6-F7E29E73C328}"/>
              </a:ext>
            </a:extLst>
          </p:cNvPr>
          <p:cNvSpPr>
            <a:spLocks xmlns:a="http://schemas.openxmlformats.org/drawingml/2006/main" noGrp="1"/>
          </p:cNvSpPr>
          <p:nvPr/>
        </p:nvSpPr>
        <p:spPr>
          <a:xfrm xmlns:a="http://schemas.openxmlformats.org/drawingml/2006/main">
            <a:off x="6136386" y="2274570"/>
            <a:ext cx="104870" cy="2546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85" b="0">
                <a:solidFill>
                  <a:srgbClr val="19324D"/>
                </a:solidFill>
                <a:latin typeface="Arial"/>
                <a:ea typeface="Arial"/>
                <a:cs typeface="Arial"/>
              </a:defRPr>
            </a:defPPr>
            <a:lvl1pPr algn="l">
              <a:defRPr sz="1485" b="0">
                <a:solidFill>
                  <a:srgbClr val="19324D"/>
                </a:solidFill>
                <a:latin typeface="Arial"/>
                <a:ea typeface="Arial"/>
                <a:cs typeface="Arial"/>
              </a:defRPr>
            </a:lvl1pPr>
            <a:lvl2pPr algn="l">
              <a:defRPr sz="1485" b="0">
                <a:solidFill>
                  <a:srgbClr val="19324D"/>
                </a:solidFill>
                <a:latin typeface="Arial"/>
                <a:ea typeface="Arial"/>
                <a:cs typeface="Arial"/>
              </a:defRPr>
            </a:lvl2pPr>
            <a:lvl3pPr algn="l">
              <a:defRPr sz="1485" b="0">
                <a:solidFill>
                  <a:srgbClr val="19324D"/>
                </a:solidFill>
                <a:latin typeface="Arial"/>
                <a:ea typeface="Arial"/>
                <a:cs typeface="Arial"/>
              </a:defRPr>
            </a:lvl3pPr>
            <a:lvl4pPr algn="l">
              <a:defRPr sz="1485" b="0">
                <a:solidFill>
                  <a:srgbClr val="19324D"/>
                </a:solidFill>
                <a:latin typeface="Arial"/>
                <a:ea typeface="Arial"/>
                <a:cs typeface="Arial"/>
              </a:defRPr>
            </a:lvl4pPr>
            <a:lvl5pPr algn="l">
              <a:defRPr sz="1485" b="0">
                <a:solidFill>
                  <a:srgbClr val="19324D"/>
                </a:solidFill>
                <a:latin typeface="Arial"/>
                <a:ea typeface="Arial"/>
                <a:cs typeface="Arial"/>
              </a:defRPr>
            </a:lvl5pPr>
            <a:lvl6pPr algn="l">
              <a:defRPr sz="1485" b="0">
                <a:solidFill>
                  <a:srgbClr val="19324D"/>
                </a:solidFill>
                <a:latin typeface="Arial"/>
                <a:ea typeface="Arial"/>
                <a:cs typeface="Arial"/>
              </a:defRPr>
            </a:lvl6pPr>
            <a:lvl7pPr algn="l">
              <a:defRPr sz="1485" b="0">
                <a:solidFill>
                  <a:srgbClr val="19324D"/>
                </a:solidFill>
                <a:latin typeface="Arial"/>
                <a:ea typeface="Arial"/>
                <a:cs typeface="Arial"/>
              </a:defRPr>
            </a:lvl7pPr>
            <a:lvl8pPr algn="l">
              <a:defRPr sz="1485" b="0">
                <a:solidFill>
                  <a:srgbClr val="19324D"/>
                </a:solidFill>
                <a:latin typeface="Arial"/>
                <a:ea typeface="Arial"/>
                <a:cs typeface="Arial"/>
              </a:defRPr>
            </a:lvl8pPr>
            <a:lvl9pPr algn="l">
              <a:defRPr sz="1485" b="0">
                <a:solidFill>
                  <a:srgbClr val="19324D"/>
                </a:solidFill>
                <a:latin typeface="Arial"/>
                <a:ea typeface="Arial"/>
                <a:cs typeface="Arial"/>
              </a:defRPr>
            </a:lvl9pPr>
          </a:lstStyle>
          <a:p xmlns:a="http://schemas.openxmlformats.org/drawingml/2006/main">
            <a:pPr algn="l">
              <a:lnSpc>
                <a:spcPct val="112000"/>
              </a:lnSpc>
              <a:buNone/>
              <a:defRPr sz="1485" b="0">
                <a:solidFill>
                  <a:srgbClr val="19324D"/>
                </a:solidFill>
                <a:latin typeface="Arial"/>
                <a:ea typeface="Arial"/>
                <a:cs typeface="Arial"/>
              </a:defRPr>
            </a:pPr>
            <a:r>
              <a:rPr sz="1485" b="0">
                <a:solidFill>
                  <a:srgbClr val="19324D"/>
                </a:solidFill>
                <a:latin typeface="Arial"/>
                <a:ea typeface="Arial"/>
                <a:cs typeface="Arial"/>
              </a:rPr>
              <a:t>2</a:t>
            </a:r>
          </a:p>
        </p:txBody>
      </p:sp>
      <p:sp>
        <p:nvSpPr>
          <p:cNvPr id="30" name="math-7-2">
            <a:extLst xmlns:a="http://schemas.openxmlformats.org/drawingml/2006/main">
              <a:ext uri="{FF2B5EF4-FFF2-40B4-BE49-F238E27FC236}">
                <a16:creationId xmlns:a16="http://schemas.microsoft.com/office/drawing/2014/main" id="{27F37902-B187-4196-9FCA-1B152BC7B290}"/>
              </a:ext>
            </a:extLst>
          </p:cNvPr>
          <p:cNvSpPr>
            <a:spLocks xmlns:a="http://schemas.openxmlformats.org/drawingml/2006/main" noGrp="1"/>
          </p:cNvSpPr>
          <p:nvPr/>
        </p:nvSpPr>
        <p:spPr>
          <a:xfrm xmlns:a="http://schemas.openxmlformats.org/drawingml/2006/main">
            <a:off x="6241256" y="2343150"/>
            <a:ext cx="1572768"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9324D"/>
                </a:solidFill>
                <a:latin typeface="Arial"/>
                <a:ea typeface="Arial"/>
                <a:cs typeface="Arial"/>
              </a:defRPr>
            </a:defPPr>
            <a:lvl1pPr algn="l">
              <a:defRPr sz="2250" b="0">
                <a:solidFill>
                  <a:srgbClr val="19324D"/>
                </a:solidFill>
                <a:latin typeface="Arial"/>
                <a:ea typeface="Arial"/>
                <a:cs typeface="Arial"/>
              </a:defRPr>
            </a:lvl1pPr>
            <a:lvl2pPr algn="l">
              <a:defRPr sz="2250" b="0">
                <a:solidFill>
                  <a:srgbClr val="19324D"/>
                </a:solidFill>
                <a:latin typeface="Arial"/>
                <a:ea typeface="Arial"/>
                <a:cs typeface="Arial"/>
              </a:defRPr>
            </a:lvl2pPr>
            <a:lvl3pPr algn="l">
              <a:defRPr sz="2250" b="0">
                <a:solidFill>
                  <a:srgbClr val="19324D"/>
                </a:solidFill>
                <a:latin typeface="Arial"/>
                <a:ea typeface="Arial"/>
                <a:cs typeface="Arial"/>
              </a:defRPr>
            </a:lvl3pPr>
            <a:lvl4pPr algn="l">
              <a:defRPr sz="2250" b="0">
                <a:solidFill>
                  <a:srgbClr val="19324D"/>
                </a:solidFill>
                <a:latin typeface="Arial"/>
                <a:ea typeface="Arial"/>
                <a:cs typeface="Arial"/>
              </a:defRPr>
            </a:lvl4pPr>
            <a:lvl5pPr algn="l">
              <a:defRPr sz="2250" b="0">
                <a:solidFill>
                  <a:srgbClr val="19324D"/>
                </a:solidFill>
                <a:latin typeface="Arial"/>
                <a:ea typeface="Arial"/>
                <a:cs typeface="Arial"/>
              </a:defRPr>
            </a:lvl5pPr>
            <a:lvl6pPr algn="l">
              <a:defRPr sz="2250" b="0">
                <a:solidFill>
                  <a:srgbClr val="19324D"/>
                </a:solidFill>
                <a:latin typeface="Arial"/>
                <a:ea typeface="Arial"/>
                <a:cs typeface="Arial"/>
              </a:defRPr>
            </a:lvl6pPr>
            <a:lvl7pPr algn="l">
              <a:defRPr sz="2250" b="0">
                <a:solidFill>
                  <a:srgbClr val="19324D"/>
                </a:solidFill>
                <a:latin typeface="Arial"/>
                <a:ea typeface="Arial"/>
                <a:cs typeface="Arial"/>
              </a:defRPr>
            </a:lvl7pPr>
            <a:lvl8pPr algn="l">
              <a:defRPr sz="2250" b="0">
                <a:solidFill>
                  <a:srgbClr val="19324D"/>
                </a:solidFill>
                <a:latin typeface="Arial"/>
                <a:ea typeface="Arial"/>
                <a:cs typeface="Arial"/>
              </a:defRPr>
            </a:lvl8pPr>
            <a:lvl9pPr algn="l">
              <a:defRPr sz="2250" b="0">
                <a:solidFill>
                  <a:srgbClr val="19324D"/>
                </a:solidFill>
                <a:latin typeface="Arial"/>
                <a:ea typeface="Arial"/>
                <a:cs typeface="Arial"/>
              </a:defRPr>
            </a:lvl9pPr>
          </a:lstStyle>
          <a:p xmlns:a="http://schemas.openxmlformats.org/drawingml/2006/main">
            <a:pPr algn="l">
              <a:lnSpc>
                <a:spcPct val="112000"/>
              </a:lnSpc>
              <a:buNone/>
              <a:defRPr sz="2250" b="0">
                <a:solidFill>
                  <a:srgbClr val="19324D"/>
                </a:solidFill>
                <a:latin typeface="Arial"/>
                <a:ea typeface="Arial"/>
                <a:cs typeface="Arial"/>
              </a:defRPr>
            </a:pPr>
            <a:r>
              <a:rPr sz="2250" b="0">
                <a:solidFill>
                  <a:srgbClr val="19324D"/>
                </a:solidFill>
                <a:latin typeface="Arial"/>
                <a:ea typeface="Arial"/>
                <a:cs typeface="Arial"/>
              </a:rPr>
              <a:t> + 2(−3.0)Δx</a:t>
            </a:r>
          </a:p>
        </p:txBody>
      </p:sp>
      <p:sp>
        <p:nvSpPr>
          <p:cNvPr id="31" name="body">
            <a:extLst xmlns:a="http://schemas.openxmlformats.org/drawingml/2006/main">
              <a:ext uri="{FF2B5EF4-FFF2-40B4-BE49-F238E27FC236}">
                <a16:creationId xmlns:a16="http://schemas.microsoft.com/office/drawing/2014/main" id="{CDB96163-0149-4B01-92E6-821D1A6CF128}"/>
              </a:ext>
            </a:extLst>
          </p:cNvPr>
          <p:cNvSpPr>
            <a:spLocks xmlns:a="http://schemas.openxmlformats.org/drawingml/2006/main" noGrp="1"/>
          </p:cNvSpPr>
          <p:nvPr/>
        </p:nvSpPr>
        <p:spPr>
          <a:xfrm xmlns:a="http://schemas.openxmlformats.org/drawingml/2006/main">
            <a:off x="5334000" y="2924175"/>
            <a:ext cx="6172200" cy="43005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defRPr sz="2175" b="0">
                <a:solidFill>
                  <a:srgbClr val="19324D"/>
                </a:solidFill>
                <a:latin typeface="Arial"/>
                <a:ea typeface="Arial"/>
                <a:cs typeface="Arial"/>
              </a:defRPr>
            </a:lvl1pPr>
            <a:lvl2pPr algn="l">
              <a:defRPr sz="2175" b="0">
                <a:solidFill>
                  <a:srgbClr val="19324D"/>
                </a:solidFill>
                <a:latin typeface="Arial"/>
                <a:ea typeface="Arial"/>
                <a:cs typeface="Arial"/>
              </a:defRPr>
            </a:lvl2pPr>
            <a:lvl3pPr algn="l">
              <a:defRPr sz="2175" b="0">
                <a:solidFill>
                  <a:srgbClr val="19324D"/>
                </a:solidFill>
                <a:latin typeface="Arial"/>
                <a:ea typeface="Arial"/>
                <a:cs typeface="Arial"/>
              </a:defRPr>
            </a:lvl3pPr>
            <a:lvl4pPr algn="l">
              <a:defRPr sz="2175" b="0">
                <a:solidFill>
                  <a:srgbClr val="19324D"/>
                </a:solidFill>
                <a:latin typeface="Arial"/>
                <a:ea typeface="Arial"/>
                <a:cs typeface="Arial"/>
              </a:defRPr>
            </a:lvl4pPr>
            <a:lvl5pPr algn="l">
              <a:defRPr sz="2175" b="0">
                <a:solidFill>
                  <a:srgbClr val="19324D"/>
                </a:solidFill>
                <a:latin typeface="Arial"/>
                <a:ea typeface="Arial"/>
                <a:cs typeface="Arial"/>
              </a:defRPr>
            </a:lvl5pPr>
            <a:lvl6pPr algn="l">
              <a:defRPr sz="2175" b="0">
                <a:solidFill>
                  <a:srgbClr val="19324D"/>
                </a:solidFill>
                <a:latin typeface="Arial"/>
                <a:ea typeface="Arial"/>
                <a:cs typeface="Arial"/>
              </a:defRPr>
            </a:lvl6pPr>
            <a:lvl7pPr algn="l">
              <a:defRPr sz="2175" b="0">
                <a:solidFill>
                  <a:srgbClr val="19324D"/>
                </a:solidFill>
                <a:latin typeface="Arial"/>
                <a:ea typeface="Arial"/>
                <a:cs typeface="Arial"/>
              </a:defRPr>
            </a:lvl7pPr>
            <a:lvl8pPr algn="l">
              <a:defRPr sz="2175" b="0">
                <a:solidFill>
                  <a:srgbClr val="19324D"/>
                </a:solidFill>
                <a:latin typeface="Arial"/>
                <a:ea typeface="Arial"/>
                <a:cs typeface="Arial"/>
              </a:defRPr>
            </a:lvl8pPr>
            <a:lvl9pPr algn="l">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Δx = +24 m.</a:t>
            </a:r>
          </a:p>
        </p:txBody>
      </p:sp>
      <p:sp>
        <p:nvSpPr>
          <p:cNvPr id="32" name="answer-part-b">
            <a:extLst xmlns:a="http://schemas.openxmlformats.org/drawingml/2006/main">
              <a:ext uri="{FF2B5EF4-FFF2-40B4-BE49-F238E27FC236}">
                <a16:creationId xmlns:a16="http://schemas.microsoft.com/office/drawing/2014/main" id="{7CFC78B0-7D2B-4EF9-ABC8-028D30F9D4EF}"/>
              </a:ext>
            </a:extLst>
          </p:cNvPr>
          <p:cNvSpPr>
            <a:spLocks xmlns:a="http://schemas.openxmlformats.org/drawingml/2006/main" noGrp="1"/>
          </p:cNvSpPr>
          <p:nvPr/>
        </p:nvSpPr>
        <p:spPr>
          <a:xfrm xmlns:a="http://schemas.openxmlformats.org/drawingml/2006/main">
            <a:off x="5334000" y="3724275"/>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(b) The velocity reaches zero</a:t>
            </a:r>
          </a:p>
        </p:txBody>
      </p:sp>
      <p:sp>
        <p:nvSpPr>
          <p:cNvPr id="33" name="body">
            <a:extLst xmlns:a="http://schemas.openxmlformats.org/drawingml/2006/main">
              <a:ext uri="{FF2B5EF4-FFF2-40B4-BE49-F238E27FC236}">
                <a16:creationId xmlns:a16="http://schemas.microsoft.com/office/drawing/2014/main" id="{2D00B8A6-44D8-4135-9D31-3E1A13349116}"/>
              </a:ext>
            </a:extLst>
          </p:cNvPr>
          <p:cNvSpPr>
            <a:spLocks xmlns:a="http://schemas.openxmlformats.org/drawingml/2006/main" noGrp="1"/>
          </p:cNvSpPr>
          <p:nvPr/>
        </p:nvSpPr>
        <p:spPr>
          <a:xfrm xmlns:a="http://schemas.openxmlformats.org/drawingml/2006/main">
            <a:off x="5334000" y="4143375"/>
            <a:ext cx="6172200" cy="4171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0 = 12 − 3.0Δt, so Δt = 4.0 s.</a:t>
            </a:r>
          </a:p>
        </p:txBody>
      </p:sp>
      <p:sp>
        <p:nvSpPr>
          <p:cNvPr id="34" name="answer-part-c">
            <a:extLst xmlns:a="http://schemas.openxmlformats.org/drawingml/2006/main">
              <a:ext uri="{FF2B5EF4-FFF2-40B4-BE49-F238E27FC236}">
                <a16:creationId xmlns:a16="http://schemas.microsoft.com/office/drawing/2014/main" id="{B8DFE3C5-37AA-48D4-A56A-60EBE0BE0BDF}"/>
              </a:ext>
            </a:extLst>
          </p:cNvPr>
          <p:cNvSpPr>
            <a:spLocks xmlns:a="http://schemas.openxmlformats.org/drawingml/2006/main" noGrp="1"/>
          </p:cNvSpPr>
          <p:nvPr/>
        </p:nvSpPr>
        <p:spPr>
          <a:xfrm xmlns:a="http://schemas.openxmlformats.org/drawingml/2006/main">
            <a:off x="5334000" y="493395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(c) A symbolic stopping relation</a:t>
            </a:r>
          </a:p>
        </p:txBody>
      </p:sp>
      <p:sp>
        <p:nvSpPr>
          <p:cNvPr id="35" name="math-8-0">
            <a:extLst xmlns:a="http://schemas.openxmlformats.org/drawingml/2006/main">
              <a:ext uri="{FF2B5EF4-FFF2-40B4-BE49-F238E27FC236}">
                <a16:creationId xmlns:a16="http://schemas.microsoft.com/office/drawing/2014/main" id="{773B8D78-8599-485F-946D-0BE40B18304B}"/>
              </a:ext>
            </a:extLst>
          </p:cNvPr>
          <p:cNvSpPr>
            <a:spLocks xmlns:a="http://schemas.openxmlformats.org/drawingml/2006/main" noGrp="1"/>
          </p:cNvSpPr>
          <p:nvPr/>
        </p:nvSpPr>
        <p:spPr>
          <a:xfrm xmlns:a="http://schemas.openxmlformats.org/drawingml/2006/main">
            <a:off x="5334000" y="5353050"/>
            <a:ext cx="622078"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defRPr sz="2175" b="0">
                <a:solidFill>
                  <a:srgbClr val="19324D"/>
                </a:solidFill>
                <a:latin typeface="Arial"/>
                <a:ea typeface="Arial"/>
                <a:cs typeface="Arial"/>
              </a:defRPr>
            </a:lvl1pPr>
            <a:lvl2pPr algn="l">
              <a:defRPr sz="2175" b="0">
                <a:solidFill>
                  <a:srgbClr val="19324D"/>
                </a:solidFill>
                <a:latin typeface="Arial"/>
                <a:ea typeface="Arial"/>
                <a:cs typeface="Arial"/>
              </a:defRPr>
            </a:lvl2pPr>
            <a:lvl3pPr algn="l">
              <a:defRPr sz="2175" b="0">
                <a:solidFill>
                  <a:srgbClr val="19324D"/>
                </a:solidFill>
                <a:latin typeface="Arial"/>
                <a:ea typeface="Arial"/>
                <a:cs typeface="Arial"/>
              </a:defRPr>
            </a:lvl3pPr>
            <a:lvl4pPr algn="l">
              <a:defRPr sz="2175" b="0">
                <a:solidFill>
                  <a:srgbClr val="19324D"/>
                </a:solidFill>
                <a:latin typeface="Arial"/>
                <a:ea typeface="Arial"/>
                <a:cs typeface="Arial"/>
              </a:defRPr>
            </a:lvl4pPr>
            <a:lvl5pPr algn="l">
              <a:defRPr sz="2175" b="0">
                <a:solidFill>
                  <a:srgbClr val="19324D"/>
                </a:solidFill>
                <a:latin typeface="Arial"/>
                <a:ea typeface="Arial"/>
                <a:cs typeface="Arial"/>
              </a:defRPr>
            </a:lvl5pPr>
            <a:lvl6pPr algn="l">
              <a:defRPr sz="2175" b="0">
                <a:solidFill>
                  <a:srgbClr val="19324D"/>
                </a:solidFill>
                <a:latin typeface="Arial"/>
                <a:ea typeface="Arial"/>
                <a:cs typeface="Arial"/>
              </a:defRPr>
            </a:lvl6pPr>
            <a:lvl7pPr algn="l">
              <a:defRPr sz="2175" b="0">
                <a:solidFill>
                  <a:srgbClr val="19324D"/>
                </a:solidFill>
                <a:latin typeface="Arial"/>
                <a:ea typeface="Arial"/>
                <a:cs typeface="Arial"/>
              </a:defRPr>
            </a:lvl7pPr>
            <a:lvl8pPr algn="l">
              <a:defRPr sz="2175" b="0">
                <a:solidFill>
                  <a:srgbClr val="19324D"/>
                </a:solidFill>
                <a:latin typeface="Arial"/>
                <a:ea typeface="Arial"/>
                <a:cs typeface="Arial"/>
              </a:defRPr>
            </a:lvl8pPr>
            <a:lvl9pPr algn="l">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0 = u</a:t>
            </a:r>
          </a:p>
        </p:txBody>
      </p:sp>
      <p:sp>
        <p:nvSpPr>
          <p:cNvPr id="36" name="math-8-1">
            <a:extLst xmlns:a="http://schemas.openxmlformats.org/drawingml/2006/main">
              <a:ext uri="{FF2B5EF4-FFF2-40B4-BE49-F238E27FC236}">
                <a16:creationId xmlns:a16="http://schemas.microsoft.com/office/drawing/2014/main" id="{F8156C67-3CE5-43AB-869B-E97364F29D9E}"/>
              </a:ext>
            </a:extLst>
          </p:cNvPr>
          <p:cNvSpPr>
            <a:spLocks xmlns:a="http://schemas.openxmlformats.org/drawingml/2006/main" noGrp="1"/>
          </p:cNvSpPr>
          <p:nvPr/>
        </p:nvSpPr>
        <p:spPr>
          <a:xfrm xmlns:a="http://schemas.openxmlformats.org/drawingml/2006/main">
            <a:off x="5956078" y="5286756"/>
            <a:ext cx="101346" cy="24611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35" b="0">
                <a:solidFill>
                  <a:srgbClr val="19324D"/>
                </a:solidFill>
                <a:latin typeface="Arial"/>
                <a:ea typeface="Arial"/>
                <a:cs typeface="Arial"/>
              </a:defRPr>
            </a:defPPr>
            <a:lvl1pPr algn="l">
              <a:defRPr sz="1435" b="0">
                <a:solidFill>
                  <a:srgbClr val="19324D"/>
                </a:solidFill>
                <a:latin typeface="Arial"/>
                <a:ea typeface="Arial"/>
                <a:cs typeface="Arial"/>
              </a:defRPr>
            </a:lvl1pPr>
            <a:lvl2pPr algn="l">
              <a:defRPr sz="1435" b="0">
                <a:solidFill>
                  <a:srgbClr val="19324D"/>
                </a:solidFill>
                <a:latin typeface="Arial"/>
                <a:ea typeface="Arial"/>
                <a:cs typeface="Arial"/>
              </a:defRPr>
            </a:lvl2pPr>
            <a:lvl3pPr algn="l">
              <a:defRPr sz="1435" b="0">
                <a:solidFill>
                  <a:srgbClr val="19324D"/>
                </a:solidFill>
                <a:latin typeface="Arial"/>
                <a:ea typeface="Arial"/>
                <a:cs typeface="Arial"/>
              </a:defRPr>
            </a:lvl3pPr>
            <a:lvl4pPr algn="l">
              <a:defRPr sz="1435" b="0">
                <a:solidFill>
                  <a:srgbClr val="19324D"/>
                </a:solidFill>
                <a:latin typeface="Arial"/>
                <a:ea typeface="Arial"/>
                <a:cs typeface="Arial"/>
              </a:defRPr>
            </a:lvl4pPr>
            <a:lvl5pPr algn="l">
              <a:defRPr sz="1435" b="0">
                <a:solidFill>
                  <a:srgbClr val="19324D"/>
                </a:solidFill>
                <a:latin typeface="Arial"/>
                <a:ea typeface="Arial"/>
                <a:cs typeface="Arial"/>
              </a:defRPr>
            </a:lvl5pPr>
            <a:lvl6pPr algn="l">
              <a:defRPr sz="1435" b="0">
                <a:solidFill>
                  <a:srgbClr val="19324D"/>
                </a:solidFill>
                <a:latin typeface="Arial"/>
                <a:ea typeface="Arial"/>
                <a:cs typeface="Arial"/>
              </a:defRPr>
            </a:lvl6pPr>
            <a:lvl7pPr algn="l">
              <a:defRPr sz="1435" b="0">
                <a:solidFill>
                  <a:srgbClr val="19324D"/>
                </a:solidFill>
                <a:latin typeface="Arial"/>
                <a:ea typeface="Arial"/>
                <a:cs typeface="Arial"/>
              </a:defRPr>
            </a:lvl7pPr>
            <a:lvl8pPr algn="l">
              <a:defRPr sz="1435" b="0">
                <a:solidFill>
                  <a:srgbClr val="19324D"/>
                </a:solidFill>
                <a:latin typeface="Arial"/>
                <a:ea typeface="Arial"/>
                <a:cs typeface="Arial"/>
              </a:defRPr>
            </a:lvl8pPr>
            <a:lvl9pPr algn="l">
              <a:defRPr sz="1435" b="0">
                <a:solidFill>
                  <a:srgbClr val="19324D"/>
                </a:solidFill>
                <a:latin typeface="Arial"/>
                <a:ea typeface="Arial"/>
                <a:cs typeface="Arial"/>
              </a:defRPr>
            </a:lvl9pPr>
          </a:lstStyle>
          <a:p xmlns:a="http://schemas.openxmlformats.org/drawingml/2006/main">
            <a:pPr algn="l">
              <a:lnSpc>
                <a:spcPct val="112000"/>
              </a:lnSpc>
              <a:buNone/>
              <a:defRPr sz="1435" b="0">
                <a:solidFill>
                  <a:srgbClr val="19324D"/>
                </a:solidFill>
                <a:latin typeface="Arial"/>
                <a:ea typeface="Arial"/>
                <a:cs typeface="Arial"/>
              </a:defRPr>
            </a:pPr>
            <a:r>
              <a:rPr sz="1435" b="0">
                <a:solidFill>
                  <a:srgbClr val="19324D"/>
                </a:solidFill>
                <a:latin typeface="Arial"/>
                <a:ea typeface="Arial"/>
                <a:cs typeface="Arial"/>
              </a:rPr>
              <a:t>2</a:t>
            </a:r>
          </a:p>
        </p:txBody>
      </p:sp>
      <p:sp>
        <p:nvSpPr>
          <p:cNvPr id="37" name="math-8-2">
            <a:extLst xmlns:a="http://schemas.openxmlformats.org/drawingml/2006/main">
              <a:ext uri="{FF2B5EF4-FFF2-40B4-BE49-F238E27FC236}">
                <a16:creationId xmlns:a16="http://schemas.microsoft.com/office/drawing/2014/main" id="{81AE7D30-8072-4D2F-8C92-55F5B290A971}"/>
              </a:ext>
            </a:extLst>
          </p:cNvPr>
          <p:cNvSpPr>
            <a:spLocks xmlns:a="http://schemas.openxmlformats.org/drawingml/2006/main" noGrp="1"/>
          </p:cNvSpPr>
          <p:nvPr/>
        </p:nvSpPr>
        <p:spPr>
          <a:xfrm xmlns:a="http://schemas.openxmlformats.org/drawingml/2006/main">
            <a:off x="6057424" y="5353050"/>
            <a:ext cx="1627918"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defRPr sz="2175" b="0">
                <a:solidFill>
                  <a:srgbClr val="19324D"/>
                </a:solidFill>
                <a:latin typeface="Arial"/>
                <a:ea typeface="Arial"/>
                <a:cs typeface="Arial"/>
              </a:defRPr>
            </a:lvl1pPr>
            <a:lvl2pPr algn="l">
              <a:defRPr sz="2175" b="0">
                <a:solidFill>
                  <a:srgbClr val="19324D"/>
                </a:solidFill>
                <a:latin typeface="Arial"/>
                <a:ea typeface="Arial"/>
                <a:cs typeface="Arial"/>
              </a:defRPr>
            </a:lvl2pPr>
            <a:lvl3pPr algn="l">
              <a:defRPr sz="2175" b="0">
                <a:solidFill>
                  <a:srgbClr val="19324D"/>
                </a:solidFill>
                <a:latin typeface="Arial"/>
                <a:ea typeface="Arial"/>
                <a:cs typeface="Arial"/>
              </a:defRPr>
            </a:lvl3pPr>
            <a:lvl4pPr algn="l">
              <a:defRPr sz="2175" b="0">
                <a:solidFill>
                  <a:srgbClr val="19324D"/>
                </a:solidFill>
                <a:latin typeface="Arial"/>
                <a:ea typeface="Arial"/>
                <a:cs typeface="Arial"/>
              </a:defRPr>
            </a:lvl4pPr>
            <a:lvl5pPr algn="l">
              <a:defRPr sz="2175" b="0">
                <a:solidFill>
                  <a:srgbClr val="19324D"/>
                </a:solidFill>
                <a:latin typeface="Arial"/>
                <a:ea typeface="Arial"/>
                <a:cs typeface="Arial"/>
              </a:defRPr>
            </a:lvl5pPr>
            <a:lvl6pPr algn="l">
              <a:defRPr sz="2175" b="0">
                <a:solidFill>
                  <a:srgbClr val="19324D"/>
                </a:solidFill>
                <a:latin typeface="Arial"/>
                <a:ea typeface="Arial"/>
                <a:cs typeface="Arial"/>
              </a:defRPr>
            </a:lvl6pPr>
            <a:lvl7pPr algn="l">
              <a:defRPr sz="2175" b="0">
                <a:solidFill>
                  <a:srgbClr val="19324D"/>
                </a:solidFill>
                <a:latin typeface="Arial"/>
                <a:ea typeface="Arial"/>
                <a:cs typeface="Arial"/>
              </a:defRPr>
            </a:lvl7pPr>
            <a:lvl8pPr algn="l">
              <a:defRPr sz="2175" b="0">
                <a:solidFill>
                  <a:srgbClr val="19324D"/>
                </a:solidFill>
                <a:latin typeface="Arial"/>
                <a:ea typeface="Arial"/>
                <a:cs typeface="Arial"/>
              </a:defRPr>
            </a:lvl8pPr>
            <a:lvl9pPr algn="l">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 − 2bd,  d = u</a:t>
            </a:r>
          </a:p>
        </p:txBody>
      </p:sp>
      <p:sp>
        <p:nvSpPr>
          <p:cNvPr id="38" name="math-8-3">
            <a:extLst xmlns:a="http://schemas.openxmlformats.org/drawingml/2006/main">
              <a:ext uri="{FF2B5EF4-FFF2-40B4-BE49-F238E27FC236}">
                <a16:creationId xmlns:a16="http://schemas.microsoft.com/office/drawing/2014/main" id="{30816590-383C-4730-B88E-67D54E791945}"/>
              </a:ext>
            </a:extLst>
          </p:cNvPr>
          <p:cNvSpPr>
            <a:spLocks xmlns:a="http://schemas.openxmlformats.org/drawingml/2006/main" noGrp="1"/>
          </p:cNvSpPr>
          <p:nvPr/>
        </p:nvSpPr>
        <p:spPr>
          <a:xfrm xmlns:a="http://schemas.openxmlformats.org/drawingml/2006/main">
            <a:off x="7685342" y="5286756"/>
            <a:ext cx="101346" cy="24611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35" b="0">
                <a:solidFill>
                  <a:srgbClr val="19324D"/>
                </a:solidFill>
                <a:latin typeface="Arial"/>
                <a:ea typeface="Arial"/>
                <a:cs typeface="Arial"/>
              </a:defRPr>
            </a:defPPr>
            <a:lvl1pPr algn="l">
              <a:defRPr sz="1435" b="0">
                <a:solidFill>
                  <a:srgbClr val="19324D"/>
                </a:solidFill>
                <a:latin typeface="Arial"/>
                <a:ea typeface="Arial"/>
                <a:cs typeface="Arial"/>
              </a:defRPr>
            </a:lvl1pPr>
            <a:lvl2pPr algn="l">
              <a:defRPr sz="1435" b="0">
                <a:solidFill>
                  <a:srgbClr val="19324D"/>
                </a:solidFill>
                <a:latin typeface="Arial"/>
                <a:ea typeface="Arial"/>
                <a:cs typeface="Arial"/>
              </a:defRPr>
            </a:lvl2pPr>
            <a:lvl3pPr algn="l">
              <a:defRPr sz="1435" b="0">
                <a:solidFill>
                  <a:srgbClr val="19324D"/>
                </a:solidFill>
                <a:latin typeface="Arial"/>
                <a:ea typeface="Arial"/>
                <a:cs typeface="Arial"/>
              </a:defRPr>
            </a:lvl3pPr>
            <a:lvl4pPr algn="l">
              <a:defRPr sz="1435" b="0">
                <a:solidFill>
                  <a:srgbClr val="19324D"/>
                </a:solidFill>
                <a:latin typeface="Arial"/>
                <a:ea typeface="Arial"/>
                <a:cs typeface="Arial"/>
              </a:defRPr>
            </a:lvl4pPr>
            <a:lvl5pPr algn="l">
              <a:defRPr sz="1435" b="0">
                <a:solidFill>
                  <a:srgbClr val="19324D"/>
                </a:solidFill>
                <a:latin typeface="Arial"/>
                <a:ea typeface="Arial"/>
                <a:cs typeface="Arial"/>
              </a:defRPr>
            </a:lvl5pPr>
            <a:lvl6pPr algn="l">
              <a:defRPr sz="1435" b="0">
                <a:solidFill>
                  <a:srgbClr val="19324D"/>
                </a:solidFill>
                <a:latin typeface="Arial"/>
                <a:ea typeface="Arial"/>
                <a:cs typeface="Arial"/>
              </a:defRPr>
            </a:lvl6pPr>
            <a:lvl7pPr algn="l">
              <a:defRPr sz="1435" b="0">
                <a:solidFill>
                  <a:srgbClr val="19324D"/>
                </a:solidFill>
                <a:latin typeface="Arial"/>
                <a:ea typeface="Arial"/>
                <a:cs typeface="Arial"/>
              </a:defRPr>
            </a:lvl7pPr>
            <a:lvl8pPr algn="l">
              <a:defRPr sz="1435" b="0">
                <a:solidFill>
                  <a:srgbClr val="19324D"/>
                </a:solidFill>
                <a:latin typeface="Arial"/>
                <a:ea typeface="Arial"/>
                <a:cs typeface="Arial"/>
              </a:defRPr>
            </a:lvl8pPr>
            <a:lvl9pPr algn="l">
              <a:defRPr sz="1435" b="0">
                <a:solidFill>
                  <a:srgbClr val="19324D"/>
                </a:solidFill>
                <a:latin typeface="Arial"/>
                <a:ea typeface="Arial"/>
                <a:cs typeface="Arial"/>
              </a:defRPr>
            </a:lvl9pPr>
          </a:lstStyle>
          <a:p xmlns:a="http://schemas.openxmlformats.org/drawingml/2006/main">
            <a:pPr algn="l">
              <a:lnSpc>
                <a:spcPct val="112000"/>
              </a:lnSpc>
              <a:buNone/>
              <a:defRPr sz="1435" b="0">
                <a:solidFill>
                  <a:srgbClr val="19324D"/>
                </a:solidFill>
                <a:latin typeface="Arial"/>
                <a:ea typeface="Arial"/>
                <a:cs typeface="Arial"/>
              </a:defRPr>
            </a:pPr>
            <a:r>
              <a:rPr sz="1435" b="0">
                <a:solidFill>
                  <a:srgbClr val="19324D"/>
                </a:solidFill>
                <a:latin typeface="Arial"/>
                <a:ea typeface="Arial"/>
                <a:cs typeface="Arial"/>
              </a:rPr>
              <a:t>2</a:t>
            </a:r>
          </a:p>
        </p:txBody>
      </p:sp>
      <p:sp>
        <p:nvSpPr>
          <p:cNvPr id="39" name="math-8-4">
            <a:extLst xmlns:a="http://schemas.openxmlformats.org/drawingml/2006/main">
              <a:ext uri="{FF2B5EF4-FFF2-40B4-BE49-F238E27FC236}">
                <a16:creationId xmlns:a16="http://schemas.microsoft.com/office/drawing/2014/main" id="{48472C3C-69F5-4C91-B39C-EB185A7DFC49}"/>
              </a:ext>
            </a:extLst>
          </p:cNvPr>
          <p:cNvSpPr>
            <a:spLocks xmlns:a="http://schemas.openxmlformats.org/drawingml/2006/main" noGrp="1"/>
          </p:cNvSpPr>
          <p:nvPr/>
        </p:nvSpPr>
        <p:spPr>
          <a:xfrm xmlns:a="http://schemas.openxmlformats.org/drawingml/2006/main">
            <a:off x="7786688" y="5353050"/>
            <a:ext cx="567976"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defRPr sz="2175" b="0">
                <a:solidFill>
                  <a:srgbClr val="19324D"/>
                </a:solidFill>
                <a:latin typeface="Arial"/>
                <a:ea typeface="Arial"/>
                <a:cs typeface="Arial"/>
              </a:defRPr>
            </a:lvl1pPr>
            <a:lvl2pPr algn="l">
              <a:defRPr sz="2175" b="0">
                <a:solidFill>
                  <a:srgbClr val="19324D"/>
                </a:solidFill>
                <a:latin typeface="Arial"/>
                <a:ea typeface="Arial"/>
                <a:cs typeface="Arial"/>
              </a:defRPr>
            </a:lvl2pPr>
            <a:lvl3pPr algn="l">
              <a:defRPr sz="2175" b="0">
                <a:solidFill>
                  <a:srgbClr val="19324D"/>
                </a:solidFill>
                <a:latin typeface="Arial"/>
                <a:ea typeface="Arial"/>
                <a:cs typeface="Arial"/>
              </a:defRPr>
            </a:lvl3pPr>
            <a:lvl4pPr algn="l">
              <a:defRPr sz="2175" b="0">
                <a:solidFill>
                  <a:srgbClr val="19324D"/>
                </a:solidFill>
                <a:latin typeface="Arial"/>
                <a:ea typeface="Arial"/>
                <a:cs typeface="Arial"/>
              </a:defRPr>
            </a:lvl4pPr>
            <a:lvl5pPr algn="l">
              <a:defRPr sz="2175" b="0">
                <a:solidFill>
                  <a:srgbClr val="19324D"/>
                </a:solidFill>
                <a:latin typeface="Arial"/>
                <a:ea typeface="Arial"/>
                <a:cs typeface="Arial"/>
              </a:defRPr>
            </a:lvl5pPr>
            <a:lvl6pPr algn="l">
              <a:defRPr sz="2175" b="0">
                <a:solidFill>
                  <a:srgbClr val="19324D"/>
                </a:solidFill>
                <a:latin typeface="Arial"/>
                <a:ea typeface="Arial"/>
                <a:cs typeface="Arial"/>
              </a:defRPr>
            </a:lvl6pPr>
            <a:lvl7pPr algn="l">
              <a:defRPr sz="2175" b="0">
                <a:solidFill>
                  <a:srgbClr val="19324D"/>
                </a:solidFill>
                <a:latin typeface="Arial"/>
                <a:ea typeface="Arial"/>
                <a:cs typeface="Arial"/>
              </a:defRPr>
            </a:lvl7pPr>
            <a:lvl8pPr algn="l">
              <a:defRPr sz="2175" b="0">
                <a:solidFill>
                  <a:srgbClr val="19324D"/>
                </a:solidFill>
                <a:latin typeface="Arial"/>
                <a:ea typeface="Arial"/>
                <a:cs typeface="Arial"/>
              </a:defRPr>
            </a:lvl8pPr>
            <a:lvl9pPr algn="l">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/(2b)</a:t>
            </a:r>
          </a:p>
        </p:txBody>
      </p:sp>
    </p:spTree>
    <p:extLst>
      <p:ext uri="{BB962C8B-B14F-4D97-AF65-F5344CB8AC3E}">
        <p14:creationId xmlns:p14="http://schemas.microsoft.com/office/powerpoint/2010/main" val="596322504"/>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Near-Earth free fall</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4  /  Concept</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11</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007F83"/>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CONCEPT 4</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sp>
        <p:nvSpPr>
          <p:cNvPr id="22" name="content-panel">
            <a:extLst xmlns:a="http://schemas.openxmlformats.org/drawingml/2006/main">
              <a:ext uri="{FF2B5EF4-FFF2-40B4-BE49-F238E27FC236}">
                <a16:creationId xmlns:a16="http://schemas.microsoft.com/office/drawing/2014/main" id="{61956D2E-EA5C-4F55-822A-C95E575D3956}"/>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5F5F5"/>
          </a:solidFill>
          <a:ln xmlns:a="http://schemas.openxmlformats.org/drawingml/2006/main" w="0">
            <a:noFill/>
          </a:ln>
        </p:spPr>
      </p:sp>
      <p:sp>
        <p:nvSpPr>
          <p:cNvPr id="23" name="panel-label">
            <a:extLst xmlns:a="http://schemas.openxmlformats.org/drawingml/2006/main">
              <a:ext uri="{FF2B5EF4-FFF2-40B4-BE49-F238E27FC236}">
                <a16:creationId xmlns:a16="http://schemas.microsoft.com/office/drawing/2014/main" id="{0C220351-5EC1-40B0-9829-6634721D48E7}"/>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THE MODEL</a:t>
            </a:r>
          </a:p>
        </p:txBody>
      </p:sp>
      <p:sp>
        <p:nvSpPr>
          <p:cNvPr id="24" name="body">
            <a:extLst xmlns:a="http://schemas.openxmlformats.org/drawingml/2006/main">
              <a:ext uri="{FF2B5EF4-FFF2-40B4-BE49-F238E27FC236}">
                <a16:creationId xmlns:a16="http://schemas.microsoft.com/office/drawing/2014/main" id="{A886D49B-BADC-4C4D-BEF2-D0841F06E5CD}"/>
              </a:ext>
            </a:extLst>
          </p:cNvPr>
          <p:cNvSpPr>
            <a:spLocks xmlns:a="http://schemas.openxmlformats.org/drawingml/2006/main" noGrp="1"/>
          </p:cNvSpPr>
          <p:nvPr/>
        </p:nvSpPr>
        <p:spPr>
          <a:xfrm xmlns:a="http://schemas.openxmlformats.org/drawingml/2006/main">
            <a:off x="952500" y="2438400"/>
            <a:ext cx="3657600" cy="80295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1">
                <a:solidFill>
                  <a:srgbClr val="19324D"/>
                </a:solidFill>
                <a:latin typeface="Arial"/>
                <a:ea typeface="Arial"/>
                <a:cs typeface="Arial"/>
              </a:defRPr>
            </a:defPPr>
            <a:lvl1pPr algn="l">
              <a:defRPr sz="2175" b="1">
                <a:solidFill>
                  <a:srgbClr val="19324D"/>
                </a:solidFill>
                <a:latin typeface="Arial"/>
                <a:ea typeface="Arial"/>
                <a:cs typeface="Arial"/>
              </a:defRPr>
            </a:lvl1pPr>
            <a:lvl2pPr algn="l">
              <a:defRPr sz="2175" b="1">
                <a:solidFill>
                  <a:srgbClr val="19324D"/>
                </a:solidFill>
                <a:latin typeface="Arial"/>
                <a:ea typeface="Arial"/>
                <a:cs typeface="Arial"/>
              </a:defRPr>
            </a:lvl2pPr>
            <a:lvl3pPr algn="l">
              <a:defRPr sz="2175" b="1">
                <a:solidFill>
                  <a:srgbClr val="19324D"/>
                </a:solidFill>
                <a:latin typeface="Arial"/>
                <a:ea typeface="Arial"/>
                <a:cs typeface="Arial"/>
              </a:defRPr>
            </a:lvl3pPr>
            <a:lvl4pPr algn="l">
              <a:defRPr sz="2175" b="1">
                <a:solidFill>
                  <a:srgbClr val="19324D"/>
                </a:solidFill>
                <a:latin typeface="Arial"/>
                <a:ea typeface="Arial"/>
                <a:cs typeface="Arial"/>
              </a:defRPr>
            </a:lvl4pPr>
            <a:lvl5pPr algn="l">
              <a:defRPr sz="2175" b="1">
                <a:solidFill>
                  <a:srgbClr val="19324D"/>
                </a:solidFill>
                <a:latin typeface="Arial"/>
                <a:ea typeface="Arial"/>
                <a:cs typeface="Arial"/>
              </a:defRPr>
            </a:lvl5pPr>
            <a:lvl6pPr algn="l">
              <a:defRPr sz="2175" b="1">
                <a:solidFill>
                  <a:srgbClr val="19324D"/>
                </a:solidFill>
                <a:latin typeface="Arial"/>
                <a:ea typeface="Arial"/>
                <a:cs typeface="Arial"/>
              </a:defRPr>
            </a:lvl6pPr>
            <a:lvl7pPr algn="l">
              <a:defRPr sz="2175" b="1">
                <a:solidFill>
                  <a:srgbClr val="19324D"/>
                </a:solidFill>
                <a:latin typeface="Arial"/>
                <a:ea typeface="Arial"/>
                <a:cs typeface="Arial"/>
              </a:defRPr>
            </a:lvl7pPr>
            <a:lvl8pPr algn="l">
              <a:defRPr sz="2175" b="1">
                <a:solidFill>
                  <a:srgbClr val="19324D"/>
                </a:solidFill>
                <a:latin typeface="Arial"/>
                <a:ea typeface="Arial"/>
                <a:cs typeface="Arial"/>
              </a:defRPr>
            </a:lvl8pPr>
            <a:lvl9pPr algn="l">
              <a:defRPr sz="2175" b="1">
                <a:solidFill>
                  <a:srgbClr val="19324D"/>
                </a:solidFill>
                <a:latin typeface="Arial"/>
                <a:ea typeface="Arial"/>
                <a:cs typeface="Arial"/>
              </a:defRPr>
            </a:lvl9pPr>
          </a:lstStyle>
          <a:p xmlns:a="http://schemas.openxmlformats.org/drawingml/2006/main">
            <a:pPr algn="l">
              <a:lnSpc>
                <a:spcPct val="112000"/>
              </a:lnSpc>
              <a:buNone/>
              <a:defRPr sz="2175" b="1">
                <a:solidFill>
                  <a:srgbClr val="19324D"/>
                </a:solidFill>
                <a:latin typeface="Arial"/>
                <a:ea typeface="Arial"/>
                <a:cs typeface="Arial"/>
              </a:defRPr>
            </a:pPr>
            <a:r>
              <a:rPr sz="2175" b="1">
                <a:solidFill>
                  <a:srgbClr val="19324D"/>
                </a:solidFill>
                <a:latin typeface="Arial"/>
                <a:ea typeface="Arial"/>
                <a:cs typeface="Arial"/>
              </a:rPr>
              <a:t>Only gravity affects the</a:t>
            </a:r>
          </a:p>
          <a:p xmlns:a="http://schemas.openxmlformats.org/drawingml/2006/main">
            <a:pPr algn="l">
              <a:lnSpc>
                <a:spcPct val="112000"/>
              </a:lnSpc>
              <a:buNone/>
              <a:defRPr sz="2175" b="1">
                <a:solidFill>
                  <a:srgbClr val="19324D"/>
                </a:solidFill>
                <a:latin typeface="Arial"/>
                <a:ea typeface="Arial"/>
                <a:cs typeface="Arial"/>
              </a:defRPr>
            </a:pPr>
            <a:r>
              <a:rPr sz="2175" b="1">
                <a:solidFill>
                  <a:srgbClr val="19324D"/>
                </a:solidFill>
                <a:latin typeface="Arial"/>
                <a:ea typeface="Arial"/>
                <a:cs typeface="Arial"/>
              </a:rPr>
              <a:t>motion after release.</a:t>
            </a:r>
          </a:p>
        </p:txBody>
      </p:sp>
      <p:sp>
        <p:nvSpPr>
          <p:cNvPr id="25" name="body">
            <a:extLst xmlns:a="http://schemas.openxmlformats.org/drawingml/2006/main">
              <a:ext uri="{FF2B5EF4-FFF2-40B4-BE49-F238E27FC236}">
                <a16:creationId xmlns:a16="http://schemas.microsoft.com/office/drawing/2014/main" id="{1EE3F5AC-7071-4269-9E8A-82C13F642D52}"/>
              </a:ext>
            </a:extLst>
          </p:cNvPr>
          <p:cNvSpPr>
            <a:spLocks xmlns:a="http://schemas.openxmlformats.org/drawingml/2006/main" noGrp="1"/>
          </p:cNvSpPr>
          <p:nvPr/>
        </p:nvSpPr>
        <p:spPr>
          <a:xfrm xmlns:a="http://schemas.openxmlformats.org/drawingml/2006/main">
            <a:off x="952500" y="3781425"/>
            <a:ext cx="36576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Near Earth, acceleration is</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constant and downward.</a:t>
            </a:r>
          </a:p>
        </p:txBody>
      </p:sp>
      <p:sp>
        <p:nvSpPr>
          <p:cNvPr id="26" name="body">
            <a:extLst xmlns:a="http://schemas.openxmlformats.org/drawingml/2006/main">
              <a:ext uri="{FF2B5EF4-FFF2-40B4-BE49-F238E27FC236}">
                <a16:creationId xmlns:a16="http://schemas.microsoft.com/office/drawing/2014/main" id="{3D051D51-0E5E-4BA3-A75B-5A5EBF39F0AD}"/>
              </a:ext>
            </a:extLst>
          </p:cNvPr>
          <p:cNvSpPr>
            <a:spLocks xmlns:a="http://schemas.openxmlformats.org/drawingml/2006/main" noGrp="1"/>
          </p:cNvSpPr>
          <p:nvPr/>
        </p:nvSpPr>
        <p:spPr>
          <a:xfrm xmlns:a="http://schemas.openxmlformats.org/drawingml/2006/main">
            <a:off x="952500" y="5238750"/>
            <a:ext cx="3657600" cy="404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Air resistance is negligible.</a:t>
            </a:r>
          </a:p>
        </p:txBody>
      </p:sp>
      <p:sp>
        <p:nvSpPr>
          <p:cNvPr id="27" name="section-heading">
            <a:extLst xmlns:a="http://schemas.openxmlformats.org/drawingml/2006/main">
              <a:ext uri="{FF2B5EF4-FFF2-40B4-BE49-F238E27FC236}">
                <a16:creationId xmlns:a16="http://schemas.microsoft.com/office/drawing/2014/main" id="{14F0487B-2029-435F-84B7-91A37708C871}"/>
              </a:ext>
            </a:extLst>
          </p:cNvPr>
          <p:cNvSpPr>
            <a:spLocks xmlns:a="http://schemas.openxmlformats.org/drawingml/2006/main" noGrp="1"/>
          </p:cNvSpPr>
          <p:nvPr/>
        </p:nvSpPr>
        <p:spPr>
          <a:xfrm xmlns:a="http://schemas.openxmlformats.org/drawingml/2006/main">
            <a:off x="5334000" y="192405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Magnitude and numerical convention</a:t>
            </a:r>
          </a:p>
        </p:txBody>
      </p:sp>
      <p:sp>
        <p:nvSpPr>
          <p:cNvPr id="28" name="body">
            <a:extLst xmlns:a="http://schemas.openxmlformats.org/drawingml/2006/main">
              <a:ext uri="{FF2B5EF4-FFF2-40B4-BE49-F238E27FC236}">
                <a16:creationId xmlns:a16="http://schemas.microsoft.com/office/drawing/2014/main" id="{9E0AD151-C6E3-43B7-B596-11C80FB616C7}"/>
              </a:ext>
            </a:extLst>
          </p:cNvPr>
          <p:cNvSpPr>
            <a:spLocks xmlns:a="http://schemas.openxmlformats.org/drawingml/2006/main" noGrp="1"/>
          </p:cNvSpPr>
          <p:nvPr/>
        </p:nvSpPr>
        <p:spPr>
          <a:xfrm xmlns:a="http://schemas.openxmlformats.org/drawingml/2006/main">
            <a:off x="5334000" y="2343150"/>
            <a:ext cx="6172200" cy="80295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defRPr sz="2175" b="0">
                <a:solidFill>
                  <a:srgbClr val="19324D"/>
                </a:solidFill>
                <a:latin typeface="Arial"/>
                <a:ea typeface="Arial"/>
                <a:cs typeface="Arial"/>
              </a:defRPr>
            </a:lvl1pPr>
            <a:lvl2pPr algn="l">
              <a:defRPr sz="2175" b="0">
                <a:solidFill>
                  <a:srgbClr val="19324D"/>
                </a:solidFill>
                <a:latin typeface="Arial"/>
                <a:ea typeface="Arial"/>
                <a:cs typeface="Arial"/>
              </a:defRPr>
            </a:lvl2pPr>
            <a:lvl3pPr algn="l">
              <a:defRPr sz="2175" b="0">
                <a:solidFill>
                  <a:srgbClr val="19324D"/>
                </a:solidFill>
                <a:latin typeface="Arial"/>
                <a:ea typeface="Arial"/>
                <a:cs typeface="Arial"/>
              </a:defRPr>
            </a:lvl3pPr>
            <a:lvl4pPr algn="l">
              <a:defRPr sz="2175" b="0">
                <a:solidFill>
                  <a:srgbClr val="19324D"/>
                </a:solidFill>
                <a:latin typeface="Arial"/>
                <a:ea typeface="Arial"/>
                <a:cs typeface="Arial"/>
              </a:defRPr>
            </a:lvl4pPr>
            <a:lvl5pPr algn="l">
              <a:defRPr sz="2175" b="0">
                <a:solidFill>
                  <a:srgbClr val="19324D"/>
                </a:solidFill>
                <a:latin typeface="Arial"/>
                <a:ea typeface="Arial"/>
                <a:cs typeface="Arial"/>
              </a:defRPr>
            </a:lvl5pPr>
            <a:lvl6pPr algn="l">
              <a:defRPr sz="2175" b="0">
                <a:solidFill>
                  <a:srgbClr val="19324D"/>
                </a:solidFill>
                <a:latin typeface="Arial"/>
                <a:ea typeface="Arial"/>
                <a:cs typeface="Arial"/>
              </a:defRPr>
            </a:lvl6pPr>
            <a:lvl7pPr algn="l">
              <a:defRPr sz="2175" b="0">
                <a:solidFill>
                  <a:srgbClr val="19324D"/>
                </a:solidFill>
                <a:latin typeface="Arial"/>
                <a:ea typeface="Arial"/>
                <a:cs typeface="Arial"/>
              </a:defRPr>
            </a:lvl7pPr>
            <a:lvl8pPr algn="l">
              <a:defRPr sz="2175" b="0">
                <a:solidFill>
                  <a:srgbClr val="19324D"/>
                </a:solidFill>
                <a:latin typeface="Arial"/>
                <a:ea typeface="Arial"/>
                <a:cs typeface="Arial"/>
              </a:defRPr>
            </a:lvl8pPr>
            <a:lvl9pPr algn="l">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Measured g ≈ 9.8 m/s².</a:t>
            </a:r>
          </a:p>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Use g = 10 m/s² in this lesson.</a:t>
            </a:r>
          </a:p>
        </p:txBody>
      </p:sp>
      <p:sp>
        <p:nvSpPr>
          <p:cNvPr id="29" name="section-heading">
            <a:extLst xmlns:a="http://schemas.openxmlformats.org/drawingml/2006/main">
              <a:ext uri="{FF2B5EF4-FFF2-40B4-BE49-F238E27FC236}">
                <a16:creationId xmlns:a16="http://schemas.microsoft.com/office/drawing/2014/main" id="{D4F902DF-A8ED-4CA1-8AB0-BCB6E6AC312C}"/>
              </a:ext>
            </a:extLst>
          </p:cNvPr>
          <p:cNvSpPr>
            <a:spLocks xmlns:a="http://schemas.openxmlformats.org/drawingml/2006/main" noGrp="1"/>
          </p:cNvSpPr>
          <p:nvPr/>
        </p:nvSpPr>
        <p:spPr>
          <a:xfrm xmlns:a="http://schemas.openxmlformats.org/drawingml/2006/main">
            <a:off x="5334000" y="360045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Upward positive</a:t>
            </a:r>
          </a:p>
        </p:txBody>
      </p:sp>
      <p:sp>
        <p:nvSpPr>
          <p:cNvPr id="30" name="math-9-0">
            <a:extLst xmlns:a="http://schemas.openxmlformats.org/drawingml/2006/main">
              <a:ext uri="{FF2B5EF4-FFF2-40B4-BE49-F238E27FC236}">
                <a16:creationId xmlns:a16="http://schemas.microsoft.com/office/drawing/2014/main" id="{76D4644C-3634-4A86-8392-D856F31CFA4C}"/>
              </a:ext>
            </a:extLst>
          </p:cNvPr>
          <p:cNvSpPr>
            <a:spLocks xmlns:a="http://schemas.openxmlformats.org/drawingml/2006/main" noGrp="1"/>
          </p:cNvSpPr>
          <p:nvPr/>
        </p:nvSpPr>
        <p:spPr>
          <a:xfrm xmlns:a="http://schemas.openxmlformats.org/drawingml/2006/main">
            <a:off x="5334000" y="4019550"/>
            <a:ext cx="174784" cy="4714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75" b="0">
                <a:solidFill>
                  <a:srgbClr val="19324D"/>
                </a:solidFill>
                <a:latin typeface="Arial"/>
                <a:ea typeface="Arial"/>
                <a:cs typeface="Arial"/>
              </a:defRPr>
            </a:defPPr>
            <a:lvl1pPr algn="l">
              <a:defRPr sz="2475" b="0">
                <a:solidFill>
                  <a:srgbClr val="19324D"/>
                </a:solidFill>
                <a:latin typeface="Arial"/>
                <a:ea typeface="Arial"/>
                <a:cs typeface="Arial"/>
              </a:defRPr>
            </a:lvl1pPr>
            <a:lvl2pPr algn="l">
              <a:defRPr sz="2475" b="0">
                <a:solidFill>
                  <a:srgbClr val="19324D"/>
                </a:solidFill>
                <a:latin typeface="Arial"/>
                <a:ea typeface="Arial"/>
                <a:cs typeface="Arial"/>
              </a:defRPr>
            </a:lvl2pPr>
            <a:lvl3pPr algn="l">
              <a:defRPr sz="2475" b="0">
                <a:solidFill>
                  <a:srgbClr val="19324D"/>
                </a:solidFill>
                <a:latin typeface="Arial"/>
                <a:ea typeface="Arial"/>
                <a:cs typeface="Arial"/>
              </a:defRPr>
            </a:lvl3pPr>
            <a:lvl4pPr algn="l">
              <a:defRPr sz="2475" b="0">
                <a:solidFill>
                  <a:srgbClr val="19324D"/>
                </a:solidFill>
                <a:latin typeface="Arial"/>
                <a:ea typeface="Arial"/>
                <a:cs typeface="Arial"/>
              </a:defRPr>
            </a:lvl4pPr>
            <a:lvl5pPr algn="l">
              <a:defRPr sz="2475" b="0">
                <a:solidFill>
                  <a:srgbClr val="19324D"/>
                </a:solidFill>
                <a:latin typeface="Arial"/>
                <a:ea typeface="Arial"/>
                <a:cs typeface="Arial"/>
              </a:defRPr>
            </a:lvl5pPr>
            <a:lvl6pPr algn="l">
              <a:defRPr sz="2475" b="0">
                <a:solidFill>
                  <a:srgbClr val="19324D"/>
                </a:solidFill>
                <a:latin typeface="Arial"/>
                <a:ea typeface="Arial"/>
                <a:cs typeface="Arial"/>
              </a:defRPr>
            </a:lvl6pPr>
            <a:lvl7pPr algn="l">
              <a:defRPr sz="2475" b="0">
                <a:solidFill>
                  <a:srgbClr val="19324D"/>
                </a:solidFill>
                <a:latin typeface="Arial"/>
                <a:ea typeface="Arial"/>
                <a:cs typeface="Arial"/>
              </a:defRPr>
            </a:lvl7pPr>
            <a:lvl8pPr algn="l">
              <a:defRPr sz="2475" b="0">
                <a:solidFill>
                  <a:srgbClr val="19324D"/>
                </a:solidFill>
                <a:latin typeface="Arial"/>
                <a:ea typeface="Arial"/>
                <a:cs typeface="Arial"/>
              </a:defRPr>
            </a:lvl8pPr>
            <a:lvl9pPr algn="l">
              <a:defRPr sz="2475" b="0">
                <a:solidFill>
                  <a:srgbClr val="19324D"/>
                </a:solidFill>
                <a:latin typeface="Arial"/>
                <a:ea typeface="Arial"/>
                <a:cs typeface="Arial"/>
              </a:defRPr>
            </a:lvl9pPr>
          </a:lstStyle>
          <a:p xmlns:a="http://schemas.openxmlformats.org/drawingml/2006/main">
            <a:pPr algn="l">
              <a:lnSpc>
                <a:spcPct val="112000"/>
              </a:lnSpc>
              <a:buNone/>
              <a:defRPr sz="2475" b="0">
                <a:solidFill>
                  <a:srgbClr val="19324D"/>
                </a:solidFill>
                <a:latin typeface="Arial"/>
                <a:ea typeface="Arial"/>
                <a:cs typeface="Arial"/>
              </a:defRPr>
            </a:pPr>
            <a:r>
              <a:rPr sz="2475" b="0">
                <a:solidFill>
                  <a:srgbClr val="19324D"/>
                </a:solidFill>
                <a:latin typeface="Arial"/>
                <a:ea typeface="Arial"/>
                <a:cs typeface="Arial"/>
              </a:rPr>
              <a:t>a</a:t>
            </a:r>
          </a:p>
        </p:txBody>
      </p:sp>
      <p:sp>
        <p:nvSpPr>
          <p:cNvPr id="31" name="math-9-1">
            <a:extLst xmlns:a="http://schemas.openxmlformats.org/drawingml/2006/main">
              <a:ext uri="{FF2B5EF4-FFF2-40B4-BE49-F238E27FC236}">
                <a16:creationId xmlns:a16="http://schemas.microsoft.com/office/drawing/2014/main" id="{588696BE-A1CD-49E0-AD66-0F2183B6CB61}"/>
              </a:ext>
            </a:extLst>
          </p:cNvPr>
          <p:cNvSpPr>
            <a:spLocks xmlns:a="http://schemas.openxmlformats.org/drawingml/2006/main" noGrp="1"/>
          </p:cNvSpPr>
          <p:nvPr/>
        </p:nvSpPr>
        <p:spPr>
          <a:xfrm xmlns:a="http://schemas.openxmlformats.org/drawingml/2006/main">
            <a:off x="5508784" y="4148423"/>
            <a:ext cx="103632" cy="28006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34" b="0">
                <a:solidFill>
                  <a:srgbClr val="19324D"/>
                </a:solidFill>
                <a:latin typeface="Arial"/>
                <a:ea typeface="Arial"/>
                <a:cs typeface="Arial"/>
              </a:defRPr>
            </a:defPPr>
            <a:lvl1pPr algn="l">
              <a:defRPr sz="1634" b="0">
                <a:solidFill>
                  <a:srgbClr val="19324D"/>
                </a:solidFill>
                <a:latin typeface="Arial"/>
                <a:ea typeface="Arial"/>
                <a:cs typeface="Arial"/>
              </a:defRPr>
            </a:lvl1pPr>
            <a:lvl2pPr algn="l">
              <a:defRPr sz="1634" b="0">
                <a:solidFill>
                  <a:srgbClr val="19324D"/>
                </a:solidFill>
                <a:latin typeface="Arial"/>
                <a:ea typeface="Arial"/>
                <a:cs typeface="Arial"/>
              </a:defRPr>
            </a:lvl2pPr>
            <a:lvl3pPr algn="l">
              <a:defRPr sz="1634" b="0">
                <a:solidFill>
                  <a:srgbClr val="19324D"/>
                </a:solidFill>
                <a:latin typeface="Arial"/>
                <a:ea typeface="Arial"/>
                <a:cs typeface="Arial"/>
              </a:defRPr>
            </a:lvl3pPr>
            <a:lvl4pPr algn="l">
              <a:defRPr sz="1634" b="0">
                <a:solidFill>
                  <a:srgbClr val="19324D"/>
                </a:solidFill>
                <a:latin typeface="Arial"/>
                <a:ea typeface="Arial"/>
                <a:cs typeface="Arial"/>
              </a:defRPr>
            </a:lvl4pPr>
            <a:lvl5pPr algn="l">
              <a:defRPr sz="1634" b="0">
                <a:solidFill>
                  <a:srgbClr val="19324D"/>
                </a:solidFill>
                <a:latin typeface="Arial"/>
                <a:ea typeface="Arial"/>
                <a:cs typeface="Arial"/>
              </a:defRPr>
            </a:lvl5pPr>
            <a:lvl6pPr algn="l">
              <a:defRPr sz="1634" b="0">
                <a:solidFill>
                  <a:srgbClr val="19324D"/>
                </a:solidFill>
                <a:latin typeface="Arial"/>
                <a:ea typeface="Arial"/>
                <a:cs typeface="Arial"/>
              </a:defRPr>
            </a:lvl6pPr>
            <a:lvl7pPr algn="l">
              <a:defRPr sz="1634" b="0">
                <a:solidFill>
                  <a:srgbClr val="19324D"/>
                </a:solidFill>
                <a:latin typeface="Arial"/>
                <a:ea typeface="Arial"/>
                <a:cs typeface="Arial"/>
              </a:defRPr>
            </a:lvl7pPr>
            <a:lvl8pPr algn="l">
              <a:defRPr sz="1634" b="0">
                <a:solidFill>
                  <a:srgbClr val="19324D"/>
                </a:solidFill>
                <a:latin typeface="Arial"/>
                <a:ea typeface="Arial"/>
                <a:cs typeface="Arial"/>
              </a:defRPr>
            </a:lvl8pPr>
            <a:lvl9pPr algn="l">
              <a:defRPr sz="1634" b="0">
                <a:solidFill>
                  <a:srgbClr val="19324D"/>
                </a:solidFill>
                <a:latin typeface="Arial"/>
                <a:ea typeface="Arial"/>
                <a:cs typeface="Arial"/>
              </a:defRPr>
            </a:lvl9pPr>
          </a:lstStyle>
          <a:p xmlns:a="http://schemas.openxmlformats.org/drawingml/2006/main">
            <a:pPr algn="l">
              <a:lnSpc>
                <a:spcPct val="112000"/>
              </a:lnSpc>
              <a:buNone/>
              <a:defRPr sz="1634" b="0">
                <a:solidFill>
                  <a:srgbClr val="19324D"/>
                </a:solidFill>
                <a:latin typeface="Arial"/>
                <a:ea typeface="Arial"/>
                <a:cs typeface="Arial"/>
              </a:defRPr>
            </a:pPr>
            <a:r>
              <a:rPr sz="1634" b="0">
                <a:solidFill>
                  <a:srgbClr val="19324D"/>
                </a:solidFill>
                <a:latin typeface="Arial"/>
                <a:ea typeface="Arial"/>
                <a:cs typeface="Arial"/>
              </a:rPr>
              <a:t>y</a:t>
            </a:r>
          </a:p>
        </p:txBody>
      </p:sp>
      <p:sp>
        <p:nvSpPr>
          <p:cNvPr id="32" name="math-9-2">
            <a:extLst xmlns:a="http://schemas.openxmlformats.org/drawingml/2006/main">
              <a:ext uri="{FF2B5EF4-FFF2-40B4-BE49-F238E27FC236}">
                <a16:creationId xmlns:a16="http://schemas.microsoft.com/office/drawing/2014/main" id="{7AC94A5F-35BD-425A-BC73-1D4636813A7A}"/>
              </a:ext>
            </a:extLst>
          </p:cNvPr>
          <p:cNvSpPr>
            <a:spLocks xmlns:a="http://schemas.openxmlformats.org/drawingml/2006/main" noGrp="1"/>
          </p:cNvSpPr>
          <p:nvPr/>
        </p:nvSpPr>
        <p:spPr>
          <a:xfrm xmlns:a="http://schemas.openxmlformats.org/drawingml/2006/main">
            <a:off x="5612416" y="4019550"/>
            <a:ext cx="2306288" cy="4714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75" b="0">
                <a:solidFill>
                  <a:srgbClr val="19324D"/>
                </a:solidFill>
                <a:latin typeface="Arial"/>
                <a:ea typeface="Arial"/>
                <a:cs typeface="Arial"/>
              </a:defRPr>
            </a:defPPr>
            <a:lvl1pPr algn="l">
              <a:defRPr sz="2475" b="0">
                <a:solidFill>
                  <a:srgbClr val="19324D"/>
                </a:solidFill>
                <a:latin typeface="Arial"/>
                <a:ea typeface="Arial"/>
                <a:cs typeface="Arial"/>
              </a:defRPr>
            </a:lvl1pPr>
            <a:lvl2pPr algn="l">
              <a:defRPr sz="2475" b="0">
                <a:solidFill>
                  <a:srgbClr val="19324D"/>
                </a:solidFill>
                <a:latin typeface="Arial"/>
                <a:ea typeface="Arial"/>
                <a:cs typeface="Arial"/>
              </a:defRPr>
            </a:lvl2pPr>
            <a:lvl3pPr algn="l">
              <a:defRPr sz="2475" b="0">
                <a:solidFill>
                  <a:srgbClr val="19324D"/>
                </a:solidFill>
                <a:latin typeface="Arial"/>
                <a:ea typeface="Arial"/>
                <a:cs typeface="Arial"/>
              </a:defRPr>
            </a:lvl3pPr>
            <a:lvl4pPr algn="l">
              <a:defRPr sz="2475" b="0">
                <a:solidFill>
                  <a:srgbClr val="19324D"/>
                </a:solidFill>
                <a:latin typeface="Arial"/>
                <a:ea typeface="Arial"/>
                <a:cs typeface="Arial"/>
              </a:defRPr>
            </a:lvl4pPr>
            <a:lvl5pPr algn="l">
              <a:defRPr sz="2475" b="0">
                <a:solidFill>
                  <a:srgbClr val="19324D"/>
                </a:solidFill>
                <a:latin typeface="Arial"/>
                <a:ea typeface="Arial"/>
                <a:cs typeface="Arial"/>
              </a:defRPr>
            </a:lvl5pPr>
            <a:lvl6pPr algn="l">
              <a:defRPr sz="2475" b="0">
                <a:solidFill>
                  <a:srgbClr val="19324D"/>
                </a:solidFill>
                <a:latin typeface="Arial"/>
                <a:ea typeface="Arial"/>
                <a:cs typeface="Arial"/>
              </a:defRPr>
            </a:lvl6pPr>
            <a:lvl7pPr algn="l">
              <a:defRPr sz="2475" b="0">
                <a:solidFill>
                  <a:srgbClr val="19324D"/>
                </a:solidFill>
                <a:latin typeface="Arial"/>
                <a:ea typeface="Arial"/>
                <a:cs typeface="Arial"/>
              </a:defRPr>
            </a:lvl7pPr>
            <a:lvl8pPr algn="l">
              <a:defRPr sz="2475" b="0">
                <a:solidFill>
                  <a:srgbClr val="19324D"/>
                </a:solidFill>
                <a:latin typeface="Arial"/>
                <a:ea typeface="Arial"/>
                <a:cs typeface="Arial"/>
              </a:defRPr>
            </a:lvl8pPr>
            <a:lvl9pPr algn="l">
              <a:defRPr sz="2475" b="0">
                <a:solidFill>
                  <a:srgbClr val="19324D"/>
                </a:solidFill>
                <a:latin typeface="Arial"/>
                <a:ea typeface="Arial"/>
                <a:cs typeface="Arial"/>
              </a:defRPr>
            </a:lvl9pPr>
          </a:lstStyle>
          <a:p xmlns:a="http://schemas.openxmlformats.org/drawingml/2006/main">
            <a:pPr algn="l">
              <a:lnSpc>
                <a:spcPct val="112000"/>
              </a:lnSpc>
              <a:buNone/>
              <a:defRPr sz="2475" b="0">
                <a:solidFill>
                  <a:srgbClr val="19324D"/>
                </a:solidFill>
                <a:latin typeface="Arial"/>
                <a:ea typeface="Arial"/>
                <a:cs typeface="Arial"/>
              </a:defRPr>
            </a:pPr>
            <a:r>
              <a:rPr sz="2475" b="0">
                <a:solidFill>
                  <a:srgbClr val="19324D"/>
                </a:solidFill>
                <a:latin typeface="Arial"/>
                <a:ea typeface="Arial"/>
                <a:cs typeface="Arial"/>
              </a:rPr>
              <a:t> = −g = −10 m/s²</a:t>
            </a:r>
          </a:p>
        </p:txBody>
      </p:sp>
      <p:sp>
        <p:nvSpPr>
          <p:cNvPr id="33" name="section-heading">
            <a:extLst xmlns:a="http://schemas.openxmlformats.org/drawingml/2006/main">
              <a:ext uri="{FF2B5EF4-FFF2-40B4-BE49-F238E27FC236}">
                <a16:creationId xmlns:a16="http://schemas.microsoft.com/office/drawing/2014/main" id="{7E678821-260B-41CC-AC8C-A31F33ADCC4C}"/>
              </a:ext>
            </a:extLst>
          </p:cNvPr>
          <p:cNvSpPr>
            <a:spLocks xmlns:a="http://schemas.openxmlformats.org/drawingml/2006/main" noGrp="1"/>
          </p:cNvSpPr>
          <p:nvPr/>
        </p:nvSpPr>
        <p:spPr>
          <a:xfrm xmlns:a="http://schemas.openxmlformats.org/drawingml/2006/main">
            <a:off x="5334000" y="495300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At the highest point</a:t>
            </a:r>
          </a:p>
        </p:txBody>
      </p:sp>
      <p:sp>
        <p:nvSpPr>
          <p:cNvPr id="34" name="body">
            <a:extLst xmlns:a="http://schemas.openxmlformats.org/drawingml/2006/main">
              <a:ext uri="{FF2B5EF4-FFF2-40B4-BE49-F238E27FC236}">
                <a16:creationId xmlns:a16="http://schemas.microsoft.com/office/drawing/2014/main" id="{D877E8CF-4FBD-4ECC-8858-3AFC2C950FFB}"/>
              </a:ext>
            </a:extLst>
          </p:cNvPr>
          <p:cNvSpPr>
            <a:spLocks xmlns:a="http://schemas.openxmlformats.org/drawingml/2006/main" noGrp="1"/>
          </p:cNvSpPr>
          <p:nvPr/>
        </p:nvSpPr>
        <p:spPr>
          <a:xfrm xmlns:a="http://schemas.openxmlformats.org/drawingml/2006/main">
            <a:off x="5334000" y="5372100"/>
            <a:ext cx="6172200" cy="72580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Vertical velocity is zero. Acceleration remains</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downward.</a:t>
            </a:r>
          </a:p>
        </p:txBody>
      </p:sp>
    </p:spTree>
    <p:extLst>
      <p:ext uri="{BB962C8B-B14F-4D97-AF65-F5344CB8AC3E}">
        <p14:creationId xmlns:p14="http://schemas.microsoft.com/office/powerpoint/2010/main" val="596322504"/>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ball thrown vertically upward</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4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12</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B45A00"/>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QUESTION 4</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sp>
        <p:nvSpPr>
          <p:cNvPr id="22" name="content-panel">
            <a:extLst xmlns:a="http://schemas.openxmlformats.org/drawingml/2006/main">
              <a:ext uri="{FF2B5EF4-FFF2-40B4-BE49-F238E27FC236}">
                <a16:creationId xmlns:a16="http://schemas.microsoft.com/office/drawing/2014/main" id="{769E8EF0-B9ED-47F2-836C-E26AB53BCF80}"/>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5F5F5"/>
          </a:solidFill>
          <a:ln xmlns:a="http://schemas.openxmlformats.org/drawingml/2006/main" w="0">
            <a:noFill/>
          </a:ln>
        </p:spPr>
      </p:sp>
      <p:sp>
        <p:nvSpPr>
          <p:cNvPr id="23" name="panel-label">
            <a:extLst xmlns:a="http://schemas.openxmlformats.org/drawingml/2006/main">
              <a:ext uri="{FF2B5EF4-FFF2-40B4-BE49-F238E27FC236}">
                <a16:creationId xmlns:a16="http://schemas.microsoft.com/office/drawing/2014/main" id="{61EE09E6-79A0-445B-AEBA-A06A1C93F442}"/>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GIVEN</a:t>
            </a:r>
          </a:p>
        </p:txBody>
      </p:sp>
      <p:sp>
        <p:nvSpPr>
          <p:cNvPr id="24" name="body">
            <a:extLst xmlns:a="http://schemas.openxmlformats.org/drawingml/2006/main">
              <a:ext uri="{FF2B5EF4-FFF2-40B4-BE49-F238E27FC236}">
                <a16:creationId xmlns:a16="http://schemas.microsoft.com/office/drawing/2014/main" id="{D78A8656-9174-4A0D-BAF9-9E44B9FAB64E}"/>
              </a:ext>
            </a:extLst>
          </p:cNvPr>
          <p:cNvSpPr>
            <a:spLocks xmlns:a="http://schemas.openxmlformats.org/drawingml/2006/main" noGrp="1"/>
          </p:cNvSpPr>
          <p:nvPr/>
        </p:nvSpPr>
        <p:spPr>
          <a:xfrm xmlns:a="http://schemas.openxmlformats.org/drawingml/2006/main">
            <a:off x="952500" y="2371725"/>
            <a:ext cx="3657600" cy="4171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Upward is positive.</a:t>
            </a:r>
          </a:p>
        </p:txBody>
      </p:sp>
      <p:sp>
        <p:nvSpPr>
          <p:cNvPr id="25" name="body">
            <a:extLst xmlns:a="http://schemas.openxmlformats.org/drawingml/2006/main">
              <a:ext uri="{FF2B5EF4-FFF2-40B4-BE49-F238E27FC236}">
                <a16:creationId xmlns:a16="http://schemas.microsoft.com/office/drawing/2014/main" id="{AA024AAC-F7D4-4DAA-9C19-24D1724AC8E7}"/>
              </a:ext>
            </a:extLst>
          </p:cNvPr>
          <p:cNvSpPr>
            <a:spLocks xmlns:a="http://schemas.openxmlformats.org/drawingml/2006/main" noGrp="1"/>
          </p:cNvSpPr>
          <p:nvPr/>
        </p:nvSpPr>
        <p:spPr>
          <a:xfrm xmlns:a="http://schemas.openxmlformats.org/drawingml/2006/main">
            <a:off x="952500" y="3067050"/>
            <a:ext cx="3657600" cy="4557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0">
                <a:solidFill>
                  <a:srgbClr val="19324D"/>
                </a:solidFill>
                <a:latin typeface="Arial"/>
                <a:ea typeface="Arial"/>
                <a:cs typeface="Arial"/>
              </a:defRPr>
            </a:defPPr>
            <a:lvl1pPr algn="l">
              <a:defRPr sz="2325" b="0">
                <a:solidFill>
                  <a:srgbClr val="19324D"/>
                </a:solidFill>
                <a:latin typeface="Arial"/>
                <a:ea typeface="Arial"/>
                <a:cs typeface="Arial"/>
              </a:defRPr>
            </a:lvl1pPr>
            <a:lvl2pPr algn="l">
              <a:defRPr sz="2325" b="0">
                <a:solidFill>
                  <a:srgbClr val="19324D"/>
                </a:solidFill>
                <a:latin typeface="Arial"/>
                <a:ea typeface="Arial"/>
                <a:cs typeface="Arial"/>
              </a:defRPr>
            </a:lvl2pPr>
            <a:lvl3pPr algn="l">
              <a:defRPr sz="2325" b="0">
                <a:solidFill>
                  <a:srgbClr val="19324D"/>
                </a:solidFill>
                <a:latin typeface="Arial"/>
                <a:ea typeface="Arial"/>
                <a:cs typeface="Arial"/>
              </a:defRPr>
            </a:lvl3pPr>
            <a:lvl4pPr algn="l">
              <a:defRPr sz="2325" b="0">
                <a:solidFill>
                  <a:srgbClr val="19324D"/>
                </a:solidFill>
                <a:latin typeface="Arial"/>
                <a:ea typeface="Arial"/>
                <a:cs typeface="Arial"/>
              </a:defRPr>
            </a:lvl4pPr>
            <a:lvl5pPr algn="l">
              <a:defRPr sz="2325" b="0">
                <a:solidFill>
                  <a:srgbClr val="19324D"/>
                </a:solidFill>
                <a:latin typeface="Arial"/>
                <a:ea typeface="Arial"/>
                <a:cs typeface="Arial"/>
              </a:defRPr>
            </a:lvl5pPr>
            <a:lvl6pPr algn="l">
              <a:defRPr sz="2325" b="0">
                <a:solidFill>
                  <a:srgbClr val="19324D"/>
                </a:solidFill>
                <a:latin typeface="Arial"/>
                <a:ea typeface="Arial"/>
                <a:cs typeface="Arial"/>
              </a:defRPr>
            </a:lvl6pPr>
            <a:lvl7pPr algn="l">
              <a:defRPr sz="2325" b="0">
                <a:solidFill>
                  <a:srgbClr val="19324D"/>
                </a:solidFill>
                <a:latin typeface="Arial"/>
                <a:ea typeface="Arial"/>
                <a:cs typeface="Arial"/>
              </a:defRPr>
            </a:lvl7pPr>
            <a:lvl8pPr algn="l">
              <a:defRPr sz="2325" b="0">
                <a:solidFill>
                  <a:srgbClr val="19324D"/>
                </a:solidFill>
                <a:latin typeface="Arial"/>
                <a:ea typeface="Arial"/>
                <a:cs typeface="Arial"/>
              </a:defRPr>
            </a:lvl8pPr>
            <a:lvl9pPr algn="l">
              <a:defRPr sz="2325" b="0">
                <a:solidFill>
                  <a:srgbClr val="19324D"/>
                </a:solidFill>
                <a:latin typeface="Arial"/>
                <a:ea typeface="Arial"/>
                <a:cs typeface="Arial"/>
              </a:defRPr>
            </a:lvl9pPr>
          </a:lstStyle>
          <a:p xmlns:a="http://schemas.openxmlformats.org/drawingml/2006/main">
            <a:pPr algn="l">
              <a:lnSpc>
                <a:spcPct val="112000"/>
              </a:lnSpc>
              <a:buNone/>
              <a:defRPr sz="2325" b="0">
                <a:solidFill>
                  <a:srgbClr val="19324D"/>
                </a:solidFill>
                <a:latin typeface="Arial"/>
                <a:ea typeface="Arial"/>
                <a:cs typeface="Arial"/>
              </a:defRPr>
            </a:pPr>
            <a:r>
              <a:rPr sz="2325" b="0">
                <a:solidFill>
                  <a:srgbClr val="19324D"/>
                </a:solidFill>
                <a:latin typeface="Arial"/>
                <a:ea typeface="Arial"/>
                <a:cs typeface="Arial"/>
              </a:rPr>
              <a:t>y₀ = 0 m</a:t>
            </a:r>
          </a:p>
        </p:txBody>
      </p:sp>
      <p:sp>
        <p:nvSpPr>
          <p:cNvPr id="26" name="body">
            <a:extLst xmlns:a="http://schemas.openxmlformats.org/drawingml/2006/main">
              <a:ext uri="{FF2B5EF4-FFF2-40B4-BE49-F238E27FC236}">
                <a16:creationId xmlns:a16="http://schemas.microsoft.com/office/drawing/2014/main" id="{FB83C037-F701-4801-8A81-9271674FA258}"/>
              </a:ext>
            </a:extLst>
          </p:cNvPr>
          <p:cNvSpPr>
            <a:spLocks xmlns:a="http://schemas.openxmlformats.org/drawingml/2006/main" noGrp="1"/>
          </p:cNvSpPr>
          <p:nvPr/>
        </p:nvSpPr>
        <p:spPr>
          <a:xfrm xmlns:a="http://schemas.openxmlformats.org/drawingml/2006/main">
            <a:off x="952500" y="3781425"/>
            <a:ext cx="3657600" cy="4557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0">
                <a:solidFill>
                  <a:srgbClr val="19324D"/>
                </a:solidFill>
                <a:latin typeface="Arial"/>
                <a:ea typeface="Arial"/>
                <a:cs typeface="Arial"/>
              </a:defRPr>
            </a:defPPr>
            <a:lvl1pPr algn="l">
              <a:defRPr sz="2325" b="0">
                <a:solidFill>
                  <a:srgbClr val="19324D"/>
                </a:solidFill>
                <a:latin typeface="Arial"/>
                <a:ea typeface="Arial"/>
                <a:cs typeface="Arial"/>
              </a:defRPr>
            </a:lvl1pPr>
            <a:lvl2pPr algn="l">
              <a:defRPr sz="2325" b="0">
                <a:solidFill>
                  <a:srgbClr val="19324D"/>
                </a:solidFill>
                <a:latin typeface="Arial"/>
                <a:ea typeface="Arial"/>
                <a:cs typeface="Arial"/>
              </a:defRPr>
            </a:lvl2pPr>
            <a:lvl3pPr algn="l">
              <a:defRPr sz="2325" b="0">
                <a:solidFill>
                  <a:srgbClr val="19324D"/>
                </a:solidFill>
                <a:latin typeface="Arial"/>
                <a:ea typeface="Arial"/>
                <a:cs typeface="Arial"/>
              </a:defRPr>
            </a:lvl3pPr>
            <a:lvl4pPr algn="l">
              <a:defRPr sz="2325" b="0">
                <a:solidFill>
                  <a:srgbClr val="19324D"/>
                </a:solidFill>
                <a:latin typeface="Arial"/>
                <a:ea typeface="Arial"/>
                <a:cs typeface="Arial"/>
              </a:defRPr>
            </a:lvl4pPr>
            <a:lvl5pPr algn="l">
              <a:defRPr sz="2325" b="0">
                <a:solidFill>
                  <a:srgbClr val="19324D"/>
                </a:solidFill>
                <a:latin typeface="Arial"/>
                <a:ea typeface="Arial"/>
                <a:cs typeface="Arial"/>
              </a:defRPr>
            </a:lvl5pPr>
            <a:lvl6pPr algn="l">
              <a:defRPr sz="2325" b="0">
                <a:solidFill>
                  <a:srgbClr val="19324D"/>
                </a:solidFill>
                <a:latin typeface="Arial"/>
                <a:ea typeface="Arial"/>
                <a:cs typeface="Arial"/>
              </a:defRPr>
            </a:lvl6pPr>
            <a:lvl7pPr algn="l">
              <a:defRPr sz="2325" b="0">
                <a:solidFill>
                  <a:srgbClr val="19324D"/>
                </a:solidFill>
                <a:latin typeface="Arial"/>
                <a:ea typeface="Arial"/>
                <a:cs typeface="Arial"/>
              </a:defRPr>
            </a:lvl7pPr>
            <a:lvl8pPr algn="l">
              <a:defRPr sz="2325" b="0">
                <a:solidFill>
                  <a:srgbClr val="19324D"/>
                </a:solidFill>
                <a:latin typeface="Arial"/>
                <a:ea typeface="Arial"/>
                <a:cs typeface="Arial"/>
              </a:defRPr>
            </a:lvl8pPr>
            <a:lvl9pPr algn="l">
              <a:defRPr sz="2325" b="0">
                <a:solidFill>
                  <a:srgbClr val="19324D"/>
                </a:solidFill>
                <a:latin typeface="Arial"/>
                <a:ea typeface="Arial"/>
                <a:cs typeface="Arial"/>
              </a:defRPr>
            </a:lvl9pPr>
          </a:lstStyle>
          <a:p xmlns:a="http://schemas.openxmlformats.org/drawingml/2006/main">
            <a:pPr algn="l">
              <a:lnSpc>
                <a:spcPct val="112000"/>
              </a:lnSpc>
              <a:buNone/>
              <a:defRPr sz="2325" b="0">
                <a:solidFill>
                  <a:srgbClr val="19324D"/>
                </a:solidFill>
                <a:latin typeface="Arial"/>
                <a:ea typeface="Arial"/>
                <a:cs typeface="Arial"/>
              </a:defRPr>
            </a:pPr>
            <a:r>
              <a:rPr sz="2325" b="0">
                <a:solidFill>
                  <a:srgbClr val="19324D"/>
                </a:solidFill>
                <a:latin typeface="Arial"/>
                <a:ea typeface="Arial"/>
                <a:cs typeface="Arial"/>
              </a:rPr>
              <a:t>v₀ = +20 m/s</a:t>
            </a:r>
          </a:p>
        </p:txBody>
      </p:sp>
      <p:sp>
        <p:nvSpPr>
          <p:cNvPr id="27" name="body">
            <a:extLst xmlns:a="http://schemas.openxmlformats.org/drawingml/2006/main">
              <a:ext uri="{FF2B5EF4-FFF2-40B4-BE49-F238E27FC236}">
                <a16:creationId xmlns:a16="http://schemas.microsoft.com/office/drawing/2014/main" id="{844723B3-1A86-48E7-9723-2527E2F217E5}"/>
              </a:ext>
            </a:extLst>
          </p:cNvPr>
          <p:cNvSpPr>
            <a:spLocks xmlns:a="http://schemas.openxmlformats.org/drawingml/2006/main" noGrp="1"/>
          </p:cNvSpPr>
          <p:nvPr/>
        </p:nvSpPr>
        <p:spPr>
          <a:xfrm xmlns:a="http://schemas.openxmlformats.org/drawingml/2006/main">
            <a:off x="952500" y="4495800"/>
            <a:ext cx="3657600" cy="4557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0">
                <a:solidFill>
                  <a:srgbClr val="19324D"/>
                </a:solidFill>
                <a:latin typeface="Arial"/>
                <a:ea typeface="Arial"/>
                <a:cs typeface="Arial"/>
              </a:defRPr>
            </a:defPPr>
            <a:lvl1pPr algn="l">
              <a:defRPr sz="2325" b="0">
                <a:solidFill>
                  <a:srgbClr val="19324D"/>
                </a:solidFill>
                <a:latin typeface="Arial"/>
                <a:ea typeface="Arial"/>
                <a:cs typeface="Arial"/>
              </a:defRPr>
            </a:lvl1pPr>
            <a:lvl2pPr algn="l">
              <a:defRPr sz="2325" b="0">
                <a:solidFill>
                  <a:srgbClr val="19324D"/>
                </a:solidFill>
                <a:latin typeface="Arial"/>
                <a:ea typeface="Arial"/>
                <a:cs typeface="Arial"/>
              </a:defRPr>
            </a:lvl2pPr>
            <a:lvl3pPr algn="l">
              <a:defRPr sz="2325" b="0">
                <a:solidFill>
                  <a:srgbClr val="19324D"/>
                </a:solidFill>
                <a:latin typeface="Arial"/>
                <a:ea typeface="Arial"/>
                <a:cs typeface="Arial"/>
              </a:defRPr>
            </a:lvl3pPr>
            <a:lvl4pPr algn="l">
              <a:defRPr sz="2325" b="0">
                <a:solidFill>
                  <a:srgbClr val="19324D"/>
                </a:solidFill>
                <a:latin typeface="Arial"/>
                <a:ea typeface="Arial"/>
                <a:cs typeface="Arial"/>
              </a:defRPr>
            </a:lvl4pPr>
            <a:lvl5pPr algn="l">
              <a:defRPr sz="2325" b="0">
                <a:solidFill>
                  <a:srgbClr val="19324D"/>
                </a:solidFill>
                <a:latin typeface="Arial"/>
                <a:ea typeface="Arial"/>
                <a:cs typeface="Arial"/>
              </a:defRPr>
            </a:lvl5pPr>
            <a:lvl6pPr algn="l">
              <a:defRPr sz="2325" b="0">
                <a:solidFill>
                  <a:srgbClr val="19324D"/>
                </a:solidFill>
                <a:latin typeface="Arial"/>
                <a:ea typeface="Arial"/>
                <a:cs typeface="Arial"/>
              </a:defRPr>
            </a:lvl6pPr>
            <a:lvl7pPr algn="l">
              <a:defRPr sz="2325" b="0">
                <a:solidFill>
                  <a:srgbClr val="19324D"/>
                </a:solidFill>
                <a:latin typeface="Arial"/>
                <a:ea typeface="Arial"/>
                <a:cs typeface="Arial"/>
              </a:defRPr>
            </a:lvl7pPr>
            <a:lvl8pPr algn="l">
              <a:defRPr sz="2325" b="0">
                <a:solidFill>
                  <a:srgbClr val="19324D"/>
                </a:solidFill>
                <a:latin typeface="Arial"/>
                <a:ea typeface="Arial"/>
                <a:cs typeface="Arial"/>
              </a:defRPr>
            </a:lvl8pPr>
            <a:lvl9pPr algn="l">
              <a:defRPr sz="2325" b="0">
                <a:solidFill>
                  <a:srgbClr val="19324D"/>
                </a:solidFill>
                <a:latin typeface="Arial"/>
                <a:ea typeface="Arial"/>
                <a:cs typeface="Arial"/>
              </a:defRPr>
            </a:lvl9pPr>
          </a:lstStyle>
          <a:p xmlns:a="http://schemas.openxmlformats.org/drawingml/2006/main">
            <a:pPr algn="l">
              <a:lnSpc>
                <a:spcPct val="112000"/>
              </a:lnSpc>
              <a:buNone/>
              <a:defRPr sz="2325" b="0">
                <a:solidFill>
                  <a:srgbClr val="19324D"/>
                </a:solidFill>
                <a:latin typeface="Arial"/>
                <a:ea typeface="Arial"/>
                <a:cs typeface="Arial"/>
              </a:defRPr>
            </a:pPr>
            <a:r>
              <a:rPr sz="2325" b="0">
                <a:solidFill>
                  <a:srgbClr val="19324D"/>
                </a:solidFill>
                <a:latin typeface="Arial"/>
                <a:ea typeface="Arial"/>
                <a:cs typeface="Arial"/>
              </a:rPr>
              <a:t>a = −10 m/s²</a:t>
            </a:r>
          </a:p>
        </p:txBody>
      </p:sp>
      <p:sp>
        <p:nvSpPr>
          <p:cNvPr id="28" name="body">
            <a:extLst xmlns:a="http://schemas.openxmlformats.org/drawingml/2006/main">
              <a:ext uri="{FF2B5EF4-FFF2-40B4-BE49-F238E27FC236}">
                <a16:creationId xmlns:a16="http://schemas.microsoft.com/office/drawing/2014/main" id="{33FD1621-A6AB-4C90-9BE7-917734CC9608}"/>
              </a:ext>
            </a:extLst>
          </p:cNvPr>
          <p:cNvSpPr>
            <a:spLocks xmlns:a="http://schemas.openxmlformats.org/drawingml/2006/main" noGrp="1"/>
          </p:cNvSpPr>
          <p:nvPr/>
        </p:nvSpPr>
        <p:spPr>
          <a:xfrm xmlns:a="http://schemas.openxmlformats.org/drawingml/2006/main">
            <a:off x="952500" y="5267325"/>
            <a:ext cx="36576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Ignore air resistance.</a:t>
            </a:r>
          </a:p>
        </p:txBody>
      </p:sp>
      <p:sp>
        <p:nvSpPr>
          <p:cNvPr id="29" name="question-part-a">
            <a:extLst xmlns:a="http://schemas.openxmlformats.org/drawingml/2006/main">
              <a:ext uri="{FF2B5EF4-FFF2-40B4-BE49-F238E27FC236}">
                <a16:creationId xmlns:a16="http://schemas.microsoft.com/office/drawing/2014/main" id="{3CB11EED-AA18-4D0D-B6D2-436CCFDA7A16}"/>
              </a:ext>
            </a:extLst>
          </p:cNvPr>
          <p:cNvSpPr>
            <a:spLocks xmlns:a="http://schemas.openxmlformats.org/drawingml/2006/main" noGrp="1"/>
          </p:cNvSpPr>
          <p:nvPr/>
        </p:nvSpPr>
        <p:spPr>
          <a:xfrm xmlns:a="http://schemas.openxmlformats.org/drawingml/2006/main">
            <a:off x="5334000" y="1924050"/>
            <a:ext cx="6172200" cy="80295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defRPr sz="2175" b="0">
                <a:solidFill>
                  <a:srgbClr val="19324D"/>
                </a:solidFill>
                <a:latin typeface="Arial"/>
                <a:ea typeface="Arial"/>
                <a:cs typeface="Arial"/>
              </a:defRPr>
            </a:lvl1pPr>
            <a:lvl2pPr algn="l">
              <a:defRPr sz="2175" b="0">
                <a:solidFill>
                  <a:srgbClr val="19324D"/>
                </a:solidFill>
                <a:latin typeface="Arial"/>
                <a:ea typeface="Arial"/>
                <a:cs typeface="Arial"/>
              </a:defRPr>
            </a:lvl2pPr>
            <a:lvl3pPr algn="l">
              <a:defRPr sz="2175" b="0">
                <a:solidFill>
                  <a:srgbClr val="19324D"/>
                </a:solidFill>
                <a:latin typeface="Arial"/>
                <a:ea typeface="Arial"/>
                <a:cs typeface="Arial"/>
              </a:defRPr>
            </a:lvl3pPr>
            <a:lvl4pPr algn="l">
              <a:defRPr sz="2175" b="0">
                <a:solidFill>
                  <a:srgbClr val="19324D"/>
                </a:solidFill>
                <a:latin typeface="Arial"/>
                <a:ea typeface="Arial"/>
                <a:cs typeface="Arial"/>
              </a:defRPr>
            </a:lvl4pPr>
            <a:lvl5pPr algn="l">
              <a:defRPr sz="2175" b="0">
                <a:solidFill>
                  <a:srgbClr val="19324D"/>
                </a:solidFill>
                <a:latin typeface="Arial"/>
                <a:ea typeface="Arial"/>
                <a:cs typeface="Arial"/>
              </a:defRPr>
            </a:lvl5pPr>
            <a:lvl6pPr algn="l">
              <a:defRPr sz="2175" b="0">
                <a:solidFill>
                  <a:srgbClr val="19324D"/>
                </a:solidFill>
                <a:latin typeface="Arial"/>
                <a:ea typeface="Arial"/>
                <a:cs typeface="Arial"/>
              </a:defRPr>
            </a:lvl6pPr>
            <a:lvl7pPr algn="l">
              <a:defRPr sz="2175" b="0">
                <a:solidFill>
                  <a:srgbClr val="19324D"/>
                </a:solidFill>
                <a:latin typeface="Arial"/>
                <a:ea typeface="Arial"/>
                <a:cs typeface="Arial"/>
              </a:defRPr>
            </a:lvl7pPr>
            <a:lvl8pPr algn="l">
              <a:defRPr sz="2175" b="0">
                <a:solidFill>
                  <a:srgbClr val="19324D"/>
                </a:solidFill>
                <a:latin typeface="Arial"/>
                <a:ea typeface="Arial"/>
                <a:cs typeface="Arial"/>
              </a:defRPr>
            </a:lvl8pPr>
            <a:lvl9pPr algn="l">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(a) How long does the ball take to reach its</a:t>
            </a:r>
          </a:p>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highest point?</a:t>
            </a:r>
          </a:p>
        </p:txBody>
      </p:sp>
      <p:sp>
        <p:nvSpPr>
          <p:cNvPr id="30" name="question-part-b">
            <a:extLst xmlns:a="http://schemas.openxmlformats.org/drawingml/2006/main">
              <a:ext uri="{FF2B5EF4-FFF2-40B4-BE49-F238E27FC236}">
                <a16:creationId xmlns:a16="http://schemas.microsoft.com/office/drawing/2014/main" id="{536EB7C4-80B3-49BA-908D-599A9BCAA80B}"/>
              </a:ext>
            </a:extLst>
          </p:cNvPr>
          <p:cNvSpPr>
            <a:spLocks xmlns:a="http://schemas.openxmlformats.org/drawingml/2006/main" noGrp="1"/>
          </p:cNvSpPr>
          <p:nvPr/>
        </p:nvSpPr>
        <p:spPr>
          <a:xfrm xmlns:a="http://schemas.openxmlformats.org/drawingml/2006/main">
            <a:off x="5334000" y="3060383"/>
            <a:ext cx="6172200" cy="80295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defRPr sz="2175" b="0">
                <a:solidFill>
                  <a:srgbClr val="19324D"/>
                </a:solidFill>
                <a:latin typeface="Arial"/>
                <a:ea typeface="Arial"/>
                <a:cs typeface="Arial"/>
              </a:defRPr>
            </a:lvl1pPr>
            <a:lvl2pPr algn="l">
              <a:defRPr sz="2175" b="0">
                <a:solidFill>
                  <a:srgbClr val="19324D"/>
                </a:solidFill>
                <a:latin typeface="Arial"/>
                <a:ea typeface="Arial"/>
                <a:cs typeface="Arial"/>
              </a:defRPr>
            </a:lvl2pPr>
            <a:lvl3pPr algn="l">
              <a:defRPr sz="2175" b="0">
                <a:solidFill>
                  <a:srgbClr val="19324D"/>
                </a:solidFill>
                <a:latin typeface="Arial"/>
                <a:ea typeface="Arial"/>
                <a:cs typeface="Arial"/>
              </a:defRPr>
            </a:lvl3pPr>
            <a:lvl4pPr algn="l">
              <a:defRPr sz="2175" b="0">
                <a:solidFill>
                  <a:srgbClr val="19324D"/>
                </a:solidFill>
                <a:latin typeface="Arial"/>
                <a:ea typeface="Arial"/>
                <a:cs typeface="Arial"/>
              </a:defRPr>
            </a:lvl4pPr>
            <a:lvl5pPr algn="l">
              <a:defRPr sz="2175" b="0">
                <a:solidFill>
                  <a:srgbClr val="19324D"/>
                </a:solidFill>
                <a:latin typeface="Arial"/>
                <a:ea typeface="Arial"/>
                <a:cs typeface="Arial"/>
              </a:defRPr>
            </a:lvl5pPr>
            <a:lvl6pPr algn="l">
              <a:defRPr sz="2175" b="0">
                <a:solidFill>
                  <a:srgbClr val="19324D"/>
                </a:solidFill>
                <a:latin typeface="Arial"/>
                <a:ea typeface="Arial"/>
                <a:cs typeface="Arial"/>
              </a:defRPr>
            </a:lvl6pPr>
            <a:lvl7pPr algn="l">
              <a:defRPr sz="2175" b="0">
                <a:solidFill>
                  <a:srgbClr val="19324D"/>
                </a:solidFill>
                <a:latin typeface="Arial"/>
                <a:ea typeface="Arial"/>
                <a:cs typeface="Arial"/>
              </a:defRPr>
            </a:lvl7pPr>
            <a:lvl8pPr algn="l">
              <a:defRPr sz="2175" b="0">
                <a:solidFill>
                  <a:srgbClr val="19324D"/>
                </a:solidFill>
                <a:latin typeface="Arial"/>
                <a:ea typeface="Arial"/>
                <a:cs typeface="Arial"/>
              </a:defRPr>
            </a:lvl8pPr>
            <a:lvl9pPr algn="l">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(b) What is its maximum height above the release</a:t>
            </a:r>
          </a:p>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point?</a:t>
            </a:r>
          </a:p>
        </p:txBody>
      </p:sp>
      <p:sp>
        <p:nvSpPr>
          <p:cNvPr id="31" name="question-part-c">
            <a:extLst xmlns:a="http://schemas.openxmlformats.org/drawingml/2006/main">
              <a:ext uri="{FF2B5EF4-FFF2-40B4-BE49-F238E27FC236}">
                <a16:creationId xmlns:a16="http://schemas.microsoft.com/office/drawing/2014/main" id="{93536432-9AC0-46D3-9EB6-09FEFDB8B57D}"/>
              </a:ext>
            </a:extLst>
          </p:cNvPr>
          <p:cNvSpPr>
            <a:spLocks xmlns:a="http://schemas.openxmlformats.org/drawingml/2006/main" noGrp="1"/>
          </p:cNvSpPr>
          <p:nvPr/>
        </p:nvSpPr>
        <p:spPr>
          <a:xfrm xmlns:a="http://schemas.openxmlformats.org/drawingml/2006/main">
            <a:off x="5334000" y="4196715"/>
            <a:ext cx="6172200" cy="80295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defRPr sz="2175" b="0">
                <a:solidFill>
                  <a:srgbClr val="19324D"/>
                </a:solidFill>
                <a:latin typeface="Arial"/>
                <a:ea typeface="Arial"/>
                <a:cs typeface="Arial"/>
              </a:defRPr>
            </a:lvl1pPr>
            <a:lvl2pPr algn="l">
              <a:defRPr sz="2175" b="0">
                <a:solidFill>
                  <a:srgbClr val="19324D"/>
                </a:solidFill>
                <a:latin typeface="Arial"/>
                <a:ea typeface="Arial"/>
                <a:cs typeface="Arial"/>
              </a:defRPr>
            </a:lvl2pPr>
            <a:lvl3pPr algn="l">
              <a:defRPr sz="2175" b="0">
                <a:solidFill>
                  <a:srgbClr val="19324D"/>
                </a:solidFill>
                <a:latin typeface="Arial"/>
                <a:ea typeface="Arial"/>
                <a:cs typeface="Arial"/>
              </a:defRPr>
            </a:lvl3pPr>
            <a:lvl4pPr algn="l">
              <a:defRPr sz="2175" b="0">
                <a:solidFill>
                  <a:srgbClr val="19324D"/>
                </a:solidFill>
                <a:latin typeface="Arial"/>
                <a:ea typeface="Arial"/>
                <a:cs typeface="Arial"/>
              </a:defRPr>
            </a:lvl4pPr>
            <a:lvl5pPr algn="l">
              <a:defRPr sz="2175" b="0">
                <a:solidFill>
                  <a:srgbClr val="19324D"/>
                </a:solidFill>
                <a:latin typeface="Arial"/>
                <a:ea typeface="Arial"/>
                <a:cs typeface="Arial"/>
              </a:defRPr>
            </a:lvl5pPr>
            <a:lvl6pPr algn="l">
              <a:defRPr sz="2175" b="0">
                <a:solidFill>
                  <a:srgbClr val="19324D"/>
                </a:solidFill>
                <a:latin typeface="Arial"/>
                <a:ea typeface="Arial"/>
                <a:cs typeface="Arial"/>
              </a:defRPr>
            </a:lvl6pPr>
            <a:lvl7pPr algn="l">
              <a:defRPr sz="2175" b="0">
                <a:solidFill>
                  <a:srgbClr val="19324D"/>
                </a:solidFill>
                <a:latin typeface="Arial"/>
                <a:ea typeface="Arial"/>
                <a:cs typeface="Arial"/>
              </a:defRPr>
            </a:lvl7pPr>
            <a:lvl8pPr algn="l">
              <a:defRPr sz="2175" b="0">
                <a:solidFill>
                  <a:srgbClr val="19324D"/>
                </a:solidFill>
                <a:latin typeface="Arial"/>
                <a:ea typeface="Arial"/>
                <a:cs typeface="Arial"/>
              </a:defRPr>
            </a:lvl8pPr>
            <a:lvl9pPr algn="l">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(c) Find the velocity and acceleration at 3.0 s,</a:t>
            </a:r>
          </a:p>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before the ball lands.</a:t>
            </a:r>
          </a:p>
        </p:txBody>
      </p:sp>
      <p:sp>
        <p:nvSpPr>
          <p:cNvPr id="32" name="hint">
            <a:extLst xmlns:a="http://schemas.openxmlformats.org/drawingml/2006/main">
              <a:ext uri="{FF2B5EF4-FFF2-40B4-BE49-F238E27FC236}">
                <a16:creationId xmlns:a16="http://schemas.microsoft.com/office/drawing/2014/main" id="{660CF771-2850-452A-AFF1-CF7CB780BE91}"/>
              </a:ext>
            </a:extLst>
          </p:cNvPr>
          <p:cNvSpPr>
            <a:spLocks xmlns:a="http://schemas.openxmlformats.org/drawingml/2006/main" noGrp="1"/>
          </p:cNvSpPr>
          <p:nvPr/>
        </p:nvSpPr>
        <p:spPr>
          <a:xfrm xmlns:a="http://schemas.openxmlformats.org/drawingml/2006/main">
            <a:off x="5334000" y="5705475"/>
            <a:ext cx="6172200" cy="352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5B6C7E"/>
                </a:solidFill>
                <a:latin typeface="Arial"/>
                <a:ea typeface="Arial"/>
                <a:cs typeface="Arial"/>
              </a:defRPr>
            </a:defPPr>
            <a:lvl1pPr algn="l">
              <a:defRPr sz="1725" b="0">
                <a:solidFill>
                  <a:srgbClr val="5B6C7E"/>
                </a:solidFill>
                <a:latin typeface="Arial"/>
                <a:ea typeface="Arial"/>
                <a:cs typeface="Arial"/>
              </a:defRPr>
            </a:lvl1pPr>
            <a:lvl2pPr algn="l">
              <a:defRPr sz="1725" b="0">
                <a:solidFill>
                  <a:srgbClr val="5B6C7E"/>
                </a:solidFill>
                <a:latin typeface="Arial"/>
                <a:ea typeface="Arial"/>
                <a:cs typeface="Arial"/>
              </a:defRPr>
            </a:lvl2pPr>
            <a:lvl3pPr algn="l">
              <a:defRPr sz="1725" b="0">
                <a:solidFill>
                  <a:srgbClr val="5B6C7E"/>
                </a:solidFill>
                <a:latin typeface="Arial"/>
                <a:ea typeface="Arial"/>
                <a:cs typeface="Arial"/>
              </a:defRPr>
            </a:lvl3pPr>
            <a:lvl4pPr algn="l">
              <a:defRPr sz="1725" b="0">
                <a:solidFill>
                  <a:srgbClr val="5B6C7E"/>
                </a:solidFill>
                <a:latin typeface="Arial"/>
                <a:ea typeface="Arial"/>
                <a:cs typeface="Arial"/>
              </a:defRPr>
            </a:lvl4pPr>
            <a:lvl5pPr algn="l">
              <a:defRPr sz="1725" b="0">
                <a:solidFill>
                  <a:srgbClr val="5B6C7E"/>
                </a:solidFill>
                <a:latin typeface="Arial"/>
                <a:ea typeface="Arial"/>
                <a:cs typeface="Arial"/>
              </a:defRPr>
            </a:lvl5pPr>
            <a:lvl6pPr algn="l">
              <a:defRPr sz="1725" b="0">
                <a:solidFill>
                  <a:srgbClr val="5B6C7E"/>
                </a:solidFill>
                <a:latin typeface="Arial"/>
                <a:ea typeface="Arial"/>
                <a:cs typeface="Arial"/>
              </a:defRPr>
            </a:lvl6pPr>
            <a:lvl7pPr algn="l">
              <a:defRPr sz="1725" b="0">
                <a:solidFill>
                  <a:srgbClr val="5B6C7E"/>
                </a:solidFill>
                <a:latin typeface="Arial"/>
                <a:ea typeface="Arial"/>
                <a:cs typeface="Arial"/>
              </a:defRPr>
            </a:lvl7pPr>
            <a:lvl8pPr algn="l">
              <a:defRPr sz="1725" b="0">
                <a:solidFill>
                  <a:srgbClr val="5B6C7E"/>
                </a:solidFill>
                <a:latin typeface="Arial"/>
                <a:ea typeface="Arial"/>
                <a:cs typeface="Arial"/>
              </a:defRPr>
            </a:lvl8pPr>
            <a:lvl9pPr algn="l">
              <a:defRPr sz="1725" b="0">
                <a:solidFill>
                  <a:srgbClr val="5B6C7E"/>
                </a:solidFill>
                <a:latin typeface="Arial"/>
                <a:ea typeface="Arial"/>
                <a:cs typeface="Arial"/>
              </a:defRPr>
            </a:lvl9pPr>
          </a:lstStyle>
          <a:p xmlns:a="http://schemas.openxmlformats.org/drawingml/2006/main">
            <a:pPr algn="l">
              <a:lnSpc>
                <a:spcPct val="112000"/>
              </a:lnSpc>
              <a:buNone/>
              <a:defRPr sz="1725" b="0">
                <a:solidFill>
                  <a:srgbClr val="5B6C7E"/>
                </a:solidFill>
                <a:latin typeface="Arial"/>
                <a:ea typeface="Arial"/>
                <a:cs typeface="Arial"/>
              </a:defRPr>
            </a:pPr>
            <a:r>
              <a:rPr sz="1725" b="0">
                <a:solidFill>
                  <a:srgbClr val="5B6C7E"/>
                </a:solidFill>
                <a:latin typeface="Arial"/>
                <a:ea typeface="Arial"/>
                <a:cs typeface="Arial"/>
              </a:rPr>
              <a:t>Hint: At the top, v = 0. Acceleration is still −g.</a:t>
            </a:r>
          </a:p>
        </p:txBody>
      </p:sp>
    </p:spTree>
    <p:extLst>
      <p:ext uri="{BB962C8B-B14F-4D97-AF65-F5344CB8AC3E}">
        <p14:creationId xmlns:p14="http://schemas.microsoft.com/office/powerpoint/2010/main" val="596322504"/>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ball thrown vertically upward</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4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13</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19324D"/>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ANSWER 4</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sp>
        <p:nvSpPr>
          <p:cNvPr id="22" name="content-panel">
            <a:extLst xmlns:a="http://schemas.openxmlformats.org/drawingml/2006/main">
              <a:ext uri="{FF2B5EF4-FFF2-40B4-BE49-F238E27FC236}">
                <a16:creationId xmlns:a16="http://schemas.microsoft.com/office/drawing/2014/main" id="{D387A621-CFA2-460A-A39F-23361976273F}"/>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5F5F5"/>
          </a:solidFill>
          <a:ln xmlns:a="http://schemas.openxmlformats.org/drawingml/2006/main" w="0">
            <a:noFill/>
          </a:ln>
        </p:spPr>
      </p:sp>
      <p:sp>
        <p:nvSpPr>
          <p:cNvPr id="23" name="panel-label">
            <a:extLst xmlns:a="http://schemas.openxmlformats.org/drawingml/2006/main">
              <a:ext uri="{FF2B5EF4-FFF2-40B4-BE49-F238E27FC236}">
                <a16:creationId xmlns:a16="http://schemas.microsoft.com/office/drawing/2014/main" id="{38E0D07A-E97F-4F38-B430-BB9E10DFB619}"/>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WORKED ANSWER</a:t>
            </a:r>
          </a:p>
        </p:txBody>
      </p:sp>
      <p:sp>
        <p:nvSpPr>
          <p:cNvPr id="24" name="body">
            <a:extLst xmlns:a="http://schemas.openxmlformats.org/drawingml/2006/main">
              <a:ext uri="{FF2B5EF4-FFF2-40B4-BE49-F238E27FC236}">
                <a16:creationId xmlns:a16="http://schemas.microsoft.com/office/drawing/2014/main" id="{0B8FA0D9-4C99-43E9-8379-5BBA0D99D3D9}"/>
              </a:ext>
            </a:extLst>
          </p:cNvPr>
          <p:cNvSpPr>
            <a:spLocks xmlns:a="http://schemas.openxmlformats.org/drawingml/2006/main" noGrp="1"/>
          </p:cNvSpPr>
          <p:nvPr/>
        </p:nvSpPr>
        <p:spPr>
          <a:xfrm xmlns:a="http://schemas.openxmlformats.org/drawingml/2006/main">
            <a:off x="952500" y="2486025"/>
            <a:ext cx="3657600" cy="4429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1">
                <a:solidFill>
                  <a:srgbClr val="19324D"/>
                </a:solidFill>
                <a:latin typeface="Arial"/>
                <a:ea typeface="Arial"/>
                <a:cs typeface="Arial"/>
              </a:defRPr>
            </a:defPPr>
            <a:lvl1pPr algn="l">
              <a:defRPr sz="2250" b="1">
                <a:solidFill>
                  <a:srgbClr val="19324D"/>
                </a:solidFill>
                <a:latin typeface="Arial"/>
                <a:ea typeface="Arial"/>
                <a:cs typeface="Arial"/>
              </a:defRPr>
            </a:lvl1pPr>
            <a:lvl2pPr algn="l">
              <a:defRPr sz="2250" b="1">
                <a:solidFill>
                  <a:srgbClr val="19324D"/>
                </a:solidFill>
                <a:latin typeface="Arial"/>
                <a:ea typeface="Arial"/>
                <a:cs typeface="Arial"/>
              </a:defRPr>
            </a:lvl2pPr>
            <a:lvl3pPr algn="l">
              <a:defRPr sz="2250" b="1">
                <a:solidFill>
                  <a:srgbClr val="19324D"/>
                </a:solidFill>
                <a:latin typeface="Arial"/>
                <a:ea typeface="Arial"/>
                <a:cs typeface="Arial"/>
              </a:defRPr>
            </a:lvl3pPr>
            <a:lvl4pPr algn="l">
              <a:defRPr sz="2250" b="1">
                <a:solidFill>
                  <a:srgbClr val="19324D"/>
                </a:solidFill>
                <a:latin typeface="Arial"/>
                <a:ea typeface="Arial"/>
                <a:cs typeface="Arial"/>
              </a:defRPr>
            </a:lvl4pPr>
            <a:lvl5pPr algn="l">
              <a:defRPr sz="2250" b="1">
                <a:solidFill>
                  <a:srgbClr val="19324D"/>
                </a:solidFill>
                <a:latin typeface="Arial"/>
                <a:ea typeface="Arial"/>
                <a:cs typeface="Arial"/>
              </a:defRPr>
            </a:lvl5pPr>
            <a:lvl6pPr algn="l">
              <a:defRPr sz="2250" b="1">
                <a:solidFill>
                  <a:srgbClr val="19324D"/>
                </a:solidFill>
                <a:latin typeface="Arial"/>
                <a:ea typeface="Arial"/>
                <a:cs typeface="Arial"/>
              </a:defRPr>
            </a:lvl6pPr>
            <a:lvl7pPr algn="l">
              <a:defRPr sz="2250" b="1">
                <a:solidFill>
                  <a:srgbClr val="19324D"/>
                </a:solidFill>
                <a:latin typeface="Arial"/>
                <a:ea typeface="Arial"/>
                <a:cs typeface="Arial"/>
              </a:defRPr>
            </a:lvl7pPr>
            <a:lvl8pPr algn="l">
              <a:defRPr sz="2250" b="1">
                <a:solidFill>
                  <a:srgbClr val="19324D"/>
                </a:solidFill>
                <a:latin typeface="Arial"/>
                <a:ea typeface="Arial"/>
                <a:cs typeface="Arial"/>
              </a:defRPr>
            </a:lvl8pPr>
            <a:lvl9pPr algn="l">
              <a:defRPr sz="2250" b="1">
                <a:solidFill>
                  <a:srgbClr val="19324D"/>
                </a:solidFill>
                <a:latin typeface="Arial"/>
                <a:ea typeface="Arial"/>
                <a:cs typeface="Arial"/>
              </a:defRPr>
            </a:lvl9pPr>
          </a:lstStyle>
          <a:p xmlns:a="http://schemas.openxmlformats.org/drawingml/2006/main">
            <a:pPr algn="l">
              <a:lnSpc>
                <a:spcPct val="112000"/>
              </a:lnSpc>
              <a:buNone/>
              <a:defRPr sz="2250" b="1">
                <a:solidFill>
                  <a:srgbClr val="19324D"/>
                </a:solidFill>
                <a:latin typeface="Arial"/>
                <a:ea typeface="Arial"/>
                <a:cs typeface="Arial"/>
              </a:defRPr>
            </a:pPr>
            <a:r>
              <a:rPr sz="2250" b="1">
                <a:solidFill>
                  <a:srgbClr val="19324D"/>
                </a:solidFill>
                <a:latin typeface="Arial"/>
                <a:ea typeface="Arial"/>
                <a:cs typeface="Arial"/>
              </a:rPr>
              <a:t>Time to top = 2.0 s</a:t>
            </a:r>
          </a:p>
        </p:txBody>
      </p:sp>
      <p:sp>
        <p:nvSpPr>
          <p:cNvPr id="25" name="body">
            <a:extLst xmlns:a="http://schemas.openxmlformats.org/drawingml/2006/main">
              <a:ext uri="{FF2B5EF4-FFF2-40B4-BE49-F238E27FC236}">
                <a16:creationId xmlns:a16="http://schemas.microsoft.com/office/drawing/2014/main" id="{7B15285A-3AE3-44F3-98FC-320A471E73CB}"/>
              </a:ext>
            </a:extLst>
          </p:cNvPr>
          <p:cNvSpPr>
            <a:spLocks xmlns:a="http://schemas.openxmlformats.org/drawingml/2006/main" noGrp="1"/>
          </p:cNvSpPr>
          <p:nvPr/>
        </p:nvSpPr>
        <p:spPr>
          <a:xfrm xmlns:a="http://schemas.openxmlformats.org/drawingml/2006/main">
            <a:off x="952500" y="3448050"/>
            <a:ext cx="3657600" cy="43005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1">
                <a:solidFill>
                  <a:srgbClr val="19324D"/>
                </a:solidFill>
                <a:latin typeface="Arial"/>
                <a:ea typeface="Arial"/>
                <a:cs typeface="Arial"/>
              </a:defRPr>
            </a:defPPr>
            <a:lvl1pPr algn="l">
              <a:defRPr sz="2175" b="1">
                <a:solidFill>
                  <a:srgbClr val="19324D"/>
                </a:solidFill>
                <a:latin typeface="Arial"/>
                <a:ea typeface="Arial"/>
                <a:cs typeface="Arial"/>
              </a:defRPr>
            </a:lvl1pPr>
            <a:lvl2pPr algn="l">
              <a:defRPr sz="2175" b="1">
                <a:solidFill>
                  <a:srgbClr val="19324D"/>
                </a:solidFill>
                <a:latin typeface="Arial"/>
                <a:ea typeface="Arial"/>
                <a:cs typeface="Arial"/>
              </a:defRPr>
            </a:lvl2pPr>
            <a:lvl3pPr algn="l">
              <a:defRPr sz="2175" b="1">
                <a:solidFill>
                  <a:srgbClr val="19324D"/>
                </a:solidFill>
                <a:latin typeface="Arial"/>
                <a:ea typeface="Arial"/>
                <a:cs typeface="Arial"/>
              </a:defRPr>
            </a:lvl3pPr>
            <a:lvl4pPr algn="l">
              <a:defRPr sz="2175" b="1">
                <a:solidFill>
                  <a:srgbClr val="19324D"/>
                </a:solidFill>
                <a:latin typeface="Arial"/>
                <a:ea typeface="Arial"/>
                <a:cs typeface="Arial"/>
              </a:defRPr>
            </a:lvl4pPr>
            <a:lvl5pPr algn="l">
              <a:defRPr sz="2175" b="1">
                <a:solidFill>
                  <a:srgbClr val="19324D"/>
                </a:solidFill>
                <a:latin typeface="Arial"/>
                <a:ea typeface="Arial"/>
                <a:cs typeface="Arial"/>
              </a:defRPr>
            </a:lvl5pPr>
            <a:lvl6pPr algn="l">
              <a:defRPr sz="2175" b="1">
                <a:solidFill>
                  <a:srgbClr val="19324D"/>
                </a:solidFill>
                <a:latin typeface="Arial"/>
                <a:ea typeface="Arial"/>
                <a:cs typeface="Arial"/>
              </a:defRPr>
            </a:lvl6pPr>
            <a:lvl7pPr algn="l">
              <a:defRPr sz="2175" b="1">
                <a:solidFill>
                  <a:srgbClr val="19324D"/>
                </a:solidFill>
                <a:latin typeface="Arial"/>
                <a:ea typeface="Arial"/>
                <a:cs typeface="Arial"/>
              </a:defRPr>
            </a:lvl7pPr>
            <a:lvl8pPr algn="l">
              <a:defRPr sz="2175" b="1">
                <a:solidFill>
                  <a:srgbClr val="19324D"/>
                </a:solidFill>
                <a:latin typeface="Arial"/>
                <a:ea typeface="Arial"/>
                <a:cs typeface="Arial"/>
              </a:defRPr>
            </a:lvl8pPr>
            <a:lvl9pPr algn="l">
              <a:defRPr sz="2175" b="1">
                <a:solidFill>
                  <a:srgbClr val="19324D"/>
                </a:solidFill>
                <a:latin typeface="Arial"/>
                <a:ea typeface="Arial"/>
                <a:cs typeface="Arial"/>
              </a:defRPr>
            </a:lvl9pPr>
          </a:lstStyle>
          <a:p xmlns:a="http://schemas.openxmlformats.org/drawingml/2006/main">
            <a:pPr algn="l">
              <a:lnSpc>
                <a:spcPct val="112000"/>
              </a:lnSpc>
              <a:buNone/>
              <a:defRPr sz="2175" b="1">
                <a:solidFill>
                  <a:srgbClr val="19324D"/>
                </a:solidFill>
                <a:latin typeface="Arial"/>
                <a:ea typeface="Arial"/>
                <a:cs typeface="Arial"/>
              </a:defRPr>
            </a:pPr>
            <a:r>
              <a:rPr sz="2175" b="1">
                <a:solidFill>
                  <a:srgbClr val="19324D"/>
                </a:solidFill>
                <a:latin typeface="Arial"/>
                <a:ea typeface="Arial"/>
                <a:cs typeface="Arial"/>
              </a:rPr>
              <a:t>Maximum height = 20 m</a:t>
            </a:r>
          </a:p>
        </p:txBody>
      </p:sp>
      <p:sp>
        <p:nvSpPr>
          <p:cNvPr id="26" name="body">
            <a:extLst xmlns:a="http://schemas.openxmlformats.org/drawingml/2006/main">
              <a:ext uri="{FF2B5EF4-FFF2-40B4-BE49-F238E27FC236}">
                <a16:creationId xmlns:a16="http://schemas.microsoft.com/office/drawing/2014/main" id="{8BE0F56B-3A60-4D8A-BA96-446149820CBD}"/>
              </a:ext>
            </a:extLst>
          </p:cNvPr>
          <p:cNvSpPr>
            <a:spLocks xmlns:a="http://schemas.openxmlformats.org/drawingml/2006/main" noGrp="1"/>
          </p:cNvSpPr>
          <p:nvPr/>
        </p:nvSpPr>
        <p:spPr>
          <a:xfrm xmlns:a="http://schemas.openxmlformats.org/drawingml/2006/main">
            <a:off x="952500" y="4724400"/>
            <a:ext cx="36576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At 3.0 s the ball moves</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downward.</a:t>
            </a:r>
          </a:p>
        </p:txBody>
      </p:sp>
      <p:sp>
        <p:nvSpPr>
          <p:cNvPr id="27" name="answer-part-a">
            <a:extLst xmlns:a="http://schemas.openxmlformats.org/drawingml/2006/main">
              <a:ext uri="{FF2B5EF4-FFF2-40B4-BE49-F238E27FC236}">
                <a16:creationId xmlns:a16="http://schemas.microsoft.com/office/drawing/2014/main" id="{4423FB4F-E0B1-4040-A60A-0AC14AA81188}"/>
              </a:ext>
            </a:extLst>
          </p:cNvPr>
          <p:cNvSpPr>
            <a:spLocks xmlns:a="http://schemas.openxmlformats.org/drawingml/2006/main" noGrp="1"/>
          </p:cNvSpPr>
          <p:nvPr/>
        </p:nvSpPr>
        <p:spPr>
          <a:xfrm xmlns:a="http://schemas.openxmlformats.org/drawingml/2006/main">
            <a:off x="5334000" y="192405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 Velocity at the top</a:t>
            </a:r>
          </a:p>
        </p:txBody>
      </p:sp>
      <p:sp>
        <p:nvSpPr>
          <p:cNvPr id="28" name="body">
            <a:extLst xmlns:a="http://schemas.openxmlformats.org/drawingml/2006/main">
              <a:ext uri="{FF2B5EF4-FFF2-40B4-BE49-F238E27FC236}">
                <a16:creationId xmlns:a16="http://schemas.microsoft.com/office/drawing/2014/main" id="{EBDFAB6E-BA6F-48A1-9B29-2339E8502C1C}"/>
              </a:ext>
            </a:extLst>
          </p:cNvPr>
          <p:cNvSpPr>
            <a:spLocks xmlns:a="http://schemas.openxmlformats.org/drawingml/2006/main" noGrp="1"/>
          </p:cNvSpPr>
          <p:nvPr/>
        </p:nvSpPr>
        <p:spPr>
          <a:xfrm xmlns:a="http://schemas.openxmlformats.org/drawingml/2006/main">
            <a:off x="5334000" y="2343150"/>
            <a:ext cx="6172200" cy="43005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defRPr sz="2175" b="0">
                <a:solidFill>
                  <a:srgbClr val="19324D"/>
                </a:solidFill>
                <a:latin typeface="Arial"/>
                <a:ea typeface="Arial"/>
                <a:cs typeface="Arial"/>
              </a:defRPr>
            </a:lvl1pPr>
            <a:lvl2pPr algn="l">
              <a:defRPr sz="2175" b="0">
                <a:solidFill>
                  <a:srgbClr val="19324D"/>
                </a:solidFill>
                <a:latin typeface="Arial"/>
                <a:ea typeface="Arial"/>
                <a:cs typeface="Arial"/>
              </a:defRPr>
            </a:lvl2pPr>
            <a:lvl3pPr algn="l">
              <a:defRPr sz="2175" b="0">
                <a:solidFill>
                  <a:srgbClr val="19324D"/>
                </a:solidFill>
                <a:latin typeface="Arial"/>
                <a:ea typeface="Arial"/>
                <a:cs typeface="Arial"/>
              </a:defRPr>
            </a:lvl3pPr>
            <a:lvl4pPr algn="l">
              <a:defRPr sz="2175" b="0">
                <a:solidFill>
                  <a:srgbClr val="19324D"/>
                </a:solidFill>
                <a:latin typeface="Arial"/>
                <a:ea typeface="Arial"/>
                <a:cs typeface="Arial"/>
              </a:defRPr>
            </a:lvl4pPr>
            <a:lvl5pPr algn="l">
              <a:defRPr sz="2175" b="0">
                <a:solidFill>
                  <a:srgbClr val="19324D"/>
                </a:solidFill>
                <a:latin typeface="Arial"/>
                <a:ea typeface="Arial"/>
                <a:cs typeface="Arial"/>
              </a:defRPr>
            </a:lvl5pPr>
            <a:lvl6pPr algn="l">
              <a:defRPr sz="2175" b="0">
                <a:solidFill>
                  <a:srgbClr val="19324D"/>
                </a:solidFill>
                <a:latin typeface="Arial"/>
                <a:ea typeface="Arial"/>
                <a:cs typeface="Arial"/>
              </a:defRPr>
            </a:lvl6pPr>
            <a:lvl7pPr algn="l">
              <a:defRPr sz="2175" b="0">
                <a:solidFill>
                  <a:srgbClr val="19324D"/>
                </a:solidFill>
                <a:latin typeface="Arial"/>
                <a:ea typeface="Arial"/>
                <a:cs typeface="Arial"/>
              </a:defRPr>
            </a:lvl7pPr>
            <a:lvl8pPr algn="l">
              <a:defRPr sz="2175" b="0">
                <a:solidFill>
                  <a:srgbClr val="19324D"/>
                </a:solidFill>
                <a:latin typeface="Arial"/>
                <a:ea typeface="Arial"/>
                <a:cs typeface="Arial"/>
              </a:defRPr>
            </a:lvl8pPr>
            <a:lvl9pPr algn="l">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0 = 20 − 10t, so t = 2.0 s.</a:t>
            </a:r>
          </a:p>
        </p:txBody>
      </p:sp>
      <p:sp>
        <p:nvSpPr>
          <p:cNvPr id="29" name="answer-part-b">
            <a:extLst xmlns:a="http://schemas.openxmlformats.org/drawingml/2006/main">
              <a:ext uri="{FF2B5EF4-FFF2-40B4-BE49-F238E27FC236}">
                <a16:creationId xmlns:a16="http://schemas.microsoft.com/office/drawing/2014/main" id="{BA409B22-2BBA-4643-A5A4-F7134FC210B3}"/>
              </a:ext>
            </a:extLst>
          </p:cNvPr>
          <p:cNvSpPr>
            <a:spLocks xmlns:a="http://schemas.openxmlformats.org/drawingml/2006/main" noGrp="1"/>
          </p:cNvSpPr>
          <p:nvPr/>
        </p:nvSpPr>
        <p:spPr>
          <a:xfrm xmlns:a="http://schemas.openxmlformats.org/drawingml/2006/main">
            <a:off x="5334000" y="3552825"/>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(b) Displacement to the top</a:t>
            </a:r>
          </a:p>
        </p:txBody>
      </p:sp>
      <p:sp>
        <p:nvSpPr>
          <p:cNvPr id="30" name="body">
            <a:extLst xmlns:a="http://schemas.openxmlformats.org/drawingml/2006/main">
              <a:ext uri="{FF2B5EF4-FFF2-40B4-BE49-F238E27FC236}">
                <a16:creationId xmlns:a16="http://schemas.microsoft.com/office/drawing/2014/main" id="{005ACC13-2810-40E0-92BF-E075DC6CFD35}"/>
              </a:ext>
            </a:extLst>
          </p:cNvPr>
          <p:cNvSpPr>
            <a:spLocks xmlns:a="http://schemas.openxmlformats.org/drawingml/2006/main" noGrp="1"/>
          </p:cNvSpPr>
          <p:nvPr/>
        </p:nvSpPr>
        <p:spPr>
          <a:xfrm xmlns:a="http://schemas.openxmlformats.org/drawingml/2006/main">
            <a:off x="5334000" y="3971925"/>
            <a:ext cx="6172200" cy="4171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Δy = 20(2.0) − 5.0(2.0)² = 20 m.</a:t>
            </a:r>
          </a:p>
        </p:txBody>
      </p:sp>
      <p:sp>
        <p:nvSpPr>
          <p:cNvPr id="31" name="answer-part-c">
            <a:extLst xmlns:a="http://schemas.openxmlformats.org/drawingml/2006/main">
              <a:ext uri="{FF2B5EF4-FFF2-40B4-BE49-F238E27FC236}">
                <a16:creationId xmlns:a16="http://schemas.microsoft.com/office/drawing/2014/main" id="{ECF0F84A-6EEB-4F68-B426-4866625B9D27}"/>
              </a:ext>
            </a:extLst>
          </p:cNvPr>
          <p:cNvSpPr>
            <a:spLocks xmlns:a="http://schemas.openxmlformats.org/drawingml/2006/main" noGrp="1"/>
          </p:cNvSpPr>
          <p:nvPr/>
        </p:nvSpPr>
        <p:spPr>
          <a:xfrm xmlns:a="http://schemas.openxmlformats.org/drawingml/2006/main">
            <a:off x="5334000" y="4962525"/>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(c) During the downward motion</a:t>
            </a:r>
          </a:p>
        </p:txBody>
      </p:sp>
      <p:sp>
        <p:nvSpPr>
          <p:cNvPr id="32" name="body">
            <a:extLst xmlns:a="http://schemas.openxmlformats.org/drawingml/2006/main">
              <a:ext uri="{FF2B5EF4-FFF2-40B4-BE49-F238E27FC236}">
                <a16:creationId xmlns:a16="http://schemas.microsoft.com/office/drawing/2014/main" id="{F9CB22CC-1737-47F1-9F47-0897030476A6}"/>
              </a:ext>
            </a:extLst>
          </p:cNvPr>
          <p:cNvSpPr>
            <a:spLocks xmlns:a="http://schemas.openxmlformats.org/drawingml/2006/main" noGrp="1"/>
          </p:cNvSpPr>
          <p:nvPr/>
        </p:nvSpPr>
        <p:spPr>
          <a:xfrm xmlns:a="http://schemas.openxmlformats.org/drawingml/2006/main">
            <a:off x="5334000" y="5381625"/>
            <a:ext cx="6172200" cy="7000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v = 20 − 10(3.0) = −10 m/s.</a:t>
            </a:r>
          </a:p>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a = −10 m/s² throughout the flight.</a:t>
            </a:r>
          </a:p>
        </p:txBody>
      </p:sp>
    </p:spTree>
    <p:extLst>
      <p:ext uri="{BB962C8B-B14F-4D97-AF65-F5344CB8AC3E}">
        <p14:creationId xmlns:p14="http://schemas.microsoft.com/office/powerpoint/2010/main" val="596322504"/>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Velocity from a position graph</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5  /  Concept</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14</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007F83"/>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CONCEPT 5</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graphicFrame>
        <p:nvGraphicFramePr>
          <p:cNvPr id="22" name="Chart">
            <a:extLst xmlns:a="http://schemas.openxmlformats.org/drawingml/2006/main">
              <a:ext uri="{FF2B5EF4-FFF2-40B4-BE49-F238E27FC236}">
                <a16:creationId xmlns:a16="http://schemas.microsoft.com/office/drawing/2014/main" id="{C71D25DA-47F5-4062-910E-0ACB0E62367A}"/>
              </a:ext>
            </a:extLst>
          </p:cNvPr>
          <p:cNvGraphicFramePr/>
          <p:nvPr/>
        </p:nvGraphicFramePr>
        <p:xfrm>
          <a:off xmlns:a="http://schemas.openxmlformats.org/drawingml/2006/main" x="685800" y="1990725"/>
          <a:ext xmlns:a="http://schemas.openxmlformats.org/drawingml/2006/main" cx="5238750" cy="3476625"/>
        </p:xfrm>
        <a:graphic xmlns:a="http://schemas.openxmlformats.org/drawingml/2006/main">
          <a:graphicData uri="http://schemas.openxmlformats.org/drawingml/2006/chart">
            <c:chart xmlns:r="http://schemas.openxmlformats.org/officeDocument/2006/relationships" xmlns:c="http://schemas.openxmlformats.org/drawingml/2006/chart" r:id="Re4d79d5122f94438"/>
          </a:graphicData>
        </a:graphic>
      </p:graphicFrame>
      <p:sp>
        <p:nvSpPr>
          <p:cNvPr id="23" name="section-heading">
            <a:extLst xmlns:a="http://schemas.openxmlformats.org/drawingml/2006/main">
              <a:ext uri="{FF2B5EF4-FFF2-40B4-BE49-F238E27FC236}">
                <a16:creationId xmlns:a16="http://schemas.microsoft.com/office/drawing/2014/main" id="{1D2040E7-C45F-4D19-8780-F6AF29ABBAE2}"/>
              </a:ext>
            </a:extLst>
          </p:cNvPr>
          <p:cNvSpPr>
            <a:spLocks xmlns:a="http://schemas.openxmlformats.org/drawingml/2006/main" noGrp="1"/>
          </p:cNvSpPr>
          <p:nvPr/>
        </p:nvSpPr>
        <p:spPr>
          <a:xfrm xmlns:a="http://schemas.openxmlformats.org/drawingml/2006/main">
            <a:off x="6477000" y="1924050"/>
            <a:ext cx="5029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Instantaneous velocity</a:t>
            </a:r>
          </a:p>
        </p:txBody>
      </p:sp>
      <p:sp>
        <p:nvSpPr>
          <p:cNvPr id="24" name="body">
            <a:extLst xmlns:a="http://schemas.openxmlformats.org/drawingml/2006/main">
              <a:ext uri="{FF2B5EF4-FFF2-40B4-BE49-F238E27FC236}">
                <a16:creationId xmlns:a16="http://schemas.microsoft.com/office/drawing/2014/main" id="{F6C75F01-682C-4E98-9324-C951808A1581}"/>
              </a:ext>
            </a:extLst>
          </p:cNvPr>
          <p:cNvSpPr>
            <a:spLocks xmlns:a="http://schemas.openxmlformats.org/drawingml/2006/main" noGrp="1"/>
          </p:cNvSpPr>
          <p:nvPr/>
        </p:nvSpPr>
        <p:spPr>
          <a:xfrm xmlns:a="http://schemas.openxmlformats.org/drawingml/2006/main">
            <a:off x="6477000" y="2343150"/>
            <a:ext cx="5029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The tangent slope at a point gives the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velocity at that instant.</a:t>
            </a:r>
          </a:p>
        </p:txBody>
      </p:sp>
      <p:sp>
        <p:nvSpPr>
          <p:cNvPr id="25" name="section-heading">
            <a:extLst xmlns:a="http://schemas.openxmlformats.org/drawingml/2006/main">
              <a:ext uri="{FF2B5EF4-FFF2-40B4-BE49-F238E27FC236}">
                <a16:creationId xmlns:a16="http://schemas.microsoft.com/office/drawing/2014/main" id="{952E844F-A1BA-418D-8593-043EDEE6563D}"/>
              </a:ext>
            </a:extLst>
          </p:cNvPr>
          <p:cNvSpPr>
            <a:spLocks xmlns:a="http://schemas.openxmlformats.org/drawingml/2006/main" noGrp="1"/>
          </p:cNvSpPr>
          <p:nvPr/>
        </p:nvSpPr>
        <p:spPr>
          <a:xfrm xmlns:a="http://schemas.openxmlformats.org/drawingml/2006/main">
            <a:off x="6477000" y="3724275"/>
            <a:ext cx="5029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At t = 2 s in this example</a:t>
            </a:r>
          </a:p>
        </p:txBody>
      </p:sp>
      <p:sp>
        <p:nvSpPr>
          <p:cNvPr id="26" name="body">
            <a:extLst xmlns:a="http://schemas.openxmlformats.org/drawingml/2006/main">
              <a:ext uri="{FF2B5EF4-FFF2-40B4-BE49-F238E27FC236}">
                <a16:creationId xmlns:a16="http://schemas.microsoft.com/office/drawing/2014/main" id="{3C4D0217-4843-4FA6-BB42-6A0A47C4947C}"/>
              </a:ext>
            </a:extLst>
          </p:cNvPr>
          <p:cNvSpPr>
            <a:spLocks xmlns:a="http://schemas.openxmlformats.org/drawingml/2006/main" noGrp="1"/>
          </p:cNvSpPr>
          <p:nvPr/>
        </p:nvSpPr>
        <p:spPr>
          <a:xfrm xmlns:a="http://schemas.openxmlformats.org/drawingml/2006/main">
            <a:off x="6477000" y="4143375"/>
            <a:ext cx="5029200" cy="751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Tangent slope = (8 − 0)/(3 − 1)</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 +4 m/s.</a:t>
            </a:r>
          </a:p>
        </p:txBody>
      </p:sp>
      <p:sp>
        <p:nvSpPr>
          <p:cNvPr id="27" name="body">
            <a:extLst xmlns:a="http://schemas.openxmlformats.org/drawingml/2006/main">
              <a:ext uri="{FF2B5EF4-FFF2-40B4-BE49-F238E27FC236}">
                <a16:creationId xmlns:a16="http://schemas.microsoft.com/office/drawing/2014/main" id="{27296752-7B96-4004-965F-8E0F226D1DD6}"/>
              </a:ext>
            </a:extLst>
          </p:cNvPr>
          <p:cNvSpPr>
            <a:spLocks xmlns:a="http://schemas.openxmlformats.org/drawingml/2006/main" noGrp="1"/>
          </p:cNvSpPr>
          <p:nvPr/>
        </p:nvSpPr>
        <p:spPr>
          <a:xfrm xmlns:a="http://schemas.openxmlformats.org/drawingml/2006/main">
            <a:off x="6477000" y="5286375"/>
            <a:ext cx="5029200" cy="7000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A secant joins two points and gives average</a:t>
            </a:r>
          </a:p>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velocity over that interval.</a:t>
            </a:r>
          </a:p>
        </p:txBody>
      </p:sp>
      <p:sp>
        <p:nvSpPr>
          <p:cNvPr id="28" name="body">
            <a:extLst xmlns:a="http://schemas.openxmlformats.org/drawingml/2006/main">
              <a:ext uri="{FF2B5EF4-FFF2-40B4-BE49-F238E27FC236}">
                <a16:creationId xmlns:a16="http://schemas.microsoft.com/office/drawing/2014/main" id="{7A6942C4-01B2-46EE-A50A-41FD2AD14124}"/>
              </a:ext>
            </a:extLst>
          </p:cNvPr>
          <p:cNvSpPr>
            <a:spLocks xmlns:a="http://schemas.openxmlformats.org/drawingml/2006/main" noGrp="1"/>
          </p:cNvSpPr>
          <p:nvPr/>
        </p:nvSpPr>
        <p:spPr>
          <a:xfrm xmlns:a="http://schemas.openxmlformats.org/drawingml/2006/main">
            <a:off x="685800" y="5753100"/>
            <a:ext cx="5238750" cy="34004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0" b="0">
                <a:solidFill>
                  <a:srgbClr val="5B6C7E"/>
                </a:solidFill>
                <a:latin typeface="Arial"/>
                <a:ea typeface="Arial"/>
                <a:cs typeface="Arial"/>
              </a:defRPr>
            </a:defPPr>
            <a:lvl1pPr algn="l">
              <a:defRPr sz="1650" b="0">
                <a:solidFill>
                  <a:srgbClr val="5B6C7E"/>
                </a:solidFill>
                <a:latin typeface="Arial"/>
                <a:ea typeface="Arial"/>
                <a:cs typeface="Arial"/>
              </a:defRPr>
            </a:lvl1pPr>
            <a:lvl2pPr algn="l">
              <a:defRPr sz="1650" b="0">
                <a:solidFill>
                  <a:srgbClr val="5B6C7E"/>
                </a:solidFill>
                <a:latin typeface="Arial"/>
                <a:ea typeface="Arial"/>
                <a:cs typeface="Arial"/>
              </a:defRPr>
            </a:lvl2pPr>
            <a:lvl3pPr algn="l">
              <a:defRPr sz="1650" b="0">
                <a:solidFill>
                  <a:srgbClr val="5B6C7E"/>
                </a:solidFill>
                <a:latin typeface="Arial"/>
                <a:ea typeface="Arial"/>
                <a:cs typeface="Arial"/>
              </a:defRPr>
            </a:lvl3pPr>
            <a:lvl4pPr algn="l">
              <a:defRPr sz="1650" b="0">
                <a:solidFill>
                  <a:srgbClr val="5B6C7E"/>
                </a:solidFill>
                <a:latin typeface="Arial"/>
                <a:ea typeface="Arial"/>
                <a:cs typeface="Arial"/>
              </a:defRPr>
            </a:lvl4pPr>
            <a:lvl5pPr algn="l">
              <a:defRPr sz="1650" b="0">
                <a:solidFill>
                  <a:srgbClr val="5B6C7E"/>
                </a:solidFill>
                <a:latin typeface="Arial"/>
                <a:ea typeface="Arial"/>
                <a:cs typeface="Arial"/>
              </a:defRPr>
            </a:lvl5pPr>
            <a:lvl6pPr algn="l">
              <a:defRPr sz="1650" b="0">
                <a:solidFill>
                  <a:srgbClr val="5B6C7E"/>
                </a:solidFill>
                <a:latin typeface="Arial"/>
                <a:ea typeface="Arial"/>
                <a:cs typeface="Arial"/>
              </a:defRPr>
            </a:lvl6pPr>
            <a:lvl7pPr algn="l">
              <a:defRPr sz="1650" b="0">
                <a:solidFill>
                  <a:srgbClr val="5B6C7E"/>
                </a:solidFill>
                <a:latin typeface="Arial"/>
                <a:ea typeface="Arial"/>
                <a:cs typeface="Arial"/>
              </a:defRPr>
            </a:lvl7pPr>
            <a:lvl8pPr algn="l">
              <a:defRPr sz="1650" b="0">
                <a:solidFill>
                  <a:srgbClr val="5B6C7E"/>
                </a:solidFill>
                <a:latin typeface="Arial"/>
                <a:ea typeface="Arial"/>
                <a:cs typeface="Arial"/>
              </a:defRPr>
            </a:lvl8pPr>
            <a:lvl9pPr algn="l">
              <a:defRPr sz="1650" b="0">
                <a:solidFill>
                  <a:srgbClr val="5B6C7E"/>
                </a:solidFill>
                <a:latin typeface="Arial"/>
                <a:ea typeface="Arial"/>
                <a:cs typeface="Arial"/>
              </a:defRPr>
            </a:lvl9pPr>
          </a:lstStyle>
          <a:p xmlns:a="http://schemas.openxmlformats.org/drawingml/2006/main">
            <a:pPr algn="l">
              <a:lnSpc>
                <a:spcPct val="112000"/>
              </a:lnSpc>
              <a:buNone/>
              <a:defRPr sz="1650" b="0">
                <a:solidFill>
                  <a:srgbClr val="5B6C7E"/>
                </a:solidFill>
                <a:latin typeface="Arial"/>
                <a:ea typeface="Arial"/>
                <a:cs typeface="Arial"/>
              </a:defRPr>
            </a:pPr>
            <a:r>
              <a:rPr sz="1650" b="0">
                <a:solidFill>
                  <a:srgbClr val="5B6C7E"/>
                </a:solidFill>
                <a:latin typeface="Arial"/>
                <a:ea typeface="Arial"/>
                <a:cs typeface="Arial"/>
              </a:rPr>
              <a:t>Curved position graph, straight track.</a:t>
            </a:r>
          </a:p>
        </p:txBody>
      </p:sp>
    </p:spTree>
    <p:extLst>
      <p:ext uri="{BB962C8B-B14F-4D97-AF65-F5344CB8AC3E}">
        <p14:creationId xmlns:p14="http://schemas.microsoft.com/office/powerpoint/2010/main" val="596322504"/>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piecewise position graph</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5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15</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B45A00"/>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QUESTION 5</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graphicFrame>
        <p:nvGraphicFramePr>
          <p:cNvPr id="22" name="Chart">
            <a:extLst xmlns:a="http://schemas.openxmlformats.org/drawingml/2006/main">
              <a:ext uri="{FF2B5EF4-FFF2-40B4-BE49-F238E27FC236}">
                <a16:creationId xmlns:a16="http://schemas.microsoft.com/office/drawing/2014/main" id="{F7457388-1786-4159-97CF-F81A1679566F}"/>
              </a:ext>
            </a:extLst>
          </p:cNvPr>
          <p:cNvGraphicFramePr/>
          <p:nvPr/>
        </p:nvGraphicFramePr>
        <p:xfrm>
          <a:off xmlns:a="http://schemas.openxmlformats.org/drawingml/2006/main" x="685800" y="2066925"/>
          <a:ext xmlns:a="http://schemas.openxmlformats.org/drawingml/2006/main" cx="5238750" cy="3143250"/>
        </p:xfrm>
        <a:graphic xmlns:a="http://schemas.openxmlformats.org/drawingml/2006/main">
          <a:graphicData uri="http://schemas.openxmlformats.org/drawingml/2006/chart">
            <c:chart xmlns:r="http://schemas.openxmlformats.org/officeDocument/2006/relationships" xmlns:c="http://schemas.openxmlformats.org/drawingml/2006/chart" r:id="R55e989f9cb4e4a65"/>
          </a:graphicData>
        </a:graphic>
      </p:graphicFrame>
      <p:sp>
        <p:nvSpPr>
          <p:cNvPr id="23" name="body">
            <a:extLst xmlns:a="http://schemas.openxmlformats.org/drawingml/2006/main">
              <a:ext uri="{FF2B5EF4-FFF2-40B4-BE49-F238E27FC236}">
                <a16:creationId xmlns:a16="http://schemas.microsoft.com/office/drawing/2014/main" id="{BC8A0303-998E-400A-B329-0C05F5F5632C}"/>
              </a:ext>
            </a:extLst>
          </p:cNvPr>
          <p:cNvSpPr>
            <a:spLocks xmlns:a="http://schemas.openxmlformats.org/drawingml/2006/main" noGrp="1"/>
          </p:cNvSpPr>
          <p:nvPr/>
        </p:nvSpPr>
        <p:spPr>
          <a:xfrm xmlns:a="http://schemas.openxmlformats.org/drawingml/2006/main">
            <a:off x="685800" y="5476875"/>
            <a:ext cx="5238750" cy="64865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5B6C7E"/>
                </a:solidFill>
                <a:latin typeface="Arial"/>
                <a:ea typeface="Arial"/>
                <a:cs typeface="Arial"/>
              </a:defRPr>
            </a:defPPr>
            <a:lvl1pPr algn="l">
              <a:defRPr sz="1725" b="0">
                <a:solidFill>
                  <a:srgbClr val="5B6C7E"/>
                </a:solidFill>
                <a:latin typeface="Arial"/>
                <a:ea typeface="Arial"/>
                <a:cs typeface="Arial"/>
              </a:defRPr>
            </a:lvl1pPr>
            <a:lvl2pPr algn="l">
              <a:defRPr sz="1725" b="0">
                <a:solidFill>
                  <a:srgbClr val="5B6C7E"/>
                </a:solidFill>
                <a:latin typeface="Arial"/>
                <a:ea typeface="Arial"/>
                <a:cs typeface="Arial"/>
              </a:defRPr>
            </a:lvl2pPr>
            <a:lvl3pPr algn="l">
              <a:defRPr sz="1725" b="0">
                <a:solidFill>
                  <a:srgbClr val="5B6C7E"/>
                </a:solidFill>
                <a:latin typeface="Arial"/>
                <a:ea typeface="Arial"/>
                <a:cs typeface="Arial"/>
              </a:defRPr>
            </a:lvl3pPr>
            <a:lvl4pPr algn="l">
              <a:defRPr sz="1725" b="0">
                <a:solidFill>
                  <a:srgbClr val="5B6C7E"/>
                </a:solidFill>
                <a:latin typeface="Arial"/>
                <a:ea typeface="Arial"/>
                <a:cs typeface="Arial"/>
              </a:defRPr>
            </a:lvl4pPr>
            <a:lvl5pPr algn="l">
              <a:defRPr sz="1725" b="0">
                <a:solidFill>
                  <a:srgbClr val="5B6C7E"/>
                </a:solidFill>
                <a:latin typeface="Arial"/>
                <a:ea typeface="Arial"/>
                <a:cs typeface="Arial"/>
              </a:defRPr>
            </a:lvl5pPr>
            <a:lvl6pPr algn="l">
              <a:defRPr sz="1725" b="0">
                <a:solidFill>
                  <a:srgbClr val="5B6C7E"/>
                </a:solidFill>
                <a:latin typeface="Arial"/>
                <a:ea typeface="Arial"/>
                <a:cs typeface="Arial"/>
              </a:defRPr>
            </a:lvl6pPr>
            <a:lvl7pPr algn="l">
              <a:defRPr sz="1725" b="0">
                <a:solidFill>
                  <a:srgbClr val="5B6C7E"/>
                </a:solidFill>
                <a:latin typeface="Arial"/>
                <a:ea typeface="Arial"/>
                <a:cs typeface="Arial"/>
              </a:defRPr>
            </a:lvl7pPr>
            <a:lvl8pPr algn="l">
              <a:defRPr sz="1725" b="0">
                <a:solidFill>
                  <a:srgbClr val="5B6C7E"/>
                </a:solidFill>
                <a:latin typeface="Arial"/>
                <a:ea typeface="Arial"/>
                <a:cs typeface="Arial"/>
              </a:defRPr>
            </a:lvl8pPr>
            <a:lvl9pPr algn="l">
              <a:defRPr sz="1725" b="0">
                <a:solidFill>
                  <a:srgbClr val="5B6C7E"/>
                </a:solidFill>
                <a:latin typeface="Arial"/>
                <a:ea typeface="Arial"/>
                <a:cs typeface="Arial"/>
              </a:defRPr>
            </a:lvl9pPr>
          </a:lstStyle>
          <a:p xmlns:a="http://schemas.openxmlformats.org/drawingml/2006/main">
            <a:pPr algn="l">
              <a:lnSpc>
                <a:spcPct val="112000"/>
              </a:lnSpc>
              <a:buNone/>
              <a:defRPr sz="1725" b="0">
                <a:solidFill>
                  <a:srgbClr val="5B6C7E"/>
                </a:solidFill>
                <a:latin typeface="Arial"/>
                <a:ea typeface="Arial"/>
                <a:cs typeface="Arial"/>
              </a:defRPr>
            </a:pPr>
            <a:r>
              <a:rPr sz="1725" b="0">
                <a:solidFill>
                  <a:srgbClr val="5B6C7E"/>
                </a:solidFill>
                <a:latin typeface="Arial"/>
                <a:ea typeface="Arial"/>
                <a:cs typeface="Arial"/>
              </a:rPr>
              <a:t>Straight segments join the points.</a:t>
            </a:r>
          </a:p>
          <a:p xmlns:a="http://schemas.openxmlformats.org/drawingml/2006/main">
            <a:pPr algn="l">
              <a:lnSpc>
                <a:spcPct val="112000"/>
              </a:lnSpc>
              <a:buNone/>
              <a:defRPr sz="1725" b="0">
                <a:solidFill>
                  <a:srgbClr val="5B6C7E"/>
                </a:solidFill>
                <a:latin typeface="Arial"/>
                <a:ea typeface="Arial"/>
                <a:cs typeface="Arial"/>
              </a:defRPr>
            </a:pPr>
            <a:r>
              <a:rPr sz="1725" b="0">
                <a:solidFill>
                  <a:srgbClr val="5B6C7E"/>
                </a:solidFill>
                <a:latin typeface="Arial"/>
                <a:ea typeface="Arial"/>
                <a:cs typeface="Arial"/>
              </a:rPr>
              <a:t>Positive x points right.</a:t>
            </a:r>
          </a:p>
        </p:txBody>
      </p:sp>
      <p:sp>
        <p:nvSpPr>
          <p:cNvPr id="24" name="question-part-a">
            <a:extLst xmlns:a="http://schemas.openxmlformats.org/drawingml/2006/main">
              <a:ext uri="{FF2B5EF4-FFF2-40B4-BE49-F238E27FC236}">
                <a16:creationId xmlns:a16="http://schemas.microsoft.com/office/drawing/2014/main" id="{5C2EF1AE-FEF7-4131-8EEA-03DBC811329E}"/>
              </a:ext>
            </a:extLst>
          </p:cNvPr>
          <p:cNvSpPr>
            <a:spLocks xmlns:a="http://schemas.openxmlformats.org/drawingml/2006/main" noGrp="1"/>
          </p:cNvSpPr>
          <p:nvPr/>
        </p:nvSpPr>
        <p:spPr>
          <a:xfrm xmlns:a="http://schemas.openxmlformats.org/drawingml/2006/main">
            <a:off x="6477000" y="1924050"/>
            <a:ext cx="5029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 Find the velocity on each straight</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segment: 0–2 s, 2–4 s and 4–6 s.</a:t>
            </a:r>
          </a:p>
        </p:txBody>
      </p:sp>
      <p:sp>
        <p:nvSpPr>
          <p:cNvPr id="25" name="question-part-b">
            <a:extLst xmlns:a="http://schemas.openxmlformats.org/drawingml/2006/main">
              <a:ext uri="{FF2B5EF4-FFF2-40B4-BE49-F238E27FC236}">
                <a16:creationId xmlns:a16="http://schemas.microsoft.com/office/drawing/2014/main" id="{E3A3D2D5-603F-476A-BD80-3B511810DF84}"/>
              </a:ext>
            </a:extLst>
          </p:cNvPr>
          <p:cNvSpPr>
            <a:spLocks xmlns:a="http://schemas.openxmlformats.org/drawingml/2006/main" noGrp="1"/>
          </p:cNvSpPr>
          <p:nvPr/>
        </p:nvSpPr>
        <p:spPr>
          <a:xfrm xmlns:a="http://schemas.openxmlformats.org/drawingml/2006/main">
            <a:off x="6477000" y="3072765"/>
            <a:ext cx="5029200" cy="4171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(b) Find the net displacement over 0–6 s.</a:t>
            </a:r>
          </a:p>
        </p:txBody>
      </p:sp>
      <p:sp>
        <p:nvSpPr>
          <p:cNvPr id="26" name="question-part-c">
            <a:extLst xmlns:a="http://schemas.openxmlformats.org/drawingml/2006/main">
              <a:ext uri="{FF2B5EF4-FFF2-40B4-BE49-F238E27FC236}">
                <a16:creationId xmlns:a16="http://schemas.microsoft.com/office/drawing/2014/main" id="{A59A98B8-E1BF-4BE8-8D59-C5C7039F6523}"/>
              </a:ext>
            </a:extLst>
          </p:cNvPr>
          <p:cNvSpPr>
            <a:spLocks xmlns:a="http://schemas.openxmlformats.org/drawingml/2006/main" noGrp="1"/>
          </p:cNvSpPr>
          <p:nvPr/>
        </p:nvSpPr>
        <p:spPr>
          <a:xfrm xmlns:a="http://schemas.openxmlformats.org/drawingml/2006/main">
            <a:off x="6477000" y="3861435"/>
            <a:ext cx="5029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(c) Which segment has the greatest</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speed? State its direction.</a:t>
            </a:r>
          </a:p>
        </p:txBody>
      </p:sp>
    </p:spTree>
    <p:extLst>
      <p:ext uri="{BB962C8B-B14F-4D97-AF65-F5344CB8AC3E}">
        <p14:creationId xmlns:p14="http://schemas.microsoft.com/office/powerpoint/2010/main" val="596322504"/>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piecewise position graph</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5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16</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19324D"/>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ANSWER 5</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graphicFrame>
        <p:nvGraphicFramePr>
          <p:cNvPr id="22" name="">
            <a:extLst xmlns:a="http://schemas.openxmlformats.org/drawingml/2006/main">
              <a:ext uri="{FF2B5EF4-FFF2-40B4-BE49-F238E27FC236}">
                <a16:creationId xmlns:a16="http://schemas.microsoft.com/office/drawing/2014/main" id="{08DD8212-FCEE-483C-9460-68D2691BDD2D}"/>
              </a:ext>
            </a:extLst>
          </p:cNvPr>
          <p:cNvGraphicFramePr/>
          <p:nvPr/>
        </p:nvGraphicFramePr>
        <p:xfrm>
          <a:off xmlns:a="http://schemas.openxmlformats.org/drawingml/2006/main" x="685800" y="1924050"/>
          <a:ext xmlns:a="http://schemas.openxmlformats.org/drawingml/2006/main" cx="10820400" cy="2590800"/>
        </p:xfrm>
        <a:graphic xmlns:a="http://schemas.openxmlformats.org/drawingml/2006/main">
          <a:graphicData uri="http://schemas.openxmlformats.org/drawingml/2006/table">
            <a:tbl>
              <a:tblPr/>
              <a:tblGrid>
                <a:gridCol w="3286125"/>
                <a:gridCol w="7534275"/>
              </a:tblGrid>
              <a:tr h="647700">
                <a:tc>
                  <a:txBody>
                    <a:bodyPr lIns="95250" tIns="95250" rIns="95250" bIns="95250">
                      <a:noAutofit/>
                    </a:bodyPr>
                    <a:lstStyle/>
                    <a:p>
                      <a:pPr algn="l"/>
                      <a:r>
                        <a:rPr sz="2025" b="1">
                          <a:solidFill>
                            <a:srgbClr val="19324D"/>
                          </a:solidFill>
                          <a:latin typeface="Arial"/>
                          <a:ea typeface="Arial"/>
                          <a:cs typeface="Arial"/>
                        </a:rPr>
                        <a:t>(a) Interval / s</a:t>
                      </a:r>
                    </a:p>
                  </a:txBody>
                  <a:tcPr marL="91440" marR="91440" marT="45720" marB="45720" anchor="ctr">
                    <a:lnL w="9525">
                      <a:solidFill>
                        <a:srgbClr val="D8DDE2"/>
                      </a:solidFill>
                      <a:prstDash val="solid"/>
                    </a:lnL>
                    <a:lnR w="9525">
                      <a:solidFill>
                        <a:srgbClr val="D8DDE2"/>
                      </a:solidFill>
                      <a:prstDash val="solid"/>
                    </a:lnR>
                    <a:lnT w="9525">
                      <a:solidFill>
                        <a:srgbClr val="D8DDE2"/>
                      </a:solidFill>
                      <a:prstDash val="solid"/>
                    </a:lnT>
                    <a:lnB w="9525">
                      <a:solidFill>
                        <a:srgbClr val="D8DDE2"/>
                      </a:solidFill>
                      <a:prstDash val="solid"/>
                    </a:lnB>
                    <a:solidFill>
                      <a:srgbClr val="ECEEF1"/>
                    </a:solidFill>
                  </a:tcPr>
                </a:tc>
                <a:tc>
                  <a:txBody>
                    <a:bodyPr lIns="95250" tIns="95250" rIns="95250" bIns="95250">
                      <a:noAutofit/>
                    </a:bodyPr>
                    <a:lstStyle/>
                    <a:p>
                      <a:pPr algn="l"/>
                      <a:r>
                        <a:rPr sz="2025" b="1">
                          <a:solidFill>
                            <a:srgbClr val="19324D"/>
                          </a:solidFill>
                          <a:latin typeface="Arial"/>
                          <a:ea typeface="Arial"/>
                          <a:cs typeface="Arial"/>
                        </a:rPr>
                        <a:t>Slope = velocity / m/s</a:t>
                      </a:r>
                    </a:p>
                  </a:txBody>
                  <a:tcPr marL="91440" marR="91440" marT="45720" marB="45720" anchor="ctr">
                    <a:lnR w="9525">
                      <a:solidFill>
                        <a:srgbClr val="D8DDE2"/>
                      </a:solidFill>
                      <a:prstDash val="solid"/>
                    </a:lnR>
                    <a:lnT w="9525">
                      <a:solidFill>
                        <a:srgbClr val="D8DDE2"/>
                      </a:solidFill>
                      <a:prstDash val="solid"/>
                    </a:lnT>
                    <a:lnB w="9525">
                      <a:solidFill>
                        <a:srgbClr val="D8DDE2"/>
                      </a:solidFill>
                      <a:prstDash val="solid"/>
                    </a:lnB>
                    <a:solidFill>
                      <a:srgbClr val="ECEEF1"/>
                    </a:solidFill>
                  </a:tcPr>
                </a:tc>
              </a:tr>
              <a:tr h="647700">
                <a:tc>
                  <a:txBody>
                    <a:bodyPr lIns="95250" tIns="95250" rIns="95250" bIns="95250">
                      <a:noAutofit/>
                    </a:bodyPr>
                    <a:lstStyle/>
                    <a:p>
                      <a:pPr algn="l"/>
                      <a:r>
                        <a:rPr sz="2025" b="0">
                          <a:solidFill>
                            <a:srgbClr val="19324D"/>
                          </a:solidFill>
                          <a:latin typeface="Arial"/>
                          <a:ea typeface="Arial"/>
                          <a:cs typeface="Arial"/>
                        </a:rPr>
                        <a:t>0–2</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r>
                        <a:rPr sz="2025" b="0">
                          <a:solidFill>
                            <a:srgbClr val="19324D"/>
                          </a:solidFill>
                          <a:latin typeface="Arial"/>
                          <a:ea typeface="Arial"/>
                          <a:cs typeface="Arial"/>
                        </a:rPr>
                        <a:t>(5 − 1)/2 = +2</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647700">
                <a:tc>
                  <a:txBody>
                    <a:bodyPr lIns="95250" tIns="95250" rIns="95250" bIns="95250">
                      <a:noAutofit/>
                    </a:bodyPr>
                    <a:lstStyle/>
                    <a:p>
                      <a:pPr algn="l"/>
                      <a:r>
                        <a:rPr sz="2025" b="0">
                          <a:solidFill>
                            <a:srgbClr val="19324D"/>
                          </a:solidFill>
                          <a:latin typeface="Arial"/>
                          <a:ea typeface="Arial"/>
                          <a:cs typeface="Arial"/>
                        </a:rPr>
                        <a:t>2–4</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r>
                        <a:rPr sz="2025" b="0">
                          <a:solidFill>
                            <a:srgbClr val="19324D"/>
                          </a:solidFill>
                          <a:latin typeface="Arial"/>
                          <a:ea typeface="Arial"/>
                          <a:cs typeface="Arial"/>
                        </a:rPr>
                        <a:t>(5 − 5)/2 = 0</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647700">
                <a:tc>
                  <a:txBody>
                    <a:bodyPr lIns="95250" tIns="95250" rIns="95250" bIns="95250">
                      <a:noAutofit/>
                    </a:bodyPr>
                    <a:lstStyle/>
                    <a:p>
                      <a:pPr algn="l"/>
                      <a:r>
                        <a:rPr sz="2025" b="0">
                          <a:solidFill>
                            <a:srgbClr val="19324D"/>
                          </a:solidFill>
                          <a:latin typeface="Arial"/>
                          <a:ea typeface="Arial"/>
                          <a:cs typeface="Arial"/>
                        </a:rPr>
                        <a:t>4–6</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r>
                        <a:rPr sz="2025" b="0">
                          <a:solidFill>
                            <a:srgbClr val="19324D"/>
                          </a:solidFill>
                          <a:latin typeface="Arial"/>
                          <a:ea typeface="Arial"/>
                          <a:cs typeface="Arial"/>
                        </a:rPr>
                        <a:t>(−1 − 5)/2 = −3</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bl>
          </a:graphicData>
        </a:graphic>
      </p:graphicFrame>
      <p:sp>
        <p:nvSpPr>
          <p:cNvPr id="23" name="answer-part-b">
            <a:extLst xmlns:a="http://schemas.openxmlformats.org/drawingml/2006/main">
              <a:ext uri="{FF2B5EF4-FFF2-40B4-BE49-F238E27FC236}">
                <a16:creationId xmlns:a16="http://schemas.microsoft.com/office/drawing/2014/main" id="{A90054B6-46B9-4C3C-8011-227FBB60CA86}"/>
              </a:ext>
            </a:extLst>
          </p:cNvPr>
          <p:cNvSpPr>
            <a:spLocks xmlns:a="http://schemas.openxmlformats.org/drawingml/2006/main" noGrp="1"/>
          </p:cNvSpPr>
          <p:nvPr/>
        </p:nvSpPr>
        <p:spPr>
          <a:xfrm xmlns:a="http://schemas.openxmlformats.org/drawingml/2006/main">
            <a:off x="685800" y="4857750"/>
            <a:ext cx="108204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(b) The endpoints set displacement</a:t>
            </a:r>
          </a:p>
        </p:txBody>
      </p:sp>
      <p:sp>
        <p:nvSpPr>
          <p:cNvPr id="24" name="body">
            <a:extLst xmlns:a="http://schemas.openxmlformats.org/drawingml/2006/main">
              <a:ext uri="{FF2B5EF4-FFF2-40B4-BE49-F238E27FC236}">
                <a16:creationId xmlns:a16="http://schemas.microsoft.com/office/drawing/2014/main" id="{F3D797C5-EF49-497C-915C-DD4F7F173091}"/>
              </a:ext>
            </a:extLst>
          </p:cNvPr>
          <p:cNvSpPr>
            <a:spLocks xmlns:a="http://schemas.openxmlformats.org/drawingml/2006/main" noGrp="1"/>
          </p:cNvSpPr>
          <p:nvPr/>
        </p:nvSpPr>
        <p:spPr>
          <a:xfrm xmlns:a="http://schemas.openxmlformats.org/drawingml/2006/main">
            <a:off x="685800" y="5276850"/>
            <a:ext cx="10820400" cy="43005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defRPr sz="2175" b="0">
                <a:solidFill>
                  <a:srgbClr val="19324D"/>
                </a:solidFill>
                <a:latin typeface="Arial"/>
                <a:ea typeface="Arial"/>
                <a:cs typeface="Arial"/>
              </a:defRPr>
            </a:lvl1pPr>
            <a:lvl2pPr algn="l">
              <a:defRPr sz="2175" b="0">
                <a:solidFill>
                  <a:srgbClr val="19324D"/>
                </a:solidFill>
                <a:latin typeface="Arial"/>
                <a:ea typeface="Arial"/>
                <a:cs typeface="Arial"/>
              </a:defRPr>
            </a:lvl2pPr>
            <a:lvl3pPr algn="l">
              <a:defRPr sz="2175" b="0">
                <a:solidFill>
                  <a:srgbClr val="19324D"/>
                </a:solidFill>
                <a:latin typeface="Arial"/>
                <a:ea typeface="Arial"/>
                <a:cs typeface="Arial"/>
              </a:defRPr>
            </a:lvl3pPr>
            <a:lvl4pPr algn="l">
              <a:defRPr sz="2175" b="0">
                <a:solidFill>
                  <a:srgbClr val="19324D"/>
                </a:solidFill>
                <a:latin typeface="Arial"/>
                <a:ea typeface="Arial"/>
                <a:cs typeface="Arial"/>
              </a:defRPr>
            </a:lvl4pPr>
            <a:lvl5pPr algn="l">
              <a:defRPr sz="2175" b="0">
                <a:solidFill>
                  <a:srgbClr val="19324D"/>
                </a:solidFill>
                <a:latin typeface="Arial"/>
                <a:ea typeface="Arial"/>
                <a:cs typeface="Arial"/>
              </a:defRPr>
            </a:lvl5pPr>
            <a:lvl6pPr algn="l">
              <a:defRPr sz="2175" b="0">
                <a:solidFill>
                  <a:srgbClr val="19324D"/>
                </a:solidFill>
                <a:latin typeface="Arial"/>
                <a:ea typeface="Arial"/>
                <a:cs typeface="Arial"/>
              </a:defRPr>
            </a:lvl6pPr>
            <a:lvl7pPr algn="l">
              <a:defRPr sz="2175" b="0">
                <a:solidFill>
                  <a:srgbClr val="19324D"/>
                </a:solidFill>
                <a:latin typeface="Arial"/>
                <a:ea typeface="Arial"/>
                <a:cs typeface="Arial"/>
              </a:defRPr>
            </a:lvl7pPr>
            <a:lvl8pPr algn="l">
              <a:defRPr sz="2175" b="0">
                <a:solidFill>
                  <a:srgbClr val="19324D"/>
                </a:solidFill>
                <a:latin typeface="Arial"/>
                <a:ea typeface="Arial"/>
                <a:cs typeface="Arial"/>
              </a:defRPr>
            </a:lvl8pPr>
            <a:lvl9pPr algn="l">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Δx = −1 − 1 = −2 m.</a:t>
            </a:r>
          </a:p>
        </p:txBody>
      </p:sp>
      <p:sp>
        <p:nvSpPr>
          <p:cNvPr id="25" name="answer-part-c">
            <a:extLst xmlns:a="http://schemas.openxmlformats.org/drawingml/2006/main">
              <a:ext uri="{FF2B5EF4-FFF2-40B4-BE49-F238E27FC236}">
                <a16:creationId xmlns:a16="http://schemas.microsoft.com/office/drawing/2014/main" id="{F723140E-A9DA-4DCE-B66A-FA9FE7595506}"/>
              </a:ext>
            </a:extLst>
          </p:cNvPr>
          <p:cNvSpPr>
            <a:spLocks xmlns:a="http://schemas.openxmlformats.org/drawingml/2006/main" noGrp="1"/>
          </p:cNvSpPr>
          <p:nvPr/>
        </p:nvSpPr>
        <p:spPr>
          <a:xfrm xmlns:a="http://schemas.openxmlformats.org/drawingml/2006/main">
            <a:off x="685800" y="5734050"/>
            <a:ext cx="51435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(c) The steepest segment</a:t>
            </a:r>
          </a:p>
        </p:txBody>
      </p:sp>
      <p:sp>
        <p:nvSpPr>
          <p:cNvPr id="26" name="body">
            <a:extLst xmlns:a="http://schemas.openxmlformats.org/drawingml/2006/main">
              <a:ext uri="{FF2B5EF4-FFF2-40B4-BE49-F238E27FC236}">
                <a16:creationId xmlns:a16="http://schemas.microsoft.com/office/drawing/2014/main" id="{22860BAA-C32B-488E-82E7-EDC1988BD64C}"/>
              </a:ext>
            </a:extLst>
          </p:cNvPr>
          <p:cNvSpPr>
            <a:spLocks xmlns:a="http://schemas.openxmlformats.org/drawingml/2006/main" noGrp="1"/>
          </p:cNvSpPr>
          <p:nvPr/>
        </p:nvSpPr>
        <p:spPr>
          <a:xfrm xmlns:a="http://schemas.openxmlformats.org/drawingml/2006/main">
            <a:off x="6191250" y="5734050"/>
            <a:ext cx="5314950" cy="404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4–6 s: speed 3 m/s, to the left.</a:t>
            </a:r>
          </a:p>
        </p:txBody>
      </p:sp>
    </p:spTree>
    <p:extLst>
      <p:ext uri="{BB962C8B-B14F-4D97-AF65-F5344CB8AC3E}">
        <p14:creationId xmlns:p14="http://schemas.microsoft.com/office/powerpoint/2010/main" val="596322504"/>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Acceleration from a velocity graph</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6  /  Concept</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17</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007F83"/>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CONCEPT 6</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graphicFrame>
        <p:nvGraphicFramePr>
          <p:cNvPr id="22" name="Chart">
            <a:extLst xmlns:a="http://schemas.openxmlformats.org/drawingml/2006/main">
              <a:ext uri="{FF2B5EF4-FFF2-40B4-BE49-F238E27FC236}">
                <a16:creationId xmlns:a16="http://schemas.microsoft.com/office/drawing/2014/main" id="{FDC4B73B-92CA-4DB0-B461-43962DA4A8FC}"/>
              </a:ext>
            </a:extLst>
          </p:cNvPr>
          <p:cNvGraphicFramePr/>
          <p:nvPr/>
        </p:nvGraphicFramePr>
        <p:xfrm>
          <a:off xmlns:a="http://schemas.openxmlformats.org/drawingml/2006/main" x="685800" y="2066925"/>
          <a:ext xmlns:a="http://schemas.openxmlformats.org/drawingml/2006/main" cx="5238750" cy="3143250"/>
        </p:xfrm>
        <a:graphic xmlns:a="http://schemas.openxmlformats.org/drawingml/2006/main">
          <a:graphicData uri="http://schemas.openxmlformats.org/drawingml/2006/chart">
            <c:chart xmlns:r="http://schemas.openxmlformats.org/officeDocument/2006/relationships" xmlns:c="http://schemas.openxmlformats.org/drawingml/2006/chart" r:id="R0e02d7bdec5f499f"/>
          </a:graphicData>
        </a:graphic>
      </p:graphicFrame>
      <p:sp>
        <p:nvSpPr>
          <p:cNvPr id="23" name="section-heading">
            <a:extLst xmlns:a="http://schemas.openxmlformats.org/drawingml/2006/main">
              <a:ext uri="{FF2B5EF4-FFF2-40B4-BE49-F238E27FC236}">
                <a16:creationId xmlns:a16="http://schemas.microsoft.com/office/drawing/2014/main" id="{3A861BA6-3E6F-4657-B440-7C33E07917C2}"/>
              </a:ext>
            </a:extLst>
          </p:cNvPr>
          <p:cNvSpPr>
            <a:spLocks xmlns:a="http://schemas.openxmlformats.org/drawingml/2006/main" noGrp="1"/>
          </p:cNvSpPr>
          <p:nvPr/>
        </p:nvSpPr>
        <p:spPr>
          <a:xfrm xmlns:a="http://schemas.openxmlformats.org/drawingml/2006/main">
            <a:off x="6477000" y="1924050"/>
            <a:ext cx="5029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The tangent slope gives acceleration</a:t>
            </a:r>
          </a:p>
        </p:txBody>
      </p:sp>
      <p:sp>
        <p:nvSpPr>
          <p:cNvPr id="24" name="body">
            <a:extLst xmlns:a="http://schemas.openxmlformats.org/drawingml/2006/main">
              <a:ext uri="{FF2B5EF4-FFF2-40B4-BE49-F238E27FC236}">
                <a16:creationId xmlns:a16="http://schemas.microsoft.com/office/drawing/2014/main" id="{B3348C05-0AD2-4013-A565-993E44EF7BB2}"/>
              </a:ext>
            </a:extLst>
          </p:cNvPr>
          <p:cNvSpPr>
            <a:spLocks xmlns:a="http://schemas.openxmlformats.org/drawingml/2006/main" noGrp="1"/>
          </p:cNvSpPr>
          <p:nvPr/>
        </p:nvSpPr>
        <p:spPr>
          <a:xfrm xmlns:a="http://schemas.openxmlformats.org/drawingml/2006/main">
            <a:off x="6477000" y="2343150"/>
            <a:ext cx="5029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For a straight velocity graph, the slope is</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constant across the interval.</a:t>
            </a:r>
          </a:p>
        </p:txBody>
      </p:sp>
      <p:sp>
        <p:nvSpPr>
          <p:cNvPr id="25" name="section-heading">
            <a:extLst xmlns:a="http://schemas.openxmlformats.org/drawingml/2006/main">
              <a:ext uri="{FF2B5EF4-FFF2-40B4-BE49-F238E27FC236}">
                <a16:creationId xmlns:a16="http://schemas.microsoft.com/office/drawing/2014/main" id="{DA485CB2-6908-4E02-A1F9-EB7D5C4DF1CF}"/>
              </a:ext>
            </a:extLst>
          </p:cNvPr>
          <p:cNvSpPr>
            <a:spLocks xmlns:a="http://schemas.openxmlformats.org/drawingml/2006/main" noGrp="1"/>
          </p:cNvSpPr>
          <p:nvPr/>
        </p:nvSpPr>
        <p:spPr>
          <a:xfrm xmlns:a="http://schemas.openxmlformats.org/drawingml/2006/main">
            <a:off x="6477000" y="3762375"/>
            <a:ext cx="5029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The slope in this example</a:t>
            </a:r>
          </a:p>
        </p:txBody>
      </p:sp>
      <p:sp>
        <p:nvSpPr>
          <p:cNvPr id="26" name="body">
            <a:extLst xmlns:a="http://schemas.openxmlformats.org/drawingml/2006/main">
              <a:ext uri="{FF2B5EF4-FFF2-40B4-BE49-F238E27FC236}">
                <a16:creationId xmlns:a16="http://schemas.microsoft.com/office/drawing/2014/main" id="{02F403B9-75DF-4811-B84F-B5535E57381D}"/>
              </a:ext>
            </a:extLst>
          </p:cNvPr>
          <p:cNvSpPr>
            <a:spLocks xmlns:a="http://schemas.openxmlformats.org/drawingml/2006/main" noGrp="1"/>
          </p:cNvSpPr>
          <p:nvPr/>
        </p:nvSpPr>
        <p:spPr>
          <a:xfrm xmlns:a="http://schemas.openxmlformats.org/drawingml/2006/main">
            <a:off x="6477000" y="4181475"/>
            <a:ext cx="5029200" cy="43005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defRPr sz="2175" b="0">
                <a:solidFill>
                  <a:srgbClr val="19324D"/>
                </a:solidFill>
                <a:latin typeface="Arial"/>
                <a:ea typeface="Arial"/>
                <a:cs typeface="Arial"/>
              </a:defRPr>
            </a:lvl1pPr>
            <a:lvl2pPr algn="l">
              <a:defRPr sz="2175" b="0">
                <a:solidFill>
                  <a:srgbClr val="19324D"/>
                </a:solidFill>
                <a:latin typeface="Arial"/>
                <a:ea typeface="Arial"/>
                <a:cs typeface="Arial"/>
              </a:defRPr>
            </a:lvl2pPr>
            <a:lvl3pPr algn="l">
              <a:defRPr sz="2175" b="0">
                <a:solidFill>
                  <a:srgbClr val="19324D"/>
                </a:solidFill>
                <a:latin typeface="Arial"/>
                <a:ea typeface="Arial"/>
                <a:cs typeface="Arial"/>
              </a:defRPr>
            </a:lvl3pPr>
            <a:lvl4pPr algn="l">
              <a:defRPr sz="2175" b="0">
                <a:solidFill>
                  <a:srgbClr val="19324D"/>
                </a:solidFill>
                <a:latin typeface="Arial"/>
                <a:ea typeface="Arial"/>
                <a:cs typeface="Arial"/>
              </a:defRPr>
            </a:lvl4pPr>
            <a:lvl5pPr algn="l">
              <a:defRPr sz="2175" b="0">
                <a:solidFill>
                  <a:srgbClr val="19324D"/>
                </a:solidFill>
                <a:latin typeface="Arial"/>
                <a:ea typeface="Arial"/>
                <a:cs typeface="Arial"/>
              </a:defRPr>
            </a:lvl5pPr>
            <a:lvl6pPr algn="l">
              <a:defRPr sz="2175" b="0">
                <a:solidFill>
                  <a:srgbClr val="19324D"/>
                </a:solidFill>
                <a:latin typeface="Arial"/>
                <a:ea typeface="Arial"/>
                <a:cs typeface="Arial"/>
              </a:defRPr>
            </a:lvl6pPr>
            <a:lvl7pPr algn="l">
              <a:defRPr sz="2175" b="0">
                <a:solidFill>
                  <a:srgbClr val="19324D"/>
                </a:solidFill>
                <a:latin typeface="Arial"/>
                <a:ea typeface="Arial"/>
                <a:cs typeface="Arial"/>
              </a:defRPr>
            </a:lvl7pPr>
            <a:lvl8pPr algn="l">
              <a:defRPr sz="2175" b="0">
                <a:solidFill>
                  <a:srgbClr val="19324D"/>
                </a:solidFill>
                <a:latin typeface="Arial"/>
                <a:ea typeface="Arial"/>
                <a:cs typeface="Arial"/>
              </a:defRPr>
            </a:lvl8pPr>
            <a:lvl9pPr algn="l">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a = (−2 − 6)/4 = −2 m/s².</a:t>
            </a:r>
          </a:p>
        </p:txBody>
      </p:sp>
      <p:sp>
        <p:nvSpPr>
          <p:cNvPr id="27" name="body">
            <a:extLst xmlns:a="http://schemas.openxmlformats.org/drawingml/2006/main">
              <a:ext uri="{FF2B5EF4-FFF2-40B4-BE49-F238E27FC236}">
                <a16:creationId xmlns:a16="http://schemas.microsoft.com/office/drawing/2014/main" id="{EF716A69-2F7C-4C77-B17A-368EBEA6595E}"/>
              </a:ext>
            </a:extLst>
          </p:cNvPr>
          <p:cNvSpPr>
            <a:spLocks xmlns:a="http://schemas.openxmlformats.org/drawingml/2006/main" noGrp="1"/>
          </p:cNvSpPr>
          <p:nvPr/>
        </p:nvSpPr>
        <p:spPr>
          <a:xfrm xmlns:a="http://schemas.openxmlformats.org/drawingml/2006/main">
            <a:off x="6477000" y="5286375"/>
            <a:ext cx="5029200" cy="72580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A horizontal velocity graph has zero</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acceleration. Its velocity can be nonzero.</a:t>
            </a:r>
          </a:p>
        </p:txBody>
      </p:sp>
    </p:spTree>
    <p:extLst>
      <p:ext uri="{BB962C8B-B14F-4D97-AF65-F5344CB8AC3E}">
        <p14:creationId xmlns:p14="http://schemas.microsoft.com/office/powerpoint/2010/main" val="596322504"/>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Three velocity graphs</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6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18</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B45A00"/>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QUESTION 6</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graphicFrame>
        <p:nvGraphicFramePr>
          <p:cNvPr id="22" name="Chart">
            <a:extLst xmlns:a="http://schemas.openxmlformats.org/drawingml/2006/main">
              <a:ext uri="{FF2B5EF4-FFF2-40B4-BE49-F238E27FC236}">
                <a16:creationId xmlns:a16="http://schemas.microsoft.com/office/drawing/2014/main" id="{1AC01136-0A41-460A-A7CF-6E57DF2D4DA6}"/>
              </a:ext>
            </a:extLst>
          </p:cNvPr>
          <p:cNvGraphicFramePr/>
          <p:nvPr/>
        </p:nvGraphicFramePr>
        <p:xfrm>
          <a:off xmlns:a="http://schemas.openxmlformats.org/drawingml/2006/main" x="685800" y="1981200"/>
          <a:ext xmlns:a="http://schemas.openxmlformats.org/drawingml/2006/main" cx="5238750" cy="3476625"/>
        </p:xfrm>
        <a:graphic xmlns:a="http://schemas.openxmlformats.org/drawingml/2006/main">
          <a:graphicData uri="http://schemas.openxmlformats.org/drawingml/2006/chart">
            <c:chart xmlns:r="http://schemas.openxmlformats.org/officeDocument/2006/relationships" xmlns:c="http://schemas.openxmlformats.org/drawingml/2006/chart" r:id="Rf3003bfb6d524073"/>
          </a:graphicData>
        </a:graphic>
      </p:graphicFrame>
      <p:sp>
        <p:nvSpPr>
          <p:cNvPr id="23" name="question-part-a">
            <a:extLst xmlns:a="http://schemas.openxmlformats.org/drawingml/2006/main">
              <a:ext uri="{FF2B5EF4-FFF2-40B4-BE49-F238E27FC236}">
                <a16:creationId xmlns:a16="http://schemas.microsoft.com/office/drawing/2014/main" id="{05832BD3-2D54-4BAF-BFC9-E450E3A3DCAA}"/>
              </a:ext>
            </a:extLst>
          </p:cNvPr>
          <p:cNvSpPr>
            <a:spLocks xmlns:a="http://schemas.openxmlformats.org/drawingml/2006/main" noGrp="1"/>
          </p:cNvSpPr>
          <p:nvPr/>
        </p:nvSpPr>
        <p:spPr>
          <a:xfrm xmlns:a="http://schemas.openxmlformats.org/drawingml/2006/main">
            <a:off x="6477000" y="1924050"/>
            <a:ext cx="5029200" cy="4171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 Find the acceleration of each cart.</a:t>
            </a:r>
          </a:p>
        </p:txBody>
      </p:sp>
      <p:sp>
        <p:nvSpPr>
          <p:cNvPr id="24" name="question-part-b">
            <a:extLst xmlns:a="http://schemas.openxmlformats.org/drawingml/2006/main">
              <a:ext uri="{FF2B5EF4-FFF2-40B4-BE49-F238E27FC236}">
                <a16:creationId xmlns:a16="http://schemas.microsoft.com/office/drawing/2014/main" id="{DA87E51C-61BB-4B76-B776-2B4EB0E7657E}"/>
              </a:ext>
            </a:extLst>
          </p:cNvPr>
          <p:cNvSpPr>
            <a:spLocks xmlns:a="http://schemas.openxmlformats.org/drawingml/2006/main" noGrp="1"/>
          </p:cNvSpPr>
          <p:nvPr/>
        </p:nvSpPr>
        <p:spPr>
          <a:xfrm xmlns:a="http://schemas.openxmlformats.org/drawingml/2006/main">
            <a:off x="6477000" y="2741295"/>
            <a:ext cx="5029200" cy="113728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(b) A and B have the same velocity at 2 s.</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Do they have the same acceleration?</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Explain.</a:t>
            </a:r>
          </a:p>
        </p:txBody>
      </p:sp>
      <p:sp>
        <p:nvSpPr>
          <p:cNvPr id="25" name="question-part-c">
            <a:extLst xmlns:a="http://schemas.openxmlformats.org/drawingml/2006/main">
              <a:ext uri="{FF2B5EF4-FFF2-40B4-BE49-F238E27FC236}">
                <a16:creationId xmlns:a16="http://schemas.microsoft.com/office/drawing/2014/main" id="{F55B9A6E-FD15-4F55-B6D3-AAC9196DCAB5}"/>
              </a:ext>
            </a:extLst>
          </p:cNvPr>
          <p:cNvSpPr>
            <a:spLocks xmlns:a="http://schemas.openxmlformats.org/drawingml/2006/main" noGrp="1"/>
          </p:cNvSpPr>
          <p:nvPr/>
        </p:nvSpPr>
        <p:spPr>
          <a:xfrm xmlns:a="http://schemas.openxmlformats.org/drawingml/2006/main">
            <a:off x="6477000" y="4278630"/>
            <a:ext cx="5029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(c) Which cart has constant speed</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throughout the interval?</a:t>
            </a:r>
          </a:p>
        </p:txBody>
      </p:sp>
    </p:spTree>
    <p:extLst>
      <p:ext uri="{BB962C8B-B14F-4D97-AF65-F5344CB8AC3E}">
        <p14:creationId xmlns:p14="http://schemas.microsoft.com/office/powerpoint/2010/main" val="596322504"/>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Three velocity graphs</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6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19</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19324D"/>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ANSWER 6</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graphicFrame>
        <p:nvGraphicFramePr>
          <p:cNvPr id="22" name="">
            <a:extLst xmlns:a="http://schemas.openxmlformats.org/drawingml/2006/main">
              <a:ext uri="{FF2B5EF4-FFF2-40B4-BE49-F238E27FC236}">
                <a16:creationId xmlns:a16="http://schemas.microsoft.com/office/drawing/2014/main" id="{AD56425B-71ED-4BA5-B347-A7052D29E2CD}"/>
              </a:ext>
            </a:extLst>
          </p:cNvPr>
          <p:cNvGraphicFramePr/>
          <p:nvPr/>
        </p:nvGraphicFramePr>
        <p:xfrm>
          <a:off xmlns:a="http://schemas.openxmlformats.org/drawingml/2006/main" x="685800" y="1924050"/>
          <a:ext xmlns:a="http://schemas.openxmlformats.org/drawingml/2006/main" cx="10820400" cy="2533650"/>
        </p:xfrm>
        <a:graphic xmlns:a="http://schemas.openxmlformats.org/drawingml/2006/main">
          <a:graphicData uri="http://schemas.openxmlformats.org/drawingml/2006/table">
            <a:tbl>
              <a:tblPr/>
              <a:tblGrid>
                <a:gridCol w="2000250"/>
                <a:gridCol w="3143250"/>
                <a:gridCol w="5676900"/>
              </a:tblGrid>
              <a:tr h="633413">
                <a:tc>
                  <a:txBody>
                    <a:bodyPr lIns="95250" tIns="95250" rIns="95250" bIns="95250">
                      <a:noAutofit/>
                    </a:bodyPr>
                    <a:lstStyle/>
                    <a:p>
                      <a:pPr algn="l"/>
                      <a:r>
                        <a:rPr sz="2025" b="1">
                          <a:solidFill>
                            <a:srgbClr val="19324D"/>
                          </a:solidFill>
                          <a:latin typeface="Arial"/>
                          <a:ea typeface="Arial"/>
                          <a:cs typeface="Arial"/>
                        </a:rPr>
                        <a:t>(a) Cart</a:t>
                      </a:r>
                    </a:p>
                  </a:txBody>
                  <a:tcPr marL="91440" marR="91440" marT="45720" marB="45720" anchor="ctr">
                    <a:lnL w="9525">
                      <a:solidFill>
                        <a:srgbClr val="D8DDE2"/>
                      </a:solidFill>
                      <a:prstDash val="solid"/>
                    </a:lnL>
                    <a:lnR w="9525">
                      <a:solidFill>
                        <a:srgbClr val="D8DDE2"/>
                      </a:solidFill>
                      <a:prstDash val="solid"/>
                    </a:lnR>
                    <a:lnT w="9525">
                      <a:solidFill>
                        <a:srgbClr val="D8DDE2"/>
                      </a:solidFill>
                      <a:prstDash val="solid"/>
                    </a:lnT>
                    <a:lnB w="9525">
                      <a:solidFill>
                        <a:srgbClr val="D8DDE2"/>
                      </a:solidFill>
                      <a:prstDash val="solid"/>
                    </a:lnB>
                    <a:solidFill>
                      <a:srgbClr val="ECEEF1"/>
                    </a:solidFill>
                  </a:tcPr>
                </a:tc>
                <a:tc>
                  <a:txBody>
                    <a:bodyPr lIns="95250" tIns="95250" rIns="95250" bIns="95250">
                      <a:noAutofit/>
                    </a:bodyPr>
                    <a:lstStyle/>
                    <a:p>
                      <a:pPr algn="l"/>
                      <a:r>
                        <a:rPr sz="2025" b="1">
                          <a:solidFill>
                            <a:srgbClr val="19324D"/>
                          </a:solidFill>
                          <a:latin typeface="Arial"/>
                          <a:ea typeface="Arial"/>
                          <a:cs typeface="Arial"/>
                        </a:rPr>
                        <a:t>Acceleration / m/s²</a:t>
                      </a:r>
                    </a:p>
                  </a:txBody>
                  <a:tcPr marL="91440" marR="91440" marT="45720" marB="45720" anchor="ctr">
                    <a:lnR w="9525">
                      <a:solidFill>
                        <a:srgbClr val="D8DDE2"/>
                      </a:solidFill>
                      <a:prstDash val="solid"/>
                    </a:lnR>
                    <a:lnT w="9525">
                      <a:solidFill>
                        <a:srgbClr val="D8DDE2"/>
                      </a:solidFill>
                      <a:prstDash val="solid"/>
                    </a:lnT>
                    <a:lnB w="9525">
                      <a:solidFill>
                        <a:srgbClr val="D8DDE2"/>
                      </a:solidFill>
                      <a:prstDash val="solid"/>
                    </a:lnB>
                    <a:solidFill>
                      <a:srgbClr val="ECEEF1"/>
                    </a:solidFill>
                  </a:tcPr>
                </a:tc>
                <a:tc>
                  <a:txBody>
                    <a:bodyPr lIns="95250" tIns="95250" rIns="95250" bIns="95250">
                      <a:noAutofit/>
                    </a:bodyPr>
                    <a:lstStyle/>
                    <a:p>
                      <a:pPr algn="l"/>
                      <a:r>
                        <a:rPr sz="2025" b="1">
                          <a:solidFill>
                            <a:srgbClr val="19324D"/>
                          </a:solidFill>
                          <a:latin typeface="Arial"/>
                          <a:ea typeface="Arial"/>
                          <a:cs typeface="Arial"/>
                        </a:rPr>
                        <a:t>Reason</a:t>
                      </a:r>
                    </a:p>
                  </a:txBody>
                  <a:tcPr marL="91440" marR="91440" marT="45720" marB="45720" anchor="ctr">
                    <a:lnR w="9525">
                      <a:solidFill>
                        <a:srgbClr val="D8DDE2"/>
                      </a:solidFill>
                      <a:prstDash val="solid"/>
                    </a:lnR>
                    <a:lnT w="9525">
                      <a:solidFill>
                        <a:srgbClr val="D8DDE2"/>
                      </a:solidFill>
                      <a:prstDash val="solid"/>
                    </a:lnT>
                    <a:lnB w="9525">
                      <a:solidFill>
                        <a:srgbClr val="D8DDE2"/>
                      </a:solidFill>
                      <a:prstDash val="solid"/>
                    </a:lnB>
                    <a:solidFill>
                      <a:srgbClr val="ECEEF1"/>
                    </a:solidFill>
                  </a:tcPr>
                </a:tc>
              </a:tr>
              <a:tr h="633413">
                <a:tc>
                  <a:txBody>
                    <a:bodyPr lIns="95250" tIns="95250" rIns="95250" bIns="95250">
                      <a:noAutofit/>
                    </a:bodyPr>
                    <a:lstStyle/>
                    <a:p>
                      <a:pPr algn="l"/>
                      <a:r>
                        <a:rPr sz="2025" b="0">
                          <a:solidFill>
                            <a:srgbClr val="19324D"/>
                          </a:solidFill>
                          <a:latin typeface="Arial"/>
                          <a:ea typeface="Arial"/>
                          <a:cs typeface="Arial"/>
                        </a:rPr>
                        <a:t>A</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r>
                        <a:rPr sz="2025" b="0">
                          <a:solidFill>
                            <a:srgbClr val="19324D"/>
                          </a:solidFill>
                          <a:latin typeface="Arial"/>
                          <a:ea typeface="Arial"/>
                          <a:cs typeface="Arial"/>
                        </a:rPr>
                        <a:t>+2</a:t>
                      </a:r>
                    </a:p>
                  </a:txBody>
                  <a:tcPr marL="91440" marR="91440" marT="45720" marB="45720" anchor="ctr">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r>
                        <a:rPr sz="2025" b="0">
                          <a:solidFill>
                            <a:srgbClr val="19324D"/>
                          </a:solidFill>
                          <a:latin typeface="Arial"/>
                          <a:ea typeface="Arial"/>
                          <a:cs typeface="Arial"/>
                        </a:rPr>
                        <a:t>Slope = (8 − 0)/4</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633413">
                <a:tc>
                  <a:txBody>
                    <a:bodyPr lIns="95250" tIns="95250" rIns="95250" bIns="95250">
                      <a:noAutofit/>
                    </a:bodyPr>
                    <a:lstStyle/>
                    <a:p>
                      <a:pPr algn="l"/>
                      <a:r>
                        <a:rPr sz="2025" b="0">
                          <a:solidFill>
                            <a:srgbClr val="19324D"/>
                          </a:solidFill>
                          <a:latin typeface="Arial"/>
                          <a:ea typeface="Arial"/>
                          <a:cs typeface="Arial"/>
                        </a:rPr>
                        <a:t>B</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r>
                        <a:rPr sz="2025" b="0">
                          <a:solidFill>
                            <a:srgbClr val="19324D"/>
                          </a:solidFill>
                          <a:latin typeface="Arial"/>
                          <a:ea typeface="Arial"/>
                          <a:cs typeface="Arial"/>
                        </a:rPr>
                        <a:t>−2</a:t>
                      </a:r>
                    </a:p>
                  </a:txBody>
                  <a:tcPr marL="91440" marR="91440" marT="45720" marB="45720" anchor="ctr">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r>
                        <a:rPr sz="2025" b="0">
                          <a:solidFill>
                            <a:srgbClr val="19324D"/>
                          </a:solidFill>
                          <a:latin typeface="Arial"/>
                          <a:ea typeface="Arial"/>
                          <a:cs typeface="Arial"/>
                        </a:rPr>
                        <a:t>Slope = (0 − 8)/4</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633413">
                <a:tc>
                  <a:txBody>
                    <a:bodyPr lIns="95250" tIns="95250" rIns="95250" bIns="95250">
                      <a:noAutofit/>
                    </a:bodyPr>
                    <a:lstStyle/>
                    <a:p>
                      <a:pPr algn="l"/>
                      <a:r>
                        <a:rPr sz="2025" b="0">
                          <a:solidFill>
                            <a:srgbClr val="19324D"/>
                          </a:solidFill>
                          <a:latin typeface="Arial"/>
                          <a:ea typeface="Arial"/>
                          <a:cs typeface="Arial"/>
                        </a:rPr>
                        <a:t>C</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r>
                        <a:rPr sz="2025" b="0">
                          <a:solidFill>
                            <a:srgbClr val="19324D"/>
                          </a:solidFill>
                          <a:latin typeface="Arial"/>
                          <a:ea typeface="Arial"/>
                          <a:cs typeface="Arial"/>
                        </a:rPr>
                        <a:t>0</a:t>
                      </a:r>
                    </a:p>
                  </a:txBody>
                  <a:tcPr marL="91440" marR="91440" marT="45720" marB="45720" anchor="ctr">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r>
                        <a:rPr sz="2025" b="0">
                          <a:solidFill>
                            <a:srgbClr val="19324D"/>
                          </a:solidFill>
                          <a:latin typeface="Arial"/>
                          <a:ea typeface="Arial"/>
                          <a:cs typeface="Arial"/>
                        </a:rPr>
                        <a:t>Horizontal line</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bl>
          </a:graphicData>
        </a:graphic>
      </p:graphicFrame>
      <p:sp>
        <p:nvSpPr>
          <p:cNvPr id="23" name="answer-part-b">
            <a:extLst xmlns:a="http://schemas.openxmlformats.org/drawingml/2006/main">
              <a:ext uri="{FF2B5EF4-FFF2-40B4-BE49-F238E27FC236}">
                <a16:creationId xmlns:a16="http://schemas.microsoft.com/office/drawing/2014/main" id="{C4145E93-196A-4220-9272-E5DF1DC9FDE4}"/>
              </a:ext>
            </a:extLst>
          </p:cNvPr>
          <p:cNvSpPr>
            <a:spLocks xmlns:a="http://schemas.openxmlformats.org/drawingml/2006/main" noGrp="1"/>
          </p:cNvSpPr>
          <p:nvPr/>
        </p:nvSpPr>
        <p:spPr>
          <a:xfrm xmlns:a="http://schemas.openxmlformats.org/drawingml/2006/main">
            <a:off x="685800" y="4781550"/>
            <a:ext cx="108204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(b) Equal heights, different slopes</a:t>
            </a:r>
          </a:p>
        </p:txBody>
      </p:sp>
      <p:sp>
        <p:nvSpPr>
          <p:cNvPr id="24" name="body">
            <a:extLst xmlns:a="http://schemas.openxmlformats.org/drawingml/2006/main">
              <a:ext uri="{FF2B5EF4-FFF2-40B4-BE49-F238E27FC236}">
                <a16:creationId xmlns:a16="http://schemas.microsoft.com/office/drawing/2014/main" id="{DA38B2F7-D32E-455C-83BF-2204AD67286F}"/>
              </a:ext>
            </a:extLst>
          </p:cNvPr>
          <p:cNvSpPr>
            <a:spLocks xmlns:a="http://schemas.openxmlformats.org/drawingml/2006/main" noGrp="1"/>
          </p:cNvSpPr>
          <p:nvPr/>
        </p:nvSpPr>
        <p:spPr>
          <a:xfrm xmlns:a="http://schemas.openxmlformats.org/drawingml/2006/main">
            <a:off x="685800" y="5200650"/>
            <a:ext cx="10820400" cy="404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No. Both have v = +4 m/s at 2 s, but their accelerations have opposite signs.</a:t>
            </a:r>
          </a:p>
        </p:txBody>
      </p:sp>
      <p:sp>
        <p:nvSpPr>
          <p:cNvPr id="25" name="answer-part-c">
            <a:extLst xmlns:a="http://schemas.openxmlformats.org/drawingml/2006/main">
              <a:ext uri="{FF2B5EF4-FFF2-40B4-BE49-F238E27FC236}">
                <a16:creationId xmlns:a16="http://schemas.microsoft.com/office/drawing/2014/main" id="{5A4A99B0-C3E0-431A-97FF-476DA60154DC}"/>
              </a:ext>
            </a:extLst>
          </p:cNvPr>
          <p:cNvSpPr>
            <a:spLocks xmlns:a="http://schemas.openxmlformats.org/drawingml/2006/main" noGrp="1"/>
          </p:cNvSpPr>
          <p:nvPr/>
        </p:nvSpPr>
        <p:spPr>
          <a:xfrm xmlns:a="http://schemas.openxmlformats.org/drawingml/2006/main">
            <a:off x="685800" y="5734050"/>
            <a:ext cx="59055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(c) Constant velocity gives constant speed</a:t>
            </a:r>
          </a:p>
        </p:txBody>
      </p:sp>
      <p:sp>
        <p:nvSpPr>
          <p:cNvPr id="26" name="body">
            <a:extLst xmlns:a="http://schemas.openxmlformats.org/drawingml/2006/main">
              <a:ext uri="{FF2B5EF4-FFF2-40B4-BE49-F238E27FC236}">
                <a16:creationId xmlns:a16="http://schemas.microsoft.com/office/drawing/2014/main" id="{AB16EC7C-F133-43D6-A70A-4C7E7D57FF42}"/>
              </a:ext>
            </a:extLst>
          </p:cNvPr>
          <p:cNvSpPr>
            <a:spLocks xmlns:a="http://schemas.openxmlformats.org/drawingml/2006/main" noGrp="1"/>
          </p:cNvSpPr>
          <p:nvPr/>
        </p:nvSpPr>
        <p:spPr>
          <a:xfrm xmlns:a="http://schemas.openxmlformats.org/drawingml/2006/main">
            <a:off x="7239000" y="5734050"/>
            <a:ext cx="4267200" cy="404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C has speed 4 m/s.</a:t>
            </a:r>
          </a:p>
        </p:txBody>
      </p:sp>
    </p:spTree>
    <p:extLst>
      <p:ext uri="{BB962C8B-B14F-4D97-AF65-F5344CB8AC3E}">
        <p14:creationId xmlns:p14="http://schemas.microsoft.com/office/powerpoint/2010/main" val="596322504"/>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Displacement from a velocity graph</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7  /  Concept</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20</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007F83"/>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CONCEPT 7</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graphicFrame>
        <p:nvGraphicFramePr>
          <p:cNvPr id="22" name="Chart">
            <a:extLst xmlns:a="http://schemas.openxmlformats.org/drawingml/2006/main">
              <a:ext uri="{FF2B5EF4-FFF2-40B4-BE49-F238E27FC236}">
                <a16:creationId xmlns:a16="http://schemas.microsoft.com/office/drawing/2014/main" id="{3A79989E-07B7-42C1-8EA3-45B1EB14D963}"/>
              </a:ext>
            </a:extLst>
          </p:cNvPr>
          <p:cNvGraphicFramePr/>
          <p:nvPr/>
        </p:nvGraphicFramePr>
        <p:xfrm>
          <a:off xmlns:a="http://schemas.openxmlformats.org/drawingml/2006/main" x="685800" y="2066925"/>
          <a:ext xmlns:a="http://schemas.openxmlformats.org/drawingml/2006/main" cx="5238750" cy="3143250"/>
        </p:xfrm>
        <a:graphic xmlns:a="http://schemas.openxmlformats.org/drawingml/2006/main">
          <a:graphicData uri="http://schemas.openxmlformats.org/drawingml/2006/chart">
            <c:chart xmlns:r="http://schemas.openxmlformats.org/officeDocument/2006/relationships" xmlns:c="http://schemas.openxmlformats.org/drawingml/2006/chart" r:id="Rcba77cebc4bd4c3d"/>
          </a:graphicData>
        </a:graphic>
      </p:graphicFrame>
      <p:sp>
        <p:nvSpPr>
          <p:cNvPr id="23" name="section-heading">
            <a:extLst xmlns:a="http://schemas.openxmlformats.org/drawingml/2006/main">
              <a:ext uri="{FF2B5EF4-FFF2-40B4-BE49-F238E27FC236}">
                <a16:creationId xmlns:a16="http://schemas.microsoft.com/office/drawing/2014/main" id="{8F6B0A03-27F9-4902-B915-87A9F5682184}"/>
              </a:ext>
            </a:extLst>
          </p:cNvPr>
          <p:cNvSpPr>
            <a:spLocks xmlns:a="http://schemas.openxmlformats.org/drawingml/2006/main" noGrp="1"/>
          </p:cNvSpPr>
          <p:nvPr/>
        </p:nvSpPr>
        <p:spPr>
          <a:xfrm xmlns:a="http://schemas.openxmlformats.org/drawingml/2006/main">
            <a:off x="6477000" y="1924050"/>
            <a:ext cx="5029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Signed area gives displacement</a:t>
            </a:r>
          </a:p>
        </p:txBody>
      </p:sp>
      <p:sp>
        <p:nvSpPr>
          <p:cNvPr id="24" name="body">
            <a:extLst xmlns:a="http://schemas.openxmlformats.org/drawingml/2006/main">
              <a:ext uri="{FF2B5EF4-FFF2-40B4-BE49-F238E27FC236}">
                <a16:creationId xmlns:a16="http://schemas.microsoft.com/office/drawing/2014/main" id="{3544A227-D8F0-4D5C-A6DA-73EE2DDC4D93}"/>
              </a:ext>
            </a:extLst>
          </p:cNvPr>
          <p:cNvSpPr>
            <a:spLocks xmlns:a="http://schemas.openxmlformats.org/drawingml/2006/main" noGrp="1"/>
          </p:cNvSpPr>
          <p:nvPr/>
        </p:nvSpPr>
        <p:spPr>
          <a:xfrm xmlns:a="http://schemas.openxmlformats.org/drawingml/2006/main">
            <a:off x="6477000" y="2343150"/>
            <a:ext cx="5029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Above the time axis: positive.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Below the time axis: negative.</a:t>
            </a:r>
          </a:p>
        </p:txBody>
      </p:sp>
      <p:sp>
        <p:nvSpPr>
          <p:cNvPr id="25" name="section-heading">
            <a:extLst xmlns:a="http://schemas.openxmlformats.org/drawingml/2006/main">
              <a:ext uri="{FF2B5EF4-FFF2-40B4-BE49-F238E27FC236}">
                <a16:creationId xmlns:a16="http://schemas.microsoft.com/office/drawing/2014/main" id="{2986E7CF-E905-409E-96AE-C9AA5A313E97}"/>
              </a:ext>
            </a:extLst>
          </p:cNvPr>
          <p:cNvSpPr>
            <a:spLocks xmlns:a="http://schemas.openxmlformats.org/drawingml/2006/main" noGrp="1"/>
          </p:cNvSpPr>
          <p:nvPr/>
        </p:nvSpPr>
        <p:spPr>
          <a:xfrm xmlns:a="http://schemas.openxmlformats.org/drawingml/2006/main">
            <a:off x="6477000" y="3667125"/>
            <a:ext cx="5029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Areas for this example</a:t>
            </a:r>
          </a:p>
        </p:txBody>
      </p:sp>
      <p:sp>
        <p:nvSpPr>
          <p:cNvPr id="26" name="body">
            <a:extLst xmlns:a="http://schemas.openxmlformats.org/drawingml/2006/main">
              <a:ext uri="{FF2B5EF4-FFF2-40B4-BE49-F238E27FC236}">
                <a16:creationId xmlns:a16="http://schemas.microsoft.com/office/drawing/2014/main" id="{C656F8E3-40E8-4165-9E3A-5BAFDD4E1BC4}"/>
              </a:ext>
            </a:extLst>
          </p:cNvPr>
          <p:cNvSpPr>
            <a:spLocks xmlns:a="http://schemas.openxmlformats.org/drawingml/2006/main" noGrp="1"/>
          </p:cNvSpPr>
          <p:nvPr/>
        </p:nvSpPr>
        <p:spPr>
          <a:xfrm xmlns:a="http://schemas.openxmlformats.org/drawingml/2006/main">
            <a:off x="6477000" y="4086225"/>
            <a:ext cx="5029200" cy="10987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0–2 s: +8 m</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2–4 s: +4 m</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4–6 s: −4 m</a:t>
            </a:r>
          </a:p>
        </p:txBody>
      </p:sp>
      <p:sp>
        <p:nvSpPr>
          <p:cNvPr id="27" name="body">
            <a:extLst xmlns:a="http://schemas.openxmlformats.org/drawingml/2006/main">
              <a:ext uri="{FF2B5EF4-FFF2-40B4-BE49-F238E27FC236}">
                <a16:creationId xmlns:a16="http://schemas.microsoft.com/office/drawing/2014/main" id="{BD27FEA1-E913-4657-9605-5D495D6C7981}"/>
              </a:ext>
            </a:extLst>
          </p:cNvPr>
          <p:cNvSpPr>
            <a:spLocks xmlns:a="http://schemas.openxmlformats.org/drawingml/2006/main" noGrp="1"/>
          </p:cNvSpPr>
          <p:nvPr/>
        </p:nvSpPr>
        <p:spPr>
          <a:xfrm xmlns:a="http://schemas.openxmlformats.org/drawingml/2006/main">
            <a:off x="6477000" y="5553075"/>
            <a:ext cx="5029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Δx = +8 m. Total distance = 16 m.</a:t>
            </a:r>
          </a:p>
        </p:txBody>
      </p:sp>
      <p:sp>
        <p:nvSpPr>
          <p:cNvPr id="28" name="body">
            <a:extLst xmlns:a="http://schemas.openxmlformats.org/drawingml/2006/main">
              <a:ext uri="{FF2B5EF4-FFF2-40B4-BE49-F238E27FC236}">
                <a16:creationId xmlns:a16="http://schemas.microsoft.com/office/drawing/2014/main" id="{37B8A511-3008-44AE-89AB-7B35F049F305}"/>
              </a:ext>
            </a:extLst>
          </p:cNvPr>
          <p:cNvSpPr>
            <a:spLocks xmlns:a="http://schemas.openxmlformats.org/drawingml/2006/main" noGrp="1"/>
          </p:cNvSpPr>
          <p:nvPr/>
        </p:nvSpPr>
        <p:spPr>
          <a:xfrm xmlns:a="http://schemas.openxmlformats.org/drawingml/2006/main">
            <a:off x="685800" y="5753100"/>
            <a:ext cx="5238750" cy="352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5B6C7E"/>
                </a:solidFill>
                <a:latin typeface="Arial"/>
                <a:ea typeface="Arial"/>
                <a:cs typeface="Arial"/>
              </a:defRPr>
            </a:defPPr>
            <a:lvl1pPr algn="l">
              <a:defRPr sz="1725" b="0">
                <a:solidFill>
                  <a:srgbClr val="5B6C7E"/>
                </a:solidFill>
                <a:latin typeface="Arial"/>
                <a:ea typeface="Arial"/>
                <a:cs typeface="Arial"/>
              </a:defRPr>
            </a:lvl1pPr>
            <a:lvl2pPr algn="l">
              <a:defRPr sz="1725" b="0">
                <a:solidFill>
                  <a:srgbClr val="5B6C7E"/>
                </a:solidFill>
                <a:latin typeface="Arial"/>
                <a:ea typeface="Arial"/>
                <a:cs typeface="Arial"/>
              </a:defRPr>
            </a:lvl2pPr>
            <a:lvl3pPr algn="l">
              <a:defRPr sz="1725" b="0">
                <a:solidFill>
                  <a:srgbClr val="5B6C7E"/>
                </a:solidFill>
                <a:latin typeface="Arial"/>
                <a:ea typeface="Arial"/>
                <a:cs typeface="Arial"/>
              </a:defRPr>
            </a:lvl3pPr>
            <a:lvl4pPr algn="l">
              <a:defRPr sz="1725" b="0">
                <a:solidFill>
                  <a:srgbClr val="5B6C7E"/>
                </a:solidFill>
                <a:latin typeface="Arial"/>
                <a:ea typeface="Arial"/>
                <a:cs typeface="Arial"/>
              </a:defRPr>
            </a:lvl4pPr>
            <a:lvl5pPr algn="l">
              <a:defRPr sz="1725" b="0">
                <a:solidFill>
                  <a:srgbClr val="5B6C7E"/>
                </a:solidFill>
                <a:latin typeface="Arial"/>
                <a:ea typeface="Arial"/>
                <a:cs typeface="Arial"/>
              </a:defRPr>
            </a:lvl5pPr>
            <a:lvl6pPr algn="l">
              <a:defRPr sz="1725" b="0">
                <a:solidFill>
                  <a:srgbClr val="5B6C7E"/>
                </a:solidFill>
                <a:latin typeface="Arial"/>
                <a:ea typeface="Arial"/>
                <a:cs typeface="Arial"/>
              </a:defRPr>
            </a:lvl6pPr>
            <a:lvl7pPr algn="l">
              <a:defRPr sz="1725" b="0">
                <a:solidFill>
                  <a:srgbClr val="5B6C7E"/>
                </a:solidFill>
                <a:latin typeface="Arial"/>
                <a:ea typeface="Arial"/>
                <a:cs typeface="Arial"/>
              </a:defRPr>
            </a:lvl7pPr>
            <a:lvl8pPr algn="l">
              <a:defRPr sz="1725" b="0">
                <a:solidFill>
                  <a:srgbClr val="5B6C7E"/>
                </a:solidFill>
                <a:latin typeface="Arial"/>
                <a:ea typeface="Arial"/>
                <a:cs typeface="Arial"/>
              </a:defRPr>
            </a:lvl8pPr>
            <a:lvl9pPr algn="l">
              <a:defRPr sz="1725" b="0">
                <a:solidFill>
                  <a:srgbClr val="5B6C7E"/>
                </a:solidFill>
                <a:latin typeface="Arial"/>
                <a:ea typeface="Arial"/>
                <a:cs typeface="Arial"/>
              </a:defRPr>
            </a:lvl9pPr>
          </a:lstStyle>
          <a:p xmlns:a="http://schemas.openxmlformats.org/drawingml/2006/main">
            <a:pPr algn="l">
              <a:lnSpc>
                <a:spcPct val="112000"/>
              </a:lnSpc>
              <a:buNone/>
              <a:defRPr sz="1725" b="0">
                <a:solidFill>
                  <a:srgbClr val="5B6C7E"/>
                </a:solidFill>
                <a:latin typeface="Arial"/>
                <a:ea typeface="Arial"/>
                <a:cs typeface="Arial"/>
              </a:defRPr>
            </a:pPr>
            <a:r>
              <a:rPr sz="1725" b="0">
                <a:solidFill>
                  <a:srgbClr val="5B6C7E"/>
                </a:solidFill>
                <a:latin typeface="Arial"/>
                <a:ea typeface="Arial"/>
                <a:cs typeface="Arial"/>
              </a:rPr>
              <a:t>Area units: (m/s) × s = m.</a:t>
            </a:r>
          </a:p>
        </p:txBody>
      </p:sp>
    </p:spTree>
    <p:extLst>
      <p:ext uri="{BB962C8B-B14F-4D97-AF65-F5344CB8AC3E}">
        <p14:creationId xmlns:p14="http://schemas.microsoft.com/office/powerpoint/2010/main" val="596322504"/>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Signed area and total distance</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7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21</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B45A00"/>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QUESTION 7</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graphicFrame>
        <p:nvGraphicFramePr>
          <p:cNvPr id="22" name="Chart">
            <a:extLst xmlns:a="http://schemas.openxmlformats.org/drawingml/2006/main">
              <a:ext uri="{FF2B5EF4-FFF2-40B4-BE49-F238E27FC236}">
                <a16:creationId xmlns:a16="http://schemas.microsoft.com/office/drawing/2014/main" id="{8CC61351-F10B-4017-AB75-ABFB307AF732}"/>
              </a:ext>
            </a:extLst>
          </p:cNvPr>
          <p:cNvGraphicFramePr/>
          <p:nvPr/>
        </p:nvGraphicFramePr>
        <p:xfrm>
          <a:off xmlns:a="http://schemas.openxmlformats.org/drawingml/2006/main" x="685800" y="2066925"/>
          <a:ext xmlns:a="http://schemas.openxmlformats.org/drawingml/2006/main" cx="5238750" cy="3143250"/>
        </p:xfrm>
        <a:graphic xmlns:a="http://schemas.openxmlformats.org/drawingml/2006/main">
          <a:graphicData uri="http://schemas.openxmlformats.org/drawingml/2006/chart">
            <c:chart xmlns:r="http://schemas.openxmlformats.org/officeDocument/2006/relationships" xmlns:c="http://schemas.openxmlformats.org/drawingml/2006/chart" r:id="R76294108855b4d98"/>
          </a:graphicData>
        </a:graphic>
      </p:graphicFrame>
      <p:sp>
        <p:nvSpPr>
          <p:cNvPr id="23" name="body">
            <a:extLst xmlns:a="http://schemas.openxmlformats.org/drawingml/2006/main">
              <a:ext uri="{FF2B5EF4-FFF2-40B4-BE49-F238E27FC236}">
                <a16:creationId xmlns:a16="http://schemas.microsoft.com/office/drawing/2014/main" id="{6427BB24-D41B-4C74-867A-23585406222A}"/>
              </a:ext>
            </a:extLst>
          </p:cNvPr>
          <p:cNvSpPr>
            <a:spLocks xmlns:a="http://schemas.openxmlformats.org/drawingml/2006/main" noGrp="1"/>
          </p:cNvSpPr>
          <p:nvPr/>
        </p:nvSpPr>
        <p:spPr>
          <a:xfrm xmlns:a="http://schemas.openxmlformats.org/drawingml/2006/main">
            <a:off x="685800" y="5476875"/>
            <a:ext cx="5238750" cy="64865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5B6C7E"/>
                </a:solidFill>
                <a:latin typeface="Arial"/>
                <a:ea typeface="Arial"/>
                <a:cs typeface="Arial"/>
              </a:defRPr>
            </a:defPPr>
            <a:lvl1pPr algn="l">
              <a:defRPr sz="1725" b="0">
                <a:solidFill>
                  <a:srgbClr val="5B6C7E"/>
                </a:solidFill>
                <a:latin typeface="Arial"/>
                <a:ea typeface="Arial"/>
                <a:cs typeface="Arial"/>
              </a:defRPr>
            </a:lvl1pPr>
            <a:lvl2pPr algn="l">
              <a:defRPr sz="1725" b="0">
                <a:solidFill>
                  <a:srgbClr val="5B6C7E"/>
                </a:solidFill>
                <a:latin typeface="Arial"/>
                <a:ea typeface="Arial"/>
                <a:cs typeface="Arial"/>
              </a:defRPr>
            </a:lvl2pPr>
            <a:lvl3pPr algn="l">
              <a:defRPr sz="1725" b="0">
                <a:solidFill>
                  <a:srgbClr val="5B6C7E"/>
                </a:solidFill>
                <a:latin typeface="Arial"/>
                <a:ea typeface="Arial"/>
                <a:cs typeface="Arial"/>
              </a:defRPr>
            </a:lvl3pPr>
            <a:lvl4pPr algn="l">
              <a:defRPr sz="1725" b="0">
                <a:solidFill>
                  <a:srgbClr val="5B6C7E"/>
                </a:solidFill>
                <a:latin typeface="Arial"/>
                <a:ea typeface="Arial"/>
                <a:cs typeface="Arial"/>
              </a:defRPr>
            </a:lvl4pPr>
            <a:lvl5pPr algn="l">
              <a:defRPr sz="1725" b="0">
                <a:solidFill>
                  <a:srgbClr val="5B6C7E"/>
                </a:solidFill>
                <a:latin typeface="Arial"/>
                <a:ea typeface="Arial"/>
                <a:cs typeface="Arial"/>
              </a:defRPr>
            </a:lvl5pPr>
            <a:lvl6pPr algn="l">
              <a:defRPr sz="1725" b="0">
                <a:solidFill>
                  <a:srgbClr val="5B6C7E"/>
                </a:solidFill>
                <a:latin typeface="Arial"/>
                <a:ea typeface="Arial"/>
                <a:cs typeface="Arial"/>
              </a:defRPr>
            </a:lvl6pPr>
            <a:lvl7pPr algn="l">
              <a:defRPr sz="1725" b="0">
                <a:solidFill>
                  <a:srgbClr val="5B6C7E"/>
                </a:solidFill>
                <a:latin typeface="Arial"/>
                <a:ea typeface="Arial"/>
                <a:cs typeface="Arial"/>
              </a:defRPr>
            </a:lvl7pPr>
            <a:lvl8pPr algn="l">
              <a:defRPr sz="1725" b="0">
                <a:solidFill>
                  <a:srgbClr val="5B6C7E"/>
                </a:solidFill>
                <a:latin typeface="Arial"/>
                <a:ea typeface="Arial"/>
                <a:cs typeface="Arial"/>
              </a:defRPr>
            </a:lvl8pPr>
            <a:lvl9pPr algn="l">
              <a:defRPr sz="1725" b="0">
                <a:solidFill>
                  <a:srgbClr val="5B6C7E"/>
                </a:solidFill>
                <a:latin typeface="Arial"/>
                <a:ea typeface="Arial"/>
                <a:cs typeface="Arial"/>
              </a:defRPr>
            </a:lvl9pPr>
          </a:lstStyle>
          <a:p xmlns:a="http://schemas.openxmlformats.org/drawingml/2006/main">
            <a:pPr algn="l">
              <a:lnSpc>
                <a:spcPct val="112000"/>
              </a:lnSpc>
              <a:buNone/>
              <a:defRPr sz="1725" b="0">
                <a:solidFill>
                  <a:srgbClr val="5B6C7E"/>
                </a:solidFill>
                <a:latin typeface="Arial"/>
                <a:ea typeface="Arial"/>
                <a:cs typeface="Arial"/>
              </a:defRPr>
            </a:pPr>
            <a:r>
              <a:rPr sz="1725" b="0">
                <a:solidFill>
                  <a:srgbClr val="5B6C7E"/>
                </a:solidFill>
                <a:latin typeface="Arial"/>
                <a:ea typeface="Arial"/>
                <a:cs typeface="Arial"/>
              </a:rPr>
              <a:t>Positive direction: right.</a:t>
            </a:r>
          </a:p>
          <a:p xmlns:a="http://schemas.openxmlformats.org/drawingml/2006/main">
            <a:pPr algn="l">
              <a:lnSpc>
                <a:spcPct val="112000"/>
              </a:lnSpc>
              <a:buNone/>
              <a:defRPr sz="1725" b="0">
                <a:solidFill>
                  <a:srgbClr val="5B6C7E"/>
                </a:solidFill>
                <a:latin typeface="Arial"/>
                <a:ea typeface="Arial"/>
                <a:cs typeface="Arial"/>
              </a:defRPr>
            </a:pPr>
            <a:r>
              <a:rPr sz="1725" b="0">
                <a:solidFill>
                  <a:srgbClr val="5B6C7E"/>
                </a:solidFill>
                <a:latin typeface="Arial"/>
                <a:ea typeface="Arial"/>
                <a:cs typeface="Arial"/>
              </a:rPr>
              <a:t>Straight segments join the points.</a:t>
            </a:r>
          </a:p>
        </p:txBody>
      </p:sp>
      <p:sp>
        <p:nvSpPr>
          <p:cNvPr id="24" name="question-part-a">
            <a:extLst xmlns:a="http://schemas.openxmlformats.org/drawingml/2006/main">
              <a:ext uri="{FF2B5EF4-FFF2-40B4-BE49-F238E27FC236}">
                <a16:creationId xmlns:a16="http://schemas.microsoft.com/office/drawing/2014/main" id="{A5115637-92B5-4541-95F3-41D34DDEE9A1}"/>
              </a:ext>
            </a:extLst>
          </p:cNvPr>
          <p:cNvSpPr>
            <a:spLocks xmlns:a="http://schemas.openxmlformats.org/drawingml/2006/main" noGrp="1"/>
          </p:cNvSpPr>
          <p:nvPr/>
        </p:nvSpPr>
        <p:spPr>
          <a:xfrm xmlns:a="http://schemas.openxmlformats.org/drawingml/2006/main">
            <a:off x="6477000" y="1924050"/>
            <a:ext cx="5029200" cy="4171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 Find the displacement during 0–6 s.</a:t>
            </a:r>
          </a:p>
        </p:txBody>
      </p:sp>
      <p:sp>
        <p:nvSpPr>
          <p:cNvPr id="25" name="question-part-b">
            <a:extLst xmlns:a="http://schemas.openxmlformats.org/drawingml/2006/main">
              <a:ext uri="{FF2B5EF4-FFF2-40B4-BE49-F238E27FC236}">
                <a16:creationId xmlns:a16="http://schemas.microsoft.com/office/drawing/2014/main" id="{9637F329-594A-4737-985E-8BDBB6F4B51D}"/>
              </a:ext>
            </a:extLst>
          </p:cNvPr>
          <p:cNvSpPr>
            <a:spLocks xmlns:a="http://schemas.openxmlformats.org/drawingml/2006/main" noGrp="1"/>
          </p:cNvSpPr>
          <p:nvPr/>
        </p:nvSpPr>
        <p:spPr>
          <a:xfrm xmlns:a="http://schemas.openxmlformats.org/drawingml/2006/main">
            <a:off x="6477000" y="2750820"/>
            <a:ext cx="5029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(b) Find the total distance during the same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interval.</a:t>
            </a:r>
          </a:p>
        </p:txBody>
      </p:sp>
      <p:sp>
        <p:nvSpPr>
          <p:cNvPr id="26" name="question-part-c">
            <a:extLst xmlns:a="http://schemas.openxmlformats.org/drawingml/2006/main">
              <a:ext uri="{FF2B5EF4-FFF2-40B4-BE49-F238E27FC236}">
                <a16:creationId xmlns:a16="http://schemas.microsoft.com/office/drawing/2014/main" id="{1703E2D0-E806-481C-9A60-FC828573C291}"/>
              </a:ext>
            </a:extLst>
          </p:cNvPr>
          <p:cNvSpPr>
            <a:spLocks xmlns:a="http://schemas.openxmlformats.org/drawingml/2006/main" noGrp="1"/>
          </p:cNvSpPr>
          <p:nvPr/>
        </p:nvSpPr>
        <p:spPr>
          <a:xfrm xmlns:a="http://schemas.openxmlformats.org/drawingml/2006/main">
            <a:off x="6477000" y="3937635"/>
            <a:ext cx="5029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(c) Find the average velocity and average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speed over 0–6 s.</a:t>
            </a:r>
          </a:p>
        </p:txBody>
      </p:sp>
      <p:sp>
        <p:nvSpPr>
          <p:cNvPr id="27" name="hint">
            <a:extLst xmlns:a="http://schemas.openxmlformats.org/drawingml/2006/main">
              <a:ext uri="{FF2B5EF4-FFF2-40B4-BE49-F238E27FC236}">
                <a16:creationId xmlns:a16="http://schemas.microsoft.com/office/drawing/2014/main" id="{28F454BF-9181-47BB-94BC-A5A30C78EB1B}"/>
              </a:ext>
            </a:extLst>
          </p:cNvPr>
          <p:cNvSpPr>
            <a:spLocks xmlns:a="http://schemas.openxmlformats.org/drawingml/2006/main" noGrp="1"/>
          </p:cNvSpPr>
          <p:nvPr/>
        </p:nvSpPr>
        <p:spPr>
          <a:xfrm xmlns:a="http://schemas.openxmlformats.org/drawingml/2006/main">
            <a:off x="6477000" y="5753100"/>
            <a:ext cx="5029200" cy="352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5B6C7E"/>
                </a:solidFill>
                <a:latin typeface="Arial"/>
                <a:ea typeface="Arial"/>
                <a:cs typeface="Arial"/>
              </a:defRPr>
            </a:defPPr>
            <a:lvl1pPr algn="l">
              <a:defRPr sz="1725" b="0">
                <a:solidFill>
                  <a:srgbClr val="5B6C7E"/>
                </a:solidFill>
                <a:latin typeface="Arial"/>
                <a:ea typeface="Arial"/>
                <a:cs typeface="Arial"/>
              </a:defRPr>
            </a:lvl1pPr>
            <a:lvl2pPr algn="l">
              <a:defRPr sz="1725" b="0">
                <a:solidFill>
                  <a:srgbClr val="5B6C7E"/>
                </a:solidFill>
                <a:latin typeface="Arial"/>
                <a:ea typeface="Arial"/>
                <a:cs typeface="Arial"/>
              </a:defRPr>
            </a:lvl2pPr>
            <a:lvl3pPr algn="l">
              <a:defRPr sz="1725" b="0">
                <a:solidFill>
                  <a:srgbClr val="5B6C7E"/>
                </a:solidFill>
                <a:latin typeface="Arial"/>
                <a:ea typeface="Arial"/>
                <a:cs typeface="Arial"/>
              </a:defRPr>
            </a:lvl3pPr>
            <a:lvl4pPr algn="l">
              <a:defRPr sz="1725" b="0">
                <a:solidFill>
                  <a:srgbClr val="5B6C7E"/>
                </a:solidFill>
                <a:latin typeface="Arial"/>
                <a:ea typeface="Arial"/>
                <a:cs typeface="Arial"/>
              </a:defRPr>
            </a:lvl4pPr>
            <a:lvl5pPr algn="l">
              <a:defRPr sz="1725" b="0">
                <a:solidFill>
                  <a:srgbClr val="5B6C7E"/>
                </a:solidFill>
                <a:latin typeface="Arial"/>
                <a:ea typeface="Arial"/>
                <a:cs typeface="Arial"/>
              </a:defRPr>
            </a:lvl5pPr>
            <a:lvl6pPr algn="l">
              <a:defRPr sz="1725" b="0">
                <a:solidFill>
                  <a:srgbClr val="5B6C7E"/>
                </a:solidFill>
                <a:latin typeface="Arial"/>
                <a:ea typeface="Arial"/>
                <a:cs typeface="Arial"/>
              </a:defRPr>
            </a:lvl6pPr>
            <a:lvl7pPr algn="l">
              <a:defRPr sz="1725" b="0">
                <a:solidFill>
                  <a:srgbClr val="5B6C7E"/>
                </a:solidFill>
                <a:latin typeface="Arial"/>
                <a:ea typeface="Arial"/>
                <a:cs typeface="Arial"/>
              </a:defRPr>
            </a:lvl7pPr>
            <a:lvl8pPr algn="l">
              <a:defRPr sz="1725" b="0">
                <a:solidFill>
                  <a:srgbClr val="5B6C7E"/>
                </a:solidFill>
                <a:latin typeface="Arial"/>
                <a:ea typeface="Arial"/>
                <a:cs typeface="Arial"/>
              </a:defRPr>
            </a:lvl8pPr>
            <a:lvl9pPr algn="l">
              <a:defRPr sz="1725" b="0">
                <a:solidFill>
                  <a:srgbClr val="5B6C7E"/>
                </a:solidFill>
                <a:latin typeface="Arial"/>
                <a:ea typeface="Arial"/>
                <a:cs typeface="Arial"/>
              </a:defRPr>
            </a:lvl9pPr>
          </a:lstStyle>
          <a:p xmlns:a="http://schemas.openxmlformats.org/drawingml/2006/main">
            <a:pPr algn="l">
              <a:lnSpc>
                <a:spcPct val="112000"/>
              </a:lnSpc>
              <a:buNone/>
              <a:defRPr sz="1725" b="0">
                <a:solidFill>
                  <a:srgbClr val="5B6C7E"/>
                </a:solidFill>
                <a:latin typeface="Arial"/>
                <a:ea typeface="Arial"/>
                <a:cs typeface="Arial"/>
              </a:defRPr>
            </a:pPr>
            <a:r>
              <a:rPr sz="1725" b="0">
                <a:solidFill>
                  <a:srgbClr val="5B6C7E"/>
                </a:solidFill>
                <a:latin typeface="Arial"/>
                <a:ea typeface="Arial"/>
                <a:cs typeface="Arial"/>
              </a:rPr>
              <a:t>Hint: Split the last segment where v crosses zero.</a:t>
            </a:r>
          </a:p>
        </p:txBody>
      </p:sp>
    </p:spTree>
    <p:extLst>
      <p:ext uri="{BB962C8B-B14F-4D97-AF65-F5344CB8AC3E}">
        <p14:creationId xmlns:p14="http://schemas.microsoft.com/office/powerpoint/2010/main" val="596322504"/>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Signed area and total distance</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7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22</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19324D"/>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ANSWER 7</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graphicFrame>
        <p:nvGraphicFramePr>
          <p:cNvPr id="22" name="">
            <a:extLst xmlns:a="http://schemas.openxmlformats.org/drawingml/2006/main">
              <a:ext uri="{FF2B5EF4-FFF2-40B4-BE49-F238E27FC236}">
                <a16:creationId xmlns:a16="http://schemas.microsoft.com/office/drawing/2014/main" id="{22D89EF4-825B-4B4E-949F-696D817A19E4}"/>
              </a:ext>
            </a:extLst>
          </p:cNvPr>
          <p:cNvGraphicFramePr/>
          <p:nvPr/>
        </p:nvGraphicFramePr>
        <p:xfrm>
          <a:off xmlns:a="http://schemas.openxmlformats.org/drawingml/2006/main" x="685800" y="1819275"/>
          <a:ext xmlns:a="http://schemas.openxmlformats.org/drawingml/2006/main" cx="10820400" cy="3038475"/>
        </p:xfrm>
        <a:graphic xmlns:a="http://schemas.openxmlformats.org/drawingml/2006/main">
          <a:graphicData uri="http://schemas.openxmlformats.org/drawingml/2006/table">
            <a:tbl>
              <a:tblPr/>
              <a:tblGrid>
                <a:gridCol w="2476500"/>
                <a:gridCol w="4171950"/>
                <a:gridCol w="4171950"/>
              </a:tblGrid>
              <a:tr h="607695">
                <a:tc>
                  <a:txBody>
                    <a:bodyPr lIns="95250" tIns="95250" rIns="95250" bIns="95250">
                      <a:noAutofit/>
                    </a:bodyPr>
                    <a:lstStyle/>
                    <a:p>
                      <a:pPr algn="l"/>
                      <a:r>
                        <a:rPr sz="2025" b="1">
                          <a:solidFill>
                            <a:srgbClr val="19324D"/>
                          </a:solidFill>
                          <a:latin typeface="Arial"/>
                          <a:ea typeface="Arial"/>
                          <a:cs typeface="Arial"/>
                        </a:rPr>
                        <a:t>Interval / s</a:t>
                      </a:r>
                    </a:p>
                  </a:txBody>
                  <a:tcPr marL="91440" marR="91440" marT="45720" marB="45720" anchor="ctr">
                    <a:lnL w="9525">
                      <a:solidFill>
                        <a:srgbClr val="D8DDE2"/>
                      </a:solidFill>
                      <a:prstDash val="solid"/>
                    </a:lnL>
                    <a:lnR w="9525">
                      <a:solidFill>
                        <a:srgbClr val="D8DDE2"/>
                      </a:solidFill>
                      <a:prstDash val="solid"/>
                    </a:lnR>
                    <a:lnT w="9525">
                      <a:solidFill>
                        <a:srgbClr val="D8DDE2"/>
                      </a:solidFill>
                      <a:prstDash val="solid"/>
                    </a:lnT>
                    <a:lnB w="9525">
                      <a:solidFill>
                        <a:srgbClr val="D8DDE2"/>
                      </a:solidFill>
                      <a:prstDash val="solid"/>
                    </a:lnB>
                    <a:solidFill>
                      <a:srgbClr val="ECEEF1"/>
                    </a:solidFill>
                  </a:tcPr>
                </a:tc>
                <a:tc>
                  <a:txBody>
                    <a:bodyPr lIns="95250" tIns="95250" rIns="95250" bIns="95250">
                      <a:noAutofit/>
                    </a:bodyPr>
                    <a:lstStyle/>
                    <a:p>
                      <a:pPr algn="l"/>
                      <a:r>
                        <a:rPr sz="2025" b="1">
                          <a:solidFill>
                            <a:srgbClr val="19324D"/>
                          </a:solidFill>
                          <a:latin typeface="Arial"/>
                          <a:ea typeface="Arial"/>
                          <a:cs typeface="Arial"/>
                        </a:rPr>
                        <a:t>Signed area / m</a:t>
                      </a:r>
                    </a:p>
                  </a:txBody>
                  <a:tcPr marL="91440" marR="91440" marT="45720" marB="45720" anchor="ctr">
                    <a:lnR w="9525">
                      <a:solidFill>
                        <a:srgbClr val="D8DDE2"/>
                      </a:solidFill>
                      <a:prstDash val="solid"/>
                    </a:lnR>
                    <a:lnT w="9525">
                      <a:solidFill>
                        <a:srgbClr val="D8DDE2"/>
                      </a:solidFill>
                      <a:prstDash val="solid"/>
                    </a:lnT>
                    <a:lnB w="9525">
                      <a:solidFill>
                        <a:srgbClr val="D8DDE2"/>
                      </a:solidFill>
                      <a:prstDash val="solid"/>
                    </a:lnB>
                    <a:solidFill>
                      <a:srgbClr val="ECEEF1"/>
                    </a:solidFill>
                  </a:tcPr>
                </a:tc>
                <a:tc>
                  <a:txBody>
                    <a:bodyPr lIns="95250" tIns="95250" rIns="95250" bIns="95250">
                      <a:noAutofit/>
                    </a:bodyPr>
                    <a:lstStyle/>
                    <a:p>
                      <a:pPr algn="l"/>
                      <a:r>
                        <a:rPr sz="2025" b="1">
                          <a:solidFill>
                            <a:srgbClr val="19324D"/>
                          </a:solidFill>
                          <a:latin typeface="Arial"/>
                          <a:ea typeface="Arial"/>
                          <a:cs typeface="Arial"/>
                        </a:rPr>
                        <a:t>Path length / m</a:t>
                      </a:r>
                    </a:p>
                  </a:txBody>
                  <a:tcPr marL="91440" marR="91440" marT="45720" marB="45720" anchor="ctr">
                    <a:lnR w="9525">
                      <a:solidFill>
                        <a:srgbClr val="D8DDE2"/>
                      </a:solidFill>
                      <a:prstDash val="solid"/>
                    </a:lnR>
                    <a:lnT w="9525">
                      <a:solidFill>
                        <a:srgbClr val="D8DDE2"/>
                      </a:solidFill>
                      <a:prstDash val="solid"/>
                    </a:lnT>
                    <a:lnB w="9525">
                      <a:solidFill>
                        <a:srgbClr val="D8DDE2"/>
                      </a:solidFill>
                      <a:prstDash val="solid"/>
                    </a:lnB>
                    <a:solidFill>
                      <a:srgbClr val="ECEEF1"/>
                    </a:solidFill>
                  </a:tcPr>
                </a:tc>
              </a:tr>
              <a:tr h="607695">
                <a:tc>
                  <a:txBody>
                    <a:bodyPr lIns="95250" tIns="95250" rIns="95250" bIns="95250">
                      <a:noAutofit/>
                    </a:bodyPr>
                    <a:lstStyle/>
                    <a:p>
                      <a:pPr algn="l"/>
                      <a:r>
                        <a:rPr sz="2025" b="0">
                          <a:solidFill>
                            <a:srgbClr val="19324D"/>
                          </a:solidFill>
                          <a:latin typeface="Arial"/>
                          <a:ea typeface="Arial"/>
                          <a:cs typeface="Arial"/>
                        </a:rPr>
                        <a:t>0–2</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r>
                        <a:rPr sz="2025" b="0">
                          <a:solidFill>
                            <a:srgbClr val="19324D"/>
                          </a:solidFill>
                          <a:latin typeface="Arial"/>
                          <a:ea typeface="Arial"/>
                          <a:cs typeface="Arial"/>
                        </a:rPr>
                        <a:t>+6</a:t>
                      </a:r>
                    </a:p>
                  </a:txBody>
                  <a:tcPr marL="91440" marR="91440" marT="45720" marB="45720" anchor="ctr">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r>
                        <a:rPr sz="2025" b="0">
                          <a:solidFill>
                            <a:srgbClr val="19324D"/>
                          </a:solidFill>
                          <a:latin typeface="Arial"/>
                          <a:ea typeface="Arial"/>
                          <a:cs typeface="Arial"/>
                        </a:rPr>
                        <a:t>6</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607695">
                <a:tc>
                  <a:txBody>
                    <a:bodyPr lIns="95250" tIns="95250" rIns="95250" bIns="95250">
                      <a:noAutofit/>
                    </a:bodyPr>
                    <a:lstStyle/>
                    <a:p>
                      <a:pPr algn="l"/>
                      <a:r>
                        <a:rPr sz="2025" b="0">
                          <a:solidFill>
                            <a:srgbClr val="19324D"/>
                          </a:solidFill>
                          <a:latin typeface="Arial"/>
                          <a:ea typeface="Arial"/>
                          <a:cs typeface="Arial"/>
                        </a:rPr>
                        <a:t>2–4</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r>
                        <a:rPr sz="2025" b="0">
                          <a:solidFill>
                            <a:srgbClr val="19324D"/>
                          </a:solidFill>
                          <a:latin typeface="Arial"/>
                          <a:ea typeface="Arial"/>
                          <a:cs typeface="Arial"/>
                        </a:rPr>
                        <a:t>+12</a:t>
                      </a:r>
                    </a:p>
                  </a:txBody>
                  <a:tcPr marL="91440" marR="91440" marT="45720" marB="45720" anchor="ctr">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r>
                        <a:rPr sz="2025" b="0">
                          <a:solidFill>
                            <a:srgbClr val="19324D"/>
                          </a:solidFill>
                          <a:latin typeface="Arial"/>
                          <a:ea typeface="Arial"/>
                          <a:cs typeface="Arial"/>
                        </a:rPr>
                        <a:t>12</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607695">
                <a:tc>
                  <a:txBody>
                    <a:bodyPr lIns="95250" tIns="95250" rIns="95250" bIns="95250">
                      <a:noAutofit/>
                    </a:bodyPr>
                    <a:lstStyle/>
                    <a:p>
                      <a:pPr algn="l"/>
                      <a:r>
                        <a:rPr sz="2025" b="0">
                          <a:solidFill>
                            <a:srgbClr val="19324D"/>
                          </a:solidFill>
                          <a:latin typeface="Arial"/>
                          <a:ea typeface="Arial"/>
                          <a:cs typeface="Arial"/>
                        </a:rPr>
                        <a:t>4–5</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r>
                        <a:rPr sz="2025" b="0">
                          <a:solidFill>
                            <a:srgbClr val="19324D"/>
                          </a:solidFill>
                          <a:latin typeface="Arial"/>
                          <a:ea typeface="Arial"/>
                          <a:cs typeface="Arial"/>
                        </a:rPr>
                        <a:t>+3</a:t>
                      </a:r>
                    </a:p>
                  </a:txBody>
                  <a:tcPr marL="91440" marR="91440" marT="45720" marB="45720" anchor="ctr">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r>
                        <a:rPr sz="2025" b="0">
                          <a:solidFill>
                            <a:srgbClr val="19324D"/>
                          </a:solidFill>
                          <a:latin typeface="Arial"/>
                          <a:ea typeface="Arial"/>
                          <a:cs typeface="Arial"/>
                        </a:rPr>
                        <a:t>3</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607695">
                <a:tc>
                  <a:txBody>
                    <a:bodyPr lIns="95250" tIns="95250" rIns="95250" bIns="95250">
                      <a:noAutofit/>
                    </a:bodyPr>
                    <a:lstStyle/>
                    <a:p>
                      <a:pPr algn="l"/>
                      <a:r>
                        <a:rPr sz="2025" b="0">
                          <a:solidFill>
                            <a:srgbClr val="19324D"/>
                          </a:solidFill>
                          <a:latin typeface="Arial"/>
                          <a:ea typeface="Arial"/>
                          <a:cs typeface="Arial"/>
                        </a:rPr>
                        <a:t>5–6</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r>
                        <a:rPr sz="2025" b="0">
                          <a:solidFill>
                            <a:srgbClr val="19324D"/>
                          </a:solidFill>
                          <a:latin typeface="Arial"/>
                          <a:ea typeface="Arial"/>
                          <a:cs typeface="Arial"/>
                        </a:rPr>
                        <a:t>−3</a:t>
                      </a:r>
                    </a:p>
                  </a:txBody>
                  <a:tcPr marL="91440" marR="91440" marT="45720" marB="45720" anchor="ctr">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r>
                        <a:rPr sz="2025" b="0">
                          <a:solidFill>
                            <a:srgbClr val="19324D"/>
                          </a:solidFill>
                          <a:latin typeface="Arial"/>
                          <a:ea typeface="Arial"/>
                          <a:cs typeface="Arial"/>
                        </a:rPr>
                        <a:t>3</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bl>
          </a:graphicData>
        </a:graphic>
      </p:graphicFrame>
      <p:sp>
        <p:nvSpPr>
          <p:cNvPr id="23" name="answer-part-a">
            <a:extLst xmlns:a="http://schemas.openxmlformats.org/drawingml/2006/main">
              <a:ext uri="{FF2B5EF4-FFF2-40B4-BE49-F238E27FC236}">
                <a16:creationId xmlns:a16="http://schemas.microsoft.com/office/drawing/2014/main" id="{C4E6350F-B46A-4262-A5D9-3B3725272C70}"/>
              </a:ext>
            </a:extLst>
          </p:cNvPr>
          <p:cNvSpPr>
            <a:spLocks xmlns:a="http://schemas.openxmlformats.org/drawingml/2006/main" noGrp="1"/>
          </p:cNvSpPr>
          <p:nvPr/>
        </p:nvSpPr>
        <p:spPr>
          <a:xfrm xmlns:a="http://schemas.openxmlformats.org/drawingml/2006/main">
            <a:off x="685800" y="5095875"/>
            <a:ext cx="32385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 Displacement</a:t>
            </a:r>
          </a:p>
        </p:txBody>
      </p:sp>
      <p:sp>
        <p:nvSpPr>
          <p:cNvPr id="24" name="body">
            <a:extLst xmlns:a="http://schemas.openxmlformats.org/drawingml/2006/main">
              <a:ext uri="{FF2B5EF4-FFF2-40B4-BE49-F238E27FC236}">
                <a16:creationId xmlns:a16="http://schemas.microsoft.com/office/drawing/2014/main" id="{5A430169-6510-499D-91FA-89789E9535E1}"/>
              </a:ext>
            </a:extLst>
          </p:cNvPr>
          <p:cNvSpPr>
            <a:spLocks xmlns:a="http://schemas.openxmlformats.org/drawingml/2006/main" noGrp="1"/>
          </p:cNvSpPr>
          <p:nvPr/>
        </p:nvSpPr>
        <p:spPr>
          <a:xfrm xmlns:a="http://schemas.openxmlformats.org/drawingml/2006/main">
            <a:off x="685800" y="5514975"/>
            <a:ext cx="3524250" cy="365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19324D"/>
                </a:solidFill>
                <a:latin typeface="Arial"/>
                <a:ea typeface="Arial"/>
                <a:cs typeface="Arial"/>
              </a:defRPr>
            </a:defPPr>
            <a:lvl1pPr algn="l">
              <a:defRPr sz="1800" b="0">
                <a:solidFill>
                  <a:srgbClr val="19324D"/>
                </a:solidFill>
                <a:latin typeface="Arial"/>
                <a:ea typeface="Arial"/>
                <a:cs typeface="Arial"/>
              </a:defRPr>
            </a:lvl1pPr>
            <a:lvl2pPr algn="l">
              <a:defRPr sz="1800" b="0">
                <a:solidFill>
                  <a:srgbClr val="19324D"/>
                </a:solidFill>
                <a:latin typeface="Arial"/>
                <a:ea typeface="Arial"/>
                <a:cs typeface="Arial"/>
              </a:defRPr>
            </a:lvl2pPr>
            <a:lvl3pPr algn="l">
              <a:defRPr sz="1800" b="0">
                <a:solidFill>
                  <a:srgbClr val="19324D"/>
                </a:solidFill>
                <a:latin typeface="Arial"/>
                <a:ea typeface="Arial"/>
                <a:cs typeface="Arial"/>
              </a:defRPr>
            </a:lvl3pPr>
            <a:lvl4pPr algn="l">
              <a:defRPr sz="1800" b="0">
                <a:solidFill>
                  <a:srgbClr val="19324D"/>
                </a:solidFill>
                <a:latin typeface="Arial"/>
                <a:ea typeface="Arial"/>
                <a:cs typeface="Arial"/>
              </a:defRPr>
            </a:lvl4pPr>
            <a:lvl5pPr algn="l">
              <a:defRPr sz="1800" b="0">
                <a:solidFill>
                  <a:srgbClr val="19324D"/>
                </a:solidFill>
                <a:latin typeface="Arial"/>
                <a:ea typeface="Arial"/>
                <a:cs typeface="Arial"/>
              </a:defRPr>
            </a:lvl5pPr>
            <a:lvl6pPr algn="l">
              <a:defRPr sz="1800" b="0">
                <a:solidFill>
                  <a:srgbClr val="19324D"/>
                </a:solidFill>
                <a:latin typeface="Arial"/>
                <a:ea typeface="Arial"/>
                <a:cs typeface="Arial"/>
              </a:defRPr>
            </a:lvl6pPr>
            <a:lvl7pPr algn="l">
              <a:defRPr sz="1800" b="0">
                <a:solidFill>
                  <a:srgbClr val="19324D"/>
                </a:solidFill>
                <a:latin typeface="Arial"/>
                <a:ea typeface="Arial"/>
                <a:cs typeface="Arial"/>
              </a:defRPr>
            </a:lvl7pPr>
            <a:lvl8pPr algn="l">
              <a:defRPr sz="1800" b="0">
                <a:solidFill>
                  <a:srgbClr val="19324D"/>
                </a:solidFill>
                <a:latin typeface="Arial"/>
                <a:ea typeface="Arial"/>
                <a:cs typeface="Arial"/>
              </a:defRPr>
            </a:lvl8pPr>
            <a:lvl9pPr algn="l">
              <a:defRPr sz="1800" b="0">
                <a:solidFill>
                  <a:srgbClr val="19324D"/>
                </a:solidFill>
                <a:latin typeface="Arial"/>
                <a:ea typeface="Arial"/>
                <a:cs typeface="Arial"/>
              </a:defRPr>
            </a:lvl9pPr>
          </a:lstStyle>
          <a:p xmlns:a="http://schemas.openxmlformats.org/drawingml/2006/main">
            <a:pPr algn="l">
              <a:lnSpc>
                <a:spcPct val="112000"/>
              </a:lnSpc>
              <a:buNone/>
              <a:defRPr sz="1800" b="0">
                <a:solidFill>
                  <a:srgbClr val="19324D"/>
                </a:solidFill>
                <a:latin typeface="Arial"/>
                <a:ea typeface="Arial"/>
                <a:cs typeface="Arial"/>
              </a:defRPr>
            </a:pPr>
            <a:r>
              <a:rPr sz="1800" b="0">
                <a:solidFill>
                  <a:srgbClr val="19324D"/>
                </a:solidFill>
                <a:latin typeface="Arial"/>
                <a:ea typeface="Arial"/>
                <a:cs typeface="Arial"/>
              </a:rPr>
              <a:t>6 + 12 + 3 − 3 = +18 m.</a:t>
            </a:r>
          </a:p>
        </p:txBody>
      </p:sp>
      <p:sp>
        <p:nvSpPr>
          <p:cNvPr id="25" name="answer-part-b">
            <a:extLst xmlns:a="http://schemas.openxmlformats.org/drawingml/2006/main">
              <a:ext uri="{FF2B5EF4-FFF2-40B4-BE49-F238E27FC236}">
                <a16:creationId xmlns:a16="http://schemas.microsoft.com/office/drawing/2014/main" id="{4B9AC5D0-0C00-4575-98CA-A5A26EFC77E9}"/>
              </a:ext>
            </a:extLst>
          </p:cNvPr>
          <p:cNvSpPr>
            <a:spLocks xmlns:a="http://schemas.openxmlformats.org/drawingml/2006/main" noGrp="1"/>
          </p:cNvSpPr>
          <p:nvPr/>
        </p:nvSpPr>
        <p:spPr>
          <a:xfrm xmlns:a="http://schemas.openxmlformats.org/drawingml/2006/main">
            <a:off x="4610100" y="5095875"/>
            <a:ext cx="314325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(b) Distance</a:t>
            </a:r>
          </a:p>
        </p:txBody>
      </p:sp>
      <p:sp>
        <p:nvSpPr>
          <p:cNvPr id="26" name="body">
            <a:extLst xmlns:a="http://schemas.openxmlformats.org/drawingml/2006/main">
              <a:ext uri="{FF2B5EF4-FFF2-40B4-BE49-F238E27FC236}">
                <a16:creationId xmlns:a16="http://schemas.microsoft.com/office/drawing/2014/main" id="{2F1B4C4A-2A00-49E9-8226-596E636FC7B2}"/>
              </a:ext>
            </a:extLst>
          </p:cNvPr>
          <p:cNvSpPr>
            <a:spLocks xmlns:a="http://schemas.openxmlformats.org/drawingml/2006/main" noGrp="1"/>
          </p:cNvSpPr>
          <p:nvPr/>
        </p:nvSpPr>
        <p:spPr>
          <a:xfrm xmlns:a="http://schemas.openxmlformats.org/drawingml/2006/main">
            <a:off x="4610100" y="5514975"/>
            <a:ext cx="3143250" cy="365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19324D"/>
                </a:solidFill>
                <a:latin typeface="Arial"/>
                <a:ea typeface="Arial"/>
                <a:cs typeface="Arial"/>
              </a:defRPr>
            </a:defPPr>
            <a:lvl1pPr algn="l">
              <a:defRPr sz="1800" b="0">
                <a:solidFill>
                  <a:srgbClr val="19324D"/>
                </a:solidFill>
                <a:latin typeface="Arial"/>
                <a:ea typeface="Arial"/>
                <a:cs typeface="Arial"/>
              </a:defRPr>
            </a:lvl1pPr>
            <a:lvl2pPr algn="l">
              <a:defRPr sz="1800" b="0">
                <a:solidFill>
                  <a:srgbClr val="19324D"/>
                </a:solidFill>
                <a:latin typeface="Arial"/>
                <a:ea typeface="Arial"/>
                <a:cs typeface="Arial"/>
              </a:defRPr>
            </a:lvl2pPr>
            <a:lvl3pPr algn="l">
              <a:defRPr sz="1800" b="0">
                <a:solidFill>
                  <a:srgbClr val="19324D"/>
                </a:solidFill>
                <a:latin typeface="Arial"/>
                <a:ea typeface="Arial"/>
                <a:cs typeface="Arial"/>
              </a:defRPr>
            </a:lvl3pPr>
            <a:lvl4pPr algn="l">
              <a:defRPr sz="1800" b="0">
                <a:solidFill>
                  <a:srgbClr val="19324D"/>
                </a:solidFill>
                <a:latin typeface="Arial"/>
                <a:ea typeface="Arial"/>
                <a:cs typeface="Arial"/>
              </a:defRPr>
            </a:lvl4pPr>
            <a:lvl5pPr algn="l">
              <a:defRPr sz="1800" b="0">
                <a:solidFill>
                  <a:srgbClr val="19324D"/>
                </a:solidFill>
                <a:latin typeface="Arial"/>
                <a:ea typeface="Arial"/>
                <a:cs typeface="Arial"/>
              </a:defRPr>
            </a:lvl5pPr>
            <a:lvl6pPr algn="l">
              <a:defRPr sz="1800" b="0">
                <a:solidFill>
                  <a:srgbClr val="19324D"/>
                </a:solidFill>
                <a:latin typeface="Arial"/>
                <a:ea typeface="Arial"/>
                <a:cs typeface="Arial"/>
              </a:defRPr>
            </a:lvl6pPr>
            <a:lvl7pPr algn="l">
              <a:defRPr sz="1800" b="0">
                <a:solidFill>
                  <a:srgbClr val="19324D"/>
                </a:solidFill>
                <a:latin typeface="Arial"/>
                <a:ea typeface="Arial"/>
                <a:cs typeface="Arial"/>
              </a:defRPr>
            </a:lvl7pPr>
            <a:lvl8pPr algn="l">
              <a:defRPr sz="1800" b="0">
                <a:solidFill>
                  <a:srgbClr val="19324D"/>
                </a:solidFill>
                <a:latin typeface="Arial"/>
                <a:ea typeface="Arial"/>
                <a:cs typeface="Arial"/>
              </a:defRPr>
            </a:lvl8pPr>
            <a:lvl9pPr algn="l">
              <a:defRPr sz="1800" b="0">
                <a:solidFill>
                  <a:srgbClr val="19324D"/>
                </a:solidFill>
                <a:latin typeface="Arial"/>
                <a:ea typeface="Arial"/>
                <a:cs typeface="Arial"/>
              </a:defRPr>
            </a:lvl9pPr>
          </a:lstStyle>
          <a:p xmlns:a="http://schemas.openxmlformats.org/drawingml/2006/main">
            <a:pPr algn="l">
              <a:lnSpc>
                <a:spcPct val="112000"/>
              </a:lnSpc>
              <a:buNone/>
              <a:defRPr sz="1800" b="0">
                <a:solidFill>
                  <a:srgbClr val="19324D"/>
                </a:solidFill>
                <a:latin typeface="Arial"/>
                <a:ea typeface="Arial"/>
                <a:cs typeface="Arial"/>
              </a:defRPr>
            </a:pPr>
            <a:r>
              <a:rPr sz="1800" b="0">
                <a:solidFill>
                  <a:srgbClr val="19324D"/>
                </a:solidFill>
                <a:latin typeface="Arial"/>
                <a:ea typeface="Arial"/>
                <a:cs typeface="Arial"/>
              </a:rPr>
              <a:t>6 + 12 + 3 + 3 = 24 m.</a:t>
            </a:r>
          </a:p>
        </p:txBody>
      </p:sp>
      <p:sp>
        <p:nvSpPr>
          <p:cNvPr id="27" name="answer-part-c">
            <a:extLst xmlns:a="http://schemas.openxmlformats.org/drawingml/2006/main">
              <a:ext uri="{FF2B5EF4-FFF2-40B4-BE49-F238E27FC236}">
                <a16:creationId xmlns:a16="http://schemas.microsoft.com/office/drawing/2014/main" id="{C92277F4-82BE-4D84-B0B8-9639E8794BFF}"/>
              </a:ext>
            </a:extLst>
          </p:cNvPr>
          <p:cNvSpPr>
            <a:spLocks xmlns:a="http://schemas.openxmlformats.org/drawingml/2006/main" noGrp="1"/>
          </p:cNvSpPr>
          <p:nvPr/>
        </p:nvSpPr>
        <p:spPr>
          <a:xfrm xmlns:a="http://schemas.openxmlformats.org/drawingml/2006/main">
            <a:off x="8382000" y="5095875"/>
            <a:ext cx="3124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(c) Interval averages</a:t>
            </a:r>
          </a:p>
        </p:txBody>
      </p:sp>
      <p:sp>
        <p:nvSpPr>
          <p:cNvPr id="28" name="body">
            <a:extLst xmlns:a="http://schemas.openxmlformats.org/drawingml/2006/main">
              <a:ext uri="{FF2B5EF4-FFF2-40B4-BE49-F238E27FC236}">
                <a16:creationId xmlns:a16="http://schemas.microsoft.com/office/drawing/2014/main" id="{40E64C98-833C-4224-895F-666A5F12292E}"/>
              </a:ext>
            </a:extLst>
          </p:cNvPr>
          <p:cNvSpPr>
            <a:spLocks xmlns:a="http://schemas.openxmlformats.org/drawingml/2006/main" noGrp="1"/>
          </p:cNvSpPr>
          <p:nvPr/>
        </p:nvSpPr>
        <p:spPr>
          <a:xfrm xmlns:a="http://schemas.openxmlformats.org/drawingml/2006/main">
            <a:off x="8382000" y="5514975"/>
            <a:ext cx="3124200" cy="62293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0" b="0">
                <a:solidFill>
                  <a:srgbClr val="19324D"/>
                </a:solidFill>
                <a:latin typeface="Arial"/>
                <a:ea typeface="Arial"/>
                <a:cs typeface="Arial"/>
              </a:defRPr>
            </a:defPPr>
            <a:lvl1pPr algn="l">
              <a:defRPr sz="1650" b="0">
                <a:solidFill>
                  <a:srgbClr val="19324D"/>
                </a:solidFill>
                <a:latin typeface="Arial"/>
                <a:ea typeface="Arial"/>
                <a:cs typeface="Arial"/>
              </a:defRPr>
            </a:lvl1pPr>
            <a:lvl2pPr algn="l">
              <a:defRPr sz="1650" b="0">
                <a:solidFill>
                  <a:srgbClr val="19324D"/>
                </a:solidFill>
                <a:latin typeface="Arial"/>
                <a:ea typeface="Arial"/>
                <a:cs typeface="Arial"/>
              </a:defRPr>
            </a:lvl2pPr>
            <a:lvl3pPr algn="l">
              <a:defRPr sz="1650" b="0">
                <a:solidFill>
                  <a:srgbClr val="19324D"/>
                </a:solidFill>
                <a:latin typeface="Arial"/>
                <a:ea typeface="Arial"/>
                <a:cs typeface="Arial"/>
              </a:defRPr>
            </a:lvl3pPr>
            <a:lvl4pPr algn="l">
              <a:defRPr sz="1650" b="0">
                <a:solidFill>
                  <a:srgbClr val="19324D"/>
                </a:solidFill>
                <a:latin typeface="Arial"/>
                <a:ea typeface="Arial"/>
                <a:cs typeface="Arial"/>
              </a:defRPr>
            </a:lvl4pPr>
            <a:lvl5pPr algn="l">
              <a:defRPr sz="1650" b="0">
                <a:solidFill>
                  <a:srgbClr val="19324D"/>
                </a:solidFill>
                <a:latin typeface="Arial"/>
                <a:ea typeface="Arial"/>
                <a:cs typeface="Arial"/>
              </a:defRPr>
            </a:lvl5pPr>
            <a:lvl6pPr algn="l">
              <a:defRPr sz="1650" b="0">
                <a:solidFill>
                  <a:srgbClr val="19324D"/>
                </a:solidFill>
                <a:latin typeface="Arial"/>
                <a:ea typeface="Arial"/>
                <a:cs typeface="Arial"/>
              </a:defRPr>
            </a:lvl6pPr>
            <a:lvl7pPr algn="l">
              <a:defRPr sz="1650" b="0">
                <a:solidFill>
                  <a:srgbClr val="19324D"/>
                </a:solidFill>
                <a:latin typeface="Arial"/>
                <a:ea typeface="Arial"/>
                <a:cs typeface="Arial"/>
              </a:defRPr>
            </a:lvl7pPr>
            <a:lvl8pPr algn="l">
              <a:defRPr sz="1650" b="0">
                <a:solidFill>
                  <a:srgbClr val="19324D"/>
                </a:solidFill>
                <a:latin typeface="Arial"/>
                <a:ea typeface="Arial"/>
                <a:cs typeface="Arial"/>
              </a:defRPr>
            </a:lvl8pPr>
            <a:lvl9pPr algn="l">
              <a:defRPr sz="1650" b="0">
                <a:solidFill>
                  <a:srgbClr val="19324D"/>
                </a:solidFill>
                <a:latin typeface="Arial"/>
                <a:ea typeface="Arial"/>
                <a:cs typeface="Arial"/>
              </a:defRPr>
            </a:lvl9pPr>
          </a:lstStyle>
          <a:p xmlns:a="http://schemas.openxmlformats.org/drawingml/2006/main">
            <a:pPr algn="l">
              <a:lnSpc>
                <a:spcPct val="112000"/>
              </a:lnSpc>
              <a:buNone/>
              <a:defRPr sz="1650" b="0">
                <a:solidFill>
                  <a:srgbClr val="19324D"/>
                </a:solidFill>
                <a:latin typeface="Arial"/>
                <a:ea typeface="Arial"/>
                <a:cs typeface="Arial"/>
              </a:defRPr>
            </a:pPr>
            <a:r>
              <a:rPr sz="1650" b="0">
                <a:solidFill>
                  <a:srgbClr val="19324D"/>
                </a:solidFill>
                <a:latin typeface="Arial"/>
                <a:ea typeface="Arial"/>
                <a:cs typeface="Arial"/>
              </a:rPr>
              <a:t>Avg velocity = +3 m/s</a:t>
            </a:r>
          </a:p>
          <a:p xmlns:a="http://schemas.openxmlformats.org/drawingml/2006/main">
            <a:pPr algn="l">
              <a:lnSpc>
                <a:spcPct val="112000"/>
              </a:lnSpc>
              <a:buNone/>
              <a:defRPr sz="1650" b="0">
                <a:solidFill>
                  <a:srgbClr val="19324D"/>
                </a:solidFill>
                <a:latin typeface="Arial"/>
                <a:ea typeface="Arial"/>
                <a:cs typeface="Arial"/>
              </a:defRPr>
            </a:pPr>
            <a:r>
              <a:rPr sz="1650" b="0">
                <a:solidFill>
                  <a:srgbClr val="19324D"/>
                </a:solidFill>
                <a:latin typeface="Arial"/>
                <a:ea typeface="Arial"/>
                <a:cs typeface="Arial"/>
              </a:rPr>
              <a:t>Avg speed = 4 m/s</a:t>
            </a:r>
          </a:p>
        </p:txBody>
      </p:sp>
    </p:spTree>
    <p:extLst>
      <p:ext uri="{BB962C8B-B14F-4D97-AF65-F5344CB8AC3E}">
        <p14:creationId xmlns:p14="http://schemas.microsoft.com/office/powerpoint/2010/main" val="596322504"/>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Velocity change from an acceleration graph</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8  /  Concept</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23</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007F83"/>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CONCEPT 8</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graphicFrame>
        <p:nvGraphicFramePr>
          <p:cNvPr id="22" name="Chart">
            <a:extLst xmlns:a="http://schemas.openxmlformats.org/drawingml/2006/main">
              <a:ext uri="{FF2B5EF4-FFF2-40B4-BE49-F238E27FC236}">
                <a16:creationId xmlns:a16="http://schemas.microsoft.com/office/drawing/2014/main" id="{ECF9ABA4-5D0F-40A5-8023-EEF5D52331EF}"/>
              </a:ext>
            </a:extLst>
          </p:cNvPr>
          <p:cNvGraphicFramePr/>
          <p:nvPr/>
        </p:nvGraphicFramePr>
        <p:xfrm>
          <a:off xmlns:a="http://schemas.openxmlformats.org/drawingml/2006/main" x="685800" y="2066925"/>
          <a:ext xmlns:a="http://schemas.openxmlformats.org/drawingml/2006/main" cx="5238750" cy="3143250"/>
        </p:xfrm>
        <a:graphic xmlns:a="http://schemas.openxmlformats.org/drawingml/2006/main">
          <a:graphicData uri="http://schemas.openxmlformats.org/drawingml/2006/chart">
            <c:chart xmlns:r="http://schemas.openxmlformats.org/officeDocument/2006/relationships" xmlns:c="http://schemas.openxmlformats.org/drawingml/2006/chart" r:id="Rf6316b3198a2417e"/>
          </a:graphicData>
        </a:graphic>
      </p:graphicFrame>
      <p:sp>
        <p:nvSpPr>
          <p:cNvPr id="23" name="section-heading">
            <a:extLst xmlns:a="http://schemas.openxmlformats.org/drawingml/2006/main">
              <a:ext uri="{FF2B5EF4-FFF2-40B4-BE49-F238E27FC236}">
                <a16:creationId xmlns:a16="http://schemas.microsoft.com/office/drawing/2014/main" id="{88DE021D-0D1D-466E-A79D-8DA62762534E}"/>
              </a:ext>
            </a:extLst>
          </p:cNvPr>
          <p:cNvSpPr>
            <a:spLocks xmlns:a="http://schemas.openxmlformats.org/drawingml/2006/main" noGrp="1"/>
          </p:cNvSpPr>
          <p:nvPr/>
        </p:nvSpPr>
        <p:spPr>
          <a:xfrm xmlns:a="http://schemas.openxmlformats.org/drawingml/2006/main">
            <a:off x="6477000" y="1924050"/>
            <a:ext cx="5029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Signed area gives velocity change</a:t>
            </a:r>
          </a:p>
        </p:txBody>
      </p:sp>
      <p:sp>
        <p:nvSpPr>
          <p:cNvPr id="24" name="body">
            <a:extLst xmlns:a="http://schemas.openxmlformats.org/drawingml/2006/main">
              <a:ext uri="{FF2B5EF4-FFF2-40B4-BE49-F238E27FC236}">
                <a16:creationId xmlns:a16="http://schemas.microsoft.com/office/drawing/2014/main" id="{F5BA10CB-9E82-474D-9CD4-F45A8E3DA472}"/>
              </a:ext>
            </a:extLst>
          </p:cNvPr>
          <p:cNvSpPr>
            <a:spLocks xmlns:a="http://schemas.openxmlformats.org/drawingml/2006/main" noGrp="1"/>
          </p:cNvSpPr>
          <p:nvPr/>
        </p:nvSpPr>
        <p:spPr>
          <a:xfrm xmlns:a="http://schemas.openxmlformats.org/drawingml/2006/main">
            <a:off x="6477000" y="2343150"/>
            <a:ext cx="5029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Δv = area under a(t).</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Area units: (m/s²) × s = m/s.</a:t>
            </a:r>
          </a:p>
        </p:txBody>
      </p:sp>
      <p:sp>
        <p:nvSpPr>
          <p:cNvPr id="25" name="section-heading">
            <a:extLst xmlns:a="http://schemas.openxmlformats.org/drawingml/2006/main">
              <a:ext uri="{FF2B5EF4-FFF2-40B4-BE49-F238E27FC236}">
                <a16:creationId xmlns:a16="http://schemas.microsoft.com/office/drawing/2014/main" id="{0AEAF536-B76C-4567-80D1-F20DB77C67E2}"/>
              </a:ext>
            </a:extLst>
          </p:cNvPr>
          <p:cNvSpPr>
            <a:spLocks xmlns:a="http://schemas.openxmlformats.org/drawingml/2006/main" noGrp="1"/>
          </p:cNvSpPr>
          <p:nvPr/>
        </p:nvSpPr>
        <p:spPr>
          <a:xfrm xmlns:a="http://schemas.openxmlformats.org/drawingml/2006/main">
            <a:off x="6477000" y="3724275"/>
            <a:ext cx="5029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Areas for this example</a:t>
            </a:r>
          </a:p>
        </p:txBody>
      </p:sp>
      <p:sp>
        <p:nvSpPr>
          <p:cNvPr id="26" name="body">
            <a:extLst xmlns:a="http://schemas.openxmlformats.org/drawingml/2006/main">
              <a:ext uri="{FF2B5EF4-FFF2-40B4-BE49-F238E27FC236}">
                <a16:creationId xmlns:a16="http://schemas.microsoft.com/office/drawing/2014/main" id="{226AA818-2697-4E0B-93C6-54EE9D0B029C}"/>
              </a:ext>
            </a:extLst>
          </p:cNvPr>
          <p:cNvSpPr>
            <a:spLocks xmlns:a="http://schemas.openxmlformats.org/drawingml/2006/main" noGrp="1"/>
          </p:cNvSpPr>
          <p:nvPr/>
        </p:nvSpPr>
        <p:spPr>
          <a:xfrm xmlns:a="http://schemas.openxmlformats.org/drawingml/2006/main">
            <a:off x="6477000" y="4143375"/>
            <a:ext cx="5029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Δv = (3)(2) + (−1)(2)</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 +4 m/s.</a:t>
            </a:r>
          </a:p>
        </p:txBody>
      </p:sp>
      <p:sp>
        <p:nvSpPr>
          <p:cNvPr id="27" name="body">
            <a:extLst xmlns:a="http://schemas.openxmlformats.org/drawingml/2006/main">
              <a:ext uri="{FF2B5EF4-FFF2-40B4-BE49-F238E27FC236}">
                <a16:creationId xmlns:a16="http://schemas.microsoft.com/office/drawing/2014/main" id="{C759B7BA-6202-4F56-8175-6C99862A3A87}"/>
              </a:ext>
            </a:extLst>
          </p:cNvPr>
          <p:cNvSpPr>
            <a:spLocks xmlns:a="http://schemas.openxmlformats.org/drawingml/2006/main" noGrp="1"/>
          </p:cNvSpPr>
          <p:nvPr/>
        </p:nvSpPr>
        <p:spPr>
          <a:xfrm xmlns:a="http://schemas.openxmlformats.org/drawingml/2006/main">
            <a:off x="6477000" y="5286375"/>
            <a:ext cx="5029200" cy="7000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If v₀ = −2 m/s, then v = +2 m/s. The area alone</a:t>
            </a:r>
          </a:p>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gives only the change.</a:t>
            </a:r>
          </a:p>
        </p:txBody>
      </p:sp>
    </p:spTree>
    <p:extLst>
      <p:ext uri="{BB962C8B-B14F-4D97-AF65-F5344CB8AC3E}">
        <p14:creationId xmlns:p14="http://schemas.microsoft.com/office/powerpoint/2010/main" val="596322504"/>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piecewise acceleration graph</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8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24</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B45A00"/>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QUESTION 8</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graphicFrame>
        <p:nvGraphicFramePr>
          <p:cNvPr id="22" name="Chart">
            <a:extLst xmlns:a="http://schemas.openxmlformats.org/drawingml/2006/main">
              <a:ext uri="{FF2B5EF4-FFF2-40B4-BE49-F238E27FC236}">
                <a16:creationId xmlns:a16="http://schemas.microsoft.com/office/drawing/2014/main" id="{8FC8F986-1052-474C-99E1-C349935FB11B}"/>
              </a:ext>
            </a:extLst>
          </p:cNvPr>
          <p:cNvGraphicFramePr/>
          <p:nvPr/>
        </p:nvGraphicFramePr>
        <p:xfrm>
          <a:off xmlns:a="http://schemas.openxmlformats.org/drawingml/2006/main" x="685800" y="2066925"/>
          <a:ext xmlns:a="http://schemas.openxmlformats.org/drawingml/2006/main" cx="5238750" cy="3143250"/>
        </p:xfrm>
        <a:graphic xmlns:a="http://schemas.openxmlformats.org/drawingml/2006/main">
          <a:graphicData uri="http://schemas.openxmlformats.org/drawingml/2006/chart">
            <c:chart xmlns:r="http://schemas.openxmlformats.org/officeDocument/2006/relationships" xmlns:c="http://schemas.openxmlformats.org/drawingml/2006/chart" r:id="R2ee41102a4684855"/>
          </a:graphicData>
        </a:graphic>
      </p:graphicFrame>
      <p:sp>
        <p:nvSpPr>
          <p:cNvPr id="23" name="body">
            <a:extLst xmlns:a="http://schemas.openxmlformats.org/drawingml/2006/main">
              <a:ext uri="{FF2B5EF4-FFF2-40B4-BE49-F238E27FC236}">
                <a16:creationId xmlns:a16="http://schemas.microsoft.com/office/drawing/2014/main" id="{AAF9ABA9-490C-419E-92B9-1361350FF168}"/>
              </a:ext>
            </a:extLst>
          </p:cNvPr>
          <p:cNvSpPr>
            <a:spLocks xmlns:a="http://schemas.openxmlformats.org/drawingml/2006/main" noGrp="1"/>
          </p:cNvSpPr>
          <p:nvPr/>
        </p:nvSpPr>
        <p:spPr>
          <a:xfrm xmlns:a="http://schemas.openxmlformats.org/drawingml/2006/main">
            <a:off x="685800" y="5476875"/>
            <a:ext cx="5238750" cy="64865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5B6C7E"/>
                </a:solidFill>
                <a:latin typeface="Arial"/>
                <a:ea typeface="Arial"/>
                <a:cs typeface="Arial"/>
              </a:defRPr>
            </a:defPPr>
            <a:lvl1pPr algn="l">
              <a:defRPr sz="1725" b="0">
                <a:solidFill>
                  <a:srgbClr val="5B6C7E"/>
                </a:solidFill>
                <a:latin typeface="Arial"/>
                <a:ea typeface="Arial"/>
                <a:cs typeface="Arial"/>
              </a:defRPr>
            </a:lvl1pPr>
            <a:lvl2pPr algn="l">
              <a:defRPr sz="1725" b="0">
                <a:solidFill>
                  <a:srgbClr val="5B6C7E"/>
                </a:solidFill>
                <a:latin typeface="Arial"/>
                <a:ea typeface="Arial"/>
                <a:cs typeface="Arial"/>
              </a:defRPr>
            </a:lvl2pPr>
            <a:lvl3pPr algn="l">
              <a:defRPr sz="1725" b="0">
                <a:solidFill>
                  <a:srgbClr val="5B6C7E"/>
                </a:solidFill>
                <a:latin typeface="Arial"/>
                <a:ea typeface="Arial"/>
                <a:cs typeface="Arial"/>
              </a:defRPr>
            </a:lvl3pPr>
            <a:lvl4pPr algn="l">
              <a:defRPr sz="1725" b="0">
                <a:solidFill>
                  <a:srgbClr val="5B6C7E"/>
                </a:solidFill>
                <a:latin typeface="Arial"/>
                <a:ea typeface="Arial"/>
                <a:cs typeface="Arial"/>
              </a:defRPr>
            </a:lvl4pPr>
            <a:lvl5pPr algn="l">
              <a:defRPr sz="1725" b="0">
                <a:solidFill>
                  <a:srgbClr val="5B6C7E"/>
                </a:solidFill>
                <a:latin typeface="Arial"/>
                <a:ea typeface="Arial"/>
                <a:cs typeface="Arial"/>
              </a:defRPr>
            </a:lvl5pPr>
            <a:lvl6pPr algn="l">
              <a:defRPr sz="1725" b="0">
                <a:solidFill>
                  <a:srgbClr val="5B6C7E"/>
                </a:solidFill>
                <a:latin typeface="Arial"/>
                <a:ea typeface="Arial"/>
                <a:cs typeface="Arial"/>
              </a:defRPr>
            </a:lvl6pPr>
            <a:lvl7pPr algn="l">
              <a:defRPr sz="1725" b="0">
                <a:solidFill>
                  <a:srgbClr val="5B6C7E"/>
                </a:solidFill>
                <a:latin typeface="Arial"/>
                <a:ea typeface="Arial"/>
                <a:cs typeface="Arial"/>
              </a:defRPr>
            </a:lvl7pPr>
            <a:lvl8pPr algn="l">
              <a:defRPr sz="1725" b="0">
                <a:solidFill>
                  <a:srgbClr val="5B6C7E"/>
                </a:solidFill>
                <a:latin typeface="Arial"/>
                <a:ea typeface="Arial"/>
                <a:cs typeface="Arial"/>
              </a:defRPr>
            </a:lvl8pPr>
            <a:lvl9pPr algn="l">
              <a:defRPr sz="1725" b="0">
                <a:solidFill>
                  <a:srgbClr val="5B6C7E"/>
                </a:solidFill>
                <a:latin typeface="Arial"/>
                <a:ea typeface="Arial"/>
                <a:cs typeface="Arial"/>
              </a:defRPr>
            </a:lvl9pPr>
          </a:lstStyle>
          <a:p xmlns:a="http://schemas.openxmlformats.org/drawingml/2006/main">
            <a:pPr algn="l">
              <a:lnSpc>
                <a:spcPct val="112000"/>
              </a:lnSpc>
              <a:buNone/>
              <a:defRPr sz="1725" b="0">
                <a:solidFill>
                  <a:srgbClr val="5B6C7E"/>
                </a:solidFill>
                <a:latin typeface="Arial"/>
                <a:ea typeface="Arial"/>
                <a:cs typeface="Arial"/>
              </a:defRPr>
            </a:pPr>
            <a:r>
              <a:rPr sz="1725" b="0">
                <a:solidFill>
                  <a:srgbClr val="5B6C7E"/>
                </a:solidFill>
                <a:latin typeface="Arial"/>
                <a:ea typeface="Arial"/>
                <a:cs typeface="Arial"/>
              </a:rPr>
              <a:t>Initial velocity = −1.0 m/s.</a:t>
            </a:r>
          </a:p>
          <a:p xmlns:a="http://schemas.openxmlformats.org/drawingml/2006/main">
            <a:pPr algn="l">
              <a:lnSpc>
                <a:spcPct val="112000"/>
              </a:lnSpc>
              <a:buNone/>
              <a:defRPr sz="1725" b="0">
                <a:solidFill>
                  <a:srgbClr val="5B6C7E"/>
                </a:solidFill>
                <a:latin typeface="Arial"/>
                <a:ea typeface="Arial"/>
                <a:cs typeface="Arial"/>
              </a:defRPr>
            </a:pPr>
            <a:r>
              <a:rPr sz="1725" b="0">
                <a:solidFill>
                  <a:srgbClr val="5B6C7E"/>
                </a:solidFill>
                <a:latin typeface="Arial"/>
                <a:ea typeface="Arial"/>
                <a:cs typeface="Arial"/>
              </a:rPr>
              <a:t>Positive direction: right.</a:t>
            </a:r>
          </a:p>
        </p:txBody>
      </p:sp>
      <p:sp>
        <p:nvSpPr>
          <p:cNvPr id="24" name="question-part-a">
            <a:extLst xmlns:a="http://schemas.openxmlformats.org/drawingml/2006/main">
              <a:ext uri="{FF2B5EF4-FFF2-40B4-BE49-F238E27FC236}">
                <a16:creationId xmlns:a16="http://schemas.microsoft.com/office/drawing/2014/main" id="{8FA594A6-F4FD-4AF4-B938-80C6AD178C93}"/>
              </a:ext>
            </a:extLst>
          </p:cNvPr>
          <p:cNvSpPr>
            <a:spLocks xmlns:a="http://schemas.openxmlformats.org/drawingml/2006/main" noGrp="1"/>
          </p:cNvSpPr>
          <p:nvPr/>
        </p:nvSpPr>
        <p:spPr>
          <a:xfrm xmlns:a="http://schemas.openxmlformats.org/drawingml/2006/main">
            <a:off x="6477000" y="1924050"/>
            <a:ext cx="5029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 Find the total velocity change from 0 to</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6 s.</a:t>
            </a:r>
          </a:p>
        </p:txBody>
      </p:sp>
      <p:sp>
        <p:nvSpPr>
          <p:cNvPr id="25" name="question-part-b">
            <a:extLst xmlns:a="http://schemas.openxmlformats.org/drawingml/2006/main">
              <a:ext uri="{FF2B5EF4-FFF2-40B4-BE49-F238E27FC236}">
                <a16:creationId xmlns:a16="http://schemas.microsoft.com/office/drawing/2014/main" id="{E999D713-8961-4D56-94A7-3042C61F9F2B}"/>
              </a:ext>
            </a:extLst>
          </p:cNvPr>
          <p:cNvSpPr>
            <a:spLocks xmlns:a="http://schemas.openxmlformats.org/drawingml/2006/main" noGrp="1"/>
          </p:cNvSpPr>
          <p:nvPr/>
        </p:nvSpPr>
        <p:spPr>
          <a:xfrm xmlns:a="http://schemas.openxmlformats.org/drawingml/2006/main">
            <a:off x="6477000" y="3072765"/>
            <a:ext cx="5029200" cy="4171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(b) Find the velocity at 6 s.</a:t>
            </a:r>
          </a:p>
        </p:txBody>
      </p:sp>
      <p:sp>
        <p:nvSpPr>
          <p:cNvPr id="26" name="question-part-c">
            <a:extLst xmlns:a="http://schemas.openxmlformats.org/drawingml/2006/main">
              <a:ext uri="{FF2B5EF4-FFF2-40B4-BE49-F238E27FC236}">
                <a16:creationId xmlns:a16="http://schemas.microsoft.com/office/drawing/2014/main" id="{72BE670A-5980-47CF-B191-B3224D917721}"/>
              </a:ext>
            </a:extLst>
          </p:cNvPr>
          <p:cNvSpPr>
            <a:spLocks xmlns:a="http://schemas.openxmlformats.org/drawingml/2006/main" noGrp="1"/>
          </p:cNvSpPr>
          <p:nvPr/>
        </p:nvSpPr>
        <p:spPr>
          <a:xfrm xmlns:a="http://schemas.openxmlformats.org/drawingml/2006/main">
            <a:off x="6477000" y="3861435"/>
            <a:ext cx="5029200" cy="113728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(c) During 3–5 s, the acceleration is zero.</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Is the cart at rest? Find its displacement in</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that interval.</a:t>
            </a:r>
          </a:p>
        </p:txBody>
      </p:sp>
    </p:spTree>
    <p:extLst>
      <p:ext uri="{BB962C8B-B14F-4D97-AF65-F5344CB8AC3E}">
        <p14:creationId xmlns:p14="http://schemas.microsoft.com/office/powerpoint/2010/main" val="596322504"/>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piecewise acceleration graph</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8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25</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19324D"/>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ANSWER 8</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graphicFrame>
        <p:nvGraphicFramePr>
          <p:cNvPr id="22" name="">
            <a:extLst xmlns:a="http://schemas.openxmlformats.org/drawingml/2006/main">
              <a:ext uri="{FF2B5EF4-FFF2-40B4-BE49-F238E27FC236}">
                <a16:creationId xmlns:a16="http://schemas.microsoft.com/office/drawing/2014/main" id="{9911D7FE-7CDC-46EB-817D-08615A45D5BF}"/>
              </a:ext>
            </a:extLst>
          </p:cNvPr>
          <p:cNvGraphicFramePr/>
          <p:nvPr/>
        </p:nvGraphicFramePr>
        <p:xfrm>
          <a:off xmlns:a="http://schemas.openxmlformats.org/drawingml/2006/main" x="685800" y="1924050"/>
          <a:ext xmlns:a="http://schemas.openxmlformats.org/drawingml/2006/main" cx="10820400" cy="2514600"/>
        </p:xfrm>
        <a:graphic xmlns:a="http://schemas.openxmlformats.org/drawingml/2006/main">
          <a:graphicData uri="http://schemas.openxmlformats.org/drawingml/2006/table">
            <a:tbl>
              <a:tblPr/>
              <a:tblGrid>
                <a:gridCol w="2857500"/>
                <a:gridCol w="3524250"/>
                <a:gridCol w="4438650"/>
              </a:tblGrid>
              <a:tr h="628650">
                <a:tc>
                  <a:txBody>
                    <a:bodyPr lIns="95250" tIns="95250" rIns="95250" bIns="95250">
                      <a:noAutofit/>
                    </a:bodyPr>
                    <a:lstStyle/>
                    <a:p>
                      <a:pPr algn="l"/>
                      <a:r>
                        <a:rPr sz="2025" b="1">
                          <a:solidFill>
                            <a:srgbClr val="19324D"/>
                          </a:solidFill>
                          <a:latin typeface="Arial"/>
                          <a:ea typeface="Arial"/>
                          <a:cs typeface="Arial"/>
                        </a:rPr>
                        <a:t>Interval / s</a:t>
                      </a:r>
                    </a:p>
                  </a:txBody>
                  <a:tcPr marL="91440" marR="91440" marT="45720" marB="45720" anchor="ctr">
                    <a:lnL w="9525">
                      <a:solidFill>
                        <a:srgbClr val="D8DDE2"/>
                      </a:solidFill>
                      <a:prstDash val="solid"/>
                    </a:lnL>
                    <a:lnR w="9525">
                      <a:solidFill>
                        <a:srgbClr val="D8DDE2"/>
                      </a:solidFill>
                      <a:prstDash val="solid"/>
                    </a:lnR>
                    <a:lnT w="9525">
                      <a:solidFill>
                        <a:srgbClr val="D8DDE2"/>
                      </a:solidFill>
                      <a:prstDash val="solid"/>
                    </a:lnT>
                    <a:lnB w="9525">
                      <a:solidFill>
                        <a:srgbClr val="D8DDE2"/>
                      </a:solidFill>
                      <a:prstDash val="solid"/>
                    </a:lnB>
                    <a:solidFill>
                      <a:srgbClr val="ECEEF1"/>
                    </a:solidFill>
                  </a:tcPr>
                </a:tc>
                <a:tc>
                  <a:txBody>
                    <a:bodyPr lIns="95250" tIns="95250" rIns="95250" bIns="95250">
                      <a:noAutofit/>
                    </a:bodyPr>
                    <a:lstStyle/>
                    <a:p>
                      <a:pPr algn="l"/>
                      <a:r>
                        <a:rPr sz="2025" b="1">
                          <a:solidFill>
                            <a:srgbClr val="19324D"/>
                          </a:solidFill>
                          <a:latin typeface="Arial"/>
                          <a:ea typeface="Arial"/>
                          <a:cs typeface="Arial"/>
                        </a:rPr>
                        <a:t>Δv / m/s</a:t>
                      </a:r>
                    </a:p>
                  </a:txBody>
                  <a:tcPr marL="91440" marR="91440" marT="45720" marB="45720" anchor="ctr">
                    <a:lnR w="9525">
                      <a:solidFill>
                        <a:srgbClr val="D8DDE2"/>
                      </a:solidFill>
                      <a:prstDash val="solid"/>
                    </a:lnR>
                    <a:lnT w="9525">
                      <a:solidFill>
                        <a:srgbClr val="D8DDE2"/>
                      </a:solidFill>
                      <a:prstDash val="solid"/>
                    </a:lnT>
                    <a:lnB w="9525">
                      <a:solidFill>
                        <a:srgbClr val="D8DDE2"/>
                      </a:solidFill>
                      <a:prstDash val="solid"/>
                    </a:lnB>
                    <a:solidFill>
                      <a:srgbClr val="ECEEF1"/>
                    </a:solidFill>
                  </a:tcPr>
                </a:tc>
                <a:tc>
                  <a:txBody>
                    <a:bodyPr lIns="95250" tIns="95250" rIns="95250" bIns="95250">
                      <a:noAutofit/>
                    </a:bodyPr>
                    <a:lstStyle/>
                    <a:p>
                      <a:pPr algn="l"/>
                      <a:r>
                        <a:rPr sz="2025" b="1">
                          <a:solidFill>
                            <a:srgbClr val="19324D"/>
                          </a:solidFill>
                          <a:latin typeface="Arial"/>
                          <a:ea typeface="Arial"/>
                          <a:cs typeface="Arial"/>
                        </a:rPr>
                        <a:t>End velocity / m/s</a:t>
                      </a:r>
                    </a:p>
                  </a:txBody>
                  <a:tcPr marL="91440" marR="91440" marT="45720" marB="45720" anchor="ctr">
                    <a:lnR w="9525">
                      <a:solidFill>
                        <a:srgbClr val="D8DDE2"/>
                      </a:solidFill>
                      <a:prstDash val="solid"/>
                    </a:lnR>
                    <a:lnT w="9525">
                      <a:solidFill>
                        <a:srgbClr val="D8DDE2"/>
                      </a:solidFill>
                      <a:prstDash val="solid"/>
                    </a:lnT>
                    <a:lnB w="9525">
                      <a:solidFill>
                        <a:srgbClr val="D8DDE2"/>
                      </a:solidFill>
                      <a:prstDash val="solid"/>
                    </a:lnB>
                    <a:solidFill>
                      <a:srgbClr val="ECEEF1"/>
                    </a:solidFill>
                  </a:tcPr>
                </a:tc>
              </a:tr>
              <a:tr h="628650">
                <a:tc>
                  <a:txBody>
                    <a:bodyPr lIns="95250" tIns="95250" rIns="95250" bIns="95250">
                      <a:noAutofit/>
                    </a:bodyPr>
                    <a:lstStyle/>
                    <a:p>
                      <a:pPr algn="l"/>
                      <a:r>
                        <a:rPr sz="2025" b="0">
                          <a:solidFill>
                            <a:srgbClr val="19324D"/>
                          </a:solidFill>
                          <a:latin typeface="Arial"/>
                          <a:ea typeface="Arial"/>
                          <a:cs typeface="Arial"/>
                        </a:rPr>
                        <a:t>0–3</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r>
                        <a:rPr sz="2025" b="0">
                          <a:solidFill>
                            <a:srgbClr val="19324D"/>
                          </a:solidFill>
                          <a:latin typeface="Arial"/>
                          <a:ea typeface="Arial"/>
                          <a:cs typeface="Arial"/>
                        </a:rPr>
                        <a:t>+6</a:t>
                      </a:r>
                    </a:p>
                  </a:txBody>
                  <a:tcPr marL="91440" marR="91440" marT="45720" marB="45720" anchor="ctr">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r>
                        <a:rPr sz="2025" b="0">
                          <a:solidFill>
                            <a:srgbClr val="19324D"/>
                          </a:solidFill>
                          <a:latin typeface="Arial"/>
                          <a:ea typeface="Arial"/>
                          <a:cs typeface="Arial"/>
                        </a:rPr>
                        <a:t>+5</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628650">
                <a:tc>
                  <a:txBody>
                    <a:bodyPr lIns="95250" tIns="95250" rIns="95250" bIns="95250">
                      <a:noAutofit/>
                    </a:bodyPr>
                    <a:lstStyle/>
                    <a:p>
                      <a:pPr algn="l"/>
                      <a:r>
                        <a:rPr sz="2025" b="0">
                          <a:solidFill>
                            <a:srgbClr val="19324D"/>
                          </a:solidFill>
                          <a:latin typeface="Arial"/>
                          <a:ea typeface="Arial"/>
                          <a:cs typeface="Arial"/>
                        </a:rPr>
                        <a:t>3–5</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r>
                        <a:rPr sz="2025" b="0">
                          <a:solidFill>
                            <a:srgbClr val="19324D"/>
                          </a:solidFill>
                          <a:latin typeface="Arial"/>
                          <a:ea typeface="Arial"/>
                          <a:cs typeface="Arial"/>
                        </a:rPr>
                        <a:t>0</a:t>
                      </a:r>
                    </a:p>
                  </a:txBody>
                  <a:tcPr marL="91440" marR="91440" marT="45720" marB="45720" anchor="ctr">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r>
                        <a:rPr sz="2025" b="0">
                          <a:solidFill>
                            <a:srgbClr val="19324D"/>
                          </a:solidFill>
                          <a:latin typeface="Arial"/>
                          <a:ea typeface="Arial"/>
                          <a:cs typeface="Arial"/>
                        </a:rPr>
                        <a:t>+5</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628650">
                <a:tc>
                  <a:txBody>
                    <a:bodyPr lIns="95250" tIns="95250" rIns="95250" bIns="95250">
                      <a:noAutofit/>
                    </a:bodyPr>
                    <a:lstStyle/>
                    <a:p>
                      <a:pPr algn="l"/>
                      <a:r>
                        <a:rPr sz="2025" b="0">
                          <a:solidFill>
                            <a:srgbClr val="19324D"/>
                          </a:solidFill>
                          <a:latin typeface="Arial"/>
                          <a:ea typeface="Arial"/>
                          <a:cs typeface="Arial"/>
                        </a:rPr>
                        <a:t>5–6</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r>
                        <a:rPr sz="2025" b="0">
                          <a:solidFill>
                            <a:srgbClr val="19324D"/>
                          </a:solidFill>
                          <a:latin typeface="Arial"/>
                          <a:ea typeface="Arial"/>
                          <a:cs typeface="Arial"/>
                        </a:rPr>
                        <a:t>−4</a:t>
                      </a:r>
                    </a:p>
                  </a:txBody>
                  <a:tcPr marL="91440" marR="91440" marT="45720" marB="45720" anchor="ctr">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r>
                        <a:rPr sz="2025" b="0">
                          <a:solidFill>
                            <a:srgbClr val="19324D"/>
                          </a:solidFill>
                          <a:latin typeface="Arial"/>
                          <a:ea typeface="Arial"/>
                          <a:cs typeface="Arial"/>
                        </a:rPr>
                        <a:t>+1</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bl>
          </a:graphicData>
        </a:graphic>
      </p:graphicFrame>
      <p:sp>
        <p:nvSpPr>
          <p:cNvPr id="23" name="answer-part-a">
            <a:extLst xmlns:a="http://schemas.openxmlformats.org/drawingml/2006/main">
              <a:ext uri="{FF2B5EF4-FFF2-40B4-BE49-F238E27FC236}">
                <a16:creationId xmlns:a16="http://schemas.microsoft.com/office/drawing/2014/main" id="{CE8305C9-681F-4B36-A4CF-6F87113D372D}"/>
              </a:ext>
            </a:extLst>
          </p:cNvPr>
          <p:cNvSpPr>
            <a:spLocks xmlns:a="http://schemas.openxmlformats.org/drawingml/2006/main" noGrp="1"/>
          </p:cNvSpPr>
          <p:nvPr/>
        </p:nvSpPr>
        <p:spPr>
          <a:xfrm xmlns:a="http://schemas.openxmlformats.org/drawingml/2006/main">
            <a:off x="685800" y="4810125"/>
            <a:ext cx="333375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 Total signed area</a:t>
            </a:r>
          </a:p>
        </p:txBody>
      </p:sp>
      <p:sp>
        <p:nvSpPr>
          <p:cNvPr id="24" name="body">
            <a:extLst xmlns:a="http://schemas.openxmlformats.org/drawingml/2006/main">
              <a:ext uri="{FF2B5EF4-FFF2-40B4-BE49-F238E27FC236}">
                <a16:creationId xmlns:a16="http://schemas.microsoft.com/office/drawing/2014/main" id="{D8886251-4C16-4833-BEBA-EE1062DE98FD}"/>
              </a:ext>
            </a:extLst>
          </p:cNvPr>
          <p:cNvSpPr>
            <a:spLocks xmlns:a="http://schemas.openxmlformats.org/drawingml/2006/main" noGrp="1"/>
          </p:cNvSpPr>
          <p:nvPr/>
        </p:nvSpPr>
        <p:spPr>
          <a:xfrm xmlns:a="http://schemas.openxmlformats.org/drawingml/2006/main">
            <a:off x="685800" y="5229225"/>
            <a:ext cx="3333750" cy="72580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Δv = 6 + 0 − 4</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 +2 m/s.</a:t>
            </a:r>
          </a:p>
        </p:txBody>
      </p:sp>
      <p:sp>
        <p:nvSpPr>
          <p:cNvPr id="25" name="answer-part-b">
            <a:extLst xmlns:a="http://schemas.openxmlformats.org/drawingml/2006/main">
              <a:ext uri="{FF2B5EF4-FFF2-40B4-BE49-F238E27FC236}">
                <a16:creationId xmlns:a16="http://schemas.microsoft.com/office/drawing/2014/main" id="{9A92FCDB-087C-4EB4-B450-CB735203C2AF}"/>
              </a:ext>
            </a:extLst>
          </p:cNvPr>
          <p:cNvSpPr>
            <a:spLocks xmlns:a="http://schemas.openxmlformats.org/drawingml/2006/main" noGrp="1"/>
          </p:cNvSpPr>
          <p:nvPr/>
        </p:nvSpPr>
        <p:spPr>
          <a:xfrm xmlns:a="http://schemas.openxmlformats.org/drawingml/2006/main">
            <a:off x="4572000" y="4810125"/>
            <a:ext cx="314325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(b) Final velocity</a:t>
            </a:r>
          </a:p>
        </p:txBody>
      </p:sp>
      <p:sp>
        <p:nvSpPr>
          <p:cNvPr id="26" name="body">
            <a:extLst xmlns:a="http://schemas.openxmlformats.org/drawingml/2006/main">
              <a:ext uri="{FF2B5EF4-FFF2-40B4-BE49-F238E27FC236}">
                <a16:creationId xmlns:a16="http://schemas.microsoft.com/office/drawing/2014/main" id="{26B49BDC-5B6B-4ECE-B5E8-911FA45317E0}"/>
              </a:ext>
            </a:extLst>
          </p:cNvPr>
          <p:cNvSpPr>
            <a:spLocks xmlns:a="http://schemas.openxmlformats.org/drawingml/2006/main" noGrp="1"/>
          </p:cNvSpPr>
          <p:nvPr/>
        </p:nvSpPr>
        <p:spPr>
          <a:xfrm xmlns:a="http://schemas.openxmlformats.org/drawingml/2006/main">
            <a:off x="4572000" y="5229225"/>
            <a:ext cx="3143250" cy="72580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defRPr sz="1950" b="0">
                <a:solidFill>
                  <a:srgbClr val="19324D"/>
                </a:solidFill>
                <a:latin typeface="Arial"/>
                <a:ea typeface="Arial"/>
                <a:cs typeface="Arial"/>
              </a:defRPr>
            </a:lvl1pPr>
            <a:lvl2pPr algn="l">
              <a:defRPr sz="1950" b="0">
                <a:solidFill>
                  <a:srgbClr val="19324D"/>
                </a:solidFill>
                <a:latin typeface="Arial"/>
                <a:ea typeface="Arial"/>
                <a:cs typeface="Arial"/>
              </a:defRPr>
            </a:lvl2pPr>
            <a:lvl3pPr algn="l">
              <a:defRPr sz="1950" b="0">
                <a:solidFill>
                  <a:srgbClr val="19324D"/>
                </a:solidFill>
                <a:latin typeface="Arial"/>
                <a:ea typeface="Arial"/>
                <a:cs typeface="Arial"/>
              </a:defRPr>
            </a:lvl3pPr>
            <a:lvl4pPr algn="l">
              <a:defRPr sz="1950" b="0">
                <a:solidFill>
                  <a:srgbClr val="19324D"/>
                </a:solidFill>
                <a:latin typeface="Arial"/>
                <a:ea typeface="Arial"/>
                <a:cs typeface="Arial"/>
              </a:defRPr>
            </a:lvl4pPr>
            <a:lvl5pPr algn="l">
              <a:defRPr sz="1950" b="0">
                <a:solidFill>
                  <a:srgbClr val="19324D"/>
                </a:solidFill>
                <a:latin typeface="Arial"/>
                <a:ea typeface="Arial"/>
                <a:cs typeface="Arial"/>
              </a:defRPr>
            </a:lvl5pPr>
            <a:lvl6pPr algn="l">
              <a:defRPr sz="1950" b="0">
                <a:solidFill>
                  <a:srgbClr val="19324D"/>
                </a:solidFill>
                <a:latin typeface="Arial"/>
                <a:ea typeface="Arial"/>
                <a:cs typeface="Arial"/>
              </a:defRPr>
            </a:lvl6pPr>
            <a:lvl7pPr algn="l">
              <a:defRPr sz="1950" b="0">
                <a:solidFill>
                  <a:srgbClr val="19324D"/>
                </a:solidFill>
                <a:latin typeface="Arial"/>
                <a:ea typeface="Arial"/>
                <a:cs typeface="Arial"/>
              </a:defRPr>
            </a:lvl7pPr>
            <a:lvl8pPr algn="l">
              <a:defRPr sz="1950" b="0">
                <a:solidFill>
                  <a:srgbClr val="19324D"/>
                </a:solidFill>
                <a:latin typeface="Arial"/>
                <a:ea typeface="Arial"/>
                <a:cs typeface="Arial"/>
              </a:defRPr>
            </a:lvl8pPr>
            <a:lvl9pPr algn="l">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v = −1 + 2</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 +1 m/s.</a:t>
            </a:r>
          </a:p>
        </p:txBody>
      </p:sp>
      <p:sp>
        <p:nvSpPr>
          <p:cNvPr id="27" name="answer-part-c">
            <a:extLst xmlns:a="http://schemas.openxmlformats.org/drawingml/2006/main">
              <a:ext uri="{FF2B5EF4-FFF2-40B4-BE49-F238E27FC236}">
                <a16:creationId xmlns:a16="http://schemas.microsoft.com/office/drawing/2014/main" id="{011E79F0-7171-4B32-AE1C-39F298A794EF}"/>
              </a:ext>
            </a:extLst>
          </p:cNvPr>
          <p:cNvSpPr>
            <a:spLocks xmlns:a="http://schemas.openxmlformats.org/drawingml/2006/main" noGrp="1"/>
          </p:cNvSpPr>
          <p:nvPr/>
        </p:nvSpPr>
        <p:spPr>
          <a:xfrm xmlns:a="http://schemas.openxmlformats.org/drawingml/2006/main">
            <a:off x="8382000" y="4810125"/>
            <a:ext cx="3124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(c) Zero acceleration</a:t>
            </a:r>
          </a:p>
        </p:txBody>
      </p:sp>
      <p:sp>
        <p:nvSpPr>
          <p:cNvPr id="28" name="body">
            <a:extLst xmlns:a="http://schemas.openxmlformats.org/drawingml/2006/main">
              <a:ext uri="{FF2B5EF4-FFF2-40B4-BE49-F238E27FC236}">
                <a16:creationId xmlns:a16="http://schemas.microsoft.com/office/drawing/2014/main" id="{1189F6C3-8E5B-463F-9BC2-14C4F73C388D}"/>
              </a:ext>
            </a:extLst>
          </p:cNvPr>
          <p:cNvSpPr>
            <a:spLocks xmlns:a="http://schemas.openxmlformats.org/drawingml/2006/main" noGrp="1"/>
          </p:cNvSpPr>
          <p:nvPr/>
        </p:nvSpPr>
        <p:spPr>
          <a:xfrm xmlns:a="http://schemas.openxmlformats.org/drawingml/2006/main">
            <a:off x="8382000" y="5229225"/>
            <a:ext cx="3124200" cy="7000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It moves at +5 m/s.</a:t>
            </a:r>
          </a:p>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Δx = 5(2) = +10 m.</a:t>
            </a:r>
          </a:p>
        </p:txBody>
      </p:sp>
    </p:spTree>
    <p:extLst>
      <p:ext uri="{BB962C8B-B14F-4D97-AF65-F5344CB8AC3E}">
        <p14:creationId xmlns:p14="http://schemas.microsoft.com/office/powerpoint/2010/main" val="596322504"/>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Matching position, velocity and acceleration</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9  /  Concept</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26</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007F83"/>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CONCEPT 9</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sp>
        <p:nvSpPr>
          <p:cNvPr id="22" name="section-heading">
            <a:extLst xmlns:a="http://schemas.openxmlformats.org/drawingml/2006/main">
              <a:ext uri="{FF2B5EF4-FFF2-40B4-BE49-F238E27FC236}">
                <a16:creationId xmlns:a16="http://schemas.microsoft.com/office/drawing/2014/main" id="{17F74F48-FFDE-4238-BC74-5080019DC0DF}"/>
              </a:ext>
            </a:extLst>
          </p:cNvPr>
          <p:cNvSpPr>
            <a:spLocks xmlns:a="http://schemas.openxmlformats.org/drawingml/2006/main" noGrp="1"/>
          </p:cNvSpPr>
          <p:nvPr/>
        </p:nvSpPr>
        <p:spPr>
          <a:xfrm xmlns:a="http://schemas.openxmlformats.org/drawingml/2006/main">
            <a:off x="685800" y="1857375"/>
            <a:ext cx="33909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Position</a:t>
            </a:r>
          </a:p>
        </p:txBody>
      </p:sp>
      <p:graphicFrame>
        <p:nvGraphicFramePr>
          <p:cNvPr id="23" name="Chart">
            <a:extLst xmlns:a="http://schemas.openxmlformats.org/drawingml/2006/main">
              <a:ext uri="{FF2B5EF4-FFF2-40B4-BE49-F238E27FC236}">
                <a16:creationId xmlns:a16="http://schemas.microsoft.com/office/drawing/2014/main" id="{21015E21-CE64-4B9A-83EA-4C18113DCCBC}"/>
              </a:ext>
            </a:extLst>
          </p:cNvPr>
          <p:cNvGraphicFramePr/>
          <p:nvPr/>
        </p:nvGraphicFramePr>
        <p:xfrm>
          <a:off xmlns:a="http://schemas.openxmlformats.org/drawingml/2006/main" x="685800" y="2324100"/>
          <a:ext xmlns:a="http://schemas.openxmlformats.org/drawingml/2006/main" cx="3390900" cy="2743200"/>
        </p:xfrm>
        <a:graphic xmlns:a="http://schemas.openxmlformats.org/drawingml/2006/main">
          <a:graphicData uri="http://schemas.openxmlformats.org/drawingml/2006/chart">
            <c:chart xmlns:r="http://schemas.openxmlformats.org/officeDocument/2006/relationships" xmlns:c="http://schemas.openxmlformats.org/drawingml/2006/chart" r:id="R26650098f94b4c26"/>
          </a:graphicData>
        </a:graphic>
      </p:graphicFrame>
      <p:sp>
        <p:nvSpPr>
          <p:cNvPr id="24" name="body">
            <a:extLst xmlns:a="http://schemas.openxmlformats.org/drawingml/2006/main">
              <a:ext uri="{FF2B5EF4-FFF2-40B4-BE49-F238E27FC236}">
                <a16:creationId xmlns:a16="http://schemas.microsoft.com/office/drawing/2014/main" id="{BF92DDC8-DDE8-4D78-8754-B60A1D033CA6}"/>
              </a:ext>
            </a:extLst>
          </p:cNvPr>
          <p:cNvSpPr>
            <a:spLocks xmlns:a="http://schemas.openxmlformats.org/drawingml/2006/main" noGrp="1"/>
          </p:cNvSpPr>
          <p:nvPr/>
        </p:nvSpPr>
        <p:spPr>
          <a:xfrm xmlns:a="http://schemas.openxmlformats.org/drawingml/2006/main">
            <a:off x="685800" y="5267325"/>
            <a:ext cx="3390900" cy="352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1">
                <a:solidFill>
                  <a:srgbClr val="19324D"/>
                </a:solidFill>
                <a:latin typeface="Arial"/>
                <a:ea typeface="Arial"/>
                <a:cs typeface="Arial"/>
              </a:defRPr>
            </a:defPPr>
            <a:lvl1pPr algn="l">
              <a:defRPr sz="1725" b="1">
                <a:solidFill>
                  <a:srgbClr val="19324D"/>
                </a:solidFill>
                <a:latin typeface="Arial"/>
                <a:ea typeface="Arial"/>
                <a:cs typeface="Arial"/>
              </a:defRPr>
            </a:lvl1pPr>
            <a:lvl2pPr algn="l">
              <a:defRPr sz="1725" b="1">
                <a:solidFill>
                  <a:srgbClr val="19324D"/>
                </a:solidFill>
                <a:latin typeface="Arial"/>
                <a:ea typeface="Arial"/>
                <a:cs typeface="Arial"/>
              </a:defRPr>
            </a:lvl2pPr>
            <a:lvl3pPr algn="l">
              <a:defRPr sz="1725" b="1">
                <a:solidFill>
                  <a:srgbClr val="19324D"/>
                </a:solidFill>
                <a:latin typeface="Arial"/>
                <a:ea typeface="Arial"/>
                <a:cs typeface="Arial"/>
              </a:defRPr>
            </a:lvl3pPr>
            <a:lvl4pPr algn="l">
              <a:defRPr sz="1725" b="1">
                <a:solidFill>
                  <a:srgbClr val="19324D"/>
                </a:solidFill>
                <a:latin typeface="Arial"/>
                <a:ea typeface="Arial"/>
                <a:cs typeface="Arial"/>
              </a:defRPr>
            </a:lvl4pPr>
            <a:lvl5pPr algn="l">
              <a:defRPr sz="1725" b="1">
                <a:solidFill>
                  <a:srgbClr val="19324D"/>
                </a:solidFill>
                <a:latin typeface="Arial"/>
                <a:ea typeface="Arial"/>
                <a:cs typeface="Arial"/>
              </a:defRPr>
            </a:lvl5pPr>
            <a:lvl6pPr algn="l">
              <a:defRPr sz="1725" b="1">
                <a:solidFill>
                  <a:srgbClr val="19324D"/>
                </a:solidFill>
                <a:latin typeface="Arial"/>
                <a:ea typeface="Arial"/>
                <a:cs typeface="Arial"/>
              </a:defRPr>
            </a:lvl6pPr>
            <a:lvl7pPr algn="l">
              <a:defRPr sz="1725" b="1">
                <a:solidFill>
                  <a:srgbClr val="19324D"/>
                </a:solidFill>
                <a:latin typeface="Arial"/>
                <a:ea typeface="Arial"/>
                <a:cs typeface="Arial"/>
              </a:defRPr>
            </a:lvl7pPr>
            <a:lvl8pPr algn="l">
              <a:defRPr sz="1725" b="1">
                <a:solidFill>
                  <a:srgbClr val="19324D"/>
                </a:solidFill>
                <a:latin typeface="Arial"/>
                <a:ea typeface="Arial"/>
                <a:cs typeface="Arial"/>
              </a:defRPr>
            </a:lvl8pPr>
            <a:lvl9pPr algn="l">
              <a:defRPr sz="1725" b="1">
                <a:solidFill>
                  <a:srgbClr val="19324D"/>
                </a:solidFill>
                <a:latin typeface="Arial"/>
                <a:ea typeface="Arial"/>
                <a:cs typeface="Arial"/>
              </a:defRPr>
            </a:lvl9pPr>
          </a:lstStyle>
          <a:p xmlns:a="http://schemas.openxmlformats.org/drawingml/2006/main">
            <a:pPr algn="l">
              <a:lnSpc>
                <a:spcPct val="112000"/>
              </a:lnSpc>
              <a:buNone/>
              <a:defRPr sz="1725" b="1">
                <a:solidFill>
                  <a:srgbClr val="19324D"/>
                </a:solidFill>
                <a:latin typeface="Arial"/>
                <a:ea typeface="Arial"/>
                <a:cs typeface="Arial"/>
              </a:defRPr>
            </a:pPr>
            <a:r>
              <a:rPr sz="1725" b="1">
                <a:solidFill>
                  <a:srgbClr val="19324D"/>
                </a:solidFill>
                <a:latin typeface="Arial"/>
                <a:ea typeface="Arial"/>
                <a:cs typeface="Arial"/>
              </a:rPr>
              <a:t>Increasing positive slope</a:t>
            </a:r>
          </a:p>
        </p:txBody>
      </p:sp>
      <p:sp>
        <p:nvSpPr>
          <p:cNvPr id="25" name="section-heading">
            <a:extLst xmlns:a="http://schemas.openxmlformats.org/drawingml/2006/main">
              <a:ext uri="{FF2B5EF4-FFF2-40B4-BE49-F238E27FC236}">
                <a16:creationId xmlns:a16="http://schemas.microsoft.com/office/drawing/2014/main" id="{73093D56-4955-4492-85A0-3153C2EE0DD1}"/>
              </a:ext>
            </a:extLst>
          </p:cNvPr>
          <p:cNvSpPr>
            <a:spLocks xmlns:a="http://schemas.openxmlformats.org/drawingml/2006/main" noGrp="1"/>
          </p:cNvSpPr>
          <p:nvPr/>
        </p:nvSpPr>
        <p:spPr>
          <a:xfrm xmlns:a="http://schemas.openxmlformats.org/drawingml/2006/main">
            <a:off x="4400550" y="1857375"/>
            <a:ext cx="33909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Velocity</a:t>
            </a:r>
          </a:p>
        </p:txBody>
      </p:sp>
      <p:graphicFrame>
        <p:nvGraphicFramePr>
          <p:cNvPr id="26" name="Chart">
            <a:extLst xmlns:a="http://schemas.openxmlformats.org/drawingml/2006/main">
              <a:ext uri="{FF2B5EF4-FFF2-40B4-BE49-F238E27FC236}">
                <a16:creationId xmlns:a16="http://schemas.microsoft.com/office/drawing/2014/main" id="{2A55A082-89C4-4AA1-BA17-435FBB33E313}"/>
              </a:ext>
            </a:extLst>
          </p:cNvPr>
          <p:cNvGraphicFramePr/>
          <p:nvPr/>
        </p:nvGraphicFramePr>
        <p:xfrm>
          <a:off xmlns:a="http://schemas.openxmlformats.org/drawingml/2006/main" x="4400550" y="2324100"/>
          <a:ext xmlns:a="http://schemas.openxmlformats.org/drawingml/2006/main" cx="3390900" cy="2743200"/>
        </p:xfrm>
        <a:graphic xmlns:a="http://schemas.openxmlformats.org/drawingml/2006/main">
          <a:graphicData uri="http://schemas.openxmlformats.org/drawingml/2006/chart">
            <c:chart xmlns:r="http://schemas.openxmlformats.org/officeDocument/2006/relationships" xmlns:c="http://schemas.openxmlformats.org/drawingml/2006/chart" r:id="Rb3d18f0482824bf6"/>
          </a:graphicData>
        </a:graphic>
      </p:graphicFrame>
      <p:sp>
        <p:nvSpPr>
          <p:cNvPr id="27" name="body">
            <a:extLst xmlns:a="http://schemas.openxmlformats.org/drawingml/2006/main">
              <a:ext uri="{FF2B5EF4-FFF2-40B4-BE49-F238E27FC236}">
                <a16:creationId xmlns:a16="http://schemas.microsoft.com/office/drawing/2014/main" id="{4B5C6CF6-55DC-46B1-8FE2-2CBEDE77CF2C}"/>
              </a:ext>
            </a:extLst>
          </p:cNvPr>
          <p:cNvSpPr>
            <a:spLocks xmlns:a="http://schemas.openxmlformats.org/drawingml/2006/main" noGrp="1"/>
          </p:cNvSpPr>
          <p:nvPr/>
        </p:nvSpPr>
        <p:spPr>
          <a:xfrm xmlns:a="http://schemas.openxmlformats.org/drawingml/2006/main">
            <a:off x="4400550" y="5267325"/>
            <a:ext cx="3390900" cy="352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1">
                <a:solidFill>
                  <a:srgbClr val="19324D"/>
                </a:solidFill>
                <a:latin typeface="Arial"/>
                <a:ea typeface="Arial"/>
                <a:cs typeface="Arial"/>
              </a:defRPr>
            </a:defPPr>
            <a:lvl1pPr algn="l">
              <a:defRPr sz="1725" b="1">
                <a:solidFill>
                  <a:srgbClr val="19324D"/>
                </a:solidFill>
                <a:latin typeface="Arial"/>
                <a:ea typeface="Arial"/>
                <a:cs typeface="Arial"/>
              </a:defRPr>
            </a:lvl1pPr>
            <a:lvl2pPr algn="l">
              <a:defRPr sz="1725" b="1">
                <a:solidFill>
                  <a:srgbClr val="19324D"/>
                </a:solidFill>
                <a:latin typeface="Arial"/>
                <a:ea typeface="Arial"/>
                <a:cs typeface="Arial"/>
              </a:defRPr>
            </a:lvl2pPr>
            <a:lvl3pPr algn="l">
              <a:defRPr sz="1725" b="1">
                <a:solidFill>
                  <a:srgbClr val="19324D"/>
                </a:solidFill>
                <a:latin typeface="Arial"/>
                <a:ea typeface="Arial"/>
                <a:cs typeface="Arial"/>
              </a:defRPr>
            </a:lvl3pPr>
            <a:lvl4pPr algn="l">
              <a:defRPr sz="1725" b="1">
                <a:solidFill>
                  <a:srgbClr val="19324D"/>
                </a:solidFill>
                <a:latin typeface="Arial"/>
                <a:ea typeface="Arial"/>
                <a:cs typeface="Arial"/>
              </a:defRPr>
            </a:lvl4pPr>
            <a:lvl5pPr algn="l">
              <a:defRPr sz="1725" b="1">
                <a:solidFill>
                  <a:srgbClr val="19324D"/>
                </a:solidFill>
                <a:latin typeface="Arial"/>
                <a:ea typeface="Arial"/>
                <a:cs typeface="Arial"/>
              </a:defRPr>
            </a:lvl5pPr>
            <a:lvl6pPr algn="l">
              <a:defRPr sz="1725" b="1">
                <a:solidFill>
                  <a:srgbClr val="19324D"/>
                </a:solidFill>
                <a:latin typeface="Arial"/>
                <a:ea typeface="Arial"/>
                <a:cs typeface="Arial"/>
              </a:defRPr>
            </a:lvl6pPr>
            <a:lvl7pPr algn="l">
              <a:defRPr sz="1725" b="1">
                <a:solidFill>
                  <a:srgbClr val="19324D"/>
                </a:solidFill>
                <a:latin typeface="Arial"/>
                <a:ea typeface="Arial"/>
                <a:cs typeface="Arial"/>
              </a:defRPr>
            </a:lvl7pPr>
            <a:lvl8pPr algn="l">
              <a:defRPr sz="1725" b="1">
                <a:solidFill>
                  <a:srgbClr val="19324D"/>
                </a:solidFill>
                <a:latin typeface="Arial"/>
                <a:ea typeface="Arial"/>
                <a:cs typeface="Arial"/>
              </a:defRPr>
            </a:lvl8pPr>
            <a:lvl9pPr algn="l">
              <a:defRPr sz="1725" b="1">
                <a:solidFill>
                  <a:srgbClr val="19324D"/>
                </a:solidFill>
                <a:latin typeface="Arial"/>
                <a:ea typeface="Arial"/>
                <a:cs typeface="Arial"/>
              </a:defRPr>
            </a:lvl9pPr>
          </a:lstStyle>
          <a:p xmlns:a="http://schemas.openxmlformats.org/drawingml/2006/main">
            <a:pPr algn="l">
              <a:lnSpc>
                <a:spcPct val="112000"/>
              </a:lnSpc>
              <a:buNone/>
              <a:defRPr sz="1725" b="1">
                <a:solidFill>
                  <a:srgbClr val="19324D"/>
                </a:solidFill>
                <a:latin typeface="Arial"/>
                <a:ea typeface="Arial"/>
                <a:cs typeface="Arial"/>
              </a:defRPr>
            </a:pPr>
            <a:r>
              <a:rPr sz="1725" b="1">
                <a:solidFill>
                  <a:srgbClr val="19324D"/>
                </a:solidFill>
                <a:latin typeface="Arial"/>
                <a:ea typeface="Arial"/>
                <a:cs typeface="Arial"/>
              </a:rPr>
              <a:t>Straight rising line</a:t>
            </a:r>
          </a:p>
        </p:txBody>
      </p:sp>
      <p:sp>
        <p:nvSpPr>
          <p:cNvPr id="28" name="section-heading">
            <a:extLst xmlns:a="http://schemas.openxmlformats.org/drawingml/2006/main">
              <a:ext uri="{FF2B5EF4-FFF2-40B4-BE49-F238E27FC236}">
                <a16:creationId xmlns:a16="http://schemas.microsoft.com/office/drawing/2014/main" id="{A7398455-4FED-41BF-A43A-6E26A5688753}"/>
              </a:ext>
            </a:extLst>
          </p:cNvPr>
          <p:cNvSpPr>
            <a:spLocks xmlns:a="http://schemas.openxmlformats.org/drawingml/2006/main" noGrp="1"/>
          </p:cNvSpPr>
          <p:nvPr/>
        </p:nvSpPr>
        <p:spPr>
          <a:xfrm xmlns:a="http://schemas.openxmlformats.org/drawingml/2006/main">
            <a:off x="8115300" y="1857375"/>
            <a:ext cx="33909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Acceleration</a:t>
            </a:r>
          </a:p>
        </p:txBody>
      </p:sp>
      <p:graphicFrame>
        <p:nvGraphicFramePr>
          <p:cNvPr id="29" name="Chart">
            <a:extLst xmlns:a="http://schemas.openxmlformats.org/drawingml/2006/main">
              <a:ext uri="{FF2B5EF4-FFF2-40B4-BE49-F238E27FC236}">
                <a16:creationId xmlns:a16="http://schemas.microsoft.com/office/drawing/2014/main" id="{E76D2E84-9923-45DB-A7E6-9AB2D8F210F1}"/>
              </a:ext>
            </a:extLst>
          </p:cNvPr>
          <p:cNvGraphicFramePr/>
          <p:nvPr/>
        </p:nvGraphicFramePr>
        <p:xfrm>
          <a:off xmlns:a="http://schemas.openxmlformats.org/drawingml/2006/main" x="8115300" y="2324100"/>
          <a:ext xmlns:a="http://schemas.openxmlformats.org/drawingml/2006/main" cx="3390900" cy="2743200"/>
        </p:xfrm>
        <a:graphic xmlns:a="http://schemas.openxmlformats.org/drawingml/2006/main">
          <a:graphicData uri="http://schemas.openxmlformats.org/drawingml/2006/chart">
            <c:chart xmlns:r="http://schemas.openxmlformats.org/officeDocument/2006/relationships" xmlns:c="http://schemas.openxmlformats.org/drawingml/2006/chart" r:id="R1d41edcf61a04c55"/>
          </a:graphicData>
        </a:graphic>
      </p:graphicFrame>
      <p:sp>
        <p:nvSpPr>
          <p:cNvPr id="30" name="body">
            <a:extLst xmlns:a="http://schemas.openxmlformats.org/drawingml/2006/main">
              <a:ext uri="{FF2B5EF4-FFF2-40B4-BE49-F238E27FC236}">
                <a16:creationId xmlns:a16="http://schemas.microsoft.com/office/drawing/2014/main" id="{39E8487B-2DF6-4C44-9984-42C3264D1AC5}"/>
              </a:ext>
            </a:extLst>
          </p:cNvPr>
          <p:cNvSpPr>
            <a:spLocks xmlns:a="http://schemas.openxmlformats.org/drawingml/2006/main" noGrp="1"/>
          </p:cNvSpPr>
          <p:nvPr/>
        </p:nvSpPr>
        <p:spPr>
          <a:xfrm xmlns:a="http://schemas.openxmlformats.org/drawingml/2006/main">
            <a:off x="8115300" y="5267325"/>
            <a:ext cx="3390900" cy="352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1">
                <a:solidFill>
                  <a:srgbClr val="19324D"/>
                </a:solidFill>
                <a:latin typeface="Arial"/>
                <a:ea typeface="Arial"/>
                <a:cs typeface="Arial"/>
              </a:defRPr>
            </a:defPPr>
            <a:lvl1pPr algn="l">
              <a:defRPr sz="1725" b="1">
                <a:solidFill>
                  <a:srgbClr val="19324D"/>
                </a:solidFill>
                <a:latin typeface="Arial"/>
                <a:ea typeface="Arial"/>
                <a:cs typeface="Arial"/>
              </a:defRPr>
            </a:lvl1pPr>
            <a:lvl2pPr algn="l">
              <a:defRPr sz="1725" b="1">
                <a:solidFill>
                  <a:srgbClr val="19324D"/>
                </a:solidFill>
                <a:latin typeface="Arial"/>
                <a:ea typeface="Arial"/>
                <a:cs typeface="Arial"/>
              </a:defRPr>
            </a:lvl2pPr>
            <a:lvl3pPr algn="l">
              <a:defRPr sz="1725" b="1">
                <a:solidFill>
                  <a:srgbClr val="19324D"/>
                </a:solidFill>
                <a:latin typeface="Arial"/>
                <a:ea typeface="Arial"/>
                <a:cs typeface="Arial"/>
              </a:defRPr>
            </a:lvl3pPr>
            <a:lvl4pPr algn="l">
              <a:defRPr sz="1725" b="1">
                <a:solidFill>
                  <a:srgbClr val="19324D"/>
                </a:solidFill>
                <a:latin typeface="Arial"/>
                <a:ea typeface="Arial"/>
                <a:cs typeface="Arial"/>
              </a:defRPr>
            </a:lvl4pPr>
            <a:lvl5pPr algn="l">
              <a:defRPr sz="1725" b="1">
                <a:solidFill>
                  <a:srgbClr val="19324D"/>
                </a:solidFill>
                <a:latin typeface="Arial"/>
                <a:ea typeface="Arial"/>
                <a:cs typeface="Arial"/>
              </a:defRPr>
            </a:lvl5pPr>
            <a:lvl6pPr algn="l">
              <a:defRPr sz="1725" b="1">
                <a:solidFill>
                  <a:srgbClr val="19324D"/>
                </a:solidFill>
                <a:latin typeface="Arial"/>
                <a:ea typeface="Arial"/>
                <a:cs typeface="Arial"/>
              </a:defRPr>
            </a:lvl6pPr>
            <a:lvl7pPr algn="l">
              <a:defRPr sz="1725" b="1">
                <a:solidFill>
                  <a:srgbClr val="19324D"/>
                </a:solidFill>
                <a:latin typeface="Arial"/>
                <a:ea typeface="Arial"/>
                <a:cs typeface="Arial"/>
              </a:defRPr>
            </a:lvl7pPr>
            <a:lvl8pPr algn="l">
              <a:defRPr sz="1725" b="1">
                <a:solidFill>
                  <a:srgbClr val="19324D"/>
                </a:solidFill>
                <a:latin typeface="Arial"/>
                <a:ea typeface="Arial"/>
                <a:cs typeface="Arial"/>
              </a:defRPr>
            </a:lvl8pPr>
            <a:lvl9pPr algn="l">
              <a:defRPr sz="1725" b="1">
                <a:solidFill>
                  <a:srgbClr val="19324D"/>
                </a:solidFill>
                <a:latin typeface="Arial"/>
                <a:ea typeface="Arial"/>
                <a:cs typeface="Arial"/>
              </a:defRPr>
            </a:lvl9pPr>
          </a:lstStyle>
          <a:p xmlns:a="http://schemas.openxmlformats.org/drawingml/2006/main">
            <a:pPr algn="l">
              <a:lnSpc>
                <a:spcPct val="112000"/>
              </a:lnSpc>
              <a:buNone/>
              <a:defRPr sz="1725" b="1">
                <a:solidFill>
                  <a:srgbClr val="19324D"/>
                </a:solidFill>
                <a:latin typeface="Arial"/>
                <a:ea typeface="Arial"/>
                <a:cs typeface="Arial"/>
              </a:defRPr>
            </a:pPr>
            <a:r>
              <a:rPr sz="1725" b="1">
                <a:solidFill>
                  <a:srgbClr val="19324D"/>
                </a:solidFill>
                <a:latin typeface="Arial"/>
                <a:ea typeface="Arial"/>
                <a:cs typeface="Arial"/>
              </a:rPr>
              <a:t>Horizontal above zero</a:t>
            </a:r>
          </a:p>
        </p:txBody>
      </p:sp>
      <p:sp>
        <p:nvSpPr>
          <p:cNvPr id="31" name="body">
            <a:extLst xmlns:a="http://schemas.openxmlformats.org/drawingml/2006/main">
              <a:ext uri="{FF2B5EF4-FFF2-40B4-BE49-F238E27FC236}">
                <a16:creationId xmlns:a16="http://schemas.microsoft.com/office/drawing/2014/main" id="{423152B1-8BD4-496E-98D4-6E44DCFD0CA1}"/>
              </a:ext>
            </a:extLst>
          </p:cNvPr>
          <p:cNvSpPr>
            <a:spLocks xmlns:a="http://schemas.openxmlformats.org/drawingml/2006/main" noGrp="1"/>
          </p:cNvSpPr>
          <p:nvPr/>
        </p:nvSpPr>
        <p:spPr>
          <a:xfrm xmlns:a="http://schemas.openxmlformats.org/drawingml/2006/main">
            <a:off x="685800" y="5715000"/>
            <a:ext cx="10820400" cy="365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5B6C7E"/>
                </a:solidFill>
                <a:latin typeface="Arial"/>
                <a:ea typeface="Arial"/>
                <a:cs typeface="Arial"/>
              </a:defRPr>
            </a:defPPr>
            <a:lvl1pPr algn="l">
              <a:defRPr sz="1800" b="0">
                <a:solidFill>
                  <a:srgbClr val="5B6C7E"/>
                </a:solidFill>
                <a:latin typeface="Arial"/>
                <a:ea typeface="Arial"/>
                <a:cs typeface="Arial"/>
              </a:defRPr>
            </a:lvl1pPr>
            <a:lvl2pPr algn="l">
              <a:defRPr sz="1800" b="0">
                <a:solidFill>
                  <a:srgbClr val="5B6C7E"/>
                </a:solidFill>
                <a:latin typeface="Arial"/>
                <a:ea typeface="Arial"/>
                <a:cs typeface="Arial"/>
              </a:defRPr>
            </a:lvl2pPr>
            <a:lvl3pPr algn="l">
              <a:defRPr sz="1800" b="0">
                <a:solidFill>
                  <a:srgbClr val="5B6C7E"/>
                </a:solidFill>
                <a:latin typeface="Arial"/>
                <a:ea typeface="Arial"/>
                <a:cs typeface="Arial"/>
              </a:defRPr>
            </a:lvl3pPr>
            <a:lvl4pPr algn="l">
              <a:defRPr sz="1800" b="0">
                <a:solidFill>
                  <a:srgbClr val="5B6C7E"/>
                </a:solidFill>
                <a:latin typeface="Arial"/>
                <a:ea typeface="Arial"/>
                <a:cs typeface="Arial"/>
              </a:defRPr>
            </a:lvl4pPr>
            <a:lvl5pPr algn="l">
              <a:defRPr sz="1800" b="0">
                <a:solidFill>
                  <a:srgbClr val="5B6C7E"/>
                </a:solidFill>
                <a:latin typeface="Arial"/>
                <a:ea typeface="Arial"/>
                <a:cs typeface="Arial"/>
              </a:defRPr>
            </a:lvl5pPr>
            <a:lvl6pPr algn="l">
              <a:defRPr sz="1800" b="0">
                <a:solidFill>
                  <a:srgbClr val="5B6C7E"/>
                </a:solidFill>
                <a:latin typeface="Arial"/>
                <a:ea typeface="Arial"/>
                <a:cs typeface="Arial"/>
              </a:defRPr>
            </a:lvl6pPr>
            <a:lvl7pPr algn="l">
              <a:defRPr sz="1800" b="0">
                <a:solidFill>
                  <a:srgbClr val="5B6C7E"/>
                </a:solidFill>
                <a:latin typeface="Arial"/>
                <a:ea typeface="Arial"/>
                <a:cs typeface="Arial"/>
              </a:defRPr>
            </a:lvl7pPr>
            <a:lvl8pPr algn="l">
              <a:defRPr sz="1800" b="0">
                <a:solidFill>
                  <a:srgbClr val="5B6C7E"/>
                </a:solidFill>
                <a:latin typeface="Arial"/>
                <a:ea typeface="Arial"/>
                <a:cs typeface="Arial"/>
              </a:defRPr>
            </a:lvl8pPr>
            <a:lvl9pPr algn="l">
              <a:defRPr sz="1800" b="0">
                <a:solidFill>
                  <a:srgbClr val="5B6C7E"/>
                </a:solidFill>
                <a:latin typeface="Arial"/>
                <a:ea typeface="Arial"/>
                <a:cs typeface="Arial"/>
              </a:defRPr>
            </a:lvl9pPr>
          </a:lstStyle>
          <a:p xmlns:a="http://schemas.openxmlformats.org/drawingml/2006/main">
            <a:pPr algn="l">
              <a:lnSpc>
                <a:spcPct val="112000"/>
              </a:lnSpc>
              <a:buNone/>
              <a:defRPr sz="1800" b="0">
                <a:solidFill>
                  <a:srgbClr val="5B6C7E"/>
                </a:solidFill>
                <a:latin typeface="Arial"/>
                <a:ea typeface="Arial"/>
                <a:cs typeface="Arial"/>
              </a:defRPr>
            </a:pPr>
            <a:r>
              <a:rPr sz="1800" b="0">
                <a:solidFill>
                  <a:srgbClr val="5B6C7E"/>
                </a:solidFill>
                <a:latin typeface="Arial"/>
                <a:ea typeface="Arial"/>
                <a:cs typeface="Arial"/>
              </a:rPr>
              <a:t>One motion: x = 2 + 2t + t², v = 2 + 2t and a = +2 in SI units.</a:t>
            </a:r>
          </a:p>
        </p:txBody>
      </p:sp>
    </p:spTree>
    <p:extLst>
      <p:ext uri="{BB962C8B-B14F-4D97-AF65-F5344CB8AC3E}">
        <p14:creationId xmlns:p14="http://schemas.microsoft.com/office/powerpoint/2010/main" val="596322504"/>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Sketches for steady braking</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9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27</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B45A00"/>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QUESTION 9</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sp>
        <p:nvSpPr>
          <p:cNvPr id="22" name="content-panel">
            <a:extLst xmlns:a="http://schemas.openxmlformats.org/drawingml/2006/main">
              <a:ext uri="{FF2B5EF4-FFF2-40B4-BE49-F238E27FC236}">
                <a16:creationId xmlns:a16="http://schemas.microsoft.com/office/drawing/2014/main" id="{1269B479-D8F1-40A6-B89C-E01859F286D3}"/>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5F5F5"/>
          </a:solidFill>
          <a:ln xmlns:a="http://schemas.openxmlformats.org/drawingml/2006/main" w="0">
            <a:noFill/>
          </a:ln>
        </p:spPr>
      </p:sp>
      <p:sp>
        <p:nvSpPr>
          <p:cNvPr id="23" name="panel-label">
            <a:extLst xmlns:a="http://schemas.openxmlformats.org/drawingml/2006/main">
              <a:ext uri="{FF2B5EF4-FFF2-40B4-BE49-F238E27FC236}">
                <a16:creationId xmlns:a16="http://schemas.microsoft.com/office/drawing/2014/main" id="{4087D2E7-92BD-41C2-A5D1-A0B18BE897E4}"/>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NARRATIVE</a:t>
            </a:r>
          </a:p>
        </p:txBody>
      </p:sp>
      <p:sp>
        <p:nvSpPr>
          <p:cNvPr id="24" name="body">
            <a:extLst xmlns:a="http://schemas.openxmlformats.org/drawingml/2006/main">
              <a:ext uri="{FF2B5EF4-FFF2-40B4-BE49-F238E27FC236}">
                <a16:creationId xmlns:a16="http://schemas.microsoft.com/office/drawing/2014/main" id="{43068AAB-99F9-4932-B2C7-E491E44BC685}"/>
              </a:ext>
            </a:extLst>
          </p:cNvPr>
          <p:cNvSpPr>
            <a:spLocks xmlns:a="http://schemas.openxmlformats.org/drawingml/2006/main" noGrp="1"/>
          </p:cNvSpPr>
          <p:nvPr/>
        </p:nvSpPr>
        <p:spPr>
          <a:xfrm xmlns:a="http://schemas.openxmlformats.org/drawingml/2006/main">
            <a:off x="952500" y="2390775"/>
            <a:ext cx="3657600" cy="113728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 cart moves right at 8.0 m/s,</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then slows uniformly to rest in</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4.0 s.</a:t>
            </a:r>
          </a:p>
        </p:txBody>
      </p:sp>
      <p:sp>
        <p:nvSpPr>
          <p:cNvPr id="25" name="body">
            <a:extLst xmlns:a="http://schemas.openxmlformats.org/drawingml/2006/main">
              <a:ext uri="{FF2B5EF4-FFF2-40B4-BE49-F238E27FC236}">
                <a16:creationId xmlns:a16="http://schemas.microsoft.com/office/drawing/2014/main" id="{52AAE032-C2A1-46C4-B1ED-E45CFEF09AE9}"/>
              </a:ext>
            </a:extLst>
          </p:cNvPr>
          <p:cNvSpPr>
            <a:spLocks xmlns:a="http://schemas.openxmlformats.org/drawingml/2006/main" noGrp="1"/>
          </p:cNvSpPr>
          <p:nvPr/>
        </p:nvSpPr>
        <p:spPr>
          <a:xfrm xmlns:a="http://schemas.openxmlformats.org/drawingml/2006/main">
            <a:off x="952500" y="4419600"/>
            <a:ext cx="36576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x₀ = 0 m</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Positive x points right.</a:t>
            </a:r>
          </a:p>
        </p:txBody>
      </p:sp>
      <p:sp>
        <p:nvSpPr>
          <p:cNvPr id="26" name="question-part-a">
            <a:extLst xmlns:a="http://schemas.openxmlformats.org/drawingml/2006/main">
              <a:ext uri="{FF2B5EF4-FFF2-40B4-BE49-F238E27FC236}">
                <a16:creationId xmlns:a16="http://schemas.microsoft.com/office/drawing/2014/main" id="{0FB2BE6F-F8DF-4B5D-998B-B7E204739777}"/>
              </a:ext>
            </a:extLst>
          </p:cNvPr>
          <p:cNvSpPr>
            <a:spLocks xmlns:a="http://schemas.openxmlformats.org/drawingml/2006/main" noGrp="1"/>
          </p:cNvSpPr>
          <p:nvPr/>
        </p:nvSpPr>
        <p:spPr>
          <a:xfrm xmlns:a="http://schemas.openxmlformats.org/drawingml/2006/main">
            <a:off x="5334000" y="1924050"/>
            <a:ext cx="6172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 Sketch x(t), v(t) and a(t) for the first 4.0 s.</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Include the signs and end values.</a:t>
            </a:r>
          </a:p>
        </p:txBody>
      </p:sp>
      <p:sp>
        <p:nvSpPr>
          <p:cNvPr id="27" name="question-part-b">
            <a:extLst xmlns:a="http://schemas.openxmlformats.org/drawingml/2006/main">
              <a:ext uri="{FF2B5EF4-FFF2-40B4-BE49-F238E27FC236}">
                <a16:creationId xmlns:a16="http://schemas.microsoft.com/office/drawing/2014/main" id="{3FA9E8FF-F294-4CD7-94A8-EE024EB44469}"/>
              </a:ext>
            </a:extLst>
          </p:cNvPr>
          <p:cNvSpPr>
            <a:spLocks xmlns:a="http://schemas.openxmlformats.org/drawingml/2006/main" noGrp="1"/>
          </p:cNvSpPr>
          <p:nvPr/>
        </p:nvSpPr>
        <p:spPr>
          <a:xfrm xmlns:a="http://schemas.openxmlformats.org/drawingml/2006/main">
            <a:off x="5334000" y="3034665"/>
            <a:ext cx="6172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(b) Describe how the position graph’s slope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changes. State its concavity.</a:t>
            </a:r>
          </a:p>
        </p:txBody>
      </p:sp>
      <p:sp>
        <p:nvSpPr>
          <p:cNvPr id="28" name="question-part-c">
            <a:extLst xmlns:a="http://schemas.openxmlformats.org/drawingml/2006/main">
              <a:ext uri="{FF2B5EF4-FFF2-40B4-BE49-F238E27FC236}">
                <a16:creationId xmlns:a16="http://schemas.microsoft.com/office/drawing/2014/main" id="{EA2A72E0-FAE3-46C2-9068-CB19C7E6339D}"/>
              </a:ext>
            </a:extLst>
          </p:cNvPr>
          <p:cNvSpPr>
            <a:spLocks xmlns:a="http://schemas.openxmlformats.org/drawingml/2006/main" noGrp="1"/>
          </p:cNvSpPr>
          <p:nvPr/>
        </p:nvSpPr>
        <p:spPr>
          <a:xfrm xmlns:a="http://schemas.openxmlformats.org/drawingml/2006/main">
            <a:off x="5334000" y="4145280"/>
            <a:ext cx="6172200" cy="4171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(c) Find x, v and a at 4.0 s.</a:t>
            </a:r>
          </a:p>
        </p:txBody>
      </p:sp>
      <p:sp>
        <p:nvSpPr>
          <p:cNvPr id="29" name="hint">
            <a:extLst xmlns:a="http://schemas.openxmlformats.org/drawingml/2006/main">
              <a:ext uri="{FF2B5EF4-FFF2-40B4-BE49-F238E27FC236}">
                <a16:creationId xmlns:a16="http://schemas.microsoft.com/office/drawing/2014/main" id="{DC29483E-EA4A-4834-A9FF-676184022DE0}"/>
              </a:ext>
            </a:extLst>
          </p:cNvPr>
          <p:cNvSpPr>
            <a:spLocks xmlns:a="http://schemas.openxmlformats.org/drawingml/2006/main" noGrp="1"/>
          </p:cNvSpPr>
          <p:nvPr/>
        </p:nvSpPr>
        <p:spPr>
          <a:xfrm xmlns:a="http://schemas.openxmlformats.org/drawingml/2006/main">
            <a:off x="5334000" y="5724525"/>
            <a:ext cx="6172200" cy="352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5B6C7E"/>
                </a:solidFill>
                <a:latin typeface="Arial"/>
                <a:ea typeface="Arial"/>
                <a:cs typeface="Arial"/>
              </a:defRPr>
            </a:defPPr>
            <a:lvl1pPr algn="l">
              <a:defRPr sz="1725" b="0">
                <a:solidFill>
                  <a:srgbClr val="5B6C7E"/>
                </a:solidFill>
                <a:latin typeface="Arial"/>
                <a:ea typeface="Arial"/>
                <a:cs typeface="Arial"/>
              </a:defRPr>
            </a:lvl1pPr>
            <a:lvl2pPr algn="l">
              <a:defRPr sz="1725" b="0">
                <a:solidFill>
                  <a:srgbClr val="5B6C7E"/>
                </a:solidFill>
                <a:latin typeface="Arial"/>
                <a:ea typeface="Arial"/>
                <a:cs typeface="Arial"/>
              </a:defRPr>
            </a:lvl2pPr>
            <a:lvl3pPr algn="l">
              <a:defRPr sz="1725" b="0">
                <a:solidFill>
                  <a:srgbClr val="5B6C7E"/>
                </a:solidFill>
                <a:latin typeface="Arial"/>
                <a:ea typeface="Arial"/>
                <a:cs typeface="Arial"/>
              </a:defRPr>
            </a:lvl3pPr>
            <a:lvl4pPr algn="l">
              <a:defRPr sz="1725" b="0">
                <a:solidFill>
                  <a:srgbClr val="5B6C7E"/>
                </a:solidFill>
                <a:latin typeface="Arial"/>
                <a:ea typeface="Arial"/>
                <a:cs typeface="Arial"/>
              </a:defRPr>
            </a:lvl4pPr>
            <a:lvl5pPr algn="l">
              <a:defRPr sz="1725" b="0">
                <a:solidFill>
                  <a:srgbClr val="5B6C7E"/>
                </a:solidFill>
                <a:latin typeface="Arial"/>
                <a:ea typeface="Arial"/>
                <a:cs typeface="Arial"/>
              </a:defRPr>
            </a:lvl5pPr>
            <a:lvl6pPr algn="l">
              <a:defRPr sz="1725" b="0">
                <a:solidFill>
                  <a:srgbClr val="5B6C7E"/>
                </a:solidFill>
                <a:latin typeface="Arial"/>
                <a:ea typeface="Arial"/>
                <a:cs typeface="Arial"/>
              </a:defRPr>
            </a:lvl6pPr>
            <a:lvl7pPr algn="l">
              <a:defRPr sz="1725" b="0">
                <a:solidFill>
                  <a:srgbClr val="5B6C7E"/>
                </a:solidFill>
                <a:latin typeface="Arial"/>
                <a:ea typeface="Arial"/>
                <a:cs typeface="Arial"/>
              </a:defRPr>
            </a:lvl7pPr>
            <a:lvl8pPr algn="l">
              <a:defRPr sz="1725" b="0">
                <a:solidFill>
                  <a:srgbClr val="5B6C7E"/>
                </a:solidFill>
                <a:latin typeface="Arial"/>
                <a:ea typeface="Arial"/>
                <a:cs typeface="Arial"/>
              </a:defRPr>
            </a:lvl8pPr>
            <a:lvl9pPr algn="l">
              <a:defRPr sz="1725" b="0">
                <a:solidFill>
                  <a:srgbClr val="5B6C7E"/>
                </a:solidFill>
                <a:latin typeface="Arial"/>
                <a:ea typeface="Arial"/>
                <a:cs typeface="Arial"/>
              </a:defRPr>
            </a:lvl9pPr>
          </a:lstStyle>
          <a:p xmlns:a="http://schemas.openxmlformats.org/drawingml/2006/main">
            <a:pPr algn="l">
              <a:lnSpc>
                <a:spcPct val="112000"/>
              </a:lnSpc>
              <a:buNone/>
              <a:defRPr sz="1725" b="0">
                <a:solidFill>
                  <a:srgbClr val="5B6C7E"/>
                </a:solidFill>
                <a:latin typeface="Arial"/>
                <a:ea typeface="Arial"/>
                <a:cs typeface="Arial"/>
              </a:defRPr>
            </a:pPr>
            <a:r>
              <a:rPr sz="1725" b="0">
                <a:solidFill>
                  <a:srgbClr val="5B6C7E"/>
                </a:solidFill>
                <a:latin typeface="Arial"/>
                <a:ea typeface="Arial"/>
                <a:cs typeface="Arial"/>
              </a:rPr>
              <a:t>Hint: Use one motion story to check all three graphs.</a:t>
            </a:r>
          </a:p>
        </p:txBody>
      </p:sp>
    </p:spTree>
    <p:extLst>
      <p:ext uri="{BB962C8B-B14F-4D97-AF65-F5344CB8AC3E}">
        <p14:creationId xmlns:p14="http://schemas.microsoft.com/office/powerpoint/2010/main" val="596322504"/>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Sketches for steady braking</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9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28</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19324D"/>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ANSWER 9</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sp>
        <p:nvSpPr>
          <p:cNvPr id="22" name="section-heading">
            <a:extLst xmlns:a="http://schemas.openxmlformats.org/drawingml/2006/main">
              <a:ext uri="{FF2B5EF4-FFF2-40B4-BE49-F238E27FC236}">
                <a16:creationId xmlns:a16="http://schemas.microsoft.com/office/drawing/2014/main" id="{A575E0FF-EAC0-4F7E-B0C4-9DD999350996}"/>
              </a:ext>
            </a:extLst>
          </p:cNvPr>
          <p:cNvSpPr>
            <a:spLocks xmlns:a="http://schemas.openxmlformats.org/drawingml/2006/main" noGrp="1"/>
          </p:cNvSpPr>
          <p:nvPr/>
        </p:nvSpPr>
        <p:spPr>
          <a:xfrm xmlns:a="http://schemas.openxmlformats.org/drawingml/2006/main">
            <a:off x="685800" y="1857375"/>
            <a:ext cx="33909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 Position</a:t>
            </a:r>
          </a:p>
        </p:txBody>
      </p:sp>
      <p:graphicFrame>
        <p:nvGraphicFramePr>
          <p:cNvPr id="23" name="Chart">
            <a:extLst xmlns:a="http://schemas.openxmlformats.org/drawingml/2006/main">
              <a:ext uri="{FF2B5EF4-FFF2-40B4-BE49-F238E27FC236}">
                <a16:creationId xmlns:a16="http://schemas.microsoft.com/office/drawing/2014/main" id="{A1F03E61-971F-444A-BB24-714D4ED57A69}"/>
              </a:ext>
            </a:extLst>
          </p:cNvPr>
          <p:cNvGraphicFramePr/>
          <p:nvPr/>
        </p:nvGraphicFramePr>
        <p:xfrm>
          <a:off xmlns:a="http://schemas.openxmlformats.org/drawingml/2006/main" x="685800" y="2324100"/>
          <a:ext xmlns:a="http://schemas.openxmlformats.org/drawingml/2006/main" cx="3390900" cy="2743200"/>
        </p:xfrm>
        <a:graphic xmlns:a="http://schemas.openxmlformats.org/drawingml/2006/main">
          <a:graphicData uri="http://schemas.openxmlformats.org/drawingml/2006/chart">
            <c:chart xmlns:r="http://schemas.openxmlformats.org/officeDocument/2006/relationships" xmlns:c="http://schemas.openxmlformats.org/drawingml/2006/chart" r:id="R2e9bb1a9129a4735"/>
          </a:graphicData>
        </a:graphic>
      </p:graphicFrame>
      <p:sp>
        <p:nvSpPr>
          <p:cNvPr id="24" name="body">
            <a:extLst xmlns:a="http://schemas.openxmlformats.org/drawingml/2006/main">
              <a:ext uri="{FF2B5EF4-FFF2-40B4-BE49-F238E27FC236}">
                <a16:creationId xmlns:a16="http://schemas.microsoft.com/office/drawing/2014/main" id="{D852A2FA-B5BB-4E47-9DF5-D4E029923EC0}"/>
              </a:ext>
            </a:extLst>
          </p:cNvPr>
          <p:cNvSpPr>
            <a:spLocks xmlns:a="http://schemas.openxmlformats.org/drawingml/2006/main" noGrp="1"/>
          </p:cNvSpPr>
          <p:nvPr/>
        </p:nvSpPr>
        <p:spPr>
          <a:xfrm xmlns:a="http://schemas.openxmlformats.org/drawingml/2006/main">
            <a:off x="685800" y="5267325"/>
            <a:ext cx="3390900" cy="352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1">
                <a:solidFill>
                  <a:srgbClr val="19324D"/>
                </a:solidFill>
                <a:latin typeface="Arial"/>
                <a:ea typeface="Arial"/>
                <a:cs typeface="Arial"/>
              </a:defRPr>
            </a:defPPr>
            <a:lvl1pPr algn="l">
              <a:defRPr sz="1725" b="1">
                <a:solidFill>
                  <a:srgbClr val="19324D"/>
                </a:solidFill>
                <a:latin typeface="Arial"/>
                <a:ea typeface="Arial"/>
                <a:cs typeface="Arial"/>
              </a:defRPr>
            </a:lvl1pPr>
            <a:lvl2pPr algn="l">
              <a:defRPr sz="1725" b="1">
                <a:solidFill>
                  <a:srgbClr val="19324D"/>
                </a:solidFill>
                <a:latin typeface="Arial"/>
                <a:ea typeface="Arial"/>
                <a:cs typeface="Arial"/>
              </a:defRPr>
            </a:lvl2pPr>
            <a:lvl3pPr algn="l">
              <a:defRPr sz="1725" b="1">
                <a:solidFill>
                  <a:srgbClr val="19324D"/>
                </a:solidFill>
                <a:latin typeface="Arial"/>
                <a:ea typeface="Arial"/>
                <a:cs typeface="Arial"/>
              </a:defRPr>
            </a:lvl3pPr>
            <a:lvl4pPr algn="l">
              <a:defRPr sz="1725" b="1">
                <a:solidFill>
                  <a:srgbClr val="19324D"/>
                </a:solidFill>
                <a:latin typeface="Arial"/>
                <a:ea typeface="Arial"/>
                <a:cs typeface="Arial"/>
              </a:defRPr>
            </a:lvl4pPr>
            <a:lvl5pPr algn="l">
              <a:defRPr sz="1725" b="1">
                <a:solidFill>
                  <a:srgbClr val="19324D"/>
                </a:solidFill>
                <a:latin typeface="Arial"/>
                <a:ea typeface="Arial"/>
                <a:cs typeface="Arial"/>
              </a:defRPr>
            </a:lvl5pPr>
            <a:lvl6pPr algn="l">
              <a:defRPr sz="1725" b="1">
                <a:solidFill>
                  <a:srgbClr val="19324D"/>
                </a:solidFill>
                <a:latin typeface="Arial"/>
                <a:ea typeface="Arial"/>
                <a:cs typeface="Arial"/>
              </a:defRPr>
            </a:lvl6pPr>
            <a:lvl7pPr algn="l">
              <a:defRPr sz="1725" b="1">
                <a:solidFill>
                  <a:srgbClr val="19324D"/>
                </a:solidFill>
                <a:latin typeface="Arial"/>
                <a:ea typeface="Arial"/>
                <a:cs typeface="Arial"/>
              </a:defRPr>
            </a:lvl7pPr>
            <a:lvl8pPr algn="l">
              <a:defRPr sz="1725" b="1">
                <a:solidFill>
                  <a:srgbClr val="19324D"/>
                </a:solidFill>
                <a:latin typeface="Arial"/>
                <a:ea typeface="Arial"/>
                <a:cs typeface="Arial"/>
              </a:defRPr>
            </a:lvl8pPr>
            <a:lvl9pPr algn="l">
              <a:defRPr sz="1725" b="1">
                <a:solidFill>
                  <a:srgbClr val="19324D"/>
                </a:solidFill>
                <a:latin typeface="Arial"/>
                <a:ea typeface="Arial"/>
                <a:cs typeface="Arial"/>
              </a:defRPr>
            </a:lvl9pPr>
          </a:lstStyle>
          <a:p xmlns:a="http://schemas.openxmlformats.org/drawingml/2006/main">
            <a:pPr algn="l">
              <a:lnSpc>
                <a:spcPct val="112000"/>
              </a:lnSpc>
              <a:buNone/>
              <a:defRPr sz="1725" b="1">
                <a:solidFill>
                  <a:srgbClr val="19324D"/>
                </a:solidFill>
                <a:latin typeface="Arial"/>
                <a:ea typeface="Arial"/>
                <a:cs typeface="Arial"/>
              </a:defRPr>
            </a:pPr>
            <a:r>
              <a:rPr sz="1725" b="1">
                <a:solidFill>
                  <a:srgbClr val="19324D"/>
                </a:solidFill>
                <a:latin typeface="Arial"/>
                <a:ea typeface="Arial"/>
                <a:cs typeface="Arial"/>
              </a:rPr>
              <a:t>Positive slope falls to zero</a:t>
            </a:r>
          </a:p>
        </p:txBody>
      </p:sp>
      <p:sp>
        <p:nvSpPr>
          <p:cNvPr id="25" name="section-heading">
            <a:extLst xmlns:a="http://schemas.openxmlformats.org/drawingml/2006/main">
              <a:ext uri="{FF2B5EF4-FFF2-40B4-BE49-F238E27FC236}">
                <a16:creationId xmlns:a16="http://schemas.microsoft.com/office/drawing/2014/main" id="{2146DF16-C599-4F2B-A91C-6383809F820B}"/>
              </a:ext>
            </a:extLst>
          </p:cNvPr>
          <p:cNvSpPr>
            <a:spLocks xmlns:a="http://schemas.openxmlformats.org/drawingml/2006/main" noGrp="1"/>
          </p:cNvSpPr>
          <p:nvPr/>
        </p:nvSpPr>
        <p:spPr>
          <a:xfrm xmlns:a="http://schemas.openxmlformats.org/drawingml/2006/main">
            <a:off x="4400550" y="1857375"/>
            <a:ext cx="33909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Velocity</a:t>
            </a:r>
          </a:p>
        </p:txBody>
      </p:sp>
      <p:graphicFrame>
        <p:nvGraphicFramePr>
          <p:cNvPr id="26" name="Chart">
            <a:extLst xmlns:a="http://schemas.openxmlformats.org/drawingml/2006/main">
              <a:ext uri="{FF2B5EF4-FFF2-40B4-BE49-F238E27FC236}">
                <a16:creationId xmlns:a16="http://schemas.microsoft.com/office/drawing/2014/main" id="{6FE8DCC6-67D0-4F96-9741-F95BFE64FF76}"/>
              </a:ext>
            </a:extLst>
          </p:cNvPr>
          <p:cNvGraphicFramePr/>
          <p:nvPr/>
        </p:nvGraphicFramePr>
        <p:xfrm>
          <a:off xmlns:a="http://schemas.openxmlformats.org/drawingml/2006/main" x="4400550" y="2324100"/>
          <a:ext xmlns:a="http://schemas.openxmlformats.org/drawingml/2006/main" cx="3390900" cy="2743200"/>
        </p:xfrm>
        <a:graphic xmlns:a="http://schemas.openxmlformats.org/drawingml/2006/main">
          <a:graphicData uri="http://schemas.openxmlformats.org/drawingml/2006/chart">
            <c:chart xmlns:r="http://schemas.openxmlformats.org/officeDocument/2006/relationships" xmlns:c="http://schemas.openxmlformats.org/drawingml/2006/chart" r:id="R70ea58ec75264e64"/>
          </a:graphicData>
        </a:graphic>
      </p:graphicFrame>
      <p:sp>
        <p:nvSpPr>
          <p:cNvPr id="27" name="body">
            <a:extLst xmlns:a="http://schemas.openxmlformats.org/drawingml/2006/main">
              <a:ext uri="{FF2B5EF4-FFF2-40B4-BE49-F238E27FC236}">
                <a16:creationId xmlns:a16="http://schemas.microsoft.com/office/drawing/2014/main" id="{D7CD4461-EB12-44A1-8B24-A652DDF25134}"/>
              </a:ext>
            </a:extLst>
          </p:cNvPr>
          <p:cNvSpPr>
            <a:spLocks xmlns:a="http://schemas.openxmlformats.org/drawingml/2006/main" noGrp="1"/>
          </p:cNvSpPr>
          <p:nvPr/>
        </p:nvSpPr>
        <p:spPr>
          <a:xfrm xmlns:a="http://schemas.openxmlformats.org/drawingml/2006/main">
            <a:off x="4400550" y="5267325"/>
            <a:ext cx="3390900" cy="352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1">
                <a:solidFill>
                  <a:srgbClr val="19324D"/>
                </a:solidFill>
                <a:latin typeface="Arial"/>
                <a:ea typeface="Arial"/>
                <a:cs typeface="Arial"/>
              </a:defRPr>
            </a:defPPr>
            <a:lvl1pPr algn="l">
              <a:defRPr sz="1725" b="1">
                <a:solidFill>
                  <a:srgbClr val="19324D"/>
                </a:solidFill>
                <a:latin typeface="Arial"/>
                <a:ea typeface="Arial"/>
                <a:cs typeface="Arial"/>
              </a:defRPr>
            </a:lvl1pPr>
            <a:lvl2pPr algn="l">
              <a:defRPr sz="1725" b="1">
                <a:solidFill>
                  <a:srgbClr val="19324D"/>
                </a:solidFill>
                <a:latin typeface="Arial"/>
                <a:ea typeface="Arial"/>
                <a:cs typeface="Arial"/>
              </a:defRPr>
            </a:lvl2pPr>
            <a:lvl3pPr algn="l">
              <a:defRPr sz="1725" b="1">
                <a:solidFill>
                  <a:srgbClr val="19324D"/>
                </a:solidFill>
                <a:latin typeface="Arial"/>
                <a:ea typeface="Arial"/>
                <a:cs typeface="Arial"/>
              </a:defRPr>
            </a:lvl3pPr>
            <a:lvl4pPr algn="l">
              <a:defRPr sz="1725" b="1">
                <a:solidFill>
                  <a:srgbClr val="19324D"/>
                </a:solidFill>
                <a:latin typeface="Arial"/>
                <a:ea typeface="Arial"/>
                <a:cs typeface="Arial"/>
              </a:defRPr>
            </a:lvl4pPr>
            <a:lvl5pPr algn="l">
              <a:defRPr sz="1725" b="1">
                <a:solidFill>
                  <a:srgbClr val="19324D"/>
                </a:solidFill>
                <a:latin typeface="Arial"/>
                <a:ea typeface="Arial"/>
                <a:cs typeface="Arial"/>
              </a:defRPr>
            </a:lvl5pPr>
            <a:lvl6pPr algn="l">
              <a:defRPr sz="1725" b="1">
                <a:solidFill>
                  <a:srgbClr val="19324D"/>
                </a:solidFill>
                <a:latin typeface="Arial"/>
                <a:ea typeface="Arial"/>
                <a:cs typeface="Arial"/>
              </a:defRPr>
            </a:lvl6pPr>
            <a:lvl7pPr algn="l">
              <a:defRPr sz="1725" b="1">
                <a:solidFill>
                  <a:srgbClr val="19324D"/>
                </a:solidFill>
                <a:latin typeface="Arial"/>
                <a:ea typeface="Arial"/>
                <a:cs typeface="Arial"/>
              </a:defRPr>
            </a:lvl7pPr>
            <a:lvl8pPr algn="l">
              <a:defRPr sz="1725" b="1">
                <a:solidFill>
                  <a:srgbClr val="19324D"/>
                </a:solidFill>
                <a:latin typeface="Arial"/>
                <a:ea typeface="Arial"/>
                <a:cs typeface="Arial"/>
              </a:defRPr>
            </a:lvl8pPr>
            <a:lvl9pPr algn="l">
              <a:defRPr sz="1725" b="1">
                <a:solidFill>
                  <a:srgbClr val="19324D"/>
                </a:solidFill>
                <a:latin typeface="Arial"/>
                <a:ea typeface="Arial"/>
                <a:cs typeface="Arial"/>
              </a:defRPr>
            </a:lvl9pPr>
          </a:lstStyle>
          <a:p xmlns:a="http://schemas.openxmlformats.org/drawingml/2006/main">
            <a:pPr algn="l">
              <a:lnSpc>
                <a:spcPct val="112000"/>
              </a:lnSpc>
              <a:buNone/>
              <a:defRPr sz="1725" b="1">
                <a:solidFill>
                  <a:srgbClr val="19324D"/>
                </a:solidFill>
                <a:latin typeface="Arial"/>
                <a:ea typeface="Arial"/>
                <a:cs typeface="Arial"/>
              </a:defRPr>
            </a:pPr>
            <a:r>
              <a:rPr sz="1725" b="1">
                <a:solidFill>
                  <a:srgbClr val="19324D"/>
                </a:solidFill>
                <a:latin typeface="Arial"/>
                <a:ea typeface="Arial"/>
                <a:cs typeface="Arial"/>
              </a:rPr>
              <a:t>Constant negative slope</a:t>
            </a:r>
          </a:p>
        </p:txBody>
      </p:sp>
      <p:sp>
        <p:nvSpPr>
          <p:cNvPr id="28" name="section-heading">
            <a:extLst xmlns:a="http://schemas.openxmlformats.org/drawingml/2006/main">
              <a:ext uri="{FF2B5EF4-FFF2-40B4-BE49-F238E27FC236}">
                <a16:creationId xmlns:a16="http://schemas.microsoft.com/office/drawing/2014/main" id="{D6AD3E9B-D290-4BA6-8EF5-67C05972C5AD}"/>
              </a:ext>
            </a:extLst>
          </p:cNvPr>
          <p:cNvSpPr>
            <a:spLocks xmlns:a="http://schemas.openxmlformats.org/drawingml/2006/main" noGrp="1"/>
          </p:cNvSpPr>
          <p:nvPr/>
        </p:nvSpPr>
        <p:spPr>
          <a:xfrm xmlns:a="http://schemas.openxmlformats.org/drawingml/2006/main">
            <a:off x="8115300" y="1857375"/>
            <a:ext cx="33909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Acceleration</a:t>
            </a:r>
          </a:p>
        </p:txBody>
      </p:sp>
      <p:graphicFrame>
        <p:nvGraphicFramePr>
          <p:cNvPr id="29" name="Chart">
            <a:extLst xmlns:a="http://schemas.openxmlformats.org/drawingml/2006/main">
              <a:ext uri="{FF2B5EF4-FFF2-40B4-BE49-F238E27FC236}">
                <a16:creationId xmlns:a16="http://schemas.microsoft.com/office/drawing/2014/main" id="{E92EB55A-4EFF-43FE-8201-081271534865}"/>
              </a:ext>
            </a:extLst>
          </p:cNvPr>
          <p:cNvGraphicFramePr/>
          <p:nvPr/>
        </p:nvGraphicFramePr>
        <p:xfrm>
          <a:off xmlns:a="http://schemas.openxmlformats.org/drawingml/2006/main" x="8115300" y="2324100"/>
          <a:ext xmlns:a="http://schemas.openxmlformats.org/drawingml/2006/main" cx="3390900" cy="2743200"/>
        </p:xfrm>
        <a:graphic xmlns:a="http://schemas.openxmlformats.org/drawingml/2006/main">
          <a:graphicData uri="http://schemas.openxmlformats.org/drawingml/2006/chart">
            <c:chart xmlns:r="http://schemas.openxmlformats.org/officeDocument/2006/relationships" xmlns:c="http://schemas.openxmlformats.org/drawingml/2006/chart" r:id="R89d451eb302f428d"/>
          </a:graphicData>
        </a:graphic>
      </p:graphicFrame>
      <p:sp>
        <p:nvSpPr>
          <p:cNvPr id="30" name="body">
            <a:extLst xmlns:a="http://schemas.openxmlformats.org/drawingml/2006/main">
              <a:ext uri="{FF2B5EF4-FFF2-40B4-BE49-F238E27FC236}">
                <a16:creationId xmlns:a16="http://schemas.microsoft.com/office/drawing/2014/main" id="{9D136985-6FC1-4455-8A1D-F954E4909C31}"/>
              </a:ext>
            </a:extLst>
          </p:cNvPr>
          <p:cNvSpPr>
            <a:spLocks xmlns:a="http://schemas.openxmlformats.org/drawingml/2006/main" noGrp="1"/>
          </p:cNvSpPr>
          <p:nvPr/>
        </p:nvSpPr>
        <p:spPr>
          <a:xfrm xmlns:a="http://schemas.openxmlformats.org/drawingml/2006/main">
            <a:off x="8115300" y="5267325"/>
            <a:ext cx="3390900" cy="352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1">
                <a:solidFill>
                  <a:srgbClr val="19324D"/>
                </a:solidFill>
                <a:latin typeface="Arial"/>
                <a:ea typeface="Arial"/>
                <a:cs typeface="Arial"/>
              </a:defRPr>
            </a:defPPr>
            <a:lvl1pPr algn="l">
              <a:defRPr sz="1725" b="1">
                <a:solidFill>
                  <a:srgbClr val="19324D"/>
                </a:solidFill>
                <a:latin typeface="Arial"/>
                <a:ea typeface="Arial"/>
                <a:cs typeface="Arial"/>
              </a:defRPr>
            </a:lvl1pPr>
            <a:lvl2pPr algn="l">
              <a:defRPr sz="1725" b="1">
                <a:solidFill>
                  <a:srgbClr val="19324D"/>
                </a:solidFill>
                <a:latin typeface="Arial"/>
                <a:ea typeface="Arial"/>
                <a:cs typeface="Arial"/>
              </a:defRPr>
            </a:lvl2pPr>
            <a:lvl3pPr algn="l">
              <a:defRPr sz="1725" b="1">
                <a:solidFill>
                  <a:srgbClr val="19324D"/>
                </a:solidFill>
                <a:latin typeface="Arial"/>
                <a:ea typeface="Arial"/>
                <a:cs typeface="Arial"/>
              </a:defRPr>
            </a:lvl3pPr>
            <a:lvl4pPr algn="l">
              <a:defRPr sz="1725" b="1">
                <a:solidFill>
                  <a:srgbClr val="19324D"/>
                </a:solidFill>
                <a:latin typeface="Arial"/>
                <a:ea typeface="Arial"/>
                <a:cs typeface="Arial"/>
              </a:defRPr>
            </a:lvl4pPr>
            <a:lvl5pPr algn="l">
              <a:defRPr sz="1725" b="1">
                <a:solidFill>
                  <a:srgbClr val="19324D"/>
                </a:solidFill>
                <a:latin typeface="Arial"/>
                <a:ea typeface="Arial"/>
                <a:cs typeface="Arial"/>
              </a:defRPr>
            </a:lvl5pPr>
            <a:lvl6pPr algn="l">
              <a:defRPr sz="1725" b="1">
                <a:solidFill>
                  <a:srgbClr val="19324D"/>
                </a:solidFill>
                <a:latin typeface="Arial"/>
                <a:ea typeface="Arial"/>
                <a:cs typeface="Arial"/>
              </a:defRPr>
            </a:lvl6pPr>
            <a:lvl7pPr algn="l">
              <a:defRPr sz="1725" b="1">
                <a:solidFill>
                  <a:srgbClr val="19324D"/>
                </a:solidFill>
                <a:latin typeface="Arial"/>
                <a:ea typeface="Arial"/>
                <a:cs typeface="Arial"/>
              </a:defRPr>
            </a:lvl7pPr>
            <a:lvl8pPr algn="l">
              <a:defRPr sz="1725" b="1">
                <a:solidFill>
                  <a:srgbClr val="19324D"/>
                </a:solidFill>
                <a:latin typeface="Arial"/>
                <a:ea typeface="Arial"/>
                <a:cs typeface="Arial"/>
              </a:defRPr>
            </a:lvl8pPr>
            <a:lvl9pPr algn="l">
              <a:defRPr sz="1725" b="1">
                <a:solidFill>
                  <a:srgbClr val="19324D"/>
                </a:solidFill>
                <a:latin typeface="Arial"/>
                <a:ea typeface="Arial"/>
                <a:cs typeface="Arial"/>
              </a:defRPr>
            </a:lvl9pPr>
          </a:lstStyle>
          <a:p xmlns:a="http://schemas.openxmlformats.org/drawingml/2006/main">
            <a:pPr algn="l">
              <a:lnSpc>
                <a:spcPct val="112000"/>
              </a:lnSpc>
              <a:buNone/>
              <a:defRPr sz="1725" b="1">
                <a:solidFill>
                  <a:srgbClr val="19324D"/>
                </a:solidFill>
                <a:latin typeface="Arial"/>
                <a:ea typeface="Arial"/>
                <a:cs typeface="Arial"/>
              </a:defRPr>
            </a:pPr>
            <a:r>
              <a:rPr sz="1725" b="1">
                <a:solidFill>
                  <a:srgbClr val="19324D"/>
                </a:solidFill>
                <a:latin typeface="Arial"/>
                <a:ea typeface="Arial"/>
                <a:cs typeface="Arial"/>
              </a:rPr>
              <a:t>Constant below zero</a:t>
            </a:r>
          </a:p>
        </p:txBody>
      </p:sp>
      <p:sp>
        <p:nvSpPr>
          <p:cNvPr id="31" name="body">
            <a:extLst xmlns:a="http://schemas.openxmlformats.org/drawingml/2006/main">
              <a:ext uri="{FF2B5EF4-FFF2-40B4-BE49-F238E27FC236}">
                <a16:creationId xmlns:a16="http://schemas.microsoft.com/office/drawing/2014/main" id="{CDE88AB5-319E-41CC-B45E-87D68BAF9C09}"/>
              </a:ext>
            </a:extLst>
          </p:cNvPr>
          <p:cNvSpPr>
            <a:spLocks xmlns:a="http://schemas.openxmlformats.org/drawingml/2006/main" noGrp="1"/>
          </p:cNvSpPr>
          <p:nvPr/>
        </p:nvSpPr>
        <p:spPr>
          <a:xfrm xmlns:a="http://schemas.openxmlformats.org/drawingml/2006/main">
            <a:off x="685800" y="5715000"/>
            <a:ext cx="10820400" cy="365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19324D"/>
                </a:solidFill>
                <a:latin typeface="Arial"/>
                <a:ea typeface="Arial"/>
                <a:cs typeface="Arial"/>
              </a:defRPr>
            </a:defPPr>
            <a:lvl1pPr algn="l">
              <a:defRPr sz="1800" b="0">
                <a:solidFill>
                  <a:srgbClr val="19324D"/>
                </a:solidFill>
                <a:latin typeface="Arial"/>
                <a:ea typeface="Arial"/>
                <a:cs typeface="Arial"/>
              </a:defRPr>
            </a:lvl1pPr>
            <a:lvl2pPr algn="l">
              <a:defRPr sz="1800" b="0">
                <a:solidFill>
                  <a:srgbClr val="19324D"/>
                </a:solidFill>
                <a:latin typeface="Arial"/>
                <a:ea typeface="Arial"/>
                <a:cs typeface="Arial"/>
              </a:defRPr>
            </a:lvl2pPr>
            <a:lvl3pPr algn="l">
              <a:defRPr sz="1800" b="0">
                <a:solidFill>
                  <a:srgbClr val="19324D"/>
                </a:solidFill>
                <a:latin typeface="Arial"/>
                <a:ea typeface="Arial"/>
                <a:cs typeface="Arial"/>
              </a:defRPr>
            </a:lvl3pPr>
            <a:lvl4pPr algn="l">
              <a:defRPr sz="1800" b="0">
                <a:solidFill>
                  <a:srgbClr val="19324D"/>
                </a:solidFill>
                <a:latin typeface="Arial"/>
                <a:ea typeface="Arial"/>
                <a:cs typeface="Arial"/>
              </a:defRPr>
            </a:lvl4pPr>
            <a:lvl5pPr algn="l">
              <a:defRPr sz="1800" b="0">
                <a:solidFill>
                  <a:srgbClr val="19324D"/>
                </a:solidFill>
                <a:latin typeface="Arial"/>
                <a:ea typeface="Arial"/>
                <a:cs typeface="Arial"/>
              </a:defRPr>
            </a:lvl5pPr>
            <a:lvl6pPr algn="l">
              <a:defRPr sz="1800" b="0">
                <a:solidFill>
                  <a:srgbClr val="19324D"/>
                </a:solidFill>
                <a:latin typeface="Arial"/>
                <a:ea typeface="Arial"/>
                <a:cs typeface="Arial"/>
              </a:defRPr>
            </a:lvl6pPr>
            <a:lvl7pPr algn="l">
              <a:defRPr sz="1800" b="0">
                <a:solidFill>
                  <a:srgbClr val="19324D"/>
                </a:solidFill>
                <a:latin typeface="Arial"/>
                <a:ea typeface="Arial"/>
                <a:cs typeface="Arial"/>
              </a:defRPr>
            </a:lvl7pPr>
            <a:lvl8pPr algn="l">
              <a:defRPr sz="1800" b="0">
                <a:solidFill>
                  <a:srgbClr val="19324D"/>
                </a:solidFill>
                <a:latin typeface="Arial"/>
                <a:ea typeface="Arial"/>
                <a:cs typeface="Arial"/>
              </a:defRPr>
            </a:lvl8pPr>
            <a:lvl9pPr algn="l">
              <a:defRPr sz="1800" b="0">
                <a:solidFill>
                  <a:srgbClr val="19324D"/>
                </a:solidFill>
                <a:latin typeface="Arial"/>
                <a:ea typeface="Arial"/>
                <a:cs typeface="Arial"/>
              </a:defRPr>
            </a:lvl9pPr>
          </a:lstStyle>
          <a:p xmlns:a="http://schemas.openxmlformats.org/drawingml/2006/main">
            <a:pPr algn="l">
              <a:lnSpc>
                <a:spcPct val="112000"/>
              </a:lnSpc>
              <a:buNone/>
              <a:defRPr sz="1800" b="0">
                <a:solidFill>
                  <a:srgbClr val="19324D"/>
                </a:solidFill>
                <a:latin typeface="Arial"/>
                <a:ea typeface="Arial"/>
                <a:cs typeface="Arial"/>
              </a:defRPr>
            </a:pPr>
            <a:r>
              <a:rPr sz="1800" b="0">
                <a:solidFill>
                  <a:srgbClr val="19324D"/>
                </a:solidFill>
                <a:latin typeface="Arial"/>
                <a:ea typeface="Arial"/>
                <a:cs typeface="Arial"/>
              </a:rPr>
              <a:t>(b) x(t) is concave down. (c) At 4.0 s: x = +16 m, v = 0, a = −2.0 m/s².</a:t>
            </a:r>
          </a:p>
        </p:txBody>
      </p:sp>
    </p:spTree>
    <p:extLst>
      <p:ext uri="{BB962C8B-B14F-4D97-AF65-F5344CB8AC3E}">
        <p14:creationId xmlns:p14="http://schemas.microsoft.com/office/powerpoint/2010/main" val="596322504"/>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Nonuniform acceleration</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10  /  Concept</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29</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007F83"/>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CONCEPT 10</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graphicFrame>
        <p:nvGraphicFramePr>
          <p:cNvPr id="22" name="Chart">
            <a:extLst xmlns:a="http://schemas.openxmlformats.org/drawingml/2006/main">
              <a:ext uri="{FF2B5EF4-FFF2-40B4-BE49-F238E27FC236}">
                <a16:creationId xmlns:a16="http://schemas.microsoft.com/office/drawing/2014/main" id="{7961181F-AD86-4A2E-9733-FD6D737DEA14}"/>
              </a:ext>
            </a:extLst>
          </p:cNvPr>
          <p:cNvGraphicFramePr/>
          <p:nvPr/>
        </p:nvGraphicFramePr>
        <p:xfrm>
          <a:off xmlns:a="http://schemas.openxmlformats.org/drawingml/2006/main" x="685800" y="2066925"/>
          <a:ext xmlns:a="http://schemas.openxmlformats.org/drawingml/2006/main" cx="5238750" cy="3143250"/>
        </p:xfrm>
        <a:graphic xmlns:a="http://schemas.openxmlformats.org/drawingml/2006/main">
          <a:graphicData uri="http://schemas.openxmlformats.org/drawingml/2006/chart">
            <c:chart xmlns:r="http://schemas.openxmlformats.org/officeDocument/2006/relationships" xmlns:c="http://schemas.openxmlformats.org/drawingml/2006/chart" r:id="R8db97fe40b374383"/>
          </a:graphicData>
        </a:graphic>
      </p:graphicFrame>
      <p:sp>
        <p:nvSpPr>
          <p:cNvPr id="23" name="body">
            <a:extLst xmlns:a="http://schemas.openxmlformats.org/drawingml/2006/main">
              <a:ext uri="{FF2B5EF4-FFF2-40B4-BE49-F238E27FC236}">
                <a16:creationId xmlns:a16="http://schemas.microsoft.com/office/drawing/2014/main" id="{54126CEC-D854-4B2B-9F88-2656E6194082}"/>
              </a:ext>
            </a:extLst>
          </p:cNvPr>
          <p:cNvSpPr>
            <a:spLocks xmlns:a="http://schemas.openxmlformats.org/drawingml/2006/main" noGrp="1"/>
          </p:cNvSpPr>
          <p:nvPr/>
        </p:nvSpPr>
        <p:spPr>
          <a:xfrm xmlns:a="http://schemas.openxmlformats.org/drawingml/2006/main">
            <a:off x="685800" y="5753100"/>
            <a:ext cx="5238750" cy="34004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0" b="0">
                <a:solidFill>
                  <a:srgbClr val="5B6C7E"/>
                </a:solidFill>
                <a:latin typeface="Arial"/>
                <a:ea typeface="Arial"/>
                <a:cs typeface="Arial"/>
              </a:defRPr>
            </a:defPPr>
            <a:lvl1pPr algn="l">
              <a:defRPr sz="1650" b="0">
                <a:solidFill>
                  <a:srgbClr val="5B6C7E"/>
                </a:solidFill>
                <a:latin typeface="Arial"/>
                <a:ea typeface="Arial"/>
                <a:cs typeface="Arial"/>
              </a:defRPr>
            </a:lvl1pPr>
            <a:lvl2pPr algn="l">
              <a:defRPr sz="1650" b="0">
                <a:solidFill>
                  <a:srgbClr val="5B6C7E"/>
                </a:solidFill>
                <a:latin typeface="Arial"/>
                <a:ea typeface="Arial"/>
                <a:cs typeface="Arial"/>
              </a:defRPr>
            </a:lvl2pPr>
            <a:lvl3pPr algn="l">
              <a:defRPr sz="1650" b="0">
                <a:solidFill>
                  <a:srgbClr val="5B6C7E"/>
                </a:solidFill>
                <a:latin typeface="Arial"/>
                <a:ea typeface="Arial"/>
                <a:cs typeface="Arial"/>
              </a:defRPr>
            </a:lvl3pPr>
            <a:lvl4pPr algn="l">
              <a:defRPr sz="1650" b="0">
                <a:solidFill>
                  <a:srgbClr val="5B6C7E"/>
                </a:solidFill>
                <a:latin typeface="Arial"/>
                <a:ea typeface="Arial"/>
                <a:cs typeface="Arial"/>
              </a:defRPr>
            </a:lvl4pPr>
            <a:lvl5pPr algn="l">
              <a:defRPr sz="1650" b="0">
                <a:solidFill>
                  <a:srgbClr val="5B6C7E"/>
                </a:solidFill>
                <a:latin typeface="Arial"/>
                <a:ea typeface="Arial"/>
                <a:cs typeface="Arial"/>
              </a:defRPr>
            </a:lvl5pPr>
            <a:lvl6pPr algn="l">
              <a:defRPr sz="1650" b="0">
                <a:solidFill>
                  <a:srgbClr val="5B6C7E"/>
                </a:solidFill>
                <a:latin typeface="Arial"/>
                <a:ea typeface="Arial"/>
                <a:cs typeface="Arial"/>
              </a:defRPr>
            </a:lvl6pPr>
            <a:lvl7pPr algn="l">
              <a:defRPr sz="1650" b="0">
                <a:solidFill>
                  <a:srgbClr val="5B6C7E"/>
                </a:solidFill>
                <a:latin typeface="Arial"/>
                <a:ea typeface="Arial"/>
                <a:cs typeface="Arial"/>
              </a:defRPr>
            </a:lvl7pPr>
            <a:lvl8pPr algn="l">
              <a:defRPr sz="1650" b="0">
                <a:solidFill>
                  <a:srgbClr val="5B6C7E"/>
                </a:solidFill>
                <a:latin typeface="Arial"/>
                <a:ea typeface="Arial"/>
                <a:cs typeface="Arial"/>
              </a:defRPr>
            </a:lvl8pPr>
            <a:lvl9pPr algn="l">
              <a:defRPr sz="1650" b="0">
                <a:solidFill>
                  <a:srgbClr val="5B6C7E"/>
                </a:solidFill>
                <a:latin typeface="Arial"/>
                <a:ea typeface="Arial"/>
                <a:cs typeface="Arial"/>
              </a:defRPr>
            </a:lvl9pPr>
          </a:lstStyle>
          <a:p xmlns:a="http://schemas.openxmlformats.org/drawingml/2006/main">
            <a:pPr algn="l">
              <a:lnSpc>
                <a:spcPct val="112000"/>
              </a:lnSpc>
              <a:buNone/>
              <a:defRPr sz="1650" b="0">
                <a:solidFill>
                  <a:srgbClr val="5B6C7E"/>
                </a:solidFill>
                <a:latin typeface="Arial"/>
                <a:ea typeface="Arial"/>
                <a:cs typeface="Arial"/>
              </a:defRPr>
            </a:pPr>
            <a:r>
              <a:rPr sz="1650" b="0">
                <a:solidFill>
                  <a:srgbClr val="5B6C7E"/>
                </a:solidFill>
                <a:latin typeface="Arial"/>
                <a:ea typeface="Arial"/>
                <a:cs typeface="Arial"/>
              </a:rPr>
              <a:t>Qualitative shape only. No numerical scale.</a:t>
            </a:r>
          </a:p>
        </p:txBody>
      </p:sp>
      <p:sp>
        <p:nvSpPr>
          <p:cNvPr id="24" name="section-heading">
            <a:extLst xmlns:a="http://schemas.openxmlformats.org/drawingml/2006/main">
              <a:ext uri="{FF2B5EF4-FFF2-40B4-BE49-F238E27FC236}">
                <a16:creationId xmlns:a16="http://schemas.microsoft.com/office/drawing/2014/main" id="{E9790AD2-796C-4D8F-963D-DBA6ACD56252}"/>
              </a:ext>
            </a:extLst>
          </p:cNvPr>
          <p:cNvSpPr>
            <a:spLocks xmlns:a="http://schemas.openxmlformats.org/drawingml/2006/main" noGrp="1"/>
          </p:cNvSpPr>
          <p:nvPr/>
        </p:nvSpPr>
        <p:spPr>
          <a:xfrm xmlns:a="http://schemas.openxmlformats.org/drawingml/2006/main">
            <a:off x="6477000" y="1924050"/>
            <a:ext cx="5029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Changing acceleration</a:t>
            </a:r>
          </a:p>
        </p:txBody>
      </p:sp>
      <p:sp>
        <p:nvSpPr>
          <p:cNvPr id="25" name="body">
            <a:extLst xmlns:a="http://schemas.openxmlformats.org/drawingml/2006/main">
              <a:ext uri="{FF2B5EF4-FFF2-40B4-BE49-F238E27FC236}">
                <a16:creationId xmlns:a16="http://schemas.microsoft.com/office/drawing/2014/main" id="{C1EB4BC8-886A-4940-B75B-91AFDA31D28E}"/>
              </a:ext>
            </a:extLst>
          </p:cNvPr>
          <p:cNvSpPr>
            <a:spLocks xmlns:a="http://schemas.openxmlformats.org/drawingml/2006/main" noGrp="1"/>
          </p:cNvSpPr>
          <p:nvPr/>
        </p:nvSpPr>
        <p:spPr>
          <a:xfrm xmlns:a="http://schemas.openxmlformats.org/drawingml/2006/main">
            <a:off x="6477000" y="2343150"/>
            <a:ext cx="5029200" cy="113728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This velocity is positive and rising. Its</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positive slope becomes steeper, so</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acceleration grows.</a:t>
            </a:r>
          </a:p>
        </p:txBody>
      </p:sp>
      <p:sp>
        <p:nvSpPr>
          <p:cNvPr id="26" name="section-heading">
            <a:extLst xmlns:a="http://schemas.openxmlformats.org/drawingml/2006/main">
              <a:ext uri="{FF2B5EF4-FFF2-40B4-BE49-F238E27FC236}">
                <a16:creationId xmlns:a16="http://schemas.microsoft.com/office/drawing/2014/main" id="{E9686619-99B1-46D8-BE10-B9245B914E47}"/>
              </a:ext>
            </a:extLst>
          </p:cNvPr>
          <p:cNvSpPr>
            <a:spLocks xmlns:a="http://schemas.openxmlformats.org/drawingml/2006/main" noGrp="1"/>
          </p:cNvSpPr>
          <p:nvPr/>
        </p:nvSpPr>
        <p:spPr>
          <a:xfrm xmlns:a="http://schemas.openxmlformats.org/drawingml/2006/main">
            <a:off x="6477000" y="4105275"/>
            <a:ext cx="5029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The AP Physics 1 boundary</a:t>
            </a:r>
          </a:p>
        </p:txBody>
      </p:sp>
      <p:sp>
        <p:nvSpPr>
          <p:cNvPr id="27" name="body">
            <a:extLst xmlns:a="http://schemas.openxmlformats.org/drawingml/2006/main">
              <a:ext uri="{FF2B5EF4-FFF2-40B4-BE49-F238E27FC236}">
                <a16:creationId xmlns:a16="http://schemas.microsoft.com/office/drawing/2014/main" id="{59D87CDB-5DC2-4880-B5E6-39A4A16DE138}"/>
              </a:ext>
            </a:extLst>
          </p:cNvPr>
          <p:cNvSpPr>
            <a:spLocks xmlns:a="http://schemas.openxmlformats.org/drawingml/2006/main" noGrp="1"/>
          </p:cNvSpPr>
          <p:nvPr/>
        </p:nvSpPr>
        <p:spPr>
          <a:xfrm xmlns:a="http://schemas.openxmlformats.org/drawingml/2006/main">
            <a:off x="6477000" y="4524375"/>
            <a:ext cx="5029200" cy="10987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AP Physics 1 treats changing acceleration</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qualitatively. The constant-acceleration</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equations require a fixed value of a.</a:t>
            </a:r>
          </a:p>
        </p:txBody>
      </p:sp>
    </p:spTree>
    <p:extLst>
      <p:ext uri="{BB962C8B-B14F-4D97-AF65-F5344CB8AC3E}">
        <p14:creationId xmlns:p14="http://schemas.microsoft.com/office/powerpoint/2010/main" val="596322504"/>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velocity curve that becomes flatter</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10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30</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B45A00"/>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QUESTION 10</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graphicFrame>
        <p:nvGraphicFramePr>
          <p:cNvPr id="22" name="Chart">
            <a:extLst xmlns:a="http://schemas.openxmlformats.org/drawingml/2006/main">
              <a:ext uri="{FF2B5EF4-FFF2-40B4-BE49-F238E27FC236}">
                <a16:creationId xmlns:a16="http://schemas.microsoft.com/office/drawing/2014/main" id="{A125143C-1453-49D6-8284-81AE8AAC7335}"/>
              </a:ext>
            </a:extLst>
          </p:cNvPr>
          <p:cNvGraphicFramePr/>
          <p:nvPr/>
        </p:nvGraphicFramePr>
        <p:xfrm>
          <a:off xmlns:a="http://schemas.openxmlformats.org/drawingml/2006/main" x="685800" y="2066925"/>
          <a:ext xmlns:a="http://schemas.openxmlformats.org/drawingml/2006/main" cx="5238750" cy="3143250"/>
        </p:xfrm>
        <a:graphic xmlns:a="http://schemas.openxmlformats.org/drawingml/2006/main">
          <a:graphicData uri="http://schemas.openxmlformats.org/drawingml/2006/chart">
            <c:chart xmlns:r="http://schemas.openxmlformats.org/officeDocument/2006/relationships" xmlns:c="http://schemas.openxmlformats.org/drawingml/2006/chart" r:id="R62a7a43856594ec7"/>
          </a:graphicData>
        </a:graphic>
      </p:graphicFrame>
      <p:sp>
        <p:nvSpPr>
          <p:cNvPr id="23" name="body">
            <a:extLst xmlns:a="http://schemas.openxmlformats.org/drawingml/2006/main">
              <a:ext uri="{FF2B5EF4-FFF2-40B4-BE49-F238E27FC236}">
                <a16:creationId xmlns:a16="http://schemas.microsoft.com/office/drawing/2014/main" id="{34B11B27-F82B-4D5F-A6FD-F021A1072E00}"/>
              </a:ext>
            </a:extLst>
          </p:cNvPr>
          <p:cNvSpPr>
            <a:spLocks xmlns:a="http://schemas.openxmlformats.org/drawingml/2006/main" noGrp="1"/>
          </p:cNvSpPr>
          <p:nvPr/>
        </p:nvSpPr>
        <p:spPr>
          <a:xfrm xmlns:a="http://schemas.openxmlformats.org/drawingml/2006/main">
            <a:off x="685800" y="5457825"/>
            <a:ext cx="5238750" cy="62293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0" b="0">
                <a:solidFill>
                  <a:srgbClr val="5B6C7E"/>
                </a:solidFill>
                <a:latin typeface="Arial"/>
                <a:ea typeface="Arial"/>
                <a:cs typeface="Arial"/>
              </a:defRPr>
            </a:defPPr>
            <a:lvl1pPr algn="l">
              <a:defRPr sz="1650" b="0">
                <a:solidFill>
                  <a:srgbClr val="5B6C7E"/>
                </a:solidFill>
                <a:latin typeface="Arial"/>
                <a:ea typeface="Arial"/>
                <a:cs typeface="Arial"/>
              </a:defRPr>
            </a:lvl1pPr>
            <a:lvl2pPr algn="l">
              <a:defRPr sz="1650" b="0">
                <a:solidFill>
                  <a:srgbClr val="5B6C7E"/>
                </a:solidFill>
                <a:latin typeface="Arial"/>
                <a:ea typeface="Arial"/>
                <a:cs typeface="Arial"/>
              </a:defRPr>
            </a:lvl2pPr>
            <a:lvl3pPr algn="l">
              <a:defRPr sz="1650" b="0">
                <a:solidFill>
                  <a:srgbClr val="5B6C7E"/>
                </a:solidFill>
                <a:latin typeface="Arial"/>
                <a:ea typeface="Arial"/>
                <a:cs typeface="Arial"/>
              </a:defRPr>
            </a:lvl3pPr>
            <a:lvl4pPr algn="l">
              <a:defRPr sz="1650" b="0">
                <a:solidFill>
                  <a:srgbClr val="5B6C7E"/>
                </a:solidFill>
                <a:latin typeface="Arial"/>
                <a:ea typeface="Arial"/>
                <a:cs typeface="Arial"/>
              </a:defRPr>
            </a:lvl4pPr>
            <a:lvl5pPr algn="l">
              <a:defRPr sz="1650" b="0">
                <a:solidFill>
                  <a:srgbClr val="5B6C7E"/>
                </a:solidFill>
                <a:latin typeface="Arial"/>
                <a:ea typeface="Arial"/>
                <a:cs typeface="Arial"/>
              </a:defRPr>
            </a:lvl5pPr>
            <a:lvl6pPr algn="l">
              <a:defRPr sz="1650" b="0">
                <a:solidFill>
                  <a:srgbClr val="5B6C7E"/>
                </a:solidFill>
                <a:latin typeface="Arial"/>
                <a:ea typeface="Arial"/>
                <a:cs typeface="Arial"/>
              </a:defRPr>
            </a:lvl6pPr>
            <a:lvl7pPr algn="l">
              <a:defRPr sz="1650" b="0">
                <a:solidFill>
                  <a:srgbClr val="5B6C7E"/>
                </a:solidFill>
                <a:latin typeface="Arial"/>
                <a:ea typeface="Arial"/>
                <a:cs typeface="Arial"/>
              </a:defRPr>
            </a:lvl7pPr>
            <a:lvl8pPr algn="l">
              <a:defRPr sz="1650" b="0">
                <a:solidFill>
                  <a:srgbClr val="5B6C7E"/>
                </a:solidFill>
                <a:latin typeface="Arial"/>
                <a:ea typeface="Arial"/>
                <a:cs typeface="Arial"/>
              </a:defRPr>
            </a:lvl8pPr>
            <a:lvl9pPr algn="l">
              <a:defRPr sz="1650" b="0">
                <a:solidFill>
                  <a:srgbClr val="5B6C7E"/>
                </a:solidFill>
                <a:latin typeface="Arial"/>
                <a:ea typeface="Arial"/>
                <a:cs typeface="Arial"/>
              </a:defRPr>
            </a:lvl9pPr>
          </a:lstStyle>
          <a:p xmlns:a="http://schemas.openxmlformats.org/drawingml/2006/main">
            <a:pPr algn="l">
              <a:lnSpc>
                <a:spcPct val="112000"/>
              </a:lnSpc>
              <a:buNone/>
              <a:defRPr sz="1650" b="0">
                <a:solidFill>
                  <a:srgbClr val="5B6C7E"/>
                </a:solidFill>
                <a:latin typeface="Arial"/>
                <a:ea typeface="Arial"/>
                <a:cs typeface="Arial"/>
              </a:defRPr>
            </a:pPr>
            <a:r>
              <a:rPr sz="1650" b="0">
                <a:solidFill>
                  <a:srgbClr val="5B6C7E"/>
                </a:solidFill>
                <a:latin typeface="Arial"/>
                <a:ea typeface="Arial"/>
                <a:cs typeface="Arial"/>
              </a:rPr>
              <a:t>Qualitative shape only. The curve rises</a:t>
            </a:r>
          </a:p>
          <a:p xmlns:a="http://schemas.openxmlformats.org/drawingml/2006/main">
            <a:pPr algn="l">
              <a:lnSpc>
                <a:spcPct val="112000"/>
              </a:lnSpc>
              <a:buNone/>
              <a:defRPr sz="1650" b="0">
                <a:solidFill>
                  <a:srgbClr val="5B6C7E"/>
                </a:solidFill>
                <a:latin typeface="Arial"/>
                <a:ea typeface="Arial"/>
                <a:cs typeface="Arial"/>
              </a:defRPr>
            </a:pPr>
            <a:r>
              <a:rPr sz="1650" b="0">
                <a:solidFill>
                  <a:srgbClr val="5B6C7E"/>
                </a:solidFill>
                <a:latin typeface="Arial"/>
                <a:ea typeface="Arial"/>
                <a:cs typeface="Arial"/>
              </a:rPr>
              <a:t>and becomes flatter. Positive velocity throughout.</a:t>
            </a:r>
          </a:p>
        </p:txBody>
      </p:sp>
      <p:sp>
        <p:nvSpPr>
          <p:cNvPr id="24" name="question-part-a">
            <a:extLst xmlns:a="http://schemas.openxmlformats.org/drawingml/2006/main">
              <a:ext uri="{FF2B5EF4-FFF2-40B4-BE49-F238E27FC236}">
                <a16:creationId xmlns:a16="http://schemas.microsoft.com/office/drawing/2014/main" id="{34B1D8EE-DC89-44F6-8908-10AE9B6253A3}"/>
              </a:ext>
            </a:extLst>
          </p:cNvPr>
          <p:cNvSpPr>
            <a:spLocks xmlns:a="http://schemas.openxmlformats.org/drawingml/2006/main" noGrp="1"/>
          </p:cNvSpPr>
          <p:nvPr/>
        </p:nvSpPr>
        <p:spPr>
          <a:xfrm xmlns:a="http://schemas.openxmlformats.org/drawingml/2006/main">
            <a:off x="6477000" y="1924050"/>
            <a:ext cx="5029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 What is the sign of acceleration before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the end of the interval?</a:t>
            </a:r>
          </a:p>
        </p:txBody>
      </p:sp>
      <p:sp>
        <p:nvSpPr>
          <p:cNvPr id="25" name="question-part-b">
            <a:extLst xmlns:a="http://schemas.openxmlformats.org/drawingml/2006/main">
              <a:ext uri="{FF2B5EF4-FFF2-40B4-BE49-F238E27FC236}">
                <a16:creationId xmlns:a16="http://schemas.microsoft.com/office/drawing/2014/main" id="{720608CA-39B2-4284-8799-5E4944EDDC1D}"/>
              </a:ext>
            </a:extLst>
          </p:cNvPr>
          <p:cNvSpPr>
            <a:spLocks xmlns:a="http://schemas.openxmlformats.org/drawingml/2006/main" noGrp="1"/>
          </p:cNvSpPr>
          <p:nvPr/>
        </p:nvSpPr>
        <p:spPr>
          <a:xfrm xmlns:a="http://schemas.openxmlformats.org/drawingml/2006/main">
            <a:off x="6477000" y="3025140"/>
            <a:ext cx="5029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(b) How does acceleration change as time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passes? Sketch a(t) qualitatively.</a:t>
            </a:r>
          </a:p>
        </p:txBody>
      </p:sp>
      <p:sp>
        <p:nvSpPr>
          <p:cNvPr id="26" name="question-part-c">
            <a:extLst xmlns:a="http://schemas.openxmlformats.org/drawingml/2006/main">
              <a:ext uri="{FF2B5EF4-FFF2-40B4-BE49-F238E27FC236}">
                <a16:creationId xmlns:a16="http://schemas.microsoft.com/office/drawing/2014/main" id="{02F653E2-8348-41FD-801C-2C1B861A8C0E}"/>
              </a:ext>
            </a:extLst>
          </p:cNvPr>
          <p:cNvSpPr>
            <a:spLocks xmlns:a="http://schemas.openxmlformats.org/drawingml/2006/main" noGrp="1"/>
          </p:cNvSpPr>
          <p:nvPr/>
        </p:nvSpPr>
        <p:spPr>
          <a:xfrm xmlns:a="http://schemas.openxmlformats.org/drawingml/2006/main">
            <a:off x="6477000" y="4126230"/>
            <a:ext cx="5029200" cy="113728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(c) Can one constant value of a describe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the whole interval in the kinematics</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equations? Explain.</a:t>
            </a:r>
          </a:p>
        </p:txBody>
      </p:sp>
    </p:spTree>
    <p:extLst>
      <p:ext uri="{BB962C8B-B14F-4D97-AF65-F5344CB8AC3E}">
        <p14:creationId xmlns:p14="http://schemas.microsoft.com/office/powerpoint/2010/main" val="596322504"/>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velocity curve that becomes flatter</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10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31</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19324D"/>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ANSWER 10</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graphicFrame>
        <p:nvGraphicFramePr>
          <p:cNvPr id="22" name="Chart">
            <a:extLst xmlns:a="http://schemas.openxmlformats.org/drawingml/2006/main">
              <a:ext uri="{FF2B5EF4-FFF2-40B4-BE49-F238E27FC236}">
                <a16:creationId xmlns:a16="http://schemas.microsoft.com/office/drawing/2014/main" id="{561AAD5C-FA75-4BE5-B675-8D022A0C94E6}"/>
              </a:ext>
            </a:extLst>
          </p:cNvPr>
          <p:cNvGraphicFramePr/>
          <p:nvPr/>
        </p:nvGraphicFramePr>
        <p:xfrm>
          <a:off xmlns:a="http://schemas.openxmlformats.org/drawingml/2006/main" x="685800" y="2066925"/>
          <a:ext xmlns:a="http://schemas.openxmlformats.org/drawingml/2006/main" cx="5238750" cy="3143250"/>
        </p:xfrm>
        <a:graphic xmlns:a="http://schemas.openxmlformats.org/drawingml/2006/main">
          <a:graphicData uri="http://schemas.openxmlformats.org/drawingml/2006/chart">
            <c:chart xmlns:r="http://schemas.openxmlformats.org/officeDocument/2006/relationships" xmlns:c="http://schemas.openxmlformats.org/drawingml/2006/chart" r:id="R24e95943908548ef"/>
          </a:graphicData>
        </a:graphic>
      </p:graphicFrame>
      <p:sp>
        <p:nvSpPr>
          <p:cNvPr id="23" name="body">
            <a:extLst xmlns:a="http://schemas.openxmlformats.org/drawingml/2006/main">
              <a:ext uri="{FF2B5EF4-FFF2-40B4-BE49-F238E27FC236}">
                <a16:creationId xmlns:a16="http://schemas.microsoft.com/office/drawing/2014/main" id="{40C4A105-D287-4A36-8C65-78C844F790AD}"/>
              </a:ext>
            </a:extLst>
          </p:cNvPr>
          <p:cNvSpPr>
            <a:spLocks xmlns:a="http://schemas.openxmlformats.org/drawingml/2006/main" noGrp="1"/>
          </p:cNvSpPr>
          <p:nvPr/>
        </p:nvSpPr>
        <p:spPr>
          <a:xfrm xmlns:a="http://schemas.openxmlformats.org/drawingml/2006/main">
            <a:off x="685800" y="5753100"/>
            <a:ext cx="5238750" cy="34004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0" b="0">
                <a:solidFill>
                  <a:srgbClr val="5B6C7E"/>
                </a:solidFill>
                <a:latin typeface="Arial"/>
                <a:ea typeface="Arial"/>
                <a:cs typeface="Arial"/>
              </a:defRPr>
            </a:defPPr>
            <a:lvl1pPr algn="l">
              <a:defRPr sz="1650" b="0">
                <a:solidFill>
                  <a:srgbClr val="5B6C7E"/>
                </a:solidFill>
                <a:latin typeface="Arial"/>
                <a:ea typeface="Arial"/>
                <a:cs typeface="Arial"/>
              </a:defRPr>
            </a:lvl1pPr>
            <a:lvl2pPr algn="l">
              <a:defRPr sz="1650" b="0">
                <a:solidFill>
                  <a:srgbClr val="5B6C7E"/>
                </a:solidFill>
                <a:latin typeface="Arial"/>
                <a:ea typeface="Arial"/>
                <a:cs typeface="Arial"/>
              </a:defRPr>
            </a:lvl2pPr>
            <a:lvl3pPr algn="l">
              <a:defRPr sz="1650" b="0">
                <a:solidFill>
                  <a:srgbClr val="5B6C7E"/>
                </a:solidFill>
                <a:latin typeface="Arial"/>
                <a:ea typeface="Arial"/>
                <a:cs typeface="Arial"/>
              </a:defRPr>
            </a:lvl3pPr>
            <a:lvl4pPr algn="l">
              <a:defRPr sz="1650" b="0">
                <a:solidFill>
                  <a:srgbClr val="5B6C7E"/>
                </a:solidFill>
                <a:latin typeface="Arial"/>
                <a:ea typeface="Arial"/>
                <a:cs typeface="Arial"/>
              </a:defRPr>
            </a:lvl4pPr>
            <a:lvl5pPr algn="l">
              <a:defRPr sz="1650" b="0">
                <a:solidFill>
                  <a:srgbClr val="5B6C7E"/>
                </a:solidFill>
                <a:latin typeface="Arial"/>
                <a:ea typeface="Arial"/>
                <a:cs typeface="Arial"/>
              </a:defRPr>
            </a:lvl5pPr>
            <a:lvl6pPr algn="l">
              <a:defRPr sz="1650" b="0">
                <a:solidFill>
                  <a:srgbClr val="5B6C7E"/>
                </a:solidFill>
                <a:latin typeface="Arial"/>
                <a:ea typeface="Arial"/>
                <a:cs typeface="Arial"/>
              </a:defRPr>
            </a:lvl6pPr>
            <a:lvl7pPr algn="l">
              <a:defRPr sz="1650" b="0">
                <a:solidFill>
                  <a:srgbClr val="5B6C7E"/>
                </a:solidFill>
                <a:latin typeface="Arial"/>
                <a:ea typeface="Arial"/>
                <a:cs typeface="Arial"/>
              </a:defRPr>
            </a:lvl7pPr>
            <a:lvl8pPr algn="l">
              <a:defRPr sz="1650" b="0">
                <a:solidFill>
                  <a:srgbClr val="5B6C7E"/>
                </a:solidFill>
                <a:latin typeface="Arial"/>
                <a:ea typeface="Arial"/>
                <a:cs typeface="Arial"/>
              </a:defRPr>
            </a:lvl8pPr>
            <a:lvl9pPr algn="l">
              <a:defRPr sz="1650" b="0">
                <a:solidFill>
                  <a:srgbClr val="5B6C7E"/>
                </a:solidFill>
                <a:latin typeface="Arial"/>
                <a:ea typeface="Arial"/>
                <a:cs typeface="Arial"/>
              </a:defRPr>
            </a:lvl9pPr>
          </a:lstStyle>
          <a:p xmlns:a="http://schemas.openxmlformats.org/drawingml/2006/main">
            <a:pPr algn="l">
              <a:lnSpc>
                <a:spcPct val="112000"/>
              </a:lnSpc>
              <a:buNone/>
              <a:defRPr sz="1650" b="0">
                <a:solidFill>
                  <a:srgbClr val="5B6C7E"/>
                </a:solidFill>
                <a:latin typeface="Arial"/>
                <a:ea typeface="Arial"/>
                <a:cs typeface="Arial"/>
              </a:defRPr>
            </a:pPr>
            <a:r>
              <a:rPr sz="1650" b="0">
                <a:solidFill>
                  <a:srgbClr val="5B6C7E"/>
                </a:solidFill>
                <a:latin typeface="Arial"/>
                <a:ea typeface="Arial"/>
                <a:cs typeface="Arial"/>
              </a:rPr>
              <a:t>One compatible qualitative acceleration sketch.</a:t>
            </a:r>
          </a:p>
        </p:txBody>
      </p:sp>
      <p:sp>
        <p:nvSpPr>
          <p:cNvPr id="24" name="answer-part-a">
            <a:extLst xmlns:a="http://schemas.openxmlformats.org/drawingml/2006/main">
              <a:ext uri="{FF2B5EF4-FFF2-40B4-BE49-F238E27FC236}">
                <a16:creationId xmlns:a16="http://schemas.microsoft.com/office/drawing/2014/main" id="{65E54406-3C10-44E1-95F5-47BA2C255C2F}"/>
              </a:ext>
            </a:extLst>
          </p:cNvPr>
          <p:cNvSpPr>
            <a:spLocks xmlns:a="http://schemas.openxmlformats.org/drawingml/2006/main" noGrp="1"/>
          </p:cNvSpPr>
          <p:nvPr/>
        </p:nvSpPr>
        <p:spPr>
          <a:xfrm xmlns:a="http://schemas.openxmlformats.org/drawingml/2006/main">
            <a:off x="6477000" y="1924050"/>
            <a:ext cx="5029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 A positive velocity slope</a:t>
            </a:r>
          </a:p>
        </p:txBody>
      </p:sp>
      <p:sp>
        <p:nvSpPr>
          <p:cNvPr id="25" name="body">
            <a:extLst xmlns:a="http://schemas.openxmlformats.org/drawingml/2006/main">
              <a:ext uri="{FF2B5EF4-FFF2-40B4-BE49-F238E27FC236}">
                <a16:creationId xmlns:a16="http://schemas.microsoft.com/office/drawing/2014/main" id="{2470A763-9C68-421D-AB92-909D4BB5435D}"/>
              </a:ext>
            </a:extLst>
          </p:cNvPr>
          <p:cNvSpPr>
            <a:spLocks xmlns:a="http://schemas.openxmlformats.org/drawingml/2006/main" noGrp="1"/>
          </p:cNvSpPr>
          <p:nvPr/>
        </p:nvSpPr>
        <p:spPr>
          <a:xfrm xmlns:a="http://schemas.openxmlformats.org/drawingml/2006/main">
            <a:off x="6477000" y="2343150"/>
            <a:ext cx="5029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Acceleration is positive while the curve still</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rises.</a:t>
            </a:r>
          </a:p>
        </p:txBody>
      </p:sp>
      <p:sp>
        <p:nvSpPr>
          <p:cNvPr id="26" name="answer-part-b">
            <a:extLst xmlns:a="http://schemas.openxmlformats.org/drawingml/2006/main">
              <a:ext uri="{FF2B5EF4-FFF2-40B4-BE49-F238E27FC236}">
                <a16:creationId xmlns:a16="http://schemas.microsoft.com/office/drawing/2014/main" id="{1DCC344A-9F9F-45A9-A1FF-FE8495088A13}"/>
              </a:ext>
            </a:extLst>
          </p:cNvPr>
          <p:cNvSpPr>
            <a:spLocks xmlns:a="http://schemas.openxmlformats.org/drawingml/2006/main" noGrp="1"/>
          </p:cNvSpPr>
          <p:nvPr/>
        </p:nvSpPr>
        <p:spPr>
          <a:xfrm xmlns:a="http://schemas.openxmlformats.org/drawingml/2006/main">
            <a:off x="6477000" y="3724275"/>
            <a:ext cx="5029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(b) A smaller slope at later times</a:t>
            </a:r>
          </a:p>
        </p:txBody>
      </p:sp>
      <p:sp>
        <p:nvSpPr>
          <p:cNvPr id="27" name="body">
            <a:extLst xmlns:a="http://schemas.openxmlformats.org/drawingml/2006/main">
              <a:ext uri="{FF2B5EF4-FFF2-40B4-BE49-F238E27FC236}">
                <a16:creationId xmlns:a16="http://schemas.microsoft.com/office/drawing/2014/main" id="{7F130457-B9EE-4D34-8AAA-6BBDA129D6FF}"/>
              </a:ext>
            </a:extLst>
          </p:cNvPr>
          <p:cNvSpPr>
            <a:spLocks xmlns:a="http://schemas.openxmlformats.org/drawingml/2006/main" noGrp="1"/>
          </p:cNvSpPr>
          <p:nvPr/>
        </p:nvSpPr>
        <p:spPr>
          <a:xfrm xmlns:a="http://schemas.openxmlformats.org/drawingml/2006/main">
            <a:off x="6477000" y="4143375"/>
            <a:ext cx="5029200" cy="751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Acceleration decreases toward zero. It</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remains above zero before the end.</a:t>
            </a:r>
          </a:p>
        </p:txBody>
      </p:sp>
      <p:sp>
        <p:nvSpPr>
          <p:cNvPr id="28" name="answer-part-c">
            <a:extLst xmlns:a="http://schemas.openxmlformats.org/drawingml/2006/main">
              <a:ext uri="{FF2B5EF4-FFF2-40B4-BE49-F238E27FC236}">
                <a16:creationId xmlns:a16="http://schemas.microsoft.com/office/drawing/2014/main" id="{23C1C82E-FFD1-4043-9928-80142EA20DE0}"/>
              </a:ext>
            </a:extLst>
          </p:cNvPr>
          <p:cNvSpPr>
            <a:spLocks xmlns:a="http://schemas.openxmlformats.org/drawingml/2006/main" noGrp="1"/>
          </p:cNvSpPr>
          <p:nvPr/>
        </p:nvSpPr>
        <p:spPr>
          <a:xfrm xmlns:a="http://schemas.openxmlformats.org/drawingml/2006/main">
            <a:off x="6477000" y="5276850"/>
            <a:ext cx="5029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(c) The constant-a condition fails</a:t>
            </a:r>
          </a:p>
        </p:txBody>
      </p:sp>
      <p:sp>
        <p:nvSpPr>
          <p:cNvPr id="29" name="body">
            <a:extLst xmlns:a="http://schemas.openxmlformats.org/drawingml/2006/main">
              <a:ext uri="{FF2B5EF4-FFF2-40B4-BE49-F238E27FC236}">
                <a16:creationId xmlns:a16="http://schemas.microsoft.com/office/drawing/2014/main" id="{572FE841-12BE-43E6-8D79-FD1144FE6EE8}"/>
              </a:ext>
            </a:extLst>
          </p:cNvPr>
          <p:cNvSpPr>
            <a:spLocks xmlns:a="http://schemas.openxmlformats.org/drawingml/2006/main" noGrp="1"/>
          </p:cNvSpPr>
          <p:nvPr/>
        </p:nvSpPr>
        <p:spPr>
          <a:xfrm xmlns:a="http://schemas.openxmlformats.org/drawingml/2006/main">
            <a:off x="6477000" y="5695950"/>
            <a:ext cx="5029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No. The velocity slope changes over time.</a:t>
            </a:r>
          </a:p>
        </p:txBody>
      </p:sp>
    </p:spTree>
    <p:extLst>
      <p:ext uri="{BB962C8B-B14F-4D97-AF65-F5344CB8AC3E}">
        <p14:creationId xmlns:p14="http://schemas.microsoft.com/office/powerpoint/2010/main" val="596322504"/>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Final practice: a reversal on a straight track</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11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32</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B45A00"/>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QUESTION 11</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graphicFrame>
        <p:nvGraphicFramePr>
          <p:cNvPr id="22" name="Chart">
            <a:extLst xmlns:a="http://schemas.openxmlformats.org/drawingml/2006/main">
              <a:ext uri="{FF2B5EF4-FFF2-40B4-BE49-F238E27FC236}">
                <a16:creationId xmlns:a16="http://schemas.microsoft.com/office/drawing/2014/main" id="{992F4487-1A67-4EFA-8C08-B40D2BABBA1D}"/>
              </a:ext>
            </a:extLst>
          </p:cNvPr>
          <p:cNvGraphicFramePr/>
          <p:nvPr/>
        </p:nvGraphicFramePr>
        <p:xfrm>
          <a:off xmlns:a="http://schemas.openxmlformats.org/drawingml/2006/main" x="685800" y="2066925"/>
          <a:ext xmlns:a="http://schemas.openxmlformats.org/drawingml/2006/main" cx="5238750" cy="3143250"/>
        </p:xfrm>
        <a:graphic xmlns:a="http://schemas.openxmlformats.org/drawingml/2006/main">
          <a:graphicData uri="http://schemas.openxmlformats.org/drawingml/2006/chart">
            <c:chart xmlns:r="http://schemas.openxmlformats.org/officeDocument/2006/relationships" xmlns:c="http://schemas.openxmlformats.org/drawingml/2006/chart" r:id="R42ed3e11878940c0"/>
          </a:graphicData>
        </a:graphic>
      </p:graphicFrame>
      <p:sp>
        <p:nvSpPr>
          <p:cNvPr id="23" name="body">
            <a:extLst xmlns:a="http://schemas.openxmlformats.org/drawingml/2006/main">
              <a:ext uri="{FF2B5EF4-FFF2-40B4-BE49-F238E27FC236}">
                <a16:creationId xmlns:a16="http://schemas.microsoft.com/office/drawing/2014/main" id="{1358FECD-A477-48CE-8E97-4C6A969E5EB4}"/>
              </a:ext>
            </a:extLst>
          </p:cNvPr>
          <p:cNvSpPr>
            <a:spLocks xmlns:a="http://schemas.openxmlformats.org/drawingml/2006/main" noGrp="1"/>
          </p:cNvSpPr>
          <p:nvPr/>
        </p:nvSpPr>
        <p:spPr>
          <a:xfrm xmlns:a="http://schemas.openxmlformats.org/drawingml/2006/main">
            <a:off x="685800" y="5457825"/>
            <a:ext cx="5238750" cy="62293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0" b="0">
                <a:solidFill>
                  <a:srgbClr val="5B6C7E"/>
                </a:solidFill>
                <a:latin typeface="Arial"/>
                <a:ea typeface="Arial"/>
                <a:cs typeface="Arial"/>
              </a:defRPr>
            </a:defPPr>
            <a:lvl1pPr algn="l">
              <a:defRPr sz="1650" b="0">
                <a:solidFill>
                  <a:srgbClr val="5B6C7E"/>
                </a:solidFill>
                <a:latin typeface="Arial"/>
                <a:ea typeface="Arial"/>
                <a:cs typeface="Arial"/>
              </a:defRPr>
            </a:lvl1pPr>
            <a:lvl2pPr algn="l">
              <a:defRPr sz="1650" b="0">
                <a:solidFill>
                  <a:srgbClr val="5B6C7E"/>
                </a:solidFill>
                <a:latin typeface="Arial"/>
                <a:ea typeface="Arial"/>
                <a:cs typeface="Arial"/>
              </a:defRPr>
            </a:lvl2pPr>
            <a:lvl3pPr algn="l">
              <a:defRPr sz="1650" b="0">
                <a:solidFill>
                  <a:srgbClr val="5B6C7E"/>
                </a:solidFill>
                <a:latin typeface="Arial"/>
                <a:ea typeface="Arial"/>
                <a:cs typeface="Arial"/>
              </a:defRPr>
            </a:lvl3pPr>
            <a:lvl4pPr algn="l">
              <a:defRPr sz="1650" b="0">
                <a:solidFill>
                  <a:srgbClr val="5B6C7E"/>
                </a:solidFill>
                <a:latin typeface="Arial"/>
                <a:ea typeface="Arial"/>
                <a:cs typeface="Arial"/>
              </a:defRPr>
            </a:lvl4pPr>
            <a:lvl5pPr algn="l">
              <a:defRPr sz="1650" b="0">
                <a:solidFill>
                  <a:srgbClr val="5B6C7E"/>
                </a:solidFill>
                <a:latin typeface="Arial"/>
                <a:ea typeface="Arial"/>
                <a:cs typeface="Arial"/>
              </a:defRPr>
            </a:lvl5pPr>
            <a:lvl6pPr algn="l">
              <a:defRPr sz="1650" b="0">
                <a:solidFill>
                  <a:srgbClr val="5B6C7E"/>
                </a:solidFill>
                <a:latin typeface="Arial"/>
                <a:ea typeface="Arial"/>
                <a:cs typeface="Arial"/>
              </a:defRPr>
            </a:lvl6pPr>
            <a:lvl7pPr algn="l">
              <a:defRPr sz="1650" b="0">
                <a:solidFill>
                  <a:srgbClr val="5B6C7E"/>
                </a:solidFill>
                <a:latin typeface="Arial"/>
                <a:ea typeface="Arial"/>
                <a:cs typeface="Arial"/>
              </a:defRPr>
            </a:lvl7pPr>
            <a:lvl8pPr algn="l">
              <a:defRPr sz="1650" b="0">
                <a:solidFill>
                  <a:srgbClr val="5B6C7E"/>
                </a:solidFill>
                <a:latin typeface="Arial"/>
                <a:ea typeface="Arial"/>
                <a:cs typeface="Arial"/>
              </a:defRPr>
            </a:lvl8pPr>
            <a:lvl9pPr algn="l">
              <a:defRPr sz="1650" b="0">
                <a:solidFill>
                  <a:srgbClr val="5B6C7E"/>
                </a:solidFill>
                <a:latin typeface="Arial"/>
                <a:ea typeface="Arial"/>
                <a:cs typeface="Arial"/>
              </a:defRPr>
            </a:lvl9pPr>
          </a:lstStyle>
          <a:p xmlns:a="http://schemas.openxmlformats.org/drawingml/2006/main">
            <a:pPr algn="l">
              <a:lnSpc>
                <a:spcPct val="112000"/>
              </a:lnSpc>
              <a:buNone/>
              <a:defRPr sz="1650" b="0">
                <a:solidFill>
                  <a:srgbClr val="5B6C7E"/>
                </a:solidFill>
                <a:latin typeface="Arial"/>
                <a:ea typeface="Arial"/>
                <a:cs typeface="Arial"/>
              </a:defRPr>
            </a:pPr>
            <a:r>
              <a:rPr sz="1650" b="0">
                <a:solidFill>
                  <a:srgbClr val="5B6C7E"/>
                </a:solidFill>
                <a:latin typeface="Arial"/>
                <a:ea typeface="Arial"/>
                <a:cs typeface="Arial"/>
              </a:rPr>
              <a:t>Initial position: −4.0 m. Positive x points right.</a:t>
            </a:r>
          </a:p>
          <a:p xmlns:a="http://schemas.openxmlformats.org/drawingml/2006/main">
            <a:pPr algn="l">
              <a:lnSpc>
                <a:spcPct val="112000"/>
              </a:lnSpc>
              <a:buNone/>
              <a:defRPr sz="1650" b="0">
                <a:solidFill>
                  <a:srgbClr val="5B6C7E"/>
                </a:solidFill>
                <a:latin typeface="Arial"/>
                <a:ea typeface="Arial"/>
                <a:cs typeface="Arial"/>
              </a:defRPr>
            </a:pPr>
            <a:r>
              <a:rPr sz="1650" b="0">
                <a:solidFill>
                  <a:srgbClr val="5B6C7E"/>
                </a:solidFill>
                <a:latin typeface="Arial"/>
                <a:ea typeface="Arial"/>
                <a:cs typeface="Arial"/>
              </a:rPr>
              <a:t>The velocity graph is a straight line.</a:t>
            </a:r>
          </a:p>
        </p:txBody>
      </p:sp>
      <p:sp>
        <p:nvSpPr>
          <p:cNvPr id="24" name="question-part-a">
            <a:extLst xmlns:a="http://schemas.openxmlformats.org/drawingml/2006/main">
              <a:ext uri="{FF2B5EF4-FFF2-40B4-BE49-F238E27FC236}">
                <a16:creationId xmlns:a16="http://schemas.microsoft.com/office/drawing/2014/main" id="{291B5BAC-F613-40D2-9EDE-DA3F94425E6F}"/>
              </a:ext>
            </a:extLst>
          </p:cNvPr>
          <p:cNvSpPr>
            <a:spLocks xmlns:a="http://schemas.openxmlformats.org/drawingml/2006/main" noGrp="1"/>
          </p:cNvSpPr>
          <p:nvPr/>
        </p:nvSpPr>
        <p:spPr>
          <a:xfrm xmlns:a="http://schemas.openxmlformats.org/drawingml/2006/main">
            <a:off x="6477000" y="1924050"/>
            <a:ext cx="5029200" cy="751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(a) Find the acceleration and the time when</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the cart reverses.</a:t>
            </a:r>
          </a:p>
        </p:txBody>
      </p:sp>
      <p:sp>
        <p:nvSpPr>
          <p:cNvPr id="25" name="question-part-b">
            <a:extLst xmlns:a="http://schemas.openxmlformats.org/drawingml/2006/main">
              <a:ext uri="{FF2B5EF4-FFF2-40B4-BE49-F238E27FC236}">
                <a16:creationId xmlns:a16="http://schemas.microsoft.com/office/drawing/2014/main" id="{4A3EC893-902F-40D6-BBBB-95E5AC2EAA73}"/>
              </a:ext>
            </a:extLst>
          </p:cNvPr>
          <p:cNvSpPr>
            <a:spLocks xmlns:a="http://schemas.openxmlformats.org/drawingml/2006/main" noGrp="1"/>
          </p:cNvSpPr>
          <p:nvPr/>
        </p:nvSpPr>
        <p:spPr>
          <a:xfrm xmlns:a="http://schemas.openxmlformats.org/drawingml/2006/main">
            <a:off x="6477000" y="2999423"/>
            <a:ext cx="5029200" cy="751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(b) Use signed area to find displacement.</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Then find x at 4.0 s.</a:t>
            </a:r>
          </a:p>
        </p:txBody>
      </p:sp>
      <p:sp>
        <p:nvSpPr>
          <p:cNvPr id="26" name="question-part-c">
            <a:extLst xmlns:a="http://schemas.openxmlformats.org/drawingml/2006/main">
              <a:ext uri="{FF2B5EF4-FFF2-40B4-BE49-F238E27FC236}">
                <a16:creationId xmlns:a16="http://schemas.microsoft.com/office/drawing/2014/main" id="{A0BF48F5-C705-4D9D-AB7F-4D9C2BAB9F41}"/>
              </a:ext>
            </a:extLst>
          </p:cNvPr>
          <p:cNvSpPr>
            <a:spLocks xmlns:a="http://schemas.openxmlformats.org/drawingml/2006/main" noGrp="1"/>
          </p:cNvSpPr>
          <p:nvPr/>
        </p:nvSpPr>
        <p:spPr>
          <a:xfrm xmlns:a="http://schemas.openxmlformats.org/drawingml/2006/main">
            <a:off x="6477000" y="4074795"/>
            <a:ext cx="5029200" cy="10987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(c) Find the total distance. Compare</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average velocity and average speed over</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0–4.0 s.</a:t>
            </a:r>
          </a:p>
        </p:txBody>
      </p:sp>
    </p:spTree>
    <p:extLst>
      <p:ext uri="{BB962C8B-B14F-4D97-AF65-F5344CB8AC3E}">
        <p14:creationId xmlns:p14="http://schemas.microsoft.com/office/powerpoint/2010/main" val="596322504"/>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Final practice: a reversal on a straight track</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11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33</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19324D"/>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ANSWER 11</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sp>
        <p:nvSpPr>
          <p:cNvPr id="22" name="content-panel">
            <a:extLst xmlns:a="http://schemas.openxmlformats.org/drawingml/2006/main">
              <a:ext uri="{FF2B5EF4-FFF2-40B4-BE49-F238E27FC236}">
                <a16:creationId xmlns:a16="http://schemas.microsoft.com/office/drawing/2014/main" id="{0765991D-073F-453C-8E1F-081B1D5F03D7}"/>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5F5F5"/>
          </a:solidFill>
          <a:ln xmlns:a="http://schemas.openxmlformats.org/drawingml/2006/main" w="0">
            <a:noFill/>
          </a:ln>
        </p:spPr>
      </p:sp>
      <p:sp>
        <p:nvSpPr>
          <p:cNvPr id="23" name="panel-label">
            <a:extLst xmlns:a="http://schemas.openxmlformats.org/drawingml/2006/main">
              <a:ext uri="{FF2B5EF4-FFF2-40B4-BE49-F238E27FC236}">
                <a16:creationId xmlns:a16="http://schemas.microsoft.com/office/drawing/2014/main" id="{057CA698-CC4B-4970-AED4-9DD3086CDA37}"/>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defRPr sz="1425" b="1">
                <a:solidFill>
                  <a:srgbClr val="19324D"/>
                </a:solidFill>
                <a:latin typeface="Arial"/>
                <a:ea typeface="Arial"/>
                <a:cs typeface="Arial"/>
              </a:defRPr>
            </a:lvl1pPr>
            <a:lvl2pPr algn="l">
              <a:defRPr sz="1425" b="1">
                <a:solidFill>
                  <a:srgbClr val="19324D"/>
                </a:solidFill>
                <a:latin typeface="Arial"/>
                <a:ea typeface="Arial"/>
                <a:cs typeface="Arial"/>
              </a:defRPr>
            </a:lvl2pPr>
            <a:lvl3pPr algn="l">
              <a:defRPr sz="1425" b="1">
                <a:solidFill>
                  <a:srgbClr val="19324D"/>
                </a:solidFill>
                <a:latin typeface="Arial"/>
                <a:ea typeface="Arial"/>
                <a:cs typeface="Arial"/>
              </a:defRPr>
            </a:lvl3pPr>
            <a:lvl4pPr algn="l">
              <a:defRPr sz="1425" b="1">
                <a:solidFill>
                  <a:srgbClr val="19324D"/>
                </a:solidFill>
                <a:latin typeface="Arial"/>
                <a:ea typeface="Arial"/>
                <a:cs typeface="Arial"/>
              </a:defRPr>
            </a:lvl4pPr>
            <a:lvl5pPr algn="l">
              <a:defRPr sz="1425" b="1">
                <a:solidFill>
                  <a:srgbClr val="19324D"/>
                </a:solidFill>
                <a:latin typeface="Arial"/>
                <a:ea typeface="Arial"/>
                <a:cs typeface="Arial"/>
              </a:defRPr>
            </a:lvl5pPr>
            <a:lvl6pPr algn="l">
              <a:defRPr sz="1425" b="1">
                <a:solidFill>
                  <a:srgbClr val="19324D"/>
                </a:solidFill>
                <a:latin typeface="Arial"/>
                <a:ea typeface="Arial"/>
                <a:cs typeface="Arial"/>
              </a:defRPr>
            </a:lvl6pPr>
            <a:lvl7pPr algn="l">
              <a:defRPr sz="1425" b="1">
                <a:solidFill>
                  <a:srgbClr val="19324D"/>
                </a:solidFill>
                <a:latin typeface="Arial"/>
                <a:ea typeface="Arial"/>
                <a:cs typeface="Arial"/>
              </a:defRPr>
            </a:lvl7pPr>
            <a:lvl8pPr algn="l">
              <a:defRPr sz="1425" b="1">
                <a:solidFill>
                  <a:srgbClr val="19324D"/>
                </a:solidFill>
                <a:latin typeface="Arial"/>
                <a:ea typeface="Arial"/>
                <a:cs typeface="Arial"/>
              </a:defRPr>
            </a:lvl8pPr>
            <a:lvl9pPr algn="l">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WORKED ANSWER</a:t>
            </a:r>
          </a:p>
        </p:txBody>
      </p:sp>
      <p:sp>
        <p:nvSpPr>
          <p:cNvPr id="24" name="body">
            <a:extLst xmlns:a="http://schemas.openxmlformats.org/drawingml/2006/main">
              <a:ext uri="{FF2B5EF4-FFF2-40B4-BE49-F238E27FC236}">
                <a16:creationId xmlns:a16="http://schemas.microsoft.com/office/drawing/2014/main" id="{020A2990-AE46-4E1F-8BFA-9272C0D922EC}"/>
              </a:ext>
            </a:extLst>
          </p:cNvPr>
          <p:cNvSpPr>
            <a:spLocks xmlns:a="http://schemas.openxmlformats.org/drawingml/2006/main" noGrp="1"/>
          </p:cNvSpPr>
          <p:nvPr/>
        </p:nvSpPr>
        <p:spPr>
          <a:xfrm xmlns:a="http://schemas.openxmlformats.org/drawingml/2006/main">
            <a:off x="952500" y="2390775"/>
            <a:ext cx="3657600" cy="404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Area above zero = +9 m</a:t>
            </a:r>
          </a:p>
        </p:txBody>
      </p:sp>
      <p:sp>
        <p:nvSpPr>
          <p:cNvPr id="25" name="body">
            <a:extLst xmlns:a="http://schemas.openxmlformats.org/drawingml/2006/main">
              <a:ext uri="{FF2B5EF4-FFF2-40B4-BE49-F238E27FC236}">
                <a16:creationId xmlns:a16="http://schemas.microsoft.com/office/drawing/2014/main" id="{0C873BCB-3F62-4BD2-933D-C70B84C3B957}"/>
              </a:ext>
            </a:extLst>
          </p:cNvPr>
          <p:cNvSpPr>
            <a:spLocks xmlns:a="http://schemas.openxmlformats.org/drawingml/2006/main" noGrp="1"/>
          </p:cNvSpPr>
          <p:nvPr/>
        </p:nvSpPr>
        <p:spPr>
          <a:xfrm xmlns:a="http://schemas.openxmlformats.org/drawingml/2006/main">
            <a:off x="952500" y="3238500"/>
            <a:ext cx="3657600" cy="404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Area below zero = −1 m</a:t>
            </a:r>
          </a:p>
        </p:txBody>
      </p:sp>
      <p:sp>
        <p:nvSpPr>
          <p:cNvPr id="26" name="body">
            <a:extLst xmlns:a="http://schemas.openxmlformats.org/drawingml/2006/main">
              <a:ext uri="{FF2B5EF4-FFF2-40B4-BE49-F238E27FC236}">
                <a16:creationId xmlns:a16="http://schemas.microsoft.com/office/drawing/2014/main" id="{7BBB9B37-AE84-4802-8A42-4E0093AC8F23}"/>
              </a:ext>
            </a:extLst>
          </p:cNvPr>
          <p:cNvSpPr>
            <a:spLocks xmlns:a="http://schemas.openxmlformats.org/drawingml/2006/main" noGrp="1"/>
          </p:cNvSpPr>
          <p:nvPr/>
        </p:nvSpPr>
        <p:spPr>
          <a:xfrm xmlns:a="http://schemas.openxmlformats.org/drawingml/2006/main">
            <a:off x="952500" y="4238625"/>
            <a:ext cx="3657600" cy="404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19324D"/>
                </a:solidFill>
                <a:latin typeface="Arial"/>
                <a:ea typeface="Arial"/>
                <a:cs typeface="Arial"/>
              </a:defRPr>
            </a:defPPr>
            <a:lvl1pPr algn="l">
              <a:defRPr sz="2025" b="1">
                <a:solidFill>
                  <a:srgbClr val="19324D"/>
                </a:solidFill>
                <a:latin typeface="Arial"/>
                <a:ea typeface="Arial"/>
                <a:cs typeface="Arial"/>
              </a:defRPr>
            </a:lvl1pPr>
            <a:lvl2pPr algn="l">
              <a:defRPr sz="2025" b="1">
                <a:solidFill>
                  <a:srgbClr val="19324D"/>
                </a:solidFill>
                <a:latin typeface="Arial"/>
                <a:ea typeface="Arial"/>
                <a:cs typeface="Arial"/>
              </a:defRPr>
            </a:lvl2pPr>
            <a:lvl3pPr algn="l">
              <a:defRPr sz="2025" b="1">
                <a:solidFill>
                  <a:srgbClr val="19324D"/>
                </a:solidFill>
                <a:latin typeface="Arial"/>
                <a:ea typeface="Arial"/>
                <a:cs typeface="Arial"/>
              </a:defRPr>
            </a:lvl3pPr>
            <a:lvl4pPr algn="l">
              <a:defRPr sz="2025" b="1">
                <a:solidFill>
                  <a:srgbClr val="19324D"/>
                </a:solidFill>
                <a:latin typeface="Arial"/>
                <a:ea typeface="Arial"/>
                <a:cs typeface="Arial"/>
              </a:defRPr>
            </a:lvl4pPr>
            <a:lvl5pPr algn="l">
              <a:defRPr sz="2025" b="1">
                <a:solidFill>
                  <a:srgbClr val="19324D"/>
                </a:solidFill>
                <a:latin typeface="Arial"/>
                <a:ea typeface="Arial"/>
                <a:cs typeface="Arial"/>
              </a:defRPr>
            </a:lvl5pPr>
            <a:lvl6pPr algn="l">
              <a:defRPr sz="2025" b="1">
                <a:solidFill>
                  <a:srgbClr val="19324D"/>
                </a:solidFill>
                <a:latin typeface="Arial"/>
                <a:ea typeface="Arial"/>
                <a:cs typeface="Arial"/>
              </a:defRPr>
            </a:lvl6pPr>
            <a:lvl7pPr algn="l">
              <a:defRPr sz="2025" b="1">
                <a:solidFill>
                  <a:srgbClr val="19324D"/>
                </a:solidFill>
                <a:latin typeface="Arial"/>
                <a:ea typeface="Arial"/>
                <a:cs typeface="Arial"/>
              </a:defRPr>
            </a:lvl7pPr>
            <a:lvl8pPr algn="l">
              <a:defRPr sz="2025" b="1">
                <a:solidFill>
                  <a:srgbClr val="19324D"/>
                </a:solidFill>
                <a:latin typeface="Arial"/>
                <a:ea typeface="Arial"/>
                <a:cs typeface="Arial"/>
              </a:defRPr>
            </a:lvl8pPr>
            <a:lvl9pPr algn="l">
              <a:defRPr sz="2025" b="1">
                <a:solidFill>
                  <a:srgbClr val="19324D"/>
                </a:solidFill>
                <a:latin typeface="Arial"/>
                <a:ea typeface="Arial"/>
                <a:cs typeface="Arial"/>
              </a:defRPr>
            </a:lvl9pPr>
          </a:lstStyle>
          <a:p xmlns:a="http://schemas.openxmlformats.org/drawingml/2006/main">
            <a:pPr algn="l">
              <a:lnSpc>
                <a:spcPct val="112000"/>
              </a:lnSpc>
              <a:buNone/>
              <a:defRPr sz="2025" b="1">
                <a:solidFill>
                  <a:srgbClr val="19324D"/>
                </a:solidFill>
                <a:latin typeface="Arial"/>
                <a:ea typeface="Arial"/>
                <a:cs typeface="Arial"/>
              </a:defRPr>
            </a:pPr>
            <a:r>
              <a:rPr sz="2025" b="1">
                <a:solidFill>
                  <a:srgbClr val="19324D"/>
                </a:solidFill>
                <a:latin typeface="Arial"/>
                <a:ea typeface="Arial"/>
                <a:cs typeface="Arial"/>
              </a:rPr>
              <a:t>Net displacement = +8 m</a:t>
            </a:r>
          </a:p>
        </p:txBody>
      </p:sp>
      <p:sp>
        <p:nvSpPr>
          <p:cNvPr id="27" name="body">
            <a:extLst xmlns:a="http://schemas.openxmlformats.org/drawingml/2006/main">
              <a:ext uri="{FF2B5EF4-FFF2-40B4-BE49-F238E27FC236}">
                <a16:creationId xmlns:a16="http://schemas.microsoft.com/office/drawing/2014/main" id="{C2E50783-71D0-4AC5-B92C-00BF37600D1E}"/>
              </a:ext>
            </a:extLst>
          </p:cNvPr>
          <p:cNvSpPr>
            <a:spLocks xmlns:a="http://schemas.openxmlformats.org/drawingml/2006/main" noGrp="1"/>
          </p:cNvSpPr>
          <p:nvPr/>
        </p:nvSpPr>
        <p:spPr>
          <a:xfrm xmlns:a="http://schemas.openxmlformats.org/drawingml/2006/main">
            <a:off x="952500" y="5200650"/>
            <a:ext cx="3657600" cy="43005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1">
                <a:solidFill>
                  <a:srgbClr val="19324D"/>
                </a:solidFill>
                <a:latin typeface="Arial"/>
                <a:ea typeface="Arial"/>
                <a:cs typeface="Arial"/>
              </a:defRPr>
            </a:defPPr>
            <a:lvl1pPr algn="l">
              <a:defRPr sz="2175" b="1">
                <a:solidFill>
                  <a:srgbClr val="19324D"/>
                </a:solidFill>
                <a:latin typeface="Arial"/>
                <a:ea typeface="Arial"/>
                <a:cs typeface="Arial"/>
              </a:defRPr>
            </a:lvl1pPr>
            <a:lvl2pPr algn="l">
              <a:defRPr sz="2175" b="1">
                <a:solidFill>
                  <a:srgbClr val="19324D"/>
                </a:solidFill>
                <a:latin typeface="Arial"/>
                <a:ea typeface="Arial"/>
                <a:cs typeface="Arial"/>
              </a:defRPr>
            </a:lvl2pPr>
            <a:lvl3pPr algn="l">
              <a:defRPr sz="2175" b="1">
                <a:solidFill>
                  <a:srgbClr val="19324D"/>
                </a:solidFill>
                <a:latin typeface="Arial"/>
                <a:ea typeface="Arial"/>
                <a:cs typeface="Arial"/>
              </a:defRPr>
            </a:lvl3pPr>
            <a:lvl4pPr algn="l">
              <a:defRPr sz="2175" b="1">
                <a:solidFill>
                  <a:srgbClr val="19324D"/>
                </a:solidFill>
                <a:latin typeface="Arial"/>
                <a:ea typeface="Arial"/>
                <a:cs typeface="Arial"/>
              </a:defRPr>
            </a:lvl4pPr>
            <a:lvl5pPr algn="l">
              <a:defRPr sz="2175" b="1">
                <a:solidFill>
                  <a:srgbClr val="19324D"/>
                </a:solidFill>
                <a:latin typeface="Arial"/>
                <a:ea typeface="Arial"/>
                <a:cs typeface="Arial"/>
              </a:defRPr>
            </a:lvl5pPr>
            <a:lvl6pPr algn="l">
              <a:defRPr sz="2175" b="1">
                <a:solidFill>
                  <a:srgbClr val="19324D"/>
                </a:solidFill>
                <a:latin typeface="Arial"/>
                <a:ea typeface="Arial"/>
                <a:cs typeface="Arial"/>
              </a:defRPr>
            </a:lvl6pPr>
            <a:lvl7pPr algn="l">
              <a:defRPr sz="2175" b="1">
                <a:solidFill>
                  <a:srgbClr val="19324D"/>
                </a:solidFill>
                <a:latin typeface="Arial"/>
                <a:ea typeface="Arial"/>
                <a:cs typeface="Arial"/>
              </a:defRPr>
            </a:lvl7pPr>
            <a:lvl8pPr algn="l">
              <a:defRPr sz="2175" b="1">
                <a:solidFill>
                  <a:srgbClr val="19324D"/>
                </a:solidFill>
                <a:latin typeface="Arial"/>
                <a:ea typeface="Arial"/>
                <a:cs typeface="Arial"/>
              </a:defRPr>
            </a:lvl8pPr>
            <a:lvl9pPr algn="l">
              <a:defRPr sz="2175" b="1">
                <a:solidFill>
                  <a:srgbClr val="19324D"/>
                </a:solidFill>
                <a:latin typeface="Arial"/>
                <a:ea typeface="Arial"/>
                <a:cs typeface="Arial"/>
              </a:defRPr>
            </a:lvl9pPr>
          </a:lstStyle>
          <a:p xmlns:a="http://schemas.openxmlformats.org/drawingml/2006/main">
            <a:pPr algn="l">
              <a:lnSpc>
                <a:spcPct val="112000"/>
              </a:lnSpc>
              <a:buNone/>
              <a:defRPr sz="2175" b="1">
                <a:solidFill>
                  <a:srgbClr val="19324D"/>
                </a:solidFill>
                <a:latin typeface="Arial"/>
                <a:ea typeface="Arial"/>
                <a:cs typeface="Arial"/>
              </a:defRPr>
            </a:pPr>
            <a:r>
              <a:rPr sz="2175" b="1">
                <a:solidFill>
                  <a:srgbClr val="19324D"/>
                </a:solidFill>
                <a:latin typeface="Arial"/>
                <a:ea typeface="Arial"/>
                <a:cs typeface="Arial"/>
              </a:rPr>
              <a:t>Distance = 10 m</a:t>
            </a:r>
          </a:p>
        </p:txBody>
      </p:sp>
      <p:sp>
        <p:nvSpPr>
          <p:cNvPr id="28" name="answer-part-a">
            <a:extLst xmlns:a="http://schemas.openxmlformats.org/drawingml/2006/main">
              <a:ext uri="{FF2B5EF4-FFF2-40B4-BE49-F238E27FC236}">
                <a16:creationId xmlns:a16="http://schemas.microsoft.com/office/drawing/2014/main" id="{4E854612-9667-45E0-8845-4420A74ACD3A}"/>
              </a:ext>
            </a:extLst>
          </p:cNvPr>
          <p:cNvSpPr>
            <a:spLocks xmlns:a="http://schemas.openxmlformats.org/drawingml/2006/main" noGrp="1"/>
          </p:cNvSpPr>
          <p:nvPr/>
        </p:nvSpPr>
        <p:spPr>
          <a:xfrm xmlns:a="http://schemas.openxmlformats.org/drawingml/2006/main">
            <a:off x="5334000" y="192405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 Slope and zero crossing</a:t>
            </a:r>
          </a:p>
        </p:txBody>
      </p:sp>
      <p:sp>
        <p:nvSpPr>
          <p:cNvPr id="29" name="body">
            <a:extLst xmlns:a="http://schemas.openxmlformats.org/drawingml/2006/main">
              <a:ext uri="{FF2B5EF4-FFF2-40B4-BE49-F238E27FC236}">
                <a16:creationId xmlns:a16="http://schemas.microsoft.com/office/drawing/2014/main" id="{145AC991-BA06-41DA-B209-1FBDD1846925}"/>
              </a:ext>
            </a:extLst>
          </p:cNvPr>
          <p:cNvSpPr>
            <a:spLocks xmlns:a="http://schemas.openxmlformats.org/drawingml/2006/main" noGrp="1"/>
          </p:cNvSpPr>
          <p:nvPr/>
        </p:nvSpPr>
        <p:spPr>
          <a:xfrm xmlns:a="http://schemas.openxmlformats.org/drawingml/2006/main">
            <a:off x="5334000" y="2343150"/>
            <a:ext cx="6172200" cy="751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a = (−2 − 6)/4 = −2.0 m/s².</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The reversal occurs at 3.0 s.</a:t>
            </a:r>
          </a:p>
        </p:txBody>
      </p:sp>
      <p:sp>
        <p:nvSpPr>
          <p:cNvPr id="30" name="answer-part-b">
            <a:extLst xmlns:a="http://schemas.openxmlformats.org/drawingml/2006/main">
              <a:ext uri="{FF2B5EF4-FFF2-40B4-BE49-F238E27FC236}">
                <a16:creationId xmlns:a16="http://schemas.microsoft.com/office/drawing/2014/main" id="{51708292-56BC-48F8-A534-54A85358ED70}"/>
              </a:ext>
            </a:extLst>
          </p:cNvPr>
          <p:cNvSpPr>
            <a:spLocks xmlns:a="http://schemas.openxmlformats.org/drawingml/2006/main" noGrp="1"/>
          </p:cNvSpPr>
          <p:nvPr/>
        </p:nvSpPr>
        <p:spPr>
          <a:xfrm xmlns:a="http://schemas.openxmlformats.org/drawingml/2006/main">
            <a:off x="5334000" y="371475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(b) Displacement and final position</a:t>
            </a:r>
          </a:p>
        </p:txBody>
      </p:sp>
      <p:sp>
        <p:nvSpPr>
          <p:cNvPr id="31" name="body">
            <a:extLst xmlns:a="http://schemas.openxmlformats.org/drawingml/2006/main">
              <a:ext uri="{FF2B5EF4-FFF2-40B4-BE49-F238E27FC236}">
                <a16:creationId xmlns:a16="http://schemas.microsoft.com/office/drawing/2014/main" id="{E876A20F-59DC-4C96-AEE2-16E37C904BF1}"/>
              </a:ext>
            </a:extLst>
          </p:cNvPr>
          <p:cNvSpPr>
            <a:spLocks xmlns:a="http://schemas.openxmlformats.org/drawingml/2006/main" noGrp="1"/>
          </p:cNvSpPr>
          <p:nvPr/>
        </p:nvSpPr>
        <p:spPr>
          <a:xfrm xmlns:a="http://schemas.openxmlformats.org/drawingml/2006/main">
            <a:off x="5334000" y="4133850"/>
            <a:ext cx="6172200" cy="751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defRPr sz="2025" b="0">
                <a:solidFill>
                  <a:srgbClr val="19324D"/>
                </a:solidFill>
                <a:latin typeface="Arial"/>
                <a:ea typeface="Arial"/>
                <a:cs typeface="Arial"/>
              </a:defRPr>
            </a:lvl1pPr>
            <a:lvl2pPr algn="l">
              <a:defRPr sz="2025" b="0">
                <a:solidFill>
                  <a:srgbClr val="19324D"/>
                </a:solidFill>
                <a:latin typeface="Arial"/>
                <a:ea typeface="Arial"/>
                <a:cs typeface="Arial"/>
              </a:defRPr>
            </a:lvl2pPr>
            <a:lvl3pPr algn="l">
              <a:defRPr sz="2025" b="0">
                <a:solidFill>
                  <a:srgbClr val="19324D"/>
                </a:solidFill>
                <a:latin typeface="Arial"/>
                <a:ea typeface="Arial"/>
                <a:cs typeface="Arial"/>
              </a:defRPr>
            </a:lvl3pPr>
            <a:lvl4pPr algn="l">
              <a:defRPr sz="2025" b="0">
                <a:solidFill>
                  <a:srgbClr val="19324D"/>
                </a:solidFill>
                <a:latin typeface="Arial"/>
                <a:ea typeface="Arial"/>
                <a:cs typeface="Arial"/>
              </a:defRPr>
            </a:lvl4pPr>
            <a:lvl5pPr algn="l">
              <a:defRPr sz="2025" b="0">
                <a:solidFill>
                  <a:srgbClr val="19324D"/>
                </a:solidFill>
                <a:latin typeface="Arial"/>
                <a:ea typeface="Arial"/>
                <a:cs typeface="Arial"/>
              </a:defRPr>
            </a:lvl5pPr>
            <a:lvl6pPr algn="l">
              <a:defRPr sz="2025" b="0">
                <a:solidFill>
                  <a:srgbClr val="19324D"/>
                </a:solidFill>
                <a:latin typeface="Arial"/>
                <a:ea typeface="Arial"/>
                <a:cs typeface="Arial"/>
              </a:defRPr>
            </a:lvl6pPr>
            <a:lvl7pPr algn="l">
              <a:defRPr sz="2025" b="0">
                <a:solidFill>
                  <a:srgbClr val="19324D"/>
                </a:solidFill>
                <a:latin typeface="Arial"/>
                <a:ea typeface="Arial"/>
                <a:cs typeface="Arial"/>
              </a:defRPr>
            </a:lvl7pPr>
            <a:lvl8pPr algn="l">
              <a:defRPr sz="2025" b="0">
                <a:solidFill>
                  <a:srgbClr val="19324D"/>
                </a:solidFill>
                <a:latin typeface="Arial"/>
                <a:ea typeface="Arial"/>
                <a:cs typeface="Arial"/>
              </a:defRPr>
            </a:lvl8pPr>
            <a:lvl9pPr algn="l">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Δx = ½(3)(6) − ½(1)(2) = +8.0 m.</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x = −4.0 + 8.0 = +4.0 m.</a:t>
            </a:r>
          </a:p>
        </p:txBody>
      </p:sp>
      <p:sp>
        <p:nvSpPr>
          <p:cNvPr id="32" name="answer-part-c">
            <a:extLst xmlns:a="http://schemas.openxmlformats.org/drawingml/2006/main">
              <a:ext uri="{FF2B5EF4-FFF2-40B4-BE49-F238E27FC236}">
                <a16:creationId xmlns:a16="http://schemas.microsoft.com/office/drawing/2014/main" id="{6AA8E90C-3A43-4E22-96DE-A1EF390AB2FA}"/>
              </a:ext>
            </a:extLst>
          </p:cNvPr>
          <p:cNvSpPr>
            <a:spLocks xmlns:a="http://schemas.openxmlformats.org/drawingml/2006/main" noGrp="1"/>
          </p:cNvSpPr>
          <p:nvPr/>
        </p:nvSpPr>
        <p:spPr>
          <a:xfrm xmlns:a="http://schemas.openxmlformats.org/drawingml/2006/main">
            <a:off x="5334000" y="504825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(c) Distance adds both path lengths</a:t>
            </a:r>
          </a:p>
        </p:txBody>
      </p:sp>
      <p:sp>
        <p:nvSpPr>
          <p:cNvPr id="33" name="body">
            <a:extLst xmlns:a="http://schemas.openxmlformats.org/drawingml/2006/main">
              <a:ext uri="{FF2B5EF4-FFF2-40B4-BE49-F238E27FC236}">
                <a16:creationId xmlns:a16="http://schemas.microsoft.com/office/drawing/2014/main" id="{73AE690C-858E-4144-A307-00B1AE1CC5D9}"/>
              </a:ext>
            </a:extLst>
          </p:cNvPr>
          <p:cNvSpPr>
            <a:spLocks xmlns:a="http://schemas.openxmlformats.org/drawingml/2006/main" noGrp="1"/>
          </p:cNvSpPr>
          <p:nvPr/>
        </p:nvSpPr>
        <p:spPr>
          <a:xfrm xmlns:a="http://schemas.openxmlformats.org/drawingml/2006/main">
            <a:off x="5334000" y="5467350"/>
            <a:ext cx="6172200" cy="64865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19324D"/>
                </a:solidFill>
                <a:latin typeface="Arial"/>
                <a:ea typeface="Arial"/>
                <a:cs typeface="Arial"/>
              </a:defRPr>
            </a:defPPr>
            <a:lvl1pPr algn="l">
              <a:defRPr sz="1725" b="0">
                <a:solidFill>
                  <a:srgbClr val="19324D"/>
                </a:solidFill>
                <a:latin typeface="Arial"/>
                <a:ea typeface="Arial"/>
                <a:cs typeface="Arial"/>
              </a:defRPr>
            </a:lvl1pPr>
            <a:lvl2pPr algn="l">
              <a:defRPr sz="1725" b="0">
                <a:solidFill>
                  <a:srgbClr val="19324D"/>
                </a:solidFill>
                <a:latin typeface="Arial"/>
                <a:ea typeface="Arial"/>
                <a:cs typeface="Arial"/>
              </a:defRPr>
            </a:lvl2pPr>
            <a:lvl3pPr algn="l">
              <a:defRPr sz="1725" b="0">
                <a:solidFill>
                  <a:srgbClr val="19324D"/>
                </a:solidFill>
                <a:latin typeface="Arial"/>
                <a:ea typeface="Arial"/>
                <a:cs typeface="Arial"/>
              </a:defRPr>
            </a:lvl3pPr>
            <a:lvl4pPr algn="l">
              <a:defRPr sz="1725" b="0">
                <a:solidFill>
                  <a:srgbClr val="19324D"/>
                </a:solidFill>
                <a:latin typeface="Arial"/>
                <a:ea typeface="Arial"/>
                <a:cs typeface="Arial"/>
              </a:defRPr>
            </a:lvl4pPr>
            <a:lvl5pPr algn="l">
              <a:defRPr sz="1725" b="0">
                <a:solidFill>
                  <a:srgbClr val="19324D"/>
                </a:solidFill>
                <a:latin typeface="Arial"/>
                <a:ea typeface="Arial"/>
                <a:cs typeface="Arial"/>
              </a:defRPr>
            </a:lvl5pPr>
            <a:lvl6pPr algn="l">
              <a:defRPr sz="1725" b="0">
                <a:solidFill>
                  <a:srgbClr val="19324D"/>
                </a:solidFill>
                <a:latin typeface="Arial"/>
                <a:ea typeface="Arial"/>
                <a:cs typeface="Arial"/>
              </a:defRPr>
            </a:lvl6pPr>
            <a:lvl7pPr algn="l">
              <a:defRPr sz="1725" b="0">
                <a:solidFill>
                  <a:srgbClr val="19324D"/>
                </a:solidFill>
                <a:latin typeface="Arial"/>
                <a:ea typeface="Arial"/>
                <a:cs typeface="Arial"/>
              </a:defRPr>
            </a:lvl7pPr>
            <a:lvl8pPr algn="l">
              <a:defRPr sz="1725" b="0">
                <a:solidFill>
                  <a:srgbClr val="19324D"/>
                </a:solidFill>
                <a:latin typeface="Arial"/>
                <a:ea typeface="Arial"/>
                <a:cs typeface="Arial"/>
              </a:defRPr>
            </a:lvl8pPr>
            <a:lvl9pPr algn="l">
              <a:defRPr sz="1725" b="0">
                <a:solidFill>
                  <a:srgbClr val="19324D"/>
                </a:solidFill>
                <a:latin typeface="Arial"/>
                <a:ea typeface="Arial"/>
                <a:cs typeface="Arial"/>
              </a:defRPr>
            </a:lvl9pPr>
          </a:lstStyle>
          <a:p xmlns:a="http://schemas.openxmlformats.org/drawingml/2006/main">
            <a:pPr algn="l">
              <a:lnSpc>
                <a:spcPct val="112000"/>
              </a:lnSpc>
              <a:buNone/>
              <a:defRPr sz="1725" b="0">
                <a:solidFill>
                  <a:srgbClr val="19324D"/>
                </a:solidFill>
                <a:latin typeface="Arial"/>
                <a:ea typeface="Arial"/>
                <a:cs typeface="Arial"/>
              </a:defRPr>
            </a:pPr>
            <a:r>
              <a:rPr sz="1725" b="0">
                <a:solidFill>
                  <a:srgbClr val="19324D"/>
                </a:solidFill>
                <a:latin typeface="Arial"/>
                <a:ea typeface="Arial"/>
                <a:cs typeface="Arial"/>
              </a:rPr>
              <a:t>Distance = 9 + 1 = 10 m.</a:t>
            </a:r>
          </a:p>
          <a:p xmlns:a="http://schemas.openxmlformats.org/drawingml/2006/main">
            <a:pPr algn="l">
              <a:lnSpc>
                <a:spcPct val="112000"/>
              </a:lnSpc>
              <a:buNone/>
              <a:defRPr sz="1725" b="0">
                <a:solidFill>
                  <a:srgbClr val="19324D"/>
                </a:solidFill>
                <a:latin typeface="Arial"/>
                <a:ea typeface="Arial"/>
                <a:cs typeface="Arial"/>
              </a:defRPr>
            </a:pPr>
            <a:r>
              <a:rPr sz="1725" b="0">
                <a:solidFill>
                  <a:srgbClr val="19324D"/>
                </a:solidFill>
                <a:latin typeface="Arial"/>
                <a:ea typeface="Arial"/>
                <a:cs typeface="Arial"/>
              </a:rPr>
              <a:t>Average velocity = +2.0 m/s. Average speed = 2.5 m/s.</a:t>
            </a:r>
          </a:p>
        </p:txBody>
      </p:sp>
    </p:spTree>
    <p:extLst>
      <p:ext uri="{BB962C8B-B14F-4D97-AF65-F5344CB8AC3E}">
        <p14:creationId xmlns:p14="http://schemas.microsoft.com/office/powerpoint/2010/main" val="596322504"/>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Motion representations: key relationships</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1.3  /  Summary</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34</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007F83"/>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CONCEPT SUMMARY</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graphicFrame>
        <p:nvGraphicFramePr>
          <p:cNvPr id="22" name="">
            <a:extLst xmlns:a="http://schemas.openxmlformats.org/drawingml/2006/main">
              <a:ext uri="{FF2B5EF4-FFF2-40B4-BE49-F238E27FC236}">
                <a16:creationId xmlns:a16="http://schemas.microsoft.com/office/drawing/2014/main" id="{71920E09-E473-41A0-A44D-E1864075FDDA}"/>
              </a:ext>
            </a:extLst>
          </p:cNvPr>
          <p:cNvGraphicFramePr/>
          <p:nvPr/>
        </p:nvGraphicFramePr>
        <p:xfrm>
          <a:off xmlns:a="http://schemas.openxmlformats.org/drawingml/2006/main" x="685800" y="1809750"/>
          <a:ext xmlns:a="http://schemas.openxmlformats.org/drawingml/2006/main" cx="10820400" cy="3619500"/>
        </p:xfrm>
        <a:graphic xmlns:a="http://schemas.openxmlformats.org/drawingml/2006/main">
          <a:graphicData uri="http://schemas.openxmlformats.org/drawingml/2006/table">
            <a:tbl>
              <a:tblPr/>
              <a:tblGrid>
                <a:gridCol w="3429000"/>
                <a:gridCol w="7391400"/>
              </a:tblGrid>
              <a:tr h="517071">
                <a:tc>
                  <a:txBody>
                    <a:bodyPr lIns="95250" tIns="95250" rIns="95250" bIns="95250">
                      <a:noAutofit/>
                    </a:bodyPr>
                    <a:lstStyle/>
                    <a:p>
                      <a:pPr algn="l"/>
                      <a:r>
                        <a:rPr sz="1800" b="1">
                          <a:solidFill>
                            <a:srgbClr val="19324D"/>
                          </a:solidFill>
                          <a:latin typeface="Arial"/>
                          <a:ea typeface="Arial"/>
                          <a:cs typeface="Arial"/>
                        </a:rPr>
                        <a:t>Representation</a:t>
                      </a:r>
                    </a:p>
                  </a:txBody>
                  <a:tcPr marL="91440" marR="91440" marT="45720" marB="45720" anchor="ctr">
                    <a:lnL w="9525">
                      <a:solidFill>
                        <a:srgbClr val="D8DDE2"/>
                      </a:solidFill>
                      <a:prstDash val="solid"/>
                    </a:lnL>
                    <a:lnR w="9525">
                      <a:solidFill>
                        <a:srgbClr val="D8DDE2"/>
                      </a:solidFill>
                      <a:prstDash val="solid"/>
                    </a:lnR>
                    <a:lnT w="9525">
                      <a:solidFill>
                        <a:srgbClr val="D8DDE2"/>
                      </a:solidFill>
                      <a:prstDash val="solid"/>
                    </a:lnT>
                    <a:lnB w="9525">
                      <a:solidFill>
                        <a:srgbClr val="D8DDE2"/>
                      </a:solidFill>
                      <a:prstDash val="solid"/>
                    </a:lnB>
                    <a:solidFill>
                      <a:srgbClr val="ECEEF1"/>
                    </a:solidFill>
                  </a:tcPr>
                </a:tc>
                <a:tc>
                  <a:txBody>
                    <a:bodyPr lIns="95250" tIns="95250" rIns="95250" bIns="95250">
                      <a:noAutofit/>
                    </a:bodyPr>
                    <a:lstStyle/>
                    <a:p>
                      <a:pPr algn="l"/>
                      <a:r>
                        <a:rPr sz="1800" b="1">
                          <a:solidFill>
                            <a:srgbClr val="19324D"/>
                          </a:solidFill>
                          <a:latin typeface="Arial"/>
                          <a:ea typeface="Arial"/>
                          <a:cs typeface="Arial"/>
                        </a:rPr>
                        <a:t>Relationship</a:t>
                      </a:r>
                    </a:p>
                  </a:txBody>
                  <a:tcPr marL="91440" marR="91440" marT="45720" marB="45720" anchor="ctr">
                    <a:lnR w="9525">
                      <a:solidFill>
                        <a:srgbClr val="D8DDE2"/>
                      </a:solidFill>
                      <a:prstDash val="solid"/>
                    </a:lnR>
                    <a:lnT w="9525">
                      <a:solidFill>
                        <a:srgbClr val="D8DDE2"/>
                      </a:solidFill>
                      <a:prstDash val="solid"/>
                    </a:lnT>
                    <a:lnB w="9525">
                      <a:solidFill>
                        <a:srgbClr val="D8DDE2"/>
                      </a:solidFill>
                      <a:prstDash val="solid"/>
                    </a:lnB>
                    <a:solidFill>
                      <a:srgbClr val="ECEEF1"/>
                    </a:solidFill>
                  </a:tcPr>
                </a:tc>
              </a:tr>
              <a:tr h="517071">
                <a:tc>
                  <a:txBody>
                    <a:bodyPr lIns="95250" tIns="95250" rIns="95250" bIns="95250">
                      <a:noAutofit/>
                    </a:bodyPr>
                    <a:lstStyle/>
                    <a:p>
                      <a:pPr algn="l"/>
                      <a:r>
                        <a:rPr sz="1800" b="0">
                          <a:solidFill>
                            <a:srgbClr val="19324D"/>
                          </a:solidFill>
                          <a:latin typeface="Arial"/>
                          <a:ea typeface="Arial"/>
                          <a:cs typeface="Arial"/>
                        </a:rPr>
                        <a:t>Position graph</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r>
                        <a:rPr sz="1800" b="0">
                          <a:solidFill>
                            <a:srgbClr val="19324D"/>
                          </a:solidFill>
                          <a:latin typeface="Arial"/>
                          <a:ea typeface="Arial"/>
                          <a:cs typeface="Arial"/>
                        </a:rPr>
                        <a:t>Tangent slope gives instantaneous velocity.</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517071">
                <a:tc>
                  <a:txBody>
                    <a:bodyPr lIns="95250" tIns="95250" rIns="95250" bIns="95250">
                      <a:noAutofit/>
                    </a:bodyPr>
                    <a:lstStyle/>
                    <a:p>
                      <a:pPr algn="l"/>
                      <a:r>
                        <a:rPr sz="1800" b="0">
                          <a:solidFill>
                            <a:srgbClr val="19324D"/>
                          </a:solidFill>
                          <a:latin typeface="Arial"/>
                          <a:ea typeface="Arial"/>
                          <a:cs typeface="Arial"/>
                        </a:rPr>
                        <a:t>Velocity graph</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r>
                        <a:rPr sz="1800" b="0">
                          <a:solidFill>
                            <a:srgbClr val="19324D"/>
                          </a:solidFill>
                          <a:latin typeface="Arial"/>
                          <a:ea typeface="Arial"/>
                          <a:cs typeface="Arial"/>
                        </a:rPr>
                        <a:t>Tangent slope gives instantaneous acceleration.</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517071">
                <a:tc>
                  <a:txBody>
                    <a:bodyPr lIns="95250" tIns="95250" rIns="95250" bIns="95250">
                      <a:noAutofit/>
                    </a:bodyPr>
                    <a:lstStyle/>
                    <a:p>
                      <a:pPr algn="l"/>
                      <a:r>
                        <a:rPr sz="1800" b="0">
                          <a:solidFill>
                            <a:srgbClr val="19324D"/>
                          </a:solidFill>
                          <a:latin typeface="Arial"/>
                          <a:ea typeface="Arial"/>
                          <a:cs typeface="Arial"/>
                        </a:rPr>
                        <a:t>Signed area under v(t)</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r>
                        <a:rPr sz="1800" b="0">
                          <a:solidFill>
                            <a:srgbClr val="19324D"/>
                          </a:solidFill>
                          <a:latin typeface="Arial"/>
                          <a:ea typeface="Arial"/>
                          <a:cs typeface="Arial"/>
                        </a:rPr>
                        <a:t>Displacement. Add absolute areas for distance.</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517071">
                <a:tc>
                  <a:txBody>
                    <a:bodyPr lIns="95250" tIns="95250" rIns="95250" bIns="95250">
                      <a:noAutofit/>
                    </a:bodyPr>
                    <a:lstStyle/>
                    <a:p>
                      <a:pPr algn="l"/>
                      <a:r>
                        <a:rPr sz="1800" b="0">
                          <a:solidFill>
                            <a:srgbClr val="19324D"/>
                          </a:solidFill>
                          <a:latin typeface="Arial"/>
                          <a:ea typeface="Arial"/>
                          <a:cs typeface="Arial"/>
                        </a:rPr>
                        <a:t>Signed area under a(t)</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r>
                        <a:rPr sz="1800" b="0">
                          <a:solidFill>
                            <a:srgbClr val="19324D"/>
                          </a:solidFill>
                          <a:latin typeface="Arial"/>
                          <a:ea typeface="Arial"/>
                          <a:cs typeface="Arial"/>
                        </a:rPr>
                        <a:t>Change in velocity. Final v also needs initial v.</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517071">
                <a:tc>
                  <a:txBody>
                    <a:bodyPr lIns="95250" tIns="95250" rIns="95250" bIns="95250">
                      <a:noAutofit/>
                    </a:bodyPr>
                    <a:lstStyle/>
                    <a:p>
                      <a:pPr algn="l"/>
                      <a:r>
                        <a:rPr sz="1800" b="0">
                          <a:solidFill>
                            <a:srgbClr val="19324D"/>
                          </a:solidFill>
                          <a:latin typeface="Arial"/>
                          <a:ea typeface="Arial"/>
                          <a:cs typeface="Arial"/>
                        </a:rPr>
                        <a:t>Constant acceleration</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r>
                        <a:rPr sz="1800" b="0">
                          <a:solidFill>
                            <a:srgbClr val="19324D"/>
                          </a:solidFill>
                          <a:latin typeface="Arial"/>
                          <a:ea typeface="Arial"/>
                          <a:cs typeface="Arial"/>
                        </a:rPr>
                        <a:t>The three kinematics equations apply.</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517071">
                <a:tc>
                  <a:txBody>
                    <a:bodyPr lIns="95250" tIns="95250" rIns="95250" bIns="95250">
                      <a:noAutofit/>
                    </a:bodyPr>
                    <a:lstStyle/>
                    <a:p>
                      <a:pPr algn="l"/>
                      <a:r>
                        <a:rPr sz="1800" b="0">
                          <a:solidFill>
                            <a:srgbClr val="19324D"/>
                          </a:solidFill>
                          <a:latin typeface="Arial"/>
                          <a:ea typeface="Arial"/>
                          <a:cs typeface="Arial"/>
                        </a:rPr>
                        <a:t>Near-Earth free fall</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r>
                        <a:rPr sz="1800" b="0">
                          <a:solidFill>
                            <a:srgbClr val="19324D"/>
                          </a:solidFill>
                          <a:latin typeface="Arial"/>
                          <a:ea typeface="Arial"/>
                          <a:cs typeface="Arial"/>
                        </a:rPr>
                        <a:t>Downward a. With upward positive, a = −10 m/s².</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bl>
          </a:graphicData>
        </a:graphic>
      </p:graphicFrame>
      <p:sp>
        <p:nvSpPr>
          <p:cNvPr id="23" name="body">
            <a:extLst xmlns:a="http://schemas.openxmlformats.org/drawingml/2006/main">
              <a:ext uri="{FF2B5EF4-FFF2-40B4-BE49-F238E27FC236}">
                <a16:creationId xmlns:a16="http://schemas.microsoft.com/office/drawing/2014/main" id="{D1A2D50B-AC36-4671-8108-E7DE3D859515}"/>
              </a:ext>
            </a:extLst>
          </p:cNvPr>
          <p:cNvSpPr>
            <a:spLocks xmlns:a="http://schemas.openxmlformats.org/drawingml/2006/main" noGrp="1"/>
          </p:cNvSpPr>
          <p:nvPr/>
        </p:nvSpPr>
        <p:spPr>
          <a:xfrm xmlns:a="http://schemas.openxmlformats.org/drawingml/2006/main">
            <a:off x="685800" y="5715000"/>
            <a:ext cx="10820400" cy="365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5B6C7E"/>
                </a:solidFill>
                <a:latin typeface="Arial"/>
                <a:ea typeface="Arial"/>
                <a:cs typeface="Arial"/>
              </a:defRPr>
            </a:defPPr>
            <a:lvl1pPr algn="l">
              <a:defRPr sz="1800" b="0">
                <a:solidFill>
                  <a:srgbClr val="5B6C7E"/>
                </a:solidFill>
                <a:latin typeface="Arial"/>
                <a:ea typeface="Arial"/>
                <a:cs typeface="Arial"/>
              </a:defRPr>
            </a:lvl1pPr>
            <a:lvl2pPr algn="l">
              <a:defRPr sz="1800" b="0">
                <a:solidFill>
                  <a:srgbClr val="5B6C7E"/>
                </a:solidFill>
                <a:latin typeface="Arial"/>
                <a:ea typeface="Arial"/>
                <a:cs typeface="Arial"/>
              </a:defRPr>
            </a:lvl2pPr>
            <a:lvl3pPr algn="l">
              <a:defRPr sz="1800" b="0">
                <a:solidFill>
                  <a:srgbClr val="5B6C7E"/>
                </a:solidFill>
                <a:latin typeface="Arial"/>
                <a:ea typeface="Arial"/>
                <a:cs typeface="Arial"/>
              </a:defRPr>
            </a:lvl3pPr>
            <a:lvl4pPr algn="l">
              <a:defRPr sz="1800" b="0">
                <a:solidFill>
                  <a:srgbClr val="5B6C7E"/>
                </a:solidFill>
                <a:latin typeface="Arial"/>
                <a:ea typeface="Arial"/>
                <a:cs typeface="Arial"/>
              </a:defRPr>
            </a:lvl4pPr>
            <a:lvl5pPr algn="l">
              <a:defRPr sz="1800" b="0">
                <a:solidFill>
                  <a:srgbClr val="5B6C7E"/>
                </a:solidFill>
                <a:latin typeface="Arial"/>
                <a:ea typeface="Arial"/>
                <a:cs typeface="Arial"/>
              </a:defRPr>
            </a:lvl5pPr>
            <a:lvl6pPr algn="l">
              <a:defRPr sz="1800" b="0">
                <a:solidFill>
                  <a:srgbClr val="5B6C7E"/>
                </a:solidFill>
                <a:latin typeface="Arial"/>
                <a:ea typeface="Arial"/>
                <a:cs typeface="Arial"/>
              </a:defRPr>
            </a:lvl6pPr>
            <a:lvl7pPr algn="l">
              <a:defRPr sz="1800" b="0">
                <a:solidFill>
                  <a:srgbClr val="5B6C7E"/>
                </a:solidFill>
                <a:latin typeface="Arial"/>
                <a:ea typeface="Arial"/>
                <a:cs typeface="Arial"/>
              </a:defRPr>
            </a:lvl7pPr>
            <a:lvl8pPr algn="l">
              <a:defRPr sz="1800" b="0">
                <a:solidFill>
                  <a:srgbClr val="5B6C7E"/>
                </a:solidFill>
                <a:latin typeface="Arial"/>
                <a:ea typeface="Arial"/>
                <a:cs typeface="Arial"/>
              </a:defRPr>
            </a:lvl8pPr>
            <a:lvl9pPr algn="l">
              <a:defRPr sz="1800" b="0">
                <a:solidFill>
                  <a:srgbClr val="5B6C7E"/>
                </a:solidFill>
                <a:latin typeface="Arial"/>
                <a:ea typeface="Arial"/>
                <a:cs typeface="Arial"/>
              </a:defRPr>
            </a:lvl9pPr>
          </a:lstStyle>
          <a:p xmlns:a="http://schemas.openxmlformats.org/drawingml/2006/main">
            <a:pPr algn="l">
              <a:lnSpc>
                <a:spcPct val="112000"/>
              </a:lnSpc>
              <a:buNone/>
              <a:defRPr sz="1800" b="0">
                <a:solidFill>
                  <a:srgbClr val="5B6C7E"/>
                </a:solidFill>
                <a:latin typeface="Arial"/>
                <a:ea typeface="Arial"/>
                <a:cs typeface="Arial"/>
              </a:defRPr>
            </a:pPr>
            <a:r>
              <a:rPr sz="1800" b="0">
                <a:solidFill>
                  <a:srgbClr val="5B6C7E"/>
                </a:solidFill>
                <a:latin typeface="Arial"/>
                <a:ea typeface="Arial"/>
                <a:cs typeface="Arial"/>
              </a:rPr>
              <a:t>For nonuniform acceleration, interpret and sketch qualitatively.</a:t>
            </a:r>
          </a:p>
        </p:txBody>
      </p:sp>
    </p:spTree>
    <p:extLst>
      <p:ext uri="{BB962C8B-B14F-4D97-AF65-F5344CB8AC3E}">
        <p14:creationId xmlns:p14="http://schemas.microsoft.com/office/powerpoint/2010/main" val="596322504"/>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Topic scope and official sources</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Independent Jimlaoshi teaching resource</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35</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5B6C7E"/>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SOURCES</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1.3</a:t>
            </a:r>
          </a:p>
        </p:txBody>
      </p:sp>
      <p:sp>
        <p:nvSpPr>
          <p:cNvPr id="22" name="section-heading">
            <a:extLst xmlns:a="http://schemas.openxmlformats.org/drawingml/2006/main">
              <a:ext uri="{FF2B5EF4-FFF2-40B4-BE49-F238E27FC236}">
                <a16:creationId xmlns:a16="http://schemas.microsoft.com/office/drawing/2014/main" id="{99C1BFB4-CD70-4057-A4F8-5F5EB86962D1}"/>
              </a:ext>
            </a:extLst>
          </p:cNvPr>
          <p:cNvSpPr>
            <a:spLocks xmlns:a="http://schemas.openxmlformats.org/drawingml/2006/main" noGrp="1"/>
          </p:cNvSpPr>
          <p:nvPr/>
        </p:nvSpPr>
        <p:spPr>
          <a:xfrm xmlns:a="http://schemas.openxmlformats.org/drawingml/2006/main">
            <a:off x="685800" y="1847850"/>
            <a:ext cx="108204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AP Physics 1: Algebra-Based</a:t>
            </a:r>
          </a:p>
        </p:txBody>
      </p:sp>
      <p:sp>
        <p:nvSpPr>
          <p:cNvPr id="23" name="body">
            <a:extLst xmlns:a="http://schemas.openxmlformats.org/drawingml/2006/main">
              <a:ext uri="{FF2B5EF4-FFF2-40B4-BE49-F238E27FC236}">
                <a16:creationId xmlns:a16="http://schemas.microsoft.com/office/drawing/2014/main" id="{150375AF-3605-4495-88CA-C84435C84580}"/>
              </a:ext>
            </a:extLst>
          </p:cNvPr>
          <p:cNvSpPr>
            <a:spLocks xmlns:a="http://schemas.openxmlformats.org/drawingml/2006/main" noGrp="1"/>
          </p:cNvSpPr>
          <p:nvPr/>
        </p:nvSpPr>
        <p:spPr>
          <a:xfrm xmlns:a="http://schemas.openxmlformats.org/drawingml/2006/main">
            <a:off x="685800" y="2286000"/>
            <a:ext cx="108204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defRPr sz="2100" b="0">
                <a:solidFill>
                  <a:srgbClr val="19324D"/>
                </a:solidFill>
                <a:latin typeface="Arial"/>
                <a:ea typeface="Arial"/>
                <a:cs typeface="Arial"/>
              </a:defRPr>
            </a:lvl1pPr>
            <a:lvl2pPr algn="l">
              <a:defRPr sz="2100" b="0">
                <a:solidFill>
                  <a:srgbClr val="19324D"/>
                </a:solidFill>
                <a:latin typeface="Arial"/>
                <a:ea typeface="Arial"/>
                <a:cs typeface="Arial"/>
              </a:defRPr>
            </a:lvl2pPr>
            <a:lvl3pPr algn="l">
              <a:defRPr sz="2100" b="0">
                <a:solidFill>
                  <a:srgbClr val="19324D"/>
                </a:solidFill>
                <a:latin typeface="Arial"/>
                <a:ea typeface="Arial"/>
                <a:cs typeface="Arial"/>
              </a:defRPr>
            </a:lvl3pPr>
            <a:lvl4pPr algn="l">
              <a:defRPr sz="2100" b="0">
                <a:solidFill>
                  <a:srgbClr val="19324D"/>
                </a:solidFill>
                <a:latin typeface="Arial"/>
                <a:ea typeface="Arial"/>
                <a:cs typeface="Arial"/>
              </a:defRPr>
            </a:lvl4pPr>
            <a:lvl5pPr algn="l">
              <a:defRPr sz="2100" b="0">
                <a:solidFill>
                  <a:srgbClr val="19324D"/>
                </a:solidFill>
                <a:latin typeface="Arial"/>
                <a:ea typeface="Arial"/>
                <a:cs typeface="Arial"/>
              </a:defRPr>
            </a:lvl5pPr>
            <a:lvl6pPr algn="l">
              <a:defRPr sz="2100" b="0">
                <a:solidFill>
                  <a:srgbClr val="19324D"/>
                </a:solidFill>
                <a:latin typeface="Arial"/>
                <a:ea typeface="Arial"/>
                <a:cs typeface="Arial"/>
              </a:defRPr>
            </a:lvl6pPr>
            <a:lvl7pPr algn="l">
              <a:defRPr sz="2100" b="0">
                <a:solidFill>
                  <a:srgbClr val="19324D"/>
                </a:solidFill>
                <a:latin typeface="Arial"/>
                <a:ea typeface="Arial"/>
                <a:cs typeface="Arial"/>
              </a:defRPr>
            </a:lvl7pPr>
            <a:lvl8pPr algn="l">
              <a:defRPr sz="2100" b="0">
                <a:solidFill>
                  <a:srgbClr val="19324D"/>
                </a:solidFill>
                <a:latin typeface="Arial"/>
                <a:ea typeface="Arial"/>
                <a:cs typeface="Arial"/>
              </a:defRPr>
            </a:lvl8pPr>
            <a:lvl9pPr algn="l">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Topic 1.3: Representing Motion</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Learning objective 1.3.A, essential knowledge 1.3.A.1–4 and subpoints.</a:t>
            </a:r>
          </a:p>
        </p:txBody>
      </p:sp>
      <p:sp>
        <p:nvSpPr>
          <p:cNvPr id="24" name="section-heading">
            <a:extLst xmlns:a="http://schemas.openxmlformats.org/drawingml/2006/main">
              <a:ext uri="{FF2B5EF4-FFF2-40B4-BE49-F238E27FC236}">
                <a16:creationId xmlns:a16="http://schemas.microsoft.com/office/drawing/2014/main" id="{6C203415-66F4-4EAE-A05C-2C1E807DA922}"/>
              </a:ext>
            </a:extLst>
          </p:cNvPr>
          <p:cNvSpPr>
            <a:spLocks xmlns:a="http://schemas.openxmlformats.org/drawingml/2006/main" noGrp="1"/>
          </p:cNvSpPr>
          <p:nvPr/>
        </p:nvSpPr>
        <p:spPr>
          <a:xfrm xmlns:a="http://schemas.openxmlformats.org/drawingml/2006/main">
            <a:off x="685800" y="3457575"/>
            <a:ext cx="108204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defRPr sz="1875" b="1">
                <a:solidFill>
                  <a:srgbClr val="19324D"/>
                </a:solidFill>
                <a:latin typeface="Arial"/>
                <a:ea typeface="Arial"/>
                <a:cs typeface="Arial"/>
              </a:defRPr>
            </a:lvl1pPr>
            <a:lvl2pPr algn="l">
              <a:defRPr sz="1875" b="1">
                <a:solidFill>
                  <a:srgbClr val="19324D"/>
                </a:solidFill>
                <a:latin typeface="Arial"/>
                <a:ea typeface="Arial"/>
                <a:cs typeface="Arial"/>
              </a:defRPr>
            </a:lvl2pPr>
            <a:lvl3pPr algn="l">
              <a:defRPr sz="1875" b="1">
                <a:solidFill>
                  <a:srgbClr val="19324D"/>
                </a:solidFill>
                <a:latin typeface="Arial"/>
                <a:ea typeface="Arial"/>
                <a:cs typeface="Arial"/>
              </a:defRPr>
            </a:lvl3pPr>
            <a:lvl4pPr algn="l">
              <a:defRPr sz="1875" b="1">
                <a:solidFill>
                  <a:srgbClr val="19324D"/>
                </a:solidFill>
                <a:latin typeface="Arial"/>
                <a:ea typeface="Arial"/>
                <a:cs typeface="Arial"/>
              </a:defRPr>
            </a:lvl4pPr>
            <a:lvl5pPr algn="l">
              <a:defRPr sz="1875" b="1">
                <a:solidFill>
                  <a:srgbClr val="19324D"/>
                </a:solidFill>
                <a:latin typeface="Arial"/>
                <a:ea typeface="Arial"/>
                <a:cs typeface="Arial"/>
              </a:defRPr>
            </a:lvl5pPr>
            <a:lvl6pPr algn="l">
              <a:defRPr sz="1875" b="1">
                <a:solidFill>
                  <a:srgbClr val="19324D"/>
                </a:solidFill>
                <a:latin typeface="Arial"/>
                <a:ea typeface="Arial"/>
                <a:cs typeface="Arial"/>
              </a:defRPr>
            </a:lvl6pPr>
            <a:lvl7pPr algn="l">
              <a:defRPr sz="1875" b="1">
                <a:solidFill>
                  <a:srgbClr val="19324D"/>
                </a:solidFill>
                <a:latin typeface="Arial"/>
                <a:ea typeface="Arial"/>
                <a:cs typeface="Arial"/>
              </a:defRPr>
            </a:lvl7pPr>
            <a:lvl8pPr algn="l">
              <a:defRPr sz="1875" b="1">
                <a:solidFill>
                  <a:srgbClr val="19324D"/>
                </a:solidFill>
                <a:latin typeface="Arial"/>
                <a:ea typeface="Arial"/>
                <a:cs typeface="Arial"/>
              </a:defRPr>
            </a:lvl8pPr>
            <a:lvl9pPr algn="l">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College Board Course and Exam Description</a:t>
            </a:r>
          </a:p>
        </p:txBody>
      </p:sp>
      <p:sp>
        <p:nvSpPr>
          <p:cNvPr id="25" name="body">
            <a:extLst xmlns:a="http://schemas.openxmlformats.org/drawingml/2006/main">
              <a:ext uri="{FF2B5EF4-FFF2-40B4-BE49-F238E27FC236}">
                <a16:creationId xmlns:a16="http://schemas.microsoft.com/office/drawing/2014/main" id="{C067B022-61A9-4F1A-A917-B16A17FC5DCE}"/>
              </a:ext>
            </a:extLst>
          </p:cNvPr>
          <p:cNvSpPr>
            <a:spLocks xmlns:a="http://schemas.openxmlformats.org/drawingml/2006/main" noGrp="1"/>
          </p:cNvSpPr>
          <p:nvPr/>
        </p:nvSpPr>
        <p:spPr>
          <a:xfrm xmlns:a="http://schemas.openxmlformats.org/drawingml/2006/main">
            <a:off x="685800" y="3876675"/>
            <a:ext cx="10820400" cy="7000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defRPr sz="1875" b="0">
                <a:solidFill>
                  <a:srgbClr val="19324D"/>
                </a:solidFill>
                <a:latin typeface="Arial"/>
                <a:ea typeface="Arial"/>
                <a:cs typeface="Arial"/>
              </a:defRPr>
            </a:lvl1pPr>
            <a:lvl2pPr algn="l">
              <a:defRPr sz="1875" b="0">
                <a:solidFill>
                  <a:srgbClr val="19324D"/>
                </a:solidFill>
                <a:latin typeface="Arial"/>
                <a:ea typeface="Arial"/>
                <a:cs typeface="Arial"/>
              </a:defRPr>
            </a:lvl2pPr>
            <a:lvl3pPr algn="l">
              <a:defRPr sz="1875" b="0">
                <a:solidFill>
                  <a:srgbClr val="19324D"/>
                </a:solidFill>
                <a:latin typeface="Arial"/>
                <a:ea typeface="Arial"/>
                <a:cs typeface="Arial"/>
              </a:defRPr>
            </a:lvl3pPr>
            <a:lvl4pPr algn="l">
              <a:defRPr sz="1875" b="0">
                <a:solidFill>
                  <a:srgbClr val="19324D"/>
                </a:solidFill>
                <a:latin typeface="Arial"/>
                <a:ea typeface="Arial"/>
                <a:cs typeface="Arial"/>
              </a:defRPr>
            </a:lvl4pPr>
            <a:lvl5pPr algn="l">
              <a:defRPr sz="1875" b="0">
                <a:solidFill>
                  <a:srgbClr val="19324D"/>
                </a:solidFill>
                <a:latin typeface="Arial"/>
                <a:ea typeface="Arial"/>
                <a:cs typeface="Arial"/>
              </a:defRPr>
            </a:lvl5pPr>
            <a:lvl6pPr algn="l">
              <a:defRPr sz="1875" b="0">
                <a:solidFill>
                  <a:srgbClr val="19324D"/>
                </a:solidFill>
                <a:latin typeface="Arial"/>
                <a:ea typeface="Arial"/>
                <a:cs typeface="Arial"/>
              </a:defRPr>
            </a:lvl6pPr>
            <a:lvl7pPr algn="l">
              <a:defRPr sz="1875" b="0">
                <a:solidFill>
                  <a:srgbClr val="19324D"/>
                </a:solidFill>
                <a:latin typeface="Arial"/>
                <a:ea typeface="Arial"/>
                <a:cs typeface="Arial"/>
              </a:defRPr>
            </a:lvl7pPr>
            <a:lvl8pPr algn="l">
              <a:defRPr sz="1875" b="0">
                <a:solidFill>
                  <a:srgbClr val="19324D"/>
                </a:solidFill>
                <a:latin typeface="Arial"/>
                <a:ea typeface="Arial"/>
                <a:cs typeface="Arial"/>
              </a:defRPr>
            </a:lvl8pPr>
            <a:lvl9pPr algn="l">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Effective Fall 2024. Current ©2026 copy, Course Framework V.1, printed pp.30–31.</a:t>
            </a:r>
          </a:p>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Fall 2026 clarifications checked. Full source links appear in the slide notes.</a:t>
            </a:r>
          </a:p>
        </p:txBody>
      </p:sp>
      <p:sp>
        <p:nvSpPr>
          <p:cNvPr id="26" name="body">
            <a:extLst xmlns:a="http://schemas.openxmlformats.org/drawingml/2006/main">
              <a:ext uri="{FF2B5EF4-FFF2-40B4-BE49-F238E27FC236}">
                <a16:creationId xmlns:a16="http://schemas.microsoft.com/office/drawing/2014/main" id="{1C08E099-79C9-4AB6-9D4A-11F982979FA7}"/>
              </a:ext>
            </a:extLst>
          </p:cNvPr>
          <p:cNvSpPr>
            <a:spLocks xmlns:a="http://schemas.openxmlformats.org/drawingml/2006/main" noGrp="1"/>
          </p:cNvSpPr>
          <p:nvPr/>
        </p:nvSpPr>
        <p:spPr>
          <a:xfrm xmlns:a="http://schemas.openxmlformats.org/drawingml/2006/main">
            <a:off x="685800" y="4895850"/>
            <a:ext cx="10820400" cy="751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5B6C7E"/>
                </a:solidFill>
                <a:latin typeface="Arial"/>
                <a:ea typeface="Arial"/>
                <a:cs typeface="Arial"/>
              </a:defRPr>
            </a:defPPr>
            <a:lvl1pPr algn="l">
              <a:defRPr sz="2025" b="0">
                <a:solidFill>
                  <a:srgbClr val="5B6C7E"/>
                </a:solidFill>
                <a:latin typeface="Arial"/>
                <a:ea typeface="Arial"/>
                <a:cs typeface="Arial"/>
              </a:defRPr>
            </a:lvl1pPr>
            <a:lvl2pPr algn="l">
              <a:defRPr sz="2025" b="0">
                <a:solidFill>
                  <a:srgbClr val="5B6C7E"/>
                </a:solidFill>
                <a:latin typeface="Arial"/>
                <a:ea typeface="Arial"/>
                <a:cs typeface="Arial"/>
              </a:defRPr>
            </a:lvl2pPr>
            <a:lvl3pPr algn="l">
              <a:defRPr sz="2025" b="0">
                <a:solidFill>
                  <a:srgbClr val="5B6C7E"/>
                </a:solidFill>
                <a:latin typeface="Arial"/>
                <a:ea typeface="Arial"/>
                <a:cs typeface="Arial"/>
              </a:defRPr>
            </a:lvl3pPr>
            <a:lvl4pPr algn="l">
              <a:defRPr sz="2025" b="0">
                <a:solidFill>
                  <a:srgbClr val="5B6C7E"/>
                </a:solidFill>
                <a:latin typeface="Arial"/>
                <a:ea typeface="Arial"/>
                <a:cs typeface="Arial"/>
              </a:defRPr>
            </a:lvl4pPr>
            <a:lvl5pPr algn="l">
              <a:defRPr sz="2025" b="0">
                <a:solidFill>
                  <a:srgbClr val="5B6C7E"/>
                </a:solidFill>
                <a:latin typeface="Arial"/>
                <a:ea typeface="Arial"/>
                <a:cs typeface="Arial"/>
              </a:defRPr>
            </a:lvl5pPr>
            <a:lvl6pPr algn="l">
              <a:defRPr sz="2025" b="0">
                <a:solidFill>
                  <a:srgbClr val="5B6C7E"/>
                </a:solidFill>
                <a:latin typeface="Arial"/>
                <a:ea typeface="Arial"/>
                <a:cs typeface="Arial"/>
              </a:defRPr>
            </a:lvl6pPr>
            <a:lvl7pPr algn="l">
              <a:defRPr sz="2025" b="0">
                <a:solidFill>
                  <a:srgbClr val="5B6C7E"/>
                </a:solidFill>
                <a:latin typeface="Arial"/>
                <a:ea typeface="Arial"/>
                <a:cs typeface="Arial"/>
              </a:defRPr>
            </a:lvl7pPr>
            <a:lvl8pPr algn="l">
              <a:defRPr sz="2025" b="0">
                <a:solidFill>
                  <a:srgbClr val="5B6C7E"/>
                </a:solidFill>
                <a:latin typeface="Arial"/>
                <a:ea typeface="Arial"/>
                <a:cs typeface="Arial"/>
              </a:defRPr>
            </a:lvl8pPr>
            <a:lvl9pPr algn="l">
              <a:defRPr sz="2025" b="0">
                <a:solidFill>
                  <a:srgbClr val="5B6C7E"/>
                </a:solidFill>
                <a:latin typeface="Arial"/>
                <a:ea typeface="Arial"/>
                <a:cs typeface="Arial"/>
              </a:defRPr>
            </a:lvl9pPr>
          </a:lstStyle>
          <a:p xmlns:a="http://schemas.openxmlformats.org/drawingml/2006/main">
            <a:pPr algn="l">
              <a:lnSpc>
                <a:spcPct val="112000"/>
              </a:lnSpc>
              <a:buNone/>
              <a:defRPr sz="2025" b="0">
                <a:solidFill>
                  <a:srgbClr val="5B6C7E"/>
                </a:solidFill>
                <a:latin typeface="Arial"/>
                <a:ea typeface="Arial"/>
                <a:cs typeface="Arial"/>
              </a:defRPr>
            </a:pPr>
            <a:r>
              <a:rPr sz="2025" b="0">
                <a:solidFill>
                  <a:srgbClr val="5B6C7E"/>
                </a:solidFill>
                <a:latin typeface="Arial"/>
                <a:ea typeface="Arial"/>
                <a:cs typeface="Arial"/>
              </a:rPr>
              <a:t>Nonuniform acceleration is qualitative in AP Physics 1. Numerical free-fall examples use g = 10</a:t>
            </a:r>
          </a:p>
          <a:p xmlns:a="http://schemas.openxmlformats.org/drawingml/2006/main">
            <a:pPr algn="l">
              <a:lnSpc>
                <a:spcPct val="112000"/>
              </a:lnSpc>
              <a:buNone/>
              <a:defRPr sz="2025" b="0">
                <a:solidFill>
                  <a:srgbClr val="5B6C7E"/>
                </a:solidFill>
                <a:latin typeface="Arial"/>
                <a:ea typeface="Arial"/>
                <a:cs typeface="Arial"/>
              </a:defRPr>
            </a:pPr>
            <a:r>
              <a:rPr sz="2025" b="0">
                <a:solidFill>
                  <a:srgbClr val="5B6C7E"/>
                </a:solidFill>
                <a:latin typeface="Arial"/>
                <a:ea typeface="Arial"/>
                <a:cs typeface="Arial"/>
              </a:rPr>
              <a:t>m/s². The CED also accepts correct use of 9.8 or 9.81 m/s².</a:t>
            </a:r>
          </a:p>
        </p:txBody>
      </p:sp>
      <p:sp>
        <p:nvSpPr>
          <p:cNvPr id="27" name="body">
            <a:extLst xmlns:a="http://schemas.openxmlformats.org/drawingml/2006/main">
              <a:ext uri="{FF2B5EF4-FFF2-40B4-BE49-F238E27FC236}">
                <a16:creationId xmlns:a16="http://schemas.microsoft.com/office/drawing/2014/main" id="{30A2849E-CC5F-4751-8A21-A13D4411E4D8}"/>
              </a:ext>
            </a:extLst>
          </p:cNvPr>
          <p:cNvSpPr>
            <a:spLocks xmlns:a="http://schemas.openxmlformats.org/drawingml/2006/main" noGrp="1"/>
          </p:cNvSpPr>
          <p:nvPr/>
        </p:nvSpPr>
        <p:spPr>
          <a:xfrm xmlns:a="http://schemas.openxmlformats.org/drawingml/2006/main">
            <a:off x="685800" y="5791200"/>
            <a:ext cx="10820400" cy="34004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0" b="0">
                <a:solidFill>
                  <a:srgbClr val="5B6C7E"/>
                </a:solidFill>
                <a:latin typeface="Arial"/>
                <a:ea typeface="Arial"/>
                <a:cs typeface="Arial"/>
              </a:defRPr>
            </a:defPPr>
            <a:lvl1pPr algn="l">
              <a:defRPr sz="1650" b="0">
                <a:solidFill>
                  <a:srgbClr val="5B6C7E"/>
                </a:solidFill>
                <a:latin typeface="Arial"/>
                <a:ea typeface="Arial"/>
                <a:cs typeface="Arial"/>
              </a:defRPr>
            </a:lvl1pPr>
            <a:lvl2pPr algn="l">
              <a:defRPr sz="1650" b="0">
                <a:solidFill>
                  <a:srgbClr val="5B6C7E"/>
                </a:solidFill>
                <a:latin typeface="Arial"/>
                <a:ea typeface="Arial"/>
                <a:cs typeface="Arial"/>
              </a:defRPr>
            </a:lvl2pPr>
            <a:lvl3pPr algn="l">
              <a:defRPr sz="1650" b="0">
                <a:solidFill>
                  <a:srgbClr val="5B6C7E"/>
                </a:solidFill>
                <a:latin typeface="Arial"/>
                <a:ea typeface="Arial"/>
                <a:cs typeface="Arial"/>
              </a:defRPr>
            </a:lvl3pPr>
            <a:lvl4pPr algn="l">
              <a:defRPr sz="1650" b="0">
                <a:solidFill>
                  <a:srgbClr val="5B6C7E"/>
                </a:solidFill>
                <a:latin typeface="Arial"/>
                <a:ea typeface="Arial"/>
                <a:cs typeface="Arial"/>
              </a:defRPr>
            </a:lvl4pPr>
            <a:lvl5pPr algn="l">
              <a:defRPr sz="1650" b="0">
                <a:solidFill>
                  <a:srgbClr val="5B6C7E"/>
                </a:solidFill>
                <a:latin typeface="Arial"/>
                <a:ea typeface="Arial"/>
                <a:cs typeface="Arial"/>
              </a:defRPr>
            </a:lvl5pPr>
            <a:lvl6pPr algn="l">
              <a:defRPr sz="1650" b="0">
                <a:solidFill>
                  <a:srgbClr val="5B6C7E"/>
                </a:solidFill>
                <a:latin typeface="Arial"/>
                <a:ea typeface="Arial"/>
                <a:cs typeface="Arial"/>
              </a:defRPr>
            </a:lvl6pPr>
            <a:lvl7pPr algn="l">
              <a:defRPr sz="1650" b="0">
                <a:solidFill>
                  <a:srgbClr val="5B6C7E"/>
                </a:solidFill>
                <a:latin typeface="Arial"/>
                <a:ea typeface="Arial"/>
                <a:cs typeface="Arial"/>
              </a:defRPr>
            </a:lvl7pPr>
            <a:lvl8pPr algn="l">
              <a:defRPr sz="1650" b="0">
                <a:solidFill>
                  <a:srgbClr val="5B6C7E"/>
                </a:solidFill>
                <a:latin typeface="Arial"/>
                <a:ea typeface="Arial"/>
                <a:cs typeface="Arial"/>
              </a:defRPr>
            </a:lvl8pPr>
            <a:lvl9pPr algn="l">
              <a:defRPr sz="1650" b="0">
                <a:solidFill>
                  <a:srgbClr val="5B6C7E"/>
                </a:solidFill>
                <a:latin typeface="Arial"/>
                <a:ea typeface="Arial"/>
                <a:cs typeface="Arial"/>
              </a:defRPr>
            </a:lvl9pPr>
          </a:lstStyle>
          <a:p xmlns:a="http://schemas.openxmlformats.org/drawingml/2006/main">
            <a:pPr algn="l">
              <a:lnSpc>
                <a:spcPct val="112000"/>
              </a:lnSpc>
              <a:buNone/>
              <a:defRPr sz="1650" b="0">
                <a:solidFill>
                  <a:srgbClr val="5B6C7E"/>
                </a:solidFill>
                <a:latin typeface="Arial"/>
                <a:ea typeface="Arial"/>
                <a:cs typeface="Arial"/>
              </a:defRPr>
            </a:pPr>
            <a:r>
              <a:rPr sz="1650" b="0">
                <a:solidFill>
                  <a:srgbClr val="5B6C7E"/>
                </a:solidFill>
                <a:latin typeface="Arial"/>
                <a:ea typeface="Arial"/>
                <a:cs typeface="Arial"/>
              </a:rPr>
              <a:t>All classroom questions, data, diagrams and worked examples are original Jimlaoshi material.</a:t>
            </a:r>
          </a:p>
        </p:txBody>
      </p:sp>
    </p:spTree>
    <p:extLst>
      <p:ext uri="{BB962C8B-B14F-4D97-AF65-F5344CB8AC3E}">
        <p14:creationId xmlns:p14="http://schemas.microsoft.com/office/powerpoint/2010/main" val="59632250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2026-10-26T09:44:17.9830000Z</dcterms:created>
  <dcterms:modified xsi:type="dcterms:W3CDTF">2026-10-26T09:44:17.9830000Z</dcterms:modified>
</coreProperties>
</file>