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d453fd4bcb4a56" /><Relationship Type="http://schemas.openxmlformats.org/officeDocument/2006/relationships/extended-properties" Target="/docProps/app.xml" Id="Rc5d8be73d085404e" /><Relationship Type="http://schemas.openxmlformats.org/officeDocument/2006/relationships/officeDocument" Target="/ppt/presentation.xml" Id="R46f682b67fdf48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a109fd05f142db"/>
  </p:sldMasterIdLst>
  <p:notesMasterIdLst>
    <p:notesMasterId xmlns:r="http://schemas.openxmlformats.org/officeDocument/2006/relationships" r:id="R8ee4b2b261b244ef"/>
  </p:notesMasterIdLst>
  <p:sldIdLst>
    <p:sldId xmlns:r="http://schemas.openxmlformats.org/officeDocument/2006/relationships" id="256" r:id="R7d6773a3da824e57"/>
    <p:sldId xmlns:r="http://schemas.openxmlformats.org/officeDocument/2006/relationships" id="257" r:id="R9993cdee7a4e400d"/>
    <p:sldId xmlns:r="http://schemas.openxmlformats.org/officeDocument/2006/relationships" id="258" r:id="R691e768c12044df8"/>
    <p:sldId xmlns:r="http://schemas.openxmlformats.org/officeDocument/2006/relationships" id="259" r:id="R6433cbcaafcc4ad9"/>
    <p:sldId xmlns:r="http://schemas.openxmlformats.org/officeDocument/2006/relationships" id="260" r:id="R5cf4ce9a95c8445d"/>
    <p:sldId xmlns:r="http://schemas.openxmlformats.org/officeDocument/2006/relationships" id="261" r:id="R49624348db49498a"/>
    <p:sldId xmlns:r="http://schemas.openxmlformats.org/officeDocument/2006/relationships" id="262" r:id="R1a617c7b97004f48"/>
    <p:sldId xmlns:r="http://schemas.openxmlformats.org/officeDocument/2006/relationships" id="263" r:id="R0922586c87584b1b"/>
    <p:sldId xmlns:r="http://schemas.openxmlformats.org/officeDocument/2006/relationships" id="264" r:id="R7d80e0632f6a4b30"/>
    <p:sldId xmlns:r="http://schemas.openxmlformats.org/officeDocument/2006/relationships" id="265" r:id="R79e9d69713ad4b16"/>
    <p:sldId xmlns:r="http://schemas.openxmlformats.org/officeDocument/2006/relationships" id="266" r:id="R3f328c6331d54622"/>
    <p:sldId xmlns:r="http://schemas.openxmlformats.org/officeDocument/2006/relationships" id="267" r:id="R7887553417004274"/>
    <p:sldId xmlns:r="http://schemas.openxmlformats.org/officeDocument/2006/relationships" id="268" r:id="R7af6fd1c4ea64ffc"/>
    <p:sldId xmlns:r="http://schemas.openxmlformats.org/officeDocument/2006/relationships" id="269" r:id="Ra26e2f5830ae4118"/>
    <p:sldId xmlns:r="http://schemas.openxmlformats.org/officeDocument/2006/relationships" id="270" r:id="R370514c73c1e4650"/>
    <p:sldId xmlns:r="http://schemas.openxmlformats.org/officeDocument/2006/relationships" id="271" r:id="R57eb2a28055d4ca9"/>
    <p:sldId xmlns:r="http://schemas.openxmlformats.org/officeDocument/2006/relationships" id="272" r:id="R98f53def0d984cb6"/>
    <p:sldId xmlns:r="http://schemas.openxmlformats.org/officeDocument/2006/relationships" id="273" r:id="Ra9022f464a18459e"/>
    <p:sldId xmlns:r="http://schemas.openxmlformats.org/officeDocument/2006/relationships" id="274" r:id="R16b44a77aa5b4e49"/>
    <p:sldId xmlns:r="http://schemas.openxmlformats.org/officeDocument/2006/relationships" id="275" r:id="R97e7340661904ad2"/>
    <p:sldId xmlns:r="http://schemas.openxmlformats.org/officeDocument/2006/relationships" id="276" r:id="R6a9326fca7d2427c"/>
    <p:sldId xmlns:r="http://schemas.openxmlformats.org/officeDocument/2006/relationships" id="277" r:id="Rc1baa6c3531b4d7c"/>
    <p:sldId xmlns:r="http://schemas.openxmlformats.org/officeDocument/2006/relationships" id="278" r:id="R273050f3aa0b4d33"/>
    <p:sldId xmlns:r="http://schemas.openxmlformats.org/officeDocument/2006/relationships" id="279" r:id="R171f5b2db17c4cda"/>
    <p:sldId xmlns:r="http://schemas.openxmlformats.org/officeDocument/2006/relationships" id="280" r:id="R3f523741027b47fc"/>
    <p:sldId xmlns:r="http://schemas.openxmlformats.org/officeDocument/2006/relationships" id="281" r:id="R09088b78049741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8a29acb3ba4bcf" /><Relationship Type="http://schemas.openxmlformats.org/officeDocument/2006/relationships/slideMaster" Target="/ppt/slideMasters/slideMaster1.xml" Id="R66a109fd05f142db" /><Relationship Type="http://schemas.openxmlformats.org/officeDocument/2006/relationships/notesMaster" Target="/ppt/notesMasters/notesMaster1.xml" Id="R8ee4b2b261b244ef" /><Relationship Type="http://schemas.openxmlformats.org/officeDocument/2006/relationships/presProps" Target="/ppt/presProps.xml" Id="Rf8a969a9a7cd4e92" /><Relationship Type="http://schemas.openxmlformats.org/officeDocument/2006/relationships/tableStyles" Target="/ppt/tableStyles.xml" Id="Rf2184f0c7f03426c" /><Relationship Type="http://schemas.openxmlformats.org/officeDocument/2006/relationships/slide" Target="/ppt/slides/slide1.xml" Id="R7d6773a3da824e57" /><Relationship Type="http://schemas.openxmlformats.org/officeDocument/2006/relationships/slide" Target="/ppt/slides/slide2.xml" Id="R9993cdee7a4e400d" /><Relationship Type="http://schemas.openxmlformats.org/officeDocument/2006/relationships/slide" Target="/ppt/slides/slide3.xml" Id="R691e768c12044df8" /><Relationship Type="http://schemas.openxmlformats.org/officeDocument/2006/relationships/slide" Target="/ppt/slides/slide4.xml" Id="R6433cbcaafcc4ad9" /><Relationship Type="http://schemas.openxmlformats.org/officeDocument/2006/relationships/slide" Target="/ppt/slides/slide5.xml" Id="R5cf4ce9a95c8445d" /><Relationship Type="http://schemas.openxmlformats.org/officeDocument/2006/relationships/slide" Target="/ppt/slides/slide6.xml" Id="R49624348db49498a" /><Relationship Type="http://schemas.openxmlformats.org/officeDocument/2006/relationships/slide" Target="/ppt/slides/slide7.xml" Id="R1a617c7b97004f48" /><Relationship Type="http://schemas.openxmlformats.org/officeDocument/2006/relationships/slide" Target="/ppt/slides/slide8.xml" Id="R0922586c87584b1b" /><Relationship Type="http://schemas.openxmlformats.org/officeDocument/2006/relationships/slide" Target="/ppt/slides/slide9.xml" Id="R7d80e0632f6a4b30" /><Relationship Type="http://schemas.openxmlformats.org/officeDocument/2006/relationships/slide" Target="/ppt/slides/slide10.xml" Id="R79e9d69713ad4b16" /><Relationship Type="http://schemas.openxmlformats.org/officeDocument/2006/relationships/slide" Target="/ppt/slides/slide11.xml" Id="R3f328c6331d54622" /><Relationship Type="http://schemas.openxmlformats.org/officeDocument/2006/relationships/slide" Target="/ppt/slides/slide12.xml" Id="R7887553417004274" /><Relationship Type="http://schemas.openxmlformats.org/officeDocument/2006/relationships/slide" Target="/ppt/slides/slide13.xml" Id="R7af6fd1c4ea64ffc" /><Relationship Type="http://schemas.openxmlformats.org/officeDocument/2006/relationships/slide" Target="/ppt/slides/slide14.xml" Id="Ra26e2f5830ae4118" /><Relationship Type="http://schemas.openxmlformats.org/officeDocument/2006/relationships/slide" Target="/ppt/slides/slide15.xml" Id="R370514c73c1e4650" /><Relationship Type="http://schemas.openxmlformats.org/officeDocument/2006/relationships/slide" Target="/ppt/slides/slide16.xml" Id="R57eb2a28055d4ca9" /><Relationship Type="http://schemas.openxmlformats.org/officeDocument/2006/relationships/slide" Target="/ppt/slides/slide17.xml" Id="R98f53def0d984cb6" /><Relationship Type="http://schemas.openxmlformats.org/officeDocument/2006/relationships/slide" Target="/ppt/slides/slide18.xml" Id="Ra9022f464a18459e" /><Relationship Type="http://schemas.openxmlformats.org/officeDocument/2006/relationships/slide" Target="/ppt/slides/slide19.xml" Id="R16b44a77aa5b4e49" /><Relationship Type="http://schemas.openxmlformats.org/officeDocument/2006/relationships/slide" Target="/ppt/slides/slide20.xml" Id="R97e7340661904ad2" /><Relationship Type="http://schemas.openxmlformats.org/officeDocument/2006/relationships/slide" Target="/ppt/slides/slide21.xml" Id="R6a9326fca7d2427c" /><Relationship Type="http://schemas.openxmlformats.org/officeDocument/2006/relationships/slide" Target="/ppt/slides/slide22.xml" Id="Rc1baa6c3531b4d7c" /><Relationship Type="http://schemas.openxmlformats.org/officeDocument/2006/relationships/slide" Target="/ppt/slides/slide23.xml" Id="R273050f3aa0b4d33" /><Relationship Type="http://schemas.openxmlformats.org/officeDocument/2006/relationships/slide" Target="/ppt/slides/slide24.xml" Id="R171f5b2db17c4cda" /><Relationship Type="http://schemas.openxmlformats.org/officeDocument/2006/relationships/slide" Target="/ppt/slides/slide25.xml" Id="R3f523741027b47fc" /><Relationship Type="http://schemas.openxmlformats.org/officeDocument/2006/relationships/slide" Target="/ppt/slides/slide26.xml" Id="R09088b78049741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83004f59b942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2c6a1e191d41cd" /><Relationship Type="http://schemas.openxmlformats.org/officeDocument/2006/relationships/notesMaster" Target="/ppt/notesMasters/notesMaster1.xml" Id="Re9c8b4e3ec674e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c8ed238fa4456b" /><Relationship Type="http://schemas.openxmlformats.org/officeDocument/2006/relationships/notesMaster" Target="/ppt/notesMasters/notesMaster1.xml" Id="Rb35a4987be124e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2ede494f134333" /><Relationship Type="http://schemas.openxmlformats.org/officeDocument/2006/relationships/notesMaster" Target="/ppt/notesMasters/notesMaster1.xml" Id="R9fe891e6bb214c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061a537b164a67" /><Relationship Type="http://schemas.openxmlformats.org/officeDocument/2006/relationships/notesMaster" Target="/ppt/notesMasters/notesMaster1.xml" Id="R6bcbecc99d804f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1902f7383e46bb" /><Relationship Type="http://schemas.openxmlformats.org/officeDocument/2006/relationships/notesMaster" Target="/ppt/notesMasters/notesMaster1.xml" Id="Rae4e83b99cb440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32620a3e044929" /><Relationship Type="http://schemas.openxmlformats.org/officeDocument/2006/relationships/notesMaster" Target="/ppt/notesMasters/notesMaster1.xml" Id="R25ee3b9c35c74f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75d0eced48472d" /><Relationship Type="http://schemas.openxmlformats.org/officeDocument/2006/relationships/notesMaster" Target="/ppt/notesMasters/notesMaster1.xml" Id="R0bf4ffd3d74840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a276b89e3e4eb1" /><Relationship Type="http://schemas.openxmlformats.org/officeDocument/2006/relationships/notesMaster" Target="/ppt/notesMasters/notesMaster1.xml" Id="Rec8ceaec40684b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ff5f48157044b4" /><Relationship Type="http://schemas.openxmlformats.org/officeDocument/2006/relationships/notesMaster" Target="/ppt/notesMasters/notesMaster1.xml" Id="R24107c2b42d547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63f5916ba14845" /><Relationship Type="http://schemas.openxmlformats.org/officeDocument/2006/relationships/notesMaster" Target="/ppt/notesMasters/notesMaster1.xml" Id="R6740fad1e3c947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b7c4813f4f445d" /><Relationship Type="http://schemas.openxmlformats.org/officeDocument/2006/relationships/notesMaster" Target="/ppt/notesMasters/notesMaster1.xml" Id="Rd6f1eec6d9ee4c8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98d05517c34cb8" /><Relationship Type="http://schemas.openxmlformats.org/officeDocument/2006/relationships/notesMaster" Target="/ppt/notesMasters/notesMaster1.xml" Id="R40d86da7ecb641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9dc8677b56f4d8f" /><Relationship Type="http://schemas.openxmlformats.org/officeDocument/2006/relationships/notesMaster" Target="/ppt/notesMasters/notesMaster1.xml" Id="R5384d232b08c41c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95851b3963e48fc" /><Relationship Type="http://schemas.openxmlformats.org/officeDocument/2006/relationships/notesMaster" Target="/ppt/notesMasters/notesMaster1.xml" Id="Rf66f23219d8b4fa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33e5e8dc5bd4328" /><Relationship Type="http://schemas.openxmlformats.org/officeDocument/2006/relationships/notesMaster" Target="/ppt/notesMasters/notesMaster1.xml" Id="R64d877f988bc476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d85319056004af9" /><Relationship Type="http://schemas.openxmlformats.org/officeDocument/2006/relationships/notesMaster" Target="/ppt/notesMasters/notesMaster1.xml" Id="R7b29fa2fd0de49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5c34f4e647b472f" /><Relationship Type="http://schemas.openxmlformats.org/officeDocument/2006/relationships/notesMaster" Target="/ppt/notesMasters/notesMaster1.xml" Id="Rac82081d3a9b445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1ff502211ff456a" /><Relationship Type="http://schemas.openxmlformats.org/officeDocument/2006/relationships/notesMaster" Target="/ppt/notesMasters/notesMaster1.xml" Id="R1798293de9914cd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20ec3433d274a98" /><Relationship Type="http://schemas.openxmlformats.org/officeDocument/2006/relationships/notesMaster" Target="/ppt/notesMasters/notesMaster1.xml" Id="R38150a537a03480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02a800f2634130" /><Relationship Type="http://schemas.openxmlformats.org/officeDocument/2006/relationships/notesMaster" Target="/ppt/notesMasters/notesMaster1.xml" Id="Rb55eb26cfb064df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af8f8c2231e4082" /><Relationship Type="http://schemas.openxmlformats.org/officeDocument/2006/relationships/notesMaster" Target="/ppt/notesMasters/notesMaster1.xml" Id="Rc8ff1684cdc6495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c8c2d36c8344069" /><Relationship Type="http://schemas.openxmlformats.org/officeDocument/2006/relationships/notesMaster" Target="/ppt/notesMasters/notesMaster1.xml" Id="Rdf4c1d5a896f489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b71c3a9556343c8" /><Relationship Type="http://schemas.openxmlformats.org/officeDocument/2006/relationships/notesMaster" Target="/ppt/notesMasters/notesMaster1.xml" Id="R29ee40e1813640d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21c68d41eb746ee" /><Relationship Type="http://schemas.openxmlformats.org/officeDocument/2006/relationships/notesMaster" Target="/ppt/notesMasters/notesMaster1.xml" Id="Rd87c5453132745a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6394b594d454537" /><Relationship Type="http://schemas.openxmlformats.org/officeDocument/2006/relationships/notesMaster" Target="/ppt/notesMasters/notesMaster1.xml" Id="R13635ed925ef465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7fb01404ec44c2f" /><Relationship Type="http://schemas.openxmlformats.org/officeDocument/2006/relationships/notesMaster" Target="/ppt/notesMasters/notesMaster1.xml" Id="R5acfe4bc3b2742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Illustration: carts-cover.png. Built-in OpenAI image generation, 26 October2026, conceptual laboratory-cart illustration. Opening question: the arrows model equal speeds in opposite directions. Equal speed does not imply equal velocity. Discuss before the definition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Illustration: D02_vector_arrow_and_signed_axis.png. Existing Jimlaoshi AP Physics1 Topic1.1 visual supplied by the local course workspace. Original figure retained.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CED notation examples: vector equation v⃗ = v⃗₀ + a⃗t and component equation vₓ = vₓ₀ + aₓt. These illustrate vector versus component notation only. Full kinematics and acceleration calculations are deferred. The vector-overarrow on this slide is editable text placed above the variable.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Keep the next answer slide hidden while students attempt every part.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 Illustration: D04_robot_head_to_tail_resultant.png. Existing Jimlaoshi AP Physics1 Topic1.1 visual supplied by the local course workspace. Original figure retained.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 Physics 1: Algebra-Based. Topic 1.1, Scalars and Vectors in One Dimension. College Board Course and Exam Description, effective Fall 2024, current ©2026 copy, Course Framework V.1, printed p.27 (PDF page34). Official source: https://apcentral.collegeboard.org/media/pdf/ap-physics-1-course-and-exam-description.pdf . Clarifications implemented Fall2026: https://apcentral.collegeboard.org/media/pdf/ap-physics-1-course-and-exam-description-clarifications.pdf . Relevant objectives 1.1.A and1.1.B. Numerical questions, examples and explanations are original Jimlaoshi teaching material, not official AP examination questions. Scope: one-dimensional vectors, scalar/vector classification, arrow representations, notation, signed components and sums. Rates of change, full kinematics calculations and two-dimensional resolution belong to later topics. Style reference: /Users/1mdollars/Desktop/Jimlaoshivideos/output/IAL_Physics_All_Hints_Labelled_20261023/deliverables/Jimlaoshi_IAL_Physics_1_2_2_Hints_Labelled.pptx.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a9ad438be442b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5016b75f79426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7d57df5c1f491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21310120cc41d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26698be363434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800ac9f17847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E5AA2F-545F-4FB1-AD11-0480DBAD91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E8AB21-0923-42EF-A2C0-69F1C3F45EF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AD9BEF5-F7E2-4218-887A-DDC0DF0F0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BDC829-BB5A-4304-B8A9-4AB646F77F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DD1D7FB-3597-49CC-97FF-B8AEF30DEC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CBF71E5-E84B-4A12-9A81-4F520F06CF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8A4D93-3C2F-417E-91FC-CD7EB0E256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474212B-96AE-4547-A50B-919415A287B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47C5D4-F154-4D18-9D53-186122357A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67CD10-8FE7-4A06-9227-3FFA1862B8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639dd657a04ce4" /><Relationship Type="http://schemas.openxmlformats.org/officeDocument/2006/relationships/slideLayout" Target="/ppt/slideLayouts/slideLayout1.xml" Id="R050a76168c2c447e" /><Relationship Type="http://schemas.openxmlformats.org/officeDocument/2006/relationships/slideLayout" Target="/ppt/slideLayouts/slideLayout2.xml" Id="Re65566f7c7064b9c" /><Relationship Type="http://schemas.openxmlformats.org/officeDocument/2006/relationships/slideLayout" Target="/ppt/slideLayouts/slideLayout3.xml" Id="Rd4bfe784dd234cd1" /><Relationship Type="http://schemas.openxmlformats.org/officeDocument/2006/relationships/slideLayout" Target="/ppt/slideLayouts/slideLayout4.xml" Id="Rf4be40a4bf324c82" /><Relationship Type="http://schemas.openxmlformats.org/officeDocument/2006/relationships/slideLayout" Target="/ppt/slideLayouts/slideLayout5.xml" Id="R4ff9edf41006493a" /><Relationship Type="http://schemas.openxmlformats.org/officeDocument/2006/relationships/slideLayout" Target="/ppt/slideLayouts/slideLayout6.xml" Id="R25bad8aeec8a45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0a76168c2c447e"/>
    <p:sldLayoutId xmlns:r="http://schemas.openxmlformats.org/officeDocument/2006/relationships" id="2147483650" r:id="Re65566f7c7064b9c"/>
    <p:sldLayoutId xmlns:r="http://schemas.openxmlformats.org/officeDocument/2006/relationships" id="2147483651" r:id="Rd4bfe784dd234cd1"/>
    <p:sldLayoutId xmlns:r="http://schemas.openxmlformats.org/officeDocument/2006/relationships" id="2147483652" r:id="Rf4be40a4bf324c82"/>
    <p:sldLayoutId xmlns:r="http://schemas.openxmlformats.org/officeDocument/2006/relationships" id="2147483653" r:id="R4ff9edf41006493a"/>
    <p:sldLayoutId xmlns:r="http://schemas.openxmlformats.org/officeDocument/2006/relationships" id="2147483654" r:id="R25bad8aeec8a45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9e2d0b27114d1f" /><Relationship Type="http://schemas.openxmlformats.org/officeDocument/2006/relationships/image" Target="/ppt/media/image.png" Id="R871ac9f74c4b40b0" /><Relationship Type="http://schemas.openxmlformats.org/officeDocument/2006/relationships/notesSlide" Target="/ppt/notesSlides/notesSlide1.xml" Id="R24d0cddb3d4e41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98adebf8264a25" /><Relationship Type="http://schemas.openxmlformats.org/officeDocument/2006/relationships/notesSlide" Target="/ppt/notesSlides/notesSlide2.xml" Id="R7c37b3fd548240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cf0a6edaa14d6d" /><Relationship Type="http://schemas.openxmlformats.org/officeDocument/2006/relationships/notesSlide" Target="/ppt/notesSlides/notesSlide3.xml" Id="Ree4f03f7843a43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d4b96381ec40f3" /><Relationship Type="http://schemas.openxmlformats.org/officeDocument/2006/relationships/notesSlide" Target="/ppt/notesSlides/notesSlide4.xml" Id="Rdca56b200b7641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4856270ea648a0" /><Relationship Type="http://schemas.openxmlformats.org/officeDocument/2006/relationships/image" Target="/ppt/media/image2.png" Id="R66ad37ab5a664e08" /><Relationship Type="http://schemas.openxmlformats.org/officeDocument/2006/relationships/notesSlide" Target="/ppt/notesSlides/notesSlide5.xml" Id="R241d67b6144348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157e9bb62d46de" /><Relationship Type="http://schemas.openxmlformats.org/officeDocument/2006/relationships/notesSlide" Target="/ppt/notesSlides/notesSlide6.xml" Id="Rfb6113da71e046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40b915cd404897" /><Relationship Type="http://schemas.openxmlformats.org/officeDocument/2006/relationships/notesSlide" Target="/ppt/notesSlides/notesSlide7.xml" Id="R15afff4d3dc94f9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e4fe2640e54e99" /><Relationship Type="http://schemas.openxmlformats.org/officeDocument/2006/relationships/notesSlide" Target="/ppt/notesSlides/notesSlide8.xml" Id="Ra1e21360bc6346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c022d5cd074c37" /><Relationship Type="http://schemas.openxmlformats.org/officeDocument/2006/relationships/notesSlide" Target="/ppt/notesSlides/notesSlide9.xml" Id="R80af88638e1242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f7e398864e4e43" /><Relationship Type="http://schemas.openxmlformats.org/officeDocument/2006/relationships/notesSlide" Target="/ppt/notesSlides/notesSlide10.xml" Id="R7af63c0ff9b741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202341fae54739" /><Relationship Type="http://schemas.openxmlformats.org/officeDocument/2006/relationships/notesSlide" Target="/ppt/notesSlides/notesSlide11.xml" Id="R6bdc359a253948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9a2491ac314c9f" /><Relationship Type="http://schemas.openxmlformats.org/officeDocument/2006/relationships/notesSlide" Target="/ppt/notesSlides/notesSlide12.xml" Id="R0836e07ae6ae486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aeab0f9d6c4c25" /><Relationship Type="http://schemas.openxmlformats.org/officeDocument/2006/relationships/notesSlide" Target="/ppt/notesSlides/notesSlide13.xml" Id="R0eedd9c9d3cc421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6cbc898c114311" /><Relationship Type="http://schemas.openxmlformats.org/officeDocument/2006/relationships/notesSlide" Target="/ppt/notesSlides/notesSlide14.xml" Id="R99cbd2fa739b4cd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ba1687c60c4ebe" /><Relationship Type="http://schemas.openxmlformats.org/officeDocument/2006/relationships/notesSlide" Target="/ppt/notesSlides/notesSlide15.xml" Id="R91a1fa16e9324d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fec5bd45cc4dcb" /><Relationship Type="http://schemas.openxmlformats.org/officeDocument/2006/relationships/notesSlide" Target="/ppt/notesSlides/notesSlide16.xml" Id="R8efacb088e444a9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32137662404934" /><Relationship Type="http://schemas.openxmlformats.org/officeDocument/2006/relationships/notesSlide" Target="/ppt/notesSlides/notesSlide17.xml" Id="Rc8c78b846bbf44b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94acd870fa4f67" /><Relationship Type="http://schemas.openxmlformats.org/officeDocument/2006/relationships/notesSlide" Target="/ppt/notesSlides/notesSlide18.xml" Id="Rf492ea11560a4ef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bce9e723014f93" /><Relationship Type="http://schemas.openxmlformats.org/officeDocument/2006/relationships/notesSlide" Target="/ppt/notesSlides/notesSlide19.xml" Id="R69f26003dba045f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c14918f2bd4f95" /><Relationship Type="http://schemas.openxmlformats.org/officeDocument/2006/relationships/notesSlide" Target="/ppt/notesSlides/notesSlide20.xml" Id="R0033765c41c9436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11334ffaed427e" /><Relationship Type="http://schemas.openxmlformats.org/officeDocument/2006/relationships/notesSlide" Target="/ppt/notesSlides/notesSlide21.xml" Id="R18cd2aae7e5a4af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442eb094404aa2" /><Relationship Type="http://schemas.openxmlformats.org/officeDocument/2006/relationships/notesSlide" Target="/ppt/notesSlides/notesSlide22.xml" Id="Rbe8aa81467ca4c2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993383aedc4582" /><Relationship Type="http://schemas.openxmlformats.org/officeDocument/2006/relationships/notesSlide" Target="/ppt/notesSlides/notesSlide23.xml" Id="Rf0e350bd45374e5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e126c4e8fb4b6f" /><Relationship Type="http://schemas.openxmlformats.org/officeDocument/2006/relationships/image" Target="/ppt/media/image3.png" Id="R0aacfbc84dff4aba" /><Relationship Type="http://schemas.openxmlformats.org/officeDocument/2006/relationships/notesSlide" Target="/ppt/notesSlides/notesSlide24.xml" Id="Rce79d5b9b1524f0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fc594b84774616" /><Relationship Type="http://schemas.openxmlformats.org/officeDocument/2006/relationships/notesSlide" Target="/ppt/notesSlides/notesSlide25.xml" Id="R34621080f3cf4ae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9a3c6fe95742e1" /><Relationship Type="http://schemas.openxmlformats.org/officeDocument/2006/relationships/notesSlide" Target="/ppt/notesSlides/notesSlide26.xml" Id="Rf23fe359f9bb40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Scalars and Vectors in One Dimension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introduction  /  1.1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988B05-0CF2-49A0-BA6A-0513E22C45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ac9f74c4b40b0"/>
          <a:stretch xmlns:a="http://schemas.openxmlformats.org/drawingml/2006/main"/>
        </p:blipFill>
        <p:spPr>
          <a:xfrm xmlns:a="http://schemas.openxmlformats.org/drawingml/2006/main">
            <a:off x="835819" y="1590675"/>
            <a:ext cx="6557963" cy="4371975"/>
          </a:xfrm>
          <a:prstGeom xmlns:a="http://schemas.openxmlformats.org/drawingml/2006/main" prst="rect">
            <a:avLst/>
          </a:prstGeom>
        </p:spPr>
      </p:pic>
      <p:sp>
        <p:nvSpPr>
          <p:cNvPr id="15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BA9A507-7DC8-4047-9303-1B097722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066925"/>
            <a:ext cx="36576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TOPIC 1.1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543BCF89-1459-4D43-A39F-AA79AB6D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600325"/>
            <a:ext cx="3657600" cy="9572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Same speed.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Opposite directions.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0447B948-3D51-4639-A315-3059583C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829050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Do the carts have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velocity?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9D1A16DD-054C-42BA-A54B-462ADA12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153025"/>
            <a:ext cx="365760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Think before the next slide.</a:t>
            </a:r>
          </a:p>
        </p:txBody>
      </p:sp>
      <p:sp>
        <p:nvSpPr>
          <p:cNvPr id="19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81A545C0-9062-43F6-83A4-DDAE509A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6C7E"/>
          </a:solidFill>
          <a:ln xmlns:a="http://schemas.openxmlformats.org/drawingml/2006/main" w="0">
            <a:noFill/>
          </a:ln>
        </p:spPr>
      </p:sp>
      <p:sp>
        <p:nvSpPr>
          <p:cNvPr id="20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DEE325B4-D316-4B6C-BF95-58082988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TOPIC 1.1</a:t>
            </a:r>
          </a:p>
        </p:txBody>
      </p:sp>
      <p:sp>
        <p:nvSpPr>
          <p:cNvPr id="21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4CBAAE7F-D3F0-41DD-A7A5-507A28EC2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 and vector quantities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1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D8378348-49A2-4048-848E-07C4BD5D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417C21AF-E056-46E0-B082-6EEAFD66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1E20C919-F01F-426D-AF1B-31F415E2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19350"/>
            <a:ext cx="3657600" cy="4814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E289D27-62EE-485C-B06B-05EFF508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24175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quantity described by its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magnitude.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5CE1442A-55EF-4BE5-9371-65A4B36B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00525"/>
            <a:ext cx="3657600" cy="4814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7EAB992-51B9-4CCD-B49E-3D952E3B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05350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quantity described by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 and direction.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DF3C769E-AD96-4D4A-AED1-DC5EBD72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55275AE8-0C8F-45AE-9DEA-7F41D934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62200"/>
            <a:ext cx="61722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size of a quantity, with an appropriate unit.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AC8C82E6-0FA2-4329-94E5-6B6E1B3B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448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 examples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DB35F279-2594-4270-AEAC-9FDBD8F8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67150"/>
            <a:ext cx="6172200" cy="4557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and speed.</a:t>
            </a:r>
          </a:p>
        </p:txBody>
      </p:sp>
      <p:sp>
        <p:nvSpPr>
          <p:cNvPr id="2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2E0C7DE2-29C2-46E8-8543-20BD1ACE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95825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 examples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406E693D-0464-4611-A45F-8DD302A0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114925"/>
            <a:ext cx="61722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Position, displacement, velocity and acceleration.</a:t>
            </a:r>
          </a:p>
        </p:txBody>
      </p:sp>
      <p:sp>
        <p:nvSpPr>
          <p:cNvPr id="26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939A3AC0-F91E-4528-958F-F5B3FEB5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27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C7D95307-8C3E-48F2-9820-400DFE59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1</a:t>
            </a:r>
          </a:p>
        </p:txBody>
      </p:sp>
      <p:sp>
        <p:nvSpPr>
          <p:cNvPr id="28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6339B330-027E-4C9F-97DD-754558F2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Which descriptions need a direction?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1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6D255A58-A46A-4901-AABC-7A27E365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7783E502-12F8-4F65-B341-50A612DB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DESCRIPTIONS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DB2F7561-590D-42EE-BD36-4608981D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86025"/>
            <a:ext cx="36576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Distance: 12 m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F041C45-412A-4AF0-BCDA-0A415C9D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09925"/>
            <a:ext cx="36576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Speed: 3 m/s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260CF06C-664C-4AA4-9E4B-1729757B6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33825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Velocity: 3 m/s west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4D21C2A5-18DF-4E04-A016-1D78382B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3657600" cy="3914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Displacement: 12 m east</a:t>
            </a:r>
          </a:p>
        </p:txBody>
      </p:sp>
      <p:sp>
        <p:nvSpPr>
          <p:cNvPr id="20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84321007-D802-443D-9E9C-16290B35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Classify each listed quantity as scalar 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vector.</a:t>
            </a:r>
          </a:p>
        </p:txBody>
      </p:sp>
      <p:sp>
        <p:nvSpPr>
          <p:cNvPr id="21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C63E74C1-329D-4E46-B746-564A6A8A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93708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A student writes “velocity = 3 m/s”. What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information is missing?</a:t>
            </a:r>
          </a:p>
        </p:txBody>
      </p:sp>
      <p:sp>
        <p:nvSpPr>
          <p:cNvPr id="22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49554D78-26BE-4820-BA61-D5669519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63365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Two carts move at 3 m/s in opposite directions.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Compare their speeds and velocities.</a:t>
            </a:r>
          </a:p>
        </p:txBody>
      </p:sp>
      <p:sp>
        <p:nvSpPr>
          <p:cNvPr id="23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2B783DAC-C32C-4015-BA2A-06C8B1CC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4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4811B450-2AE2-4AB5-94E1-E9CD85EF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1</a:t>
            </a:r>
          </a:p>
        </p:txBody>
      </p:sp>
      <p:sp>
        <p:nvSpPr>
          <p:cNvPr id="25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3E9DDA79-367E-4DC1-B8C9-B56C2CED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Which descriptions need a direction?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1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1FC2F-D6D1-4282-A4FA-DF96B617348D}"/>
              </a:ext>
            </a:extLst>
          </p:cNvPr>
          <p:cNvGraphicFramePr/>
          <p:nvPr/>
        </p:nvGraphicFramePr>
        <p:xfrm>
          <a:off xmlns:a="http://schemas.openxmlformats.org/drawingml/2006/main" x="685800" y="1857375"/>
          <a:ext xmlns:a="http://schemas.openxmlformats.org/drawingml/2006/main" cx="10820400" cy="2647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2857500"/>
                <a:gridCol w="4914900"/>
              </a:tblGrid>
              <a:tr h="5295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(a) Quantity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Type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Information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</a:tr>
              <a:tr h="5295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Distance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Scalar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 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95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Scalar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3 m/s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95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Velocity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3 m/s west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95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 m east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E7C31282-738C-4EDD-9C70-B2942EAF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523875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The direction is missing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550B556-4E62-43F1-9DD8-7DD8C87F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29225"/>
            <a:ext cx="5238750" cy="725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complete velocity description includes both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and direction.</a:t>
            </a:r>
          </a:p>
        </p:txBody>
      </p:sp>
      <p:sp>
        <p:nvSpPr>
          <p:cNvPr id="17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89D5FE10-969D-40FF-981A-FF0380B7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10125"/>
            <a:ext cx="5029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Same speed, different velocities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47FCA816-D031-4A7A-83B9-9B9A5DE9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29225"/>
            <a:ext cx="5029200" cy="725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speeds are 3 m/s. Their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directions are opposite.</a:t>
            </a:r>
          </a:p>
        </p:txBody>
      </p:sp>
      <p:sp>
        <p:nvSpPr>
          <p:cNvPr id="19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93C1E7B6-0811-46BD-BC84-80A75581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0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B48FF2E1-A543-45E4-B358-2A5B3C7F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1</a:t>
            </a:r>
          </a:p>
        </p:txBody>
      </p:sp>
      <p:sp>
        <p:nvSpPr>
          <p:cNvPr id="21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32B3F276-888F-4C11-B405-B7EB81CE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Arrows represent vectors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2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EAD686-7A0B-460C-9534-AA5818A0FB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d37ab5a664e08"/>
          <a:stretch xmlns:a="http://schemas.openxmlformats.org/drawingml/2006/main"/>
        </p:blipFill>
        <p:spPr>
          <a:xfrm xmlns:a="http://schemas.openxmlformats.org/drawingml/2006/main">
            <a:off x="1030242" y="1733550"/>
            <a:ext cx="6169115" cy="4286250"/>
          </a:xfrm>
          <a:prstGeom xmlns:a="http://schemas.openxmlformats.org/drawingml/2006/main" prst="rect">
            <a:avLst/>
          </a:prstGeom>
        </p:spPr>
      </p:pic>
      <p:sp>
        <p:nvSpPr>
          <p:cNvPr id="15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987F3E0C-0503-4B41-BAEC-51DC837F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009775"/>
            <a:ext cx="36576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Arrowhead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03944F1-BAB7-4DB1-8D4F-71DE6AAD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28875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Shows direction.</a:t>
            </a:r>
          </a:p>
        </p:txBody>
      </p:sp>
      <p:sp>
        <p:nvSpPr>
          <p:cNvPr id="17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F249406-08CA-4789-B933-E4487483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81375"/>
            <a:ext cx="36576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Arrow length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3FD5CCFE-F1AD-4560-8D62-A18DDE54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800475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Proportional to magnitude 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fixed scale.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FB92C8C-01C8-4C82-80C8-5987497B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124450"/>
            <a:ext cx="3657600" cy="725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Double the length means double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magnitude.</a:t>
            </a:r>
          </a:p>
        </p:txBody>
      </p:sp>
      <p:sp>
        <p:nvSpPr>
          <p:cNvPr id="20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4CD8C500-9EB1-4CFC-849B-D4B0DB03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21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C365DE7C-021B-4E5C-AAD9-9C546097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2</a:t>
            </a:r>
          </a:p>
        </p:txBody>
      </p:sp>
      <p:sp>
        <p:nvSpPr>
          <p:cNvPr id="2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4CFC8B1A-45EE-4460-8734-CD2E2EC4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Drawing displacement vectors to scale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2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1BFD702F-DE63-4E19-A0BD-52FC9207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80D627D6-C21E-4617-881B-57D70963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F945601E-F1DB-4BA0-885C-B9FCFF48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24125"/>
            <a:ext cx="36576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A: 6 m to the left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CD240CD-6774-4319-8F64-7580B1B1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36576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B: 3 m to the right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08253537-9964-4769-ABF8-60316D7C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10075"/>
            <a:ext cx="3657600" cy="3914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Scale: 1 cm represents 2 m</a:t>
            </a:r>
          </a:p>
        </p:txBody>
      </p:sp>
      <p:sp>
        <p:nvSpPr>
          <p:cNvPr id="19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D127D648-DEAA-4B5A-B404-626B57FE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Draw arrows for A and B using the stated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scale. Label their lengths in centimetres.</a:t>
            </a:r>
          </a:p>
        </p:txBody>
      </p:sp>
      <p:sp>
        <p:nvSpPr>
          <p:cNvPr id="20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A8C0A07F-06CF-41E2-A473-07AF6421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03233"/>
            <a:ext cx="61722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Compare the magnitudes of A and B.</a:t>
            </a:r>
          </a:p>
        </p:txBody>
      </p:sp>
      <p:sp>
        <p:nvSpPr>
          <p:cNvPr id="21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6CAF0F34-69ED-4426-92DB-268308CE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09511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A student draws both arrows to the same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length. Explain the error.</a:t>
            </a:r>
          </a:p>
        </p:txBody>
      </p:sp>
      <p:sp>
        <p:nvSpPr>
          <p:cNvPr id="22" name="hint">
            <a:extLst xmlns:a="http://schemas.openxmlformats.org/drawingml/2006/main">
              <a:ext uri="{FF2B5EF4-FFF2-40B4-BE49-F238E27FC236}">
                <a16:creationId xmlns:a16="http://schemas.microsoft.com/office/drawing/2014/main" id="{1AE6DD2A-C0B4-4EC3-B9A6-C1437ED4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543550"/>
            <a:ext cx="61722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Divide each magnitude by the metres per centimetre.</a:t>
            </a:r>
          </a:p>
        </p:txBody>
      </p:sp>
      <p:sp>
        <p:nvSpPr>
          <p:cNvPr id="23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24680765-4E86-49AB-BC6E-E9C1B174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4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451AB0AB-D5E8-432D-88FD-85C69C23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2</a:t>
            </a:r>
          </a:p>
        </p:txBody>
      </p:sp>
      <p:sp>
        <p:nvSpPr>
          <p:cNvPr id="25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2B88EC32-71D9-43D1-AC98-05855932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Drawing displacement vectors to scale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2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EE23079C-A972-41ED-8F8F-826E9C88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380BF30-6B9A-4015-B98B-D0E89789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WORKED ANSWER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CF532B2C-38E6-487B-BE0A-1F8C0BFC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43175"/>
            <a:ext cx="3657600" cy="468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A: 3 cm left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BDD096F-1DF5-4FDC-83FB-5038C329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52800"/>
            <a:ext cx="3657600" cy="468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B: 1.5 cm right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BC627C33-299E-4D4D-B0A0-B815D1C5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00575"/>
            <a:ext cx="3657600" cy="417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 ratio: 2 : 1</a:t>
            </a:r>
          </a:p>
        </p:txBody>
      </p:sp>
      <p:sp>
        <p:nvSpPr>
          <p:cNvPr id="19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1432C499-35A1-48F1-9E5A-F5B5224A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Arrow lengths at the stated scale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7C8F9F48-86B2-4C7E-BD81-5308526B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A: 6 ÷ 2 = 3 cm, pointing left.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B: 3 ÷ 2 = 1.5 cm, pointing right.</a:t>
            </a:r>
          </a:p>
        </p:txBody>
      </p:sp>
      <p:sp>
        <p:nvSpPr>
          <p:cNvPr id="21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43D5BBCB-3FDA-4408-9223-D229F466B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147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A has twice the magnitude of B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EE95A180-A3EC-4F98-B197-2AD06FBC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33850"/>
            <a:ext cx="61722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6 m is twice 3 m.</a:t>
            </a:r>
          </a:p>
        </p:txBody>
      </p:sp>
      <p:sp>
        <p:nvSpPr>
          <p:cNvPr id="23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793554A1-C069-4869-AEBF-FA582E13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339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Equal lengths show equal magnitudes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8BBCFAA4-D11C-40E3-B307-66BF9572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353050"/>
            <a:ext cx="6172200" cy="725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this scale, A must be twice as long as B. Reversing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direction changes the arrowhead.</a:t>
            </a:r>
          </a:p>
        </p:txBody>
      </p:sp>
      <p:sp>
        <p:nvSpPr>
          <p:cNvPr id="25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72219107-8185-4AFF-811C-BDE28946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6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9BC122F9-239A-4928-A11B-6BDD0F4E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2</a:t>
            </a:r>
          </a:p>
        </p:txBody>
      </p:sp>
      <p:sp>
        <p:nvSpPr>
          <p:cNvPr id="27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0B59C9EE-EFDA-4721-97F2-42BB2618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Signs describe direction along an axis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3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7716DF92-C1F3-4B36-853C-9C1BDFAB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227BD347-3ED8-49EA-A301-7DB99459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AC1098BF-E260-4B9D-BB7F-4B8FE0805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003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Right is positive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4CBCA0C-76AC-41E2-B614-C90BADD8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36576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+5 m means 5 m right.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−5 m means 5 m left.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6950894F-AA2F-4DBB-8176-1965323C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86300"/>
            <a:ext cx="3657600" cy="417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magnitudes are 5 m.</a:t>
            </a:r>
          </a:p>
        </p:txBody>
      </p:sp>
      <p:sp>
        <p:nvSpPr>
          <p:cNvPr id="19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03DD572-3ED6-4068-93C8-E2CB5DFC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Signed component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A8D94768-5042-4F17-A62B-25C1B7F2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 one dimension, the sign specifies direction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relative to the chosen positive axis.</a:t>
            </a:r>
          </a:p>
        </p:txBody>
      </p:sp>
      <p:sp>
        <p:nvSpPr>
          <p:cNvPr id="21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D434735-6E84-42A8-9BFB-EED1F640F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671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different choice of positive direction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1F7C4AC4-D76E-4E3B-A6A8-4AA0A469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86250"/>
            <a:ext cx="6172200" cy="11758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Reversing the positive axis reverses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component signs. The physical directions stay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same.</a:t>
            </a:r>
          </a:p>
        </p:txBody>
      </p:sp>
      <p:sp>
        <p:nvSpPr>
          <p:cNvPr id="23" name="hint">
            <a:extLst xmlns:a="http://schemas.openxmlformats.org/drawingml/2006/main">
              <a:ext uri="{FF2B5EF4-FFF2-40B4-BE49-F238E27FC236}">
                <a16:creationId xmlns:a16="http://schemas.microsoft.com/office/drawing/2014/main" id="{296E1A9A-D8CD-4788-8284-ECA71F38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581650"/>
            <a:ext cx="61722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State the positive direction before assigning signs.</a:t>
            </a:r>
          </a:p>
        </p:txBody>
      </p:sp>
      <p:sp>
        <p:nvSpPr>
          <p:cNvPr id="24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B9820F88-C30A-4896-B150-2F0E52158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25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7A6C3E27-A291-4708-9F2D-D4FE2FAE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3</a:t>
            </a:r>
          </a:p>
        </p:txBody>
      </p:sp>
      <p:sp>
        <p:nvSpPr>
          <p:cNvPr id="26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713D7F30-55FD-4B0F-B062-6AA1FC53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An elevator and an upward-positive axis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3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07314D64-8451-48B9-AFA5-EEAA8343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DDF897FD-7615-457F-B68F-1F0EE9A9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2DA31398-E9A1-4650-99DD-F0F30E37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05075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direction: upward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6870A8A-8935-4858-83DA-BC7A40CD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09950"/>
            <a:ext cx="3657600" cy="3914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component = −2 m/s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ED6B8B1C-6E43-4227-BF40-7118D4C71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76775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 is not supplied.</a:t>
            </a:r>
          </a:p>
        </p:txBody>
      </p:sp>
      <p:sp>
        <p:nvSpPr>
          <p:cNvPr id="19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C08AC83E-A062-4203-80C0-510BF89C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State the elevator’s speed and direction of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motion.</a:t>
            </a:r>
          </a:p>
        </p:txBody>
      </p:sp>
      <p:sp>
        <p:nvSpPr>
          <p:cNvPr id="20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D328AB22-A221-4CA0-B63E-35FB73C5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22283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Describe the same velocity when downward is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chosen as positive.</a:t>
            </a:r>
          </a:p>
        </p:txBody>
      </p:sp>
      <p:sp>
        <p:nvSpPr>
          <p:cNvPr id="21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C18A73A4-BD80-450D-AE78-1F83C517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20515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Does the negative velocity prove that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elevator is below the origin? Explain.</a:t>
            </a:r>
          </a:p>
        </p:txBody>
      </p:sp>
      <p:sp>
        <p:nvSpPr>
          <p:cNvPr id="22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B8C68478-EFFD-42E9-864D-BF97C14A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3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1D17E4E9-B952-4989-AD87-A21E913C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3</a:t>
            </a:r>
          </a:p>
        </p:txBody>
      </p:sp>
      <p:sp>
        <p:nvSpPr>
          <p:cNvPr id="24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440400AB-9D74-454B-9A54-8276794E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An elevator and an upward-positive axis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3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3816A971-242F-4156-B927-30CCAAC2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CB896016-FCAD-4999-85F9-03B25C3B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WORKED ANSWER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AA6069B2-BC29-4BE3-9E12-A853D65A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62225"/>
            <a:ext cx="3657600" cy="468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= 2 m/s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91EAB9A-D7C8-4547-AB1E-2F9B2047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43275"/>
            <a:ext cx="36576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Motion: downward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F4941E90-0DBA-4C87-986B-40DB5E84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76750"/>
            <a:ext cx="36576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With downward positive: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component = +2 m/s</a:t>
            </a:r>
          </a:p>
        </p:txBody>
      </p:sp>
      <p:sp>
        <p:nvSpPr>
          <p:cNvPr id="19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94E237DD-0826-42CF-97D3-51CA4D0E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Magnitude and direction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FAC59F09-E42D-4B79-9083-AEAA0374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speed is 2 m/s. The negative component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means downward because upward is positive.</a:t>
            </a:r>
          </a:p>
        </p:txBody>
      </p:sp>
      <p:sp>
        <p:nvSpPr>
          <p:cNvPr id="21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56F5C1CE-3692-4066-8084-347F63E7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57625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Same motion with downward positive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EB93AB48-FB6B-4AFD-816E-1AD4D89E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76725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component becomes +2 m/s. The elevator still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moves downward.</a:t>
            </a:r>
          </a:p>
        </p:txBody>
      </p:sp>
      <p:sp>
        <p:nvSpPr>
          <p:cNvPr id="23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B27C361F-476C-474F-9445-789EB475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5780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Velocity does not locate the elevator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C2F16BF6-653C-4E5C-98F3-F29D00317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76900"/>
            <a:ext cx="61722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No. Position is a separate quantity.</a:t>
            </a:r>
          </a:p>
        </p:txBody>
      </p:sp>
      <p:sp>
        <p:nvSpPr>
          <p:cNvPr id="25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1C6C62E3-8372-41A3-A387-352E6BF1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6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6F25C455-86BD-4605-AE55-FD76507D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3</a:t>
            </a:r>
          </a:p>
        </p:txBody>
      </p:sp>
      <p:sp>
        <p:nvSpPr>
          <p:cNvPr id="27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6C7391DA-0C3D-4F5F-95B6-83892966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 notation and signed components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4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DC3EF818-9D25-4B8B-A975-792364575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AF5EC18F-2EC5-4B41-BBCD-E9BF9FDD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NOTATION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D2BB12D7-7AD5-4EBC-B30B-6D4EF577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09825"/>
            <a:ext cx="3657600" cy="417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An arrow over a symbol</a:t>
            </a:r>
          </a:p>
        </p:txBody>
      </p:sp>
      <p:sp>
        <p:nvSpPr>
          <p:cNvPr id="17" name="vector-v">
            <a:extLst xmlns:a="http://schemas.openxmlformats.org/drawingml/2006/main">
              <a:ext uri="{FF2B5EF4-FFF2-40B4-BE49-F238E27FC236}">
                <a16:creationId xmlns:a16="http://schemas.microsoft.com/office/drawing/2014/main" id="{21129DF4-DD26-4936-99FD-78B468F8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3105150"/>
            <a:ext cx="419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6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18" name="vector-overarrow">
            <a:extLst xmlns:a="http://schemas.openxmlformats.org/drawingml/2006/main">
              <a:ext uri="{FF2B5EF4-FFF2-40B4-BE49-F238E27FC236}">
                <a16:creationId xmlns:a16="http://schemas.microsoft.com/office/drawing/2014/main" id="{9AEDAD62-FCAC-49B2-B7D4-611B24F1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905125"/>
            <a:ext cx="5429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AC04E08-FCB6-4658-880B-1B6A3411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57650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means the velocity vector.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2F28FD6A-4FB5-4419-A8F1-2A0461D2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14900"/>
            <a:ext cx="36576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vₓ is its signed component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along the x-axis.</a:t>
            </a:r>
          </a:p>
        </p:txBody>
      </p:sp>
      <p:sp>
        <p:nvSpPr>
          <p:cNvPr id="21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B6290D8-D709-4A86-AF75-B442D1AB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Component notation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BC292ECA-C3D2-453C-B349-DB2DC78E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component such as vₓ needs no vector arrow.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Its sign gives its direction along the chosen axis.</a:t>
            </a:r>
          </a:p>
        </p:txBody>
      </p:sp>
      <p:sp>
        <p:nvSpPr>
          <p:cNvPr id="2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2D2EFC6-C3E4-452F-9D94-3B0E37B7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195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</a:t>
            </a:r>
          </a:p>
        </p:txBody>
      </p:sp>
      <p:sp>
        <p:nvSpPr>
          <p:cNvPr id="24" name="speed-magnitude">
            <a:extLst xmlns:a="http://schemas.openxmlformats.org/drawingml/2006/main">
              <a:ext uri="{FF2B5EF4-FFF2-40B4-BE49-F238E27FC236}">
                <a16:creationId xmlns:a16="http://schemas.microsoft.com/office/drawing/2014/main" id="{96D9AEC2-A4AE-4119-8443-1EDA5B0E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38650"/>
            <a:ext cx="61722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= |vₓ|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A1A78BFC-1B1D-49FA-8FA4-2308CCC3C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48275"/>
            <a:ext cx="6172200" cy="417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If vₓ = −4 m/s, the speed is 4 m/s.</a:t>
            </a:r>
          </a:p>
        </p:txBody>
      </p:sp>
      <p:sp>
        <p:nvSpPr>
          <p:cNvPr id="26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59C7C48D-50EA-4CB2-817B-B039CC42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27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EA931B77-8BCD-4FAE-B2B8-E3A1FC3E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4</a:t>
            </a:r>
          </a:p>
        </p:txBody>
      </p:sp>
      <p:sp>
        <p:nvSpPr>
          <p:cNvPr id="28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E17E79A6-23FD-49FA-9487-6A663CF6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Reading vector and component notation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4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286F4C9A-60E3-48EC-BCC5-0D500603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1F32B9BB-433A-4D6B-8D5C-EAD8B76D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328FCCE0-BB6F-4145-924A-CAD7C8F1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3657600" cy="417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x-axis points east.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DEB78D4-28D8-4F3C-890A-84139128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Cart P: vₓ = −4 m/s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2D79749-0AB4-4B90-A18B-F2AFAF8C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767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Cart Q: vₓ = +4 m/s</a:t>
            </a:r>
          </a:p>
        </p:txBody>
      </p:sp>
      <p:sp>
        <p:nvSpPr>
          <p:cNvPr id="19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3E5CA9E1-29E7-4584-95B3-A9BF4573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State each cart’s speed and direction.</a:t>
            </a:r>
          </a:p>
        </p:txBody>
      </p:sp>
      <p:sp>
        <p:nvSpPr>
          <p:cNvPr id="20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BA3C21AB-DA5E-4A02-B3C7-5638D693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11279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Explain why vₓ can be written without an arrow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above it.</a:t>
            </a:r>
          </a:p>
        </p:txBody>
      </p:sp>
      <p:sp>
        <p:nvSpPr>
          <p:cNvPr id="21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B54E9810-75AC-44B6-BB96-4F57D44F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71411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For east chosen as positive, which expression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gives speed: vₓ or |vₓ|? Explain using cart P.</a:t>
            </a:r>
          </a:p>
        </p:txBody>
      </p:sp>
      <p:sp>
        <p:nvSpPr>
          <p:cNvPr id="22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64B6513C-D192-427A-98C7-DC5D39912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3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6515BAF0-DAB0-4DC4-9E6A-F8A94092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4</a:t>
            </a:r>
          </a:p>
        </p:txBody>
      </p:sp>
      <p:sp>
        <p:nvSpPr>
          <p:cNvPr id="24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105E8F93-F474-4CC8-A342-C96CC4BB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Reading vector and component notation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4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6766A-8893-486E-855D-BC2ED4F1A2CF}"/>
              </a:ext>
            </a:extLst>
          </p:cNvPr>
          <p:cNvGraphicFramePr/>
          <p:nvPr/>
        </p:nvGraphicFramePr>
        <p:xfrm>
          <a:off xmlns:a="http://schemas.openxmlformats.org/drawingml/2006/main" x="685800" y="1847850"/>
          <a:ext xmlns:a="http://schemas.openxmlformats.org/drawingml/2006/main" cx="10820400" cy="1981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2857500"/>
                <a:gridCol w="4914900"/>
              </a:tblGrid>
              <a:tr h="6604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(a) Cart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Velocity component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Speed and direction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</a:tr>
              <a:tr h="6604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−4 m/s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4 m/s west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Q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+4 m/s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4 m/s east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26428158-A26C-47AA-B271-BDC91382D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523875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The axis and sign specify direction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2E283D02-E3DC-4B13-928D-94A3A0D5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7725"/>
            <a:ext cx="523875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subscript x identifies the component. Its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 gives the direction along that axis.</a:t>
            </a:r>
          </a:p>
        </p:txBody>
      </p:sp>
      <p:sp>
        <p:nvSpPr>
          <p:cNvPr id="17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5ED97CF5-0D9C-4D89-A698-F4EB6825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38625"/>
            <a:ext cx="5029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Speed is the magnitude |vₓ|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E8BAF9B-07F0-4491-A590-D5BA06807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57725"/>
            <a:ext cx="50292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P, |−4| = 4 m/s. The signed component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−4 m/s includes direction.</a:t>
            </a:r>
          </a:p>
        </p:txBody>
      </p:sp>
      <p:sp>
        <p:nvSpPr>
          <p:cNvPr id="19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F65A3097-9D4F-4490-BD3A-AA2C3D6B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0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B2EF4DD0-C324-454A-A630-E355F97FF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4</a:t>
            </a:r>
          </a:p>
        </p:txBody>
      </p:sp>
      <p:sp>
        <p:nvSpPr>
          <p:cNvPr id="21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66BE3F9C-C73F-44B7-875B-81549760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Adding vectors in one dimension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5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42EFAE99-26DD-4794-B0DD-19F6092B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4F412B79-BB08-44C2-927D-1112C19B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 SUM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3B5FE245-E046-4157-9F6E-1A54EAF7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38400"/>
            <a:ext cx="3657600" cy="4814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Resultant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3E240382-DB09-47D0-8C58-1276483FE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43225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single vector equal to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 sum.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21E1AE8-2DD8-4FBA-B855-7CEFC7F4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62475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+8 m + (−3 m) = +5 m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75F4FD7-CF6B-49BB-B5A0-EDAB6C67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95900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Resultant: 5 m right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EC8C79E2-715A-42CB-9824-FC363174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Opposite directions have opposite signs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699A7ADC-55A2-45F9-A7B2-468668DE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 components add algebraically. Equal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components in opposite directions cancel.</a:t>
            </a:r>
          </a:p>
        </p:txBody>
      </p:sp>
      <p:sp>
        <p:nvSpPr>
          <p:cNvPr id="22" name="hint">
            <a:extLst xmlns:a="http://schemas.openxmlformats.org/drawingml/2006/main">
              <a:ext uri="{FF2B5EF4-FFF2-40B4-BE49-F238E27FC236}">
                <a16:creationId xmlns:a16="http://schemas.microsoft.com/office/drawing/2014/main" id="{1B99ADE4-0793-436E-8037-E7B1D5A2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19525"/>
            <a:ext cx="61722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Choose one positive direction for every vector.</a:t>
            </a:r>
          </a:p>
        </p:txBody>
      </p:sp>
      <p:sp>
        <p:nvSpPr>
          <p:cNvPr id="23" name="hint">
            <a:extLst xmlns:a="http://schemas.openxmlformats.org/drawingml/2006/main">
              <a:ext uri="{FF2B5EF4-FFF2-40B4-BE49-F238E27FC236}">
                <a16:creationId xmlns:a16="http://schemas.microsoft.com/office/drawing/2014/main" id="{2C0D84E7-955D-41EB-9D73-8A1ED658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10100"/>
            <a:ext cx="6172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For a diagram, place each new tail at the previous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arrowhead.</a:t>
            </a:r>
          </a:p>
        </p:txBody>
      </p:sp>
      <p:sp>
        <p:nvSpPr>
          <p:cNvPr id="24" name="hint">
            <a:extLst xmlns:a="http://schemas.openxmlformats.org/drawingml/2006/main">
              <a:ext uri="{FF2B5EF4-FFF2-40B4-BE49-F238E27FC236}">
                <a16:creationId xmlns:a16="http://schemas.microsoft.com/office/drawing/2014/main" id="{3E6CE764-25E6-4BC5-B255-100C58E2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400675"/>
            <a:ext cx="61722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The resultant runs from the first tail to the final arrowhead.</a:t>
            </a:r>
          </a:p>
        </p:txBody>
      </p:sp>
      <p:sp>
        <p:nvSpPr>
          <p:cNvPr id="25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489B7D3D-3F08-454C-BBE5-B2CD1D48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26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7AA01433-BE54-4AAD-B783-A437DADF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5</a:t>
            </a:r>
          </a:p>
        </p:txBody>
      </p:sp>
      <p:sp>
        <p:nvSpPr>
          <p:cNvPr id="27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0902EAD0-E23B-4802-8339-1512ACA8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Three displacements and a final correction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5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E9F2FB4F-EC15-4C59-B0E9-A90C6628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3572ADFB-96B3-4605-9E4C-17710C7B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73BDF700-6F98-4380-9A30-B476B289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direction: right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CC075AE-6301-421C-8E99-43D36C85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First: 8 m right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21C5FFC9-5693-4E05-A71F-047DB524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1475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Second: 3 m left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D0B1687-D6A9-4FE9-9726-2FA64DC5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815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Third: 9 m left</a:t>
            </a:r>
          </a:p>
        </p:txBody>
      </p:sp>
      <p:sp>
        <p:nvSpPr>
          <p:cNvPr id="20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9F62740F-5820-42B6-A12B-0F3F22A9E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Write the three signed components and find their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sum.</a:t>
            </a:r>
          </a:p>
        </p:txBody>
      </p:sp>
      <p:sp>
        <p:nvSpPr>
          <p:cNvPr id="21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9518C7E5-2C1F-4FF9-A8C3-178D1A79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67990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State the magnitude and direction of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resultant.</a:t>
            </a:r>
          </a:p>
        </p:txBody>
      </p:sp>
      <p:sp>
        <p:nvSpPr>
          <p:cNvPr id="22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BEC81756-03E2-49CA-8E98-A6A0AC1A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11930"/>
            <a:ext cx="6172200" cy="113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The object then moves another 4 m right. Find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resultant for all four displacements. Does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final resultant have a direction? Explain.</a:t>
            </a:r>
          </a:p>
        </p:txBody>
      </p:sp>
      <p:sp>
        <p:nvSpPr>
          <p:cNvPr id="23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ACF71848-A3E6-4411-89ED-F5E9E12D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4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F8973010-01AB-42C7-A3C4-98A8E36C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5</a:t>
            </a:r>
          </a:p>
        </p:txBody>
      </p:sp>
      <p:sp>
        <p:nvSpPr>
          <p:cNvPr id="25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48A518C5-F5C7-4B7E-B1A2-9EE1C138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Three displacements and a final correction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5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6B6325D6-7D00-436B-ADE0-1138B228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40D6CF62-4F64-41D8-95E8-7E26C040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WORKED ANSWER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740545F0-3ACD-424A-A680-BC48D3C3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62225"/>
            <a:ext cx="36576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+8 + (−3) + (−9)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9FC2C9CE-F9D0-408C-8BCF-13276383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05175"/>
            <a:ext cx="3657600" cy="545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= −4 m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992D01BF-922A-4C06-8669-CDF026E0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00575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Then: −4 + 4 = 0 m</a:t>
            </a:r>
          </a:p>
        </p:txBody>
      </p:sp>
      <p:sp>
        <p:nvSpPr>
          <p:cNvPr id="19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D2B0A8D2-F14B-4BEC-85E3-5830C5DF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Signed components and their sum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F836247E-4B7B-4A8C-A255-D2BEA3B6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components are +8 m, −3 m and −9 m. Their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sum is −4 m.</a:t>
            </a:r>
          </a:p>
        </p:txBody>
      </p:sp>
      <p:sp>
        <p:nvSpPr>
          <p:cNvPr id="21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0C357D12-A564-47F1-8B3E-619908F79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81425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Magnitude and direction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32D950E0-7169-41C9-BD63-859BBC0D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00525"/>
            <a:ext cx="61722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Magnitude: 4 m. Direction: left.</a:t>
            </a:r>
          </a:p>
        </p:txBody>
      </p:sp>
      <p:sp>
        <p:nvSpPr>
          <p:cNvPr id="23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D3CD35E5-DBFB-4051-B4EF-676D2D61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81575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The correction cancels the resultant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962B4423-7A1A-4060-8657-F0500FE5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353050"/>
            <a:ext cx="61722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final sum is 0 m. A zero vector has zero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 and no defined direction.</a:t>
            </a:r>
          </a:p>
        </p:txBody>
      </p:sp>
      <p:sp>
        <p:nvSpPr>
          <p:cNvPr id="25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6B67DB22-EC02-4F0D-ADCB-4E577DBD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6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03D14638-A286-45A6-9B8A-8D54EC37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5</a:t>
            </a:r>
          </a:p>
        </p:txBody>
      </p:sp>
      <p:sp>
        <p:nvSpPr>
          <p:cNvPr id="27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36E14FCD-82D9-47AA-8744-80038992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and displacement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6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F8D1E4E0-DAC1-4CE0-A640-1CC23D67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577ECDD4-0FDB-4F8D-ABB7-6B1FCC11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777AF2C-B32A-41EC-A6BD-DD4C003C1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00300"/>
            <a:ext cx="3657600" cy="468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0E4BB01-7F5F-48F3-A9E3-750CB797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95600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Total path length.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scalar.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8C8A2BEC-00CF-47BD-8EB8-5F8E5CC6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29100"/>
            <a:ext cx="3657600" cy="468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F921555B-7C47-4B65-A7D1-16C8A604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24400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Change from start to finish.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vector.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3009188-FC45-43A4-893A-7EB86C9C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journey with a turn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EE630A51-4A8D-4480-82B3-81A883C37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121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Walk 5 m right, then 5 m left.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= 10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= 0 m.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DA552177-B85D-4AE5-8C57-67E1B050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5290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 is different again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4E70D7E1-2208-479D-B4DA-61686D1D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572000"/>
            <a:ext cx="6172200" cy="11758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 describes where an object is relative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 origin. Displacement compares its final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initial positions.</a:t>
            </a:r>
          </a:p>
        </p:txBody>
      </p:sp>
      <p:sp>
        <p:nvSpPr>
          <p:cNvPr id="24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7C8089B7-CA6B-42FA-870A-D1E45157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25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703271C5-B37B-4053-9996-775E84B0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6</a:t>
            </a:r>
          </a:p>
        </p:txBody>
      </p:sp>
      <p:sp>
        <p:nvSpPr>
          <p:cNvPr id="26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712763DF-B60F-4840-8935-4F653608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journey starting left of the origin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6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138F8A34-6A50-4FE2-A2D3-B1C27BCA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47BA1EEE-F875-48BD-9864-3A6C94BA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CFE8127-F563-4045-BDB5-B599FEB3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direction: right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E3ACADC6-BB39-428A-87D4-A27CE4DB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242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Initial position: −2 m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53A3FF06-7465-4C9A-AC00-8D1AD0DE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6715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First leg: 5 m right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8B93B3D-0B32-41B7-92AE-EED905EC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Second leg: 7 m left</a:t>
            </a:r>
          </a:p>
        </p:txBody>
      </p:sp>
      <p:sp>
        <p:nvSpPr>
          <p:cNvPr id="20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A602E5D4-F78D-4B9B-8D9D-05945CB4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resultant displacement, including its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direction.</a:t>
            </a:r>
          </a:p>
        </p:txBody>
      </p:sp>
      <p:sp>
        <p:nvSpPr>
          <p:cNvPr id="21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DE47EF29-D27C-4FE0-A388-6247AC4C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22283"/>
            <a:ext cx="61722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the total distance travelled.</a:t>
            </a:r>
          </a:p>
        </p:txBody>
      </p:sp>
      <p:sp>
        <p:nvSpPr>
          <p:cNvPr id="22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CC370C85-4138-43D0-8275-9E4EBDE9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47611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the final position. Explain why it differs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from the displacement.</a:t>
            </a:r>
          </a:p>
        </p:txBody>
      </p:sp>
      <p:sp>
        <p:nvSpPr>
          <p:cNvPr id="23" name="hint">
            <a:extLst xmlns:a="http://schemas.openxmlformats.org/drawingml/2006/main">
              <a:ext uri="{FF2B5EF4-FFF2-40B4-BE49-F238E27FC236}">
                <a16:creationId xmlns:a16="http://schemas.microsoft.com/office/drawing/2014/main" id="{1428001B-1B75-47DD-8CFE-44BA45C2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553075"/>
            <a:ext cx="61722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Separate the start-to-finish change from the path length.</a:t>
            </a:r>
          </a:p>
        </p:txBody>
      </p:sp>
      <p:sp>
        <p:nvSpPr>
          <p:cNvPr id="24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7DDDCAD8-3BAC-442B-96D0-87666528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5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633764B2-9E21-4D1D-A700-73D6D23B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6</a:t>
            </a:r>
          </a:p>
        </p:txBody>
      </p:sp>
      <p:sp>
        <p:nvSpPr>
          <p:cNvPr id="26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A6CEE0DF-336F-4FF7-B9F9-2E27D77D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journey starting left of the origin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6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A5184B12-A652-4FFD-A4DC-05013772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1B4393D-1E0E-426B-AD39-C0AD8065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WORKED ANSWER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A7A1C88F-4406-4945-B661-B92E6F47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= −2 m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A1D27F8-C60E-4D3F-AC2E-6CD77632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09950"/>
            <a:ext cx="3657600" cy="4557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= 12 m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2B618880-2A07-42D3-BD05-39F79323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95825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Final position = −4 m</a:t>
            </a:r>
          </a:p>
        </p:txBody>
      </p:sp>
      <p:sp>
        <p:nvSpPr>
          <p:cNvPr id="19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9A157189-A707-4319-A51D-47265254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Signed displacement sum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4BA22FD3-9EE0-40DD-A95A-AC9E683B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61722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+5 + (−7) = −2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Magnitude: 2 m. Direction: left.</a:t>
            </a:r>
          </a:p>
        </p:txBody>
      </p:sp>
      <p:sp>
        <p:nvSpPr>
          <p:cNvPr id="21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C10C2A61-EA89-49FC-A6EB-F900418A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3380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Total path length</a:t>
            </a:r>
          </a:p>
        </p:txBody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EE1C49E3-A024-4926-A13F-F43A6B52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52900"/>
            <a:ext cx="61722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5 + 7 = 12 m.</a:t>
            </a:r>
          </a:p>
        </p:txBody>
      </p:sp>
      <p:sp>
        <p:nvSpPr>
          <p:cNvPr id="23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8C490C47-9B6B-4391-94A4-E31BA0D0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958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Position relative to the origin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6940090E-769B-4819-A531-6F078E65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314950"/>
            <a:ext cx="61722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 + (−2) = −4 m. Position includes the starting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location relative to the origin.</a:t>
            </a:r>
          </a:p>
        </p:txBody>
      </p:sp>
      <p:sp>
        <p:nvSpPr>
          <p:cNvPr id="25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3E28C99D-7BBB-4395-B02F-6B712782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6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4F592829-2F03-42F7-B7F3-737A42DD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6</a:t>
            </a:r>
          </a:p>
        </p:txBody>
      </p:sp>
      <p:sp>
        <p:nvSpPr>
          <p:cNvPr id="27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67BECE4-2D7E-4549-8B15-5D056847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Comparing speed and velocity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7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08D1F6-3E8B-4556-BD2C-B47F7D18786B}"/>
              </a:ext>
            </a:extLst>
          </p:cNvPr>
          <p:cNvGraphicFramePr/>
          <p:nvPr/>
        </p:nvGraphicFramePr>
        <p:xfrm>
          <a:off xmlns:a="http://schemas.openxmlformats.org/drawingml/2006/main" x="685800" y="1885950"/>
          <a:ext xmlns:a="http://schemas.openxmlformats.org/drawingml/2006/main" cx="10820400" cy="3105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4095750"/>
                <a:gridCol w="4057650"/>
              </a:tblGrid>
              <a:tr h="62103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Quantity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Meaning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Example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</a:tr>
              <a:tr h="62103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Speed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Magnitude of velocity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4 m/s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103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Velocity component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Magnitude and axis direction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−4 m/s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103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Distance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Total path length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8 m out and 8 m back: 16 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103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Start-to-finish change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Same return journey: 0 m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C34A6007-5099-48B2-81B0-ECAB9884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108204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Equal speeds can accompany different velocities. Zero displacement can accompany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nonzero distance.</a:t>
            </a:r>
          </a:p>
        </p:txBody>
      </p:sp>
      <p:sp>
        <p:nvSpPr>
          <p:cNvPr id="16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A14AFF50-F346-46D3-8D5A-D8F40729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17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C9B68E8F-FD15-4AF3-86C4-A370E16F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7</a:t>
            </a:r>
          </a:p>
        </p:txBody>
      </p:sp>
      <p:sp>
        <p:nvSpPr>
          <p:cNvPr id="18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998E15B5-C1EC-46E1-AE8E-3BED7763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Which statement must be correct?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7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FD1AD43E-671A-4F9E-9378-3272ED48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38325"/>
            <a:ext cx="108204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x points east. Cart P has vₓ = −4 m/s and cart Q has vₓ = +4 m/s.</a:t>
            </a:r>
          </a:p>
        </p:txBody>
      </p:sp>
      <p:sp>
        <p:nvSpPr>
          <p:cNvPr id="15" name="choice-A">
            <a:extLst xmlns:a="http://schemas.openxmlformats.org/drawingml/2006/main">
              <a:ext uri="{FF2B5EF4-FFF2-40B4-BE49-F238E27FC236}">
                <a16:creationId xmlns:a16="http://schemas.microsoft.com/office/drawing/2014/main" id="{958DC6E7-84E8-44CA-A07A-430E1F067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86075"/>
            <a:ext cx="105537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 The carts have the same velocity.</a:t>
            </a:r>
          </a:p>
        </p:txBody>
      </p:sp>
      <p:sp>
        <p:nvSpPr>
          <p:cNvPr id="16" name="choice-B">
            <a:extLst xmlns:a="http://schemas.openxmlformats.org/drawingml/2006/main">
              <a:ext uri="{FF2B5EF4-FFF2-40B4-BE49-F238E27FC236}">
                <a16:creationId xmlns:a16="http://schemas.microsoft.com/office/drawing/2014/main" id="{8C7E696A-CE14-408E-A48A-4619B796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33775"/>
            <a:ext cx="105537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  Cart P has a negative speed.</a:t>
            </a:r>
          </a:p>
        </p:txBody>
      </p:sp>
      <p:sp>
        <p:nvSpPr>
          <p:cNvPr id="17" name="choice-C">
            <a:extLst xmlns:a="http://schemas.openxmlformats.org/drawingml/2006/main">
              <a:ext uri="{FF2B5EF4-FFF2-40B4-BE49-F238E27FC236}">
                <a16:creationId xmlns:a16="http://schemas.microsoft.com/office/drawing/2014/main" id="{F60C85C2-28C0-4229-9D13-12D53FC2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81475"/>
            <a:ext cx="105537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  The carts have the same speed.</a:t>
            </a:r>
          </a:p>
        </p:txBody>
      </p:sp>
      <p:sp>
        <p:nvSpPr>
          <p:cNvPr id="18" name="choice-D">
            <a:extLst xmlns:a="http://schemas.openxmlformats.org/drawingml/2006/main">
              <a:ext uri="{FF2B5EF4-FFF2-40B4-BE49-F238E27FC236}">
                <a16:creationId xmlns:a16="http://schemas.microsoft.com/office/drawing/2014/main" id="{11C2212C-B52D-4099-8DC6-651C3A87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29175"/>
            <a:ext cx="10553700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  The sum of the two speed magnitudes is zero.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5E6395A-0045-43E0-BB1C-CEFB6D39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8204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Choose one answer and justify it using magnitude and direction.</a:t>
            </a:r>
          </a:p>
        </p:txBody>
      </p:sp>
      <p:sp>
        <p:nvSpPr>
          <p:cNvPr id="20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D65B0067-91E9-481B-8825-8B27DCF2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1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EDC51F03-407E-43DE-A2A8-97960D2E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7</a:t>
            </a:r>
          </a:p>
        </p:txBody>
      </p:sp>
      <p:sp>
        <p:nvSpPr>
          <p:cNvPr id="2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ECB4A64F-635B-4006-AFF1-DD2ECC3F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Which statement must be correct?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7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B1560D58-7B44-470D-9CA0-760B8FB9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E4BDC77-643F-47F8-B99C-097FD95A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CORRECT ANSWER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D99FD80A-D011-47D0-8A1A-BA1EA2B3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0325"/>
            <a:ext cx="3657600" cy="9186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5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0F681CE-4811-4BE3-A503-2395E9EE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57625"/>
            <a:ext cx="3657600" cy="4300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speeds are 4 m/s.</a:t>
            </a:r>
          </a:p>
        </p:txBody>
      </p:sp>
      <p:sp>
        <p:nvSpPr>
          <p:cNvPr id="1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0568A7C-53CD-47A4-92DC-EA830933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0500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A: opposite velocity directions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921F274-8F98-42B3-BC49-7597E211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24100"/>
            <a:ext cx="61722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−4 m/s points west. +4 m/s points east.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024A78B4-7CC0-4847-B17B-595DF21C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1813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B: a negative component still has positive speed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C9725773-E9E4-4A36-8AE0-C8EFE9BC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00450"/>
            <a:ext cx="61722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Cart P’s speed is |−4| = 4 m/s.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FCBFF7C-7C1F-400E-930D-FD40E9D8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5770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C: equal magnitudes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3CFA3ACC-FA89-41FA-B735-E6A106A4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76800"/>
            <a:ext cx="61722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|−4| = |+4| = 4 m/s.</a:t>
            </a:r>
          </a:p>
        </p:txBody>
      </p:sp>
      <p:sp>
        <p:nvSpPr>
          <p:cNvPr id="2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973DE18D-8EC5-402F-AB50-89E6E02E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35305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D: the magnitudes add to 8 m/s</a:t>
            </a:r>
          </a:p>
        </p:txBody>
      </p:sp>
      <p:sp>
        <p:nvSpPr>
          <p:cNvPr id="25" name="body">
            <a:extLst xmlns:a="http://schemas.openxmlformats.org/drawingml/2006/main">
              <a:ext uri="{FF2B5EF4-FFF2-40B4-BE49-F238E27FC236}">
                <a16:creationId xmlns:a16="http://schemas.microsoft.com/office/drawing/2014/main" id="{520A33CB-708F-4CC9-A7A4-89799A83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53100"/>
            <a:ext cx="6172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Their signed components sum to zero.</a:t>
            </a:r>
          </a:p>
        </p:txBody>
      </p:sp>
      <p:sp>
        <p:nvSpPr>
          <p:cNvPr id="26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9195386C-BD67-4A2D-898B-DD9C8EFF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7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BC0D0D53-0EB4-40D6-9EA9-59809599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7</a:t>
            </a:r>
          </a:p>
        </p:txBody>
      </p:sp>
      <p:sp>
        <p:nvSpPr>
          <p:cNvPr id="28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2623F80A-A0F1-4AF2-B897-A9F5F2BE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Final practice: a robot on a straight track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Final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90F8C993-33C7-4482-B57C-B42299A3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CBC7057E-ACAA-40B7-9824-5C3A4FAB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DBC94898-408E-46BA-8404-09F0ECD4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71725"/>
            <a:ext cx="3657600" cy="404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direction: right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98533C9-F469-4221-9CEA-F8CC6871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3657600" cy="4171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Initial position: +2 m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3AF69B69-5BE6-444E-9D62-3D603A1C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71900"/>
            <a:ext cx="36576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Legs: 4 m right,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2 m right, 9 m left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AEEDEEC-543F-4E30-AC1E-99A55090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53025"/>
            <a:ext cx="3657600" cy="3914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Scale: 1 cm represents 1 m</a:t>
            </a:r>
          </a:p>
        </p:txBody>
      </p:sp>
      <p:sp>
        <p:nvSpPr>
          <p:cNvPr id="20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DF14565D-584F-46DB-8351-03E6713F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24050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Draw the three displacement vectors to scale,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placing them head to tail.</a:t>
            </a:r>
          </a:p>
        </p:txBody>
      </p:sp>
      <p:sp>
        <p:nvSpPr>
          <p:cNvPr id="21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71F5CE69-29ED-402D-8082-1CC71B93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58465"/>
            <a:ext cx="6172200" cy="777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the resultant displacement. State its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 and direction.</a:t>
            </a:r>
          </a:p>
        </p:txBody>
      </p:sp>
      <p:sp>
        <p:nvSpPr>
          <p:cNvPr id="22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FB11A2E4-BF73-4B6E-84DD-D80AF6CF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92880"/>
            <a:ext cx="6172200" cy="113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the total distance and the robot’s final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position. Show how these differ from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displacement.</a:t>
            </a:r>
          </a:p>
        </p:txBody>
      </p:sp>
      <p:sp>
        <p:nvSpPr>
          <p:cNvPr id="23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0EA1D299-8F44-488C-9438-2BC53496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A00"/>
          </a:solidFill>
          <a:ln xmlns:a="http://schemas.openxmlformats.org/drawingml/2006/main" w="0">
            <a:noFill/>
          </a:ln>
        </p:spPr>
      </p:sp>
      <p:sp>
        <p:nvSpPr>
          <p:cNvPr id="24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1A4324E5-B89E-4C3C-9568-F673D76A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 8</a:t>
            </a:r>
          </a:p>
        </p:txBody>
      </p:sp>
      <p:sp>
        <p:nvSpPr>
          <p:cNvPr id="25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1779B400-8CB2-4331-A566-7B4D8BAB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Final practice: a robot on a straight track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Final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4B5C1-779F-4A9E-AA64-16AF9B74F3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acfbc84dff4aba"/>
          <a:stretch xmlns:a="http://schemas.openxmlformats.org/drawingml/2006/main"/>
        </p:blipFill>
        <p:spPr>
          <a:xfrm xmlns:a="http://schemas.openxmlformats.org/drawingml/2006/main">
            <a:off x="690013" y="1714500"/>
            <a:ext cx="6182825" cy="4295775"/>
          </a:xfrm>
          <a:prstGeom xmlns:a="http://schemas.openxmlformats.org/drawingml/2006/main" prst="rect">
            <a:avLst/>
          </a:prstGeom>
        </p:spPr>
      </p:pic>
      <p:sp>
        <p:nvSpPr>
          <p:cNvPr id="15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0E47F075-838A-4044-A295-8E67DADD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24050"/>
            <a:ext cx="4267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Head-to-tail lengths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0BAB106B-7A7D-4BBA-9F2A-96F59AE8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343150"/>
            <a:ext cx="4267200" cy="10987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4 cm right, 2 cm right,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then 9 cm left.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Resultant: 3 cm left.</a:t>
            </a:r>
          </a:p>
        </p:txBody>
      </p:sp>
      <p:sp>
        <p:nvSpPr>
          <p:cNvPr id="17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ADF7C7F4-3EC8-4DD8-9D86-F4848DF8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33800"/>
            <a:ext cx="4267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Resultant displacement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16CF1DD6-A437-46E3-ACB7-F70B4426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152900"/>
            <a:ext cx="42672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4 + 2 − 9 = −3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Magnitude: 3 m, to the left.</a:t>
            </a:r>
          </a:p>
        </p:txBody>
      </p:sp>
      <p:sp>
        <p:nvSpPr>
          <p:cNvPr id="19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E61352E4-CC5E-415A-9E44-A10D13DE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076825"/>
            <a:ext cx="42672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Distance and final position</a:t>
            </a:r>
          </a:p>
        </p:txBody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99747A14-2C9F-45C6-AED8-17FFB212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429250"/>
            <a:ext cx="4267200" cy="700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Distance: 4 + 2 + 9 = 15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Final position: +2 − 3 = −1 m.</a:t>
            </a:r>
          </a:p>
        </p:txBody>
      </p:sp>
      <p:sp>
        <p:nvSpPr>
          <p:cNvPr id="21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02308F6E-4E73-42E3-92D7-01592078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0">
            <a:noFill/>
          </a:ln>
        </p:spPr>
      </p:sp>
      <p:sp>
        <p:nvSpPr>
          <p:cNvPr id="22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8B797301-CD7D-4393-B27F-CE999686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ANSWER 8</a:t>
            </a:r>
          </a:p>
        </p:txBody>
      </p:sp>
      <p:sp>
        <p:nvSpPr>
          <p:cNvPr id="23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F6EFAC16-5D93-4190-B28B-3DAC13BF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Scalars and vectors: key ideas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Topic 1.1  /  Summary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27073A-39D5-485B-8843-BB1ED7BCD422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8204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677150"/>
              </a:tblGrid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Idea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Meaning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T w="9525">
                      <a:solidFill>
                        <a:srgbClr val="D8DDE2"/>
                      </a:solidFill>
                      <a:prstDash val="solid"/>
                    </a:lnT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ECEEF1"/>
                    </a:solidFill>
                  </a:tcPr>
                </a:tc>
              </a:tr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Scalar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Magnitude only. Distance and speed.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Magnitude and direction. Velocity and acceleration.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 arrow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Length gives magnitude. Arrowhead gives direction.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Signed component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Sign gives direction along the chosen axis.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1D vector sum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The signed components add algebraically.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Return to start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DE2"/>
                      </a:solidFill>
                      <a:prstDash val="solid"/>
                    </a:lnL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Zero displacement can accompany a nonzero distance.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DE2"/>
                      </a:solidFill>
                      <a:prstDash val="solid"/>
                    </a:lnR>
                    <a:lnB w="9525">
                      <a:solidFill>
                        <a:srgbClr val="D8DD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hint">
            <a:extLst xmlns:a="http://schemas.openxmlformats.org/drawingml/2006/main">
              <a:ext uri="{FF2B5EF4-FFF2-40B4-BE49-F238E27FC236}">
                <a16:creationId xmlns:a16="http://schemas.microsoft.com/office/drawing/2014/main" id="{8E2E285D-B90E-4551-A6C9-6CDF2DBF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108204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write the unit, state the direction, and check the sign convention.</a:t>
            </a:r>
          </a:p>
        </p:txBody>
      </p:sp>
      <p:sp>
        <p:nvSpPr>
          <p:cNvPr id="16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A616758D-2E3A-4611-96ED-8D5517BA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83"/>
          </a:solidFill>
          <a:ln xmlns:a="http://schemas.openxmlformats.org/drawingml/2006/main" w="0">
            <a:noFill/>
          </a:ln>
        </p:spPr>
      </p:sp>
      <p:sp>
        <p:nvSpPr>
          <p:cNvPr id="17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E2923076-3770-46B4-8F63-B7599DD0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SUMMARY</a:t>
            </a:r>
          </a:p>
        </p:txBody>
      </p:sp>
      <p:sp>
        <p:nvSpPr>
          <p:cNvPr id="18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E01725D-FEDF-4EBE-AB12-90D7A382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Topic scope and official sources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Independent Jimlaoshi teaching resource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B6C7E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1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B1B2ACA-CED1-4021-A89D-54BEB1B9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AP Physics 1: Algebra-Based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A87A402B-1D23-486E-A18A-A9D76247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820400" cy="802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Topic 1.1: Scalars and Vectors in One Dimension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Learning objectives 1.1.A and 1.1.B.</a:t>
            </a:r>
          </a:p>
        </p:txBody>
      </p:sp>
      <p:sp>
        <p:nvSpPr>
          <p:cNvPr id="1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367E4C8-A3EF-4043-B235-3A678DDF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86150"/>
            <a:ext cx="10820400" cy="378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College Board Course and Exam Description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C6A807B5-A7DC-4996-BEC9-1227A759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725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Effective Fall 2024. Current ©2026 copy, Course Framework V.1, printed p.27.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Fall 2026 clarifications checked. Source links appear in the slide notes.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1FD12A42-3786-4CA1-8EDF-CE875655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10820400" cy="751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This lesson covers one-dimensional descriptions and vector sums. Detailed rates of change,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kinematics equations and two-dimensional components follow in later topics.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EFCFF1A6-A74F-4F24-B195-278A6FB0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81675"/>
            <a:ext cx="108204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Questions and worked examples are original Jimlaoshi teaching materials.</a:t>
            </a:r>
          </a:p>
        </p:txBody>
      </p:sp>
      <p:sp>
        <p:nvSpPr>
          <p:cNvPr id="20" name="slide-category-band">
            <a:extLst xmlns:a="http://schemas.openxmlformats.org/drawingml/2006/main">
              <a:ext uri="{FF2B5EF4-FFF2-40B4-BE49-F238E27FC236}">
                <a16:creationId xmlns:a16="http://schemas.microsoft.com/office/drawing/2014/main" id="{B56854A7-741C-401F-98C7-917646BF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6C7E"/>
          </a:solidFill>
          <a:ln xmlns:a="http://schemas.openxmlformats.org/drawingml/2006/main" w="0">
            <a:noFill/>
          </a:ln>
        </p:spPr>
      </p:sp>
      <p:sp>
        <p:nvSpPr>
          <p:cNvPr id="21" name="slide-category-label">
            <a:extLst xmlns:a="http://schemas.openxmlformats.org/drawingml/2006/main">
              <a:ext uri="{FF2B5EF4-FFF2-40B4-BE49-F238E27FC236}">
                <a16:creationId xmlns:a16="http://schemas.microsoft.com/office/drawing/2014/main" id="{6E2D50B7-A655-4595-B202-02531BB3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"/>
            <a:ext cx="71247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SOURCES</a:t>
            </a:r>
          </a:p>
        </p:txBody>
      </p:sp>
      <p:sp>
        <p:nvSpPr>
          <p:cNvPr id="2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ECD61270-B754-464B-BA31-9FB181FD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85750"/>
            <a:ext cx="350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AP PHYSICS 1  1.1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2026-10-26T07:40:26.7800000Z</dcterms:created>
  <dcterms:modified xsi:type="dcterms:W3CDTF">2026-10-26T07:40:26.7800000Z</dcterms:modified>
</coreProperties>
</file>