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charts/chart1.xml" ContentType="application/vnd.openxmlformats-officedocument.drawingml.chart+xml"/>
  <Override PartName="/ppt/notesSlides/notesSlide9.xml" ContentType="application/vnd.openxmlformats-officedocument.presentationml.notesSlide+xml"/>
  <Override PartName="/ppt/slides/slide10.xml" ContentType="application/vnd.openxmlformats-officedocument.presentationml.slide+xml"/>
  <Override PartName="/ppt/slides/charts/chart2.xml" ContentType="application/vnd.openxmlformats-officedocument.drawingml.chart+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charts/chart3.xml" ContentType="application/vnd.openxmlformats-officedocument.drawingml.chart+xml"/>
  <Override PartName="/ppt/notesSlides/notesSlide12.xml" ContentType="application/vnd.openxmlformats-officedocument.presentationml.notesSlide+xml"/>
  <Override PartName="/ppt/slides/slide13.xml" ContentType="application/vnd.openxmlformats-officedocument.presentationml.slide+xml"/>
  <Override PartName="/ppt/slides/charts/chart4.xml" ContentType="application/vnd.openxmlformats-officedocument.drawingml.chart+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charts/chart5.xml" ContentType="application/vnd.openxmlformats-officedocument.drawingml.chart+xml"/>
  <Override PartName="/ppt/notesSlides/notesSlide15.xml" ContentType="application/vnd.openxmlformats-officedocument.presentationml.notesSlide+xml"/>
  <Override PartName="/ppt/slides/slide16.xml" ContentType="application/vnd.openxmlformats-officedocument.presentationml.slide+xml"/>
  <Override PartName="/ppt/slides/charts/chart6.xml" ContentType="application/vnd.openxmlformats-officedocument.drawingml.chart+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charts/chart7.xml" ContentType="application/vnd.openxmlformats-officedocument.drawingml.chart+xml"/>
  <Override PartName="/ppt/notesSlides/notesSlide21.xml" ContentType="application/vnd.openxmlformats-officedocument.presentationml.notesSlide+xml"/>
  <Override PartName="/ppt/slides/slide22.xml" ContentType="application/vnd.openxmlformats-officedocument.presentationml.slide+xml"/>
  <Override PartName="/ppt/slides/charts/chart8.xml" ContentType="application/vnd.openxmlformats-officedocument.drawingml.chart+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cf2f53a9d08143d8" /><Relationship Type="http://schemas.openxmlformats.org/officeDocument/2006/relationships/extended-properties" Target="/docProps/app.xml" Id="R5d223e14f9db43e7" /><Relationship Type="http://schemas.openxmlformats.org/officeDocument/2006/relationships/officeDocument" Target="/ppt/presentation.xml" Id="Ra0d9f71744f04c07" /></Relationships>
</file>

<file path=ppt/presentation.xml><?xml version="1.0" encoding="utf-8"?>
<p:presentation xmlns:p="http://schemas.openxmlformats.org/presentationml/2006/main">
  <p:sldMasterIdLst>
    <p:sldMasterId xmlns:r="http://schemas.openxmlformats.org/officeDocument/2006/relationships" id="2147483648" r:id="R717fa27f1d144a31"/>
  </p:sldMasterIdLst>
  <p:notesMasterIdLst>
    <p:notesMasterId xmlns:r="http://schemas.openxmlformats.org/officeDocument/2006/relationships" r:id="R8554dbd928e34867"/>
  </p:notesMasterIdLst>
  <p:sldIdLst>
    <p:sldId xmlns:r="http://schemas.openxmlformats.org/officeDocument/2006/relationships" id="256" r:id="R5b212683e1ad4c79"/>
    <p:sldId xmlns:r="http://schemas.openxmlformats.org/officeDocument/2006/relationships" id="257" r:id="Rec1786de876e49b2"/>
    <p:sldId xmlns:r="http://schemas.openxmlformats.org/officeDocument/2006/relationships" id="258" r:id="R1a2236b5238f4c49"/>
    <p:sldId xmlns:r="http://schemas.openxmlformats.org/officeDocument/2006/relationships" id="259" r:id="R168d288c9c334110"/>
    <p:sldId xmlns:r="http://schemas.openxmlformats.org/officeDocument/2006/relationships" id="260" r:id="R6c50bb47444e4ff8"/>
    <p:sldId xmlns:r="http://schemas.openxmlformats.org/officeDocument/2006/relationships" id="261" r:id="R66f601c07556490e"/>
    <p:sldId xmlns:r="http://schemas.openxmlformats.org/officeDocument/2006/relationships" id="262" r:id="Rc5fc6a87de2e4691"/>
    <p:sldId xmlns:r="http://schemas.openxmlformats.org/officeDocument/2006/relationships" id="263" r:id="R4b13fe76ffd24930"/>
    <p:sldId xmlns:r="http://schemas.openxmlformats.org/officeDocument/2006/relationships" id="264" r:id="R69f576c26f0e4b34"/>
    <p:sldId xmlns:r="http://schemas.openxmlformats.org/officeDocument/2006/relationships" id="265" r:id="R16771ee47ba74619"/>
    <p:sldId xmlns:r="http://schemas.openxmlformats.org/officeDocument/2006/relationships" id="266" r:id="R31d0581724464ea2"/>
    <p:sldId xmlns:r="http://schemas.openxmlformats.org/officeDocument/2006/relationships" id="267" r:id="R247bcbdeec9448e7"/>
    <p:sldId xmlns:r="http://schemas.openxmlformats.org/officeDocument/2006/relationships" id="268" r:id="Rca38c37d18424566"/>
    <p:sldId xmlns:r="http://schemas.openxmlformats.org/officeDocument/2006/relationships" id="269" r:id="R6317bf0801d844ff"/>
    <p:sldId xmlns:r="http://schemas.openxmlformats.org/officeDocument/2006/relationships" id="270" r:id="Rb66c5854536744db"/>
    <p:sldId xmlns:r="http://schemas.openxmlformats.org/officeDocument/2006/relationships" id="271" r:id="Rda686afbd1294625"/>
    <p:sldId xmlns:r="http://schemas.openxmlformats.org/officeDocument/2006/relationships" id="272" r:id="R1f7f35bbf6b34095"/>
    <p:sldId xmlns:r="http://schemas.openxmlformats.org/officeDocument/2006/relationships" id="273" r:id="Rcffba8a3d4bf4db5"/>
    <p:sldId xmlns:r="http://schemas.openxmlformats.org/officeDocument/2006/relationships" id="274" r:id="R12119d7847c14598"/>
    <p:sldId xmlns:r="http://schemas.openxmlformats.org/officeDocument/2006/relationships" id="275" r:id="R260b3a51a0224d2b"/>
    <p:sldId xmlns:r="http://schemas.openxmlformats.org/officeDocument/2006/relationships" id="276" r:id="Rcd8f30f8a56c42e5"/>
    <p:sldId xmlns:r="http://schemas.openxmlformats.org/officeDocument/2006/relationships" id="277" r:id="R95559bc8eaea4111"/>
    <p:sldId xmlns:r="http://schemas.openxmlformats.org/officeDocument/2006/relationships" id="278" r:id="R8ab318bc423e439b"/>
    <p:sldId xmlns:r="http://schemas.openxmlformats.org/officeDocument/2006/relationships" id="279" r:id="R438a4a23d72849f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83beca93ede43ae" /><Relationship Type="http://schemas.openxmlformats.org/officeDocument/2006/relationships/slideMaster" Target="/ppt/slideMasters/slideMaster1.xml" Id="R717fa27f1d144a31" /><Relationship Type="http://schemas.openxmlformats.org/officeDocument/2006/relationships/notesMaster" Target="/ppt/notesMasters/notesMaster1.xml" Id="R8554dbd928e34867" /><Relationship Type="http://schemas.openxmlformats.org/officeDocument/2006/relationships/presProps" Target="/ppt/presProps.xml" Id="R8bad936c3c5d4625" /><Relationship Type="http://schemas.openxmlformats.org/officeDocument/2006/relationships/tableStyles" Target="/ppt/tableStyles.xml" Id="R924259fed11f4fef" /><Relationship Type="http://schemas.openxmlformats.org/officeDocument/2006/relationships/slide" Target="/ppt/slides/slide1.xml" Id="R5b212683e1ad4c79" /><Relationship Type="http://schemas.openxmlformats.org/officeDocument/2006/relationships/slide" Target="/ppt/slides/slide2.xml" Id="Rec1786de876e49b2" /><Relationship Type="http://schemas.openxmlformats.org/officeDocument/2006/relationships/slide" Target="/ppt/slides/slide3.xml" Id="R1a2236b5238f4c49" /><Relationship Type="http://schemas.openxmlformats.org/officeDocument/2006/relationships/slide" Target="/ppt/slides/slide4.xml" Id="R168d288c9c334110" /><Relationship Type="http://schemas.openxmlformats.org/officeDocument/2006/relationships/slide" Target="/ppt/slides/slide5.xml" Id="R6c50bb47444e4ff8" /><Relationship Type="http://schemas.openxmlformats.org/officeDocument/2006/relationships/slide" Target="/ppt/slides/slide6.xml" Id="R66f601c07556490e" /><Relationship Type="http://schemas.openxmlformats.org/officeDocument/2006/relationships/slide" Target="/ppt/slides/slide7.xml" Id="Rc5fc6a87de2e4691" /><Relationship Type="http://schemas.openxmlformats.org/officeDocument/2006/relationships/slide" Target="/ppt/slides/slide8.xml" Id="R4b13fe76ffd24930" /><Relationship Type="http://schemas.openxmlformats.org/officeDocument/2006/relationships/slide" Target="/ppt/slides/slide9.xml" Id="R69f576c26f0e4b34" /><Relationship Type="http://schemas.openxmlformats.org/officeDocument/2006/relationships/slide" Target="/ppt/slides/slide10.xml" Id="R16771ee47ba74619" /><Relationship Type="http://schemas.openxmlformats.org/officeDocument/2006/relationships/slide" Target="/ppt/slides/slide11.xml" Id="R31d0581724464ea2" /><Relationship Type="http://schemas.openxmlformats.org/officeDocument/2006/relationships/slide" Target="/ppt/slides/slide12.xml" Id="R247bcbdeec9448e7" /><Relationship Type="http://schemas.openxmlformats.org/officeDocument/2006/relationships/slide" Target="/ppt/slides/slide13.xml" Id="Rca38c37d18424566" /><Relationship Type="http://schemas.openxmlformats.org/officeDocument/2006/relationships/slide" Target="/ppt/slides/slide14.xml" Id="R6317bf0801d844ff" /><Relationship Type="http://schemas.openxmlformats.org/officeDocument/2006/relationships/slide" Target="/ppt/slides/slide15.xml" Id="Rb66c5854536744db" /><Relationship Type="http://schemas.openxmlformats.org/officeDocument/2006/relationships/slide" Target="/ppt/slides/slide16.xml" Id="Rda686afbd1294625" /><Relationship Type="http://schemas.openxmlformats.org/officeDocument/2006/relationships/slide" Target="/ppt/slides/slide17.xml" Id="R1f7f35bbf6b34095" /><Relationship Type="http://schemas.openxmlformats.org/officeDocument/2006/relationships/slide" Target="/ppt/slides/slide18.xml" Id="Rcffba8a3d4bf4db5" /><Relationship Type="http://schemas.openxmlformats.org/officeDocument/2006/relationships/slide" Target="/ppt/slides/slide19.xml" Id="R12119d7847c14598" /><Relationship Type="http://schemas.openxmlformats.org/officeDocument/2006/relationships/slide" Target="/ppt/slides/slide20.xml" Id="R260b3a51a0224d2b" /><Relationship Type="http://schemas.openxmlformats.org/officeDocument/2006/relationships/slide" Target="/ppt/slides/slide21.xml" Id="Rcd8f30f8a56c42e5" /><Relationship Type="http://schemas.openxmlformats.org/officeDocument/2006/relationships/slide" Target="/ppt/slides/slide22.xml" Id="R95559bc8eaea4111" /><Relationship Type="http://schemas.openxmlformats.org/officeDocument/2006/relationships/slide" Target="/ppt/slides/slide23.xml" Id="R8ab318bc423e439b" /><Relationship Type="http://schemas.openxmlformats.org/officeDocument/2006/relationships/slide" Target="/ppt/slides/slide24.xml" Id="R438a4a23d72849f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a7b0b49c8e54d3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128ba574ceb462b" /><Relationship Type="http://schemas.openxmlformats.org/officeDocument/2006/relationships/notesMaster" Target="/ppt/notesMasters/notesMaster1.xml" Id="R0142b77775514694" /></Relationships>
</file>

<file path=ppt/notesSlides/_rels/notesSlide2.xml.rels>&#65279;<?xml version="1.0" encoding="utf-8"?><Relationships xmlns="http://schemas.openxmlformats.org/package/2006/relationships"><Relationship Type="http://schemas.openxmlformats.org/officeDocument/2006/relationships/slide" Target="/ppt/slides/slide2.xml" Id="R38a072a12b714d35" /><Relationship Type="http://schemas.openxmlformats.org/officeDocument/2006/relationships/notesMaster" Target="/ppt/notesMasters/notesMaster1.xml" Id="Rf5691078ed7d4c04" /></Relationships>
</file>

<file path=ppt/notesSlides/_rels/notesSlide3.xml.rels>&#65279;<?xml version="1.0" encoding="utf-8"?><Relationships xmlns="http://schemas.openxmlformats.org/package/2006/relationships"><Relationship Type="http://schemas.openxmlformats.org/officeDocument/2006/relationships/slide" Target="/ppt/slides/slide3.xml" Id="R53e32e92aaff454a" /><Relationship Type="http://schemas.openxmlformats.org/officeDocument/2006/relationships/notesMaster" Target="/ppt/notesMasters/notesMaster1.xml" Id="Rd66ab5c07da94ba6" /></Relationships>
</file>

<file path=ppt/notesSlides/_rels/notesSlide4.xml.rels>&#65279;<?xml version="1.0" encoding="utf-8"?><Relationships xmlns="http://schemas.openxmlformats.org/package/2006/relationships"><Relationship Type="http://schemas.openxmlformats.org/officeDocument/2006/relationships/slide" Target="/ppt/slides/slide4.xml" Id="Rdacbd02b0d134708" /><Relationship Type="http://schemas.openxmlformats.org/officeDocument/2006/relationships/notesMaster" Target="/ppt/notesMasters/notesMaster1.xml" Id="Rfaf540eaa9784690" /></Relationships>
</file>

<file path=ppt/notesSlides/_rels/notesSlide5.xml.rels>&#65279;<?xml version="1.0" encoding="utf-8"?><Relationships xmlns="http://schemas.openxmlformats.org/package/2006/relationships"><Relationship Type="http://schemas.openxmlformats.org/officeDocument/2006/relationships/slide" Target="/ppt/slides/slide5.xml" Id="R5821e19e23094730" /><Relationship Type="http://schemas.openxmlformats.org/officeDocument/2006/relationships/notesMaster" Target="/ppt/notesMasters/notesMaster1.xml" Id="R2ab2abe6f8994ef5" /></Relationships>
</file>

<file path=ppt/notesSlides/_rels/notesSlide6.xml.rels>&#65279;<?xml version="1.0" encoding="utf-8"?><Relationships xmlns="http://schemas.openxmlformats.org/package/2006/relationships"><Relationship Type="http://schemas.openxmlformats.org/officeDocument/2006/relationships/slide" Target="/ppt/slides/slide6.xml" Id="R84081bf32ea34a2a" /><Relationship Type="http://schemas.openxmlformats.org/officeDocument/2006/relationships/notesMaster" Target="/ppt/notesMasters/notesMaster1.xml" Id="Rc31d710e28f44e0b" /></Relationships>
</file>

<file path=ppt/notesSlides/_rels/notesSlide7.xml.rels>&#65279;<?xml version="1.0" encoding="utf-8"?><Relationships xmlns="http://schemas.openxmlformats.org/package/2006/relationships"><Relationship Type="http://schemas.openxmlformats.org/officeDocument/2006/relationships/slide" Target="/ppt/slides/slide7.xml" Id="R39cd8c2644f54662" /><Relationship Type="http://schemas.openxmlformats.org/officeDocument/2006/relationships/notesMaster" Target="/ppt/notesMasters/notesMaster1.xml" Id="Rf944be3bf7b44f96" /></Relationships>
</file>

<file path=ppt/notesSlides/_rels/notesSlide8.xml.rels>&#65279;<?xml version="1.0" encoding="utf-8"?><Relationships xmlns="http://schemas.openxmlformats.org/package/2006/relationships"><Relationship Type="http://schemas.openxmlformats.org/officeDocument/2006/relationships/slide" Target="/ppt/slides/slide8.xml" Id="R1aa0834670fd4753" /><Relationship Type="http://schemas.openxmlformats.org/officeDocument/2006/relationships/notesMaster" Target="/ppt/notesMasters/notesMaster1.xml" Id="R4ff66e10b3974f5a" /></Relationships>
</file>

<file path=ppt/notesSlides/_rels/notesSlide9.xml.rels>&#65279;<?xml version="1.0" encoding="utf-8"?><Relationships xmlns="http://schemas.openxmlformats.org/package/2006/relationships"><Relationship Type="http://schemas.openxmlformats.org/officeDocument/2006/relationships/slide" Target="/ppt/slides/slide9.xml" Id="R0ae1d5f218f2482f" /><Relationship Type="http://schemas.openxmlformats.org/officeDocument/2006/relationships/notesMaster" Target="/ppt/notesMasters/notesMaster1.xml" Id="R60d55debfa4d480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e9ae612d49b4df1" /><Relationship Type="http://schemas.openxmlformats.org/officeDocument/2006/relationships/notesMaster" Target="/ppt/notesMasters/notesMaster1.xml" Id="R1d12021e5d2f442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76322ad05d84bcc" /><Relationship Type="http://schemas.openxmlformats.org/officeDocument/2006/relationships/notesMaster" Target="/ppt/notesMasters/notesMaster1.xml" Id="R3c0369a8e316472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826c57a37554b8d" /><Relationship Type="http://schemas.openxmlformats.org/officeDocument/2006/relationships/notesMaster" Target="/ppt/notesMasters/notesMaster1.xml" Id="R881e0d2d5a3f4f9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eebd8747fca4c17" /><Relationship Type="http://schemas.openxmlformats.org/officeDocument/2006/relationships/notesMaster" Target="/ppt/notesMasters/notesMaster1.xml" Id="R85bc33ba34fe4d8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3f33944fc994cd0" /><Relationship Type="http://schemas.openxmlformats.org/officeDocument/2006/relationships/notesMaster" Target="/ppt/notesMasters/notesMaster1.xml" Id="R2d5ac661937d443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9dfd5b78dfa4ec9" /><Relationship Type="http://schemas.openxmlformats.org/officeDocument/2006/relationships/notesMaster" Target="/ppt/notesMasters/notesMaster1.xml" Id="R40804f24a84a486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eb643bcbea94a72" /><Relationship Type="http://schemas.openxmlformats.org/officeDocument/2006/relationships/notesMaster" Target="/ppt/notesMasters/notesMaster1.xml" Id="Re8b9bec36372454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44519db980841db" /><Relationship Type="http://schemas.openxmlformats.org/officeDocument/2006/relationships/notesMaster" Target="/ppt/notesMasters/notesMaster1.xml" Id="R0a2552325d794a3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4d03e9f62aa4943" /><Relationship Type="http://schemas.openxmlformats.org/officeDocument/2006/relationships/notesMaster" Target="/ppt/notesMasters/notesMaster1.xml" Id="R41e0eb85a6f6424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43134a3ec9c4b02" /><Relationship Type="http://schemas.openxmlformats.org/officeDocument/2006/relationships/notesMaster" Target="/ppt/notesMasters/notesMaster1.xml" Id="Rb5cd05f4f4d4427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048b11c15e8402f" /><Relationship Type="http://schemas.openxmlformats.org/officeDocument/2006/relationships/notesMaster" Target="/ppt/notesMasters/notesMaster1.xml" Id="R722853bf2aa84b6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094b4a1a1e44080" /><Relationship Type="http://schemas.openxmlformats.org/officeDocument/2006/relationships/notesMaster" Target="/ppt/notesMasters/notesMaster1.xml" Id="R056843b84e1847f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eeaa1d565c447dd" /><Relationship Type="http://schemas.openxmlformats.org/officeDocument/2006/relationships/notesMaster" Target="/ppt/notesMasters/notesMaster1.xml" Id="R6e1fbc777502468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5a9829ad64e4ad5" /><Relationship Type="http://schemas.openxmlformats.org/officeDocument/2006/relationships/notesMaster" Target="/ppt/notesMasters/notesMaster1.xml" Id="R3d01895dee7247b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11f50125a3248a2" /><Relationship Type="http://schemas.openxmlformats.org/officeDocument/2006/relationships/notesMaster" Target="/ppt/notesMasters/notesMaster1.xml" Id="Rce70039b874f424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Topic1.2 is shared by AB and BC. The cover puzzle is a visual metaphor for looking near a missing point. It is not a mathematical definition. Ask students whether a missing function value automatically prevents a limit.</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1.2, printed p.34 (PDF p.39), LO LIM-1.A and LIM-1.B, EK LIM-1.A.1 and LIM-1.B.1,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1.2.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LIM-1.B and LIM-1.B.1. For allowed inputs other than c, sufficiently close inputs make all corresponding outputs arbitrarily close to L. The target point itself does not determine the limit. The fully quantified intuitive meaning appears later in this lesson.</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1.2, printed p.34 (PDF p.39), LO LIM-1.A and LIM-1.B, EK LIM-1.A.1 and LIM-1.B.1,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1.2.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Allow students time to complete all numbered parts before showing the separate key. For the multiple-choice question, display every option and allow at least six seconds before revealing the answer. Given lim as x approaches3 of g(x)=−2. Input target3, output limit−2. Read as the limit of g(x) as x approaches3 is−2.</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1.2, printed p.34 (PDF p.39), LO LIM-1.A and LIM-1.B, EK LIM-1.A.1 and LIM-1.B.1,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1.2.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target below the operator concerns the input. The real number on the right is the approached output. Neither states the actual value g(3).</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1.2, printed p.34 (PDF p.39), LO LIM-1.A and LIM-1.B, EK LIM-1.A.1 and LIM-1.B.1,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1.2.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LIM-1.A. Limit notation connects an input target with an output limit. Preserve the function name and independent variable. c is an input, L an output. Mathematical approach arrows belong under the lim operator.</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1.2, printed p.34 (PDF p.39), LO LIM-1.A and LIM-1.B, EK LIM-1.A.1 and LIM-1.B.1,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1.2.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Allow students time to complete all numbered parts before showing the separate key. For the multiple-choice question, display every option and allow at least six seconds before revealing the answer. Three original translations. (a)limx→−1f(x)=4. (b)limt→0h(t)=−3. (c)limx→5p(x)=2. Function names and variables must remain consistent.</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1.2, printed p.34 (PDF p.39), LO LIM-1.A and LIM-1.B, EK LIM-1.A.1 and LIM-1.B.1,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1.2.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Each expression preserves the supplied variable and function. Values may be negative or zero. In partb the approach variable is t.</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1.2, printed p.34 (PDF p.39), LO LIM-1.A and LIM-1.B, EK LIM-1.A.1 and LIM-1.B.1,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1.2.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LIM-1.B. Function value atc is the included point at that input, when defined. An excluded point does not determine a limit by itself. A filled point elsewhere at the same input can supply a value different from the nearby limit.</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1.2, printed p.34 (PDF p.39), LO LIM-1.A and LIM-1.B, EK LIM-1.A.1 and LIM-1.B.1,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1.2.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Allow students time to complete all numbered parts before showing the separate key. For the multiple-choice question, display every option and allow at least six seconds before revealing the answer. Constructed graph f(x)=x+3 for x≠2 and f(2)=9. Open point2,5; filled point2,9. Limit5 differs from actual value9.</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1.2, printed p.34 (PDF p.39), LO LIM-1.A and LIM-1.B, EK LIM-1.A.1 and LIM-1.B.1,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1.2.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(a)limx→2f(x)=5. (b)f2=9. (c)No: the graph near2 approaches5, while the included value is9.</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1.2, printed p.34 (PDF p.39), LO LIM-1.A and LIM-1.B, EK LIM-1.A.1 and LIM-1.B.1,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1.2.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nearby limit can equal the function value, differ from an existing function value, or exist when that value is undefined. Illustrative values only; no claim that every function has a limit.</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1.2, printed p.34 (PDF p.39), LO LIM-1.A and LIM-1.B, EK LIM-1.A.1 and LIM-1.B.1,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1.2.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Allow students time to complete all numbered parts before showing the separate key. For the multiple-choice question, display every option and allow at least six seconds before revealing the answer. h(x)=x+2 for x≠1 with h1 undefined. Limit3 exists. Assigning h1=7 changes only the target value, leaving the nearby limit unchanged.</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1.2, printed p.34 (PDF p.39), LO LIM-1.A and LIM-1.B, EK LIM-1.A.1 and LIM-1.B.1,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1.2.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(a)limx→1h(x)=3. (b)No filled point at1, so h1 is undefined. (c)Changing the value at the target leaves all nearby values and the limit unchanged.</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1.2, printed p.34 (PDF p.39), LO LIM-1.A and LIM-1.B, EK LIM-1.A.1 and LIM-1.B.1,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1.2.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an interior target, a finite two-sided limit requires a common approached output from both sides. This is an intuitive introduction; formal one-sided notation and broader graph estimation are developed in Topic1.3.</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1.2, printed p.34 (PDF p.39), LO LIM-1.A and LIM-1.B, EK LIM-1.A.1 and LIM-1.B.1,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1.2.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Allow students time to complete all numbered parts before showing the separate key. For the multiple-choice question, display every option and allow at least six seconds before revealing the answer. k=3 to left of4, k=7 to right, k4=3. The side heights3and7 disagree, so no two-sided limit. Their arithmetic mean5 is not a limit.</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1.2, printed p.34 (PDF p.39), LO LIM-1.A and LIM-1.B, EK LIM-1.A.1 and LIM-1.B.1,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1.2.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 two-sided limit exists. Do not treat DNE as a real-number output, and do not average conflicting side heights. The actual pointk4=3 does not repair the disagreement.</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1.2, printed p.34 (PDF p.39), LO LIM-1.A and LIM-1.B, EK LIM-1.A.1 and LIM-1.B.1,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1.2.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LIM-1.B.1 and skill2.B. Tables supply selected inputs and outputs and can support an interpretation of a limit statement. Finite sampling alone does not establish the all-sufficiently-close behavior in the definition.</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1.2, printed p.34 (PDF p.39), LO LIM-1.A and LIM-1.B, EK LIM-1.A.1 and LIM-1.B.1,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1.2.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Allow students time to complete all numbered parts before showing the separate key. For the multiple-choice question, display every option and allow at least six seconds before revealing the answer. Original numerical evidence near4 with g4=8. Nearby values follow the modelg(x)=1−x for x≠4. Students state suggested limit−3 and actual value8. The table alone is evidence, not proof.</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1.2, printed p.34 (PDF p.39), LO LIM-1.A and LIM-1.B, EK LIM-1.A.1 and LIM-1.B.1,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1.2.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Suggested limit limx→4g(x)=−3 if the observed trend continues for every sufficiently close input. g4=8. Input target4 and output limit−3 must not be reversed.</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1.2, printed p.34 (PDF p.39), LO LIM-1.A and LIM-1.B, EK LIM-1.A.1 and LIM-1.B.1,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1.2.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LIM-1.B.1. For every desired output closeness, every allowed non-target input sufficiently close to c gives an output within that closeness of L. The output may equal L exactly. Constant nearby functions provide a direct example. No epsilon-delta formalism.</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1.2, printed p.34 (PDF p.39), LO LIM-1.A and LIM-1.B, EK LIM-1.A.1 and LIM-1.B.1,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1.2.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Allow students time to complete all numbered parts before showing the separate key. For the multiple-choice question, display every option and allow at least six seconds before revealing the answer. For all allowed x near2 other than2, p=6, while p2=−2. Limit6. A limit does not require outputs to change or remain unequal to the limit.</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1.2, printed p.34 (PDF p.39), LO LIM-1.A and LIM-1.B, EK LIM-1.A.1 and LIM-1.B.1,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1.2.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p2=−2 is a separate target value. All nearby outputs equal6 and thus meet any demanded closeness to6. This demonstrates the definition without a nonzero deviation of outputs.</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1.2, printed p.34 (PDF p.39), LO LIM-1.A and LIM-1.B, EK LIM-1.A.1 and LIM-1.B.1,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1.2.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Allow students time to complete all numbered parts before showing the separate key. For the multiple-choice question, display every option and allow at least six seconds before revealing the answer. One correct answerA. Nearby outputs8 with target−2; actualq−2=1. B confuses point value with limit, C reverses input and output, D contradicts the supplied actual value.</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1.2, printed p.34 (PDF p.39), LO LIM-1.A and LIM-1.B, EK LIM-1.A.1 and LIM-1.B.1,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1.2.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CorrectA. The limit states the input target and nearby output. The actual target value can differ. Next Topic1.3 Estimating Limit Values from Graphs.</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1.2, printed p.34 (PDF p.39), LO LIM-1.A and LIM-1.B, EK LIM-1.A.1 and LIM-1.B.1,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1.2.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c2fef0a09144f7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a504fe5d1ca47bc"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b6e3ea36439b4246"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8d0b35d38ea049b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d65dff12f4e24fc0"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b164a57c3bf942d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815654A-5F86-430B-989F-90441AC7AA7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570E6F38-24E0-4A83-A34A-F25D0513E456}"/>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EA6819C-E2DD-411E-88AA-30281A3845FB}"/>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7A74B6E-3C07-4972-8654-A343C64020A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0D6FDBB-C44D-4AD3-98F3-500F52EEBB94}"/>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16AC1C5-482D-4092-AB18-A24BC0D3A63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80FCB02-9836-4712-A9E7-1F250DEC509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075A25B9-EC05-432D-8323-9A70D5DE9DE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AF3DA46-716C-4427-BA5D-54806B8C215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5F9BD94-57DF-48BB-A4C9-E3506D6FE60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0c71446056c42b2" /><Relationship Type="http://schemas.openxmlformats.org/officeDocument/2006/relationships/slideLayout" Target="/ppt/slideLayouts/slideLayout1.xml" Id="R28d324234ffd418f" /><Relationship Type="http://schemas.openxmlformats.org/officeDocument/2006/relationships/slideLayout" Target="/ppt/slideLayouts/slideLayout2.xml" Id="R75a1c863cd534ccb" /><Relationship Type="http://schemas.openxmlformats.org/officeDocument/2006/relationships/slideLayout" Target="/ppt/slideLayouts/slideLayout3.xml" Id="Rf661f059543f4621" /><Relationship Type="http://schemas.openxmlformats.org/officeDocument/2006/relationships/slideLayout" Target="/ppt/slideLayouts/slideLayout4.xml" Id="R5c4b835adb5e4656" /><Relationship Type="http://schemas.openxmlformats.org/officeDocument/2006/relationships/slideLayout" Target="/ppt/slideLayouts/slideLayout5.xml" Id="R50b542613f8a4ab2" /><Relationship Type="http://schemas.openxmlformats.org/officeDocument/2006/relationships/slideLayout" Target="/ppt/slideLayouts/slideLayout6.xml" Id="Ra04374140df64b4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8d324234ffd418f"/>
    <p:sldLayoutId xmlns:r="http://schemas.openxmlformats.org/officeDocument/2006/relationships" id="2147483650" r:id="R75a1c863cd534ccb"/>
    <p:sldLayoutId xmlns:r="http://schemas.openxmlformats.org/officeDocument/2006/relationships" id="2147483651" r:id="Rf661f059543f4621"/>
    <p:sldLayoutId xmlns:r="http://schemas.openxmlformats.org/officeDocument/2006/relationships" id="2147483652" r:id="R5c4b835adb5e4656"/>
    <p:sldLayoutId xmlns:r="http://schemas.openxmlformats.org/officeDocument/2006/relationships" id="2147483653" r:id="R50b542613f8a4ab2"/>
    <p:sldLayoutId xmlns:r="http://schemas.openxmlformats.org/officeDocument/2006/relationships" id="2147483654" r:id="Ra04374140df64b4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96b40c81edae400e" /><Relationship Type="http://schemas.openxmlformats.org/officeDocument/2006/relationships/image" Target="/ppt/media/image.png" Id="Rb42234df2c3849b9" /><Relationship Type="http://schemas.openxmlformats.org/officeDocument/2006/relationships/notesSlide" Target="/ppt/notesSlides/notesSlide1.xml" Id="Rf313a019a5144449"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0b34520191894432" /><Relationship Type="http://schemas.openxmlformats.org/officeDocument/2006/relationships/notesSlide" Target="/ppt/notesSlides/notesSlide2.xml" Id="R7622a5ab17004e10"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45456b6cf1164031" /><Relationship Type="http://schemas.openxmlformats.org/officeDocument/2006/relationships/notesSlide" Target="/ppt/notesSlides/notesSlide3.xml" Id="Re2514d4033b44327"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52a11b640a114b6c" /><Relationship Type="http://schemas.openxmlformats.org/officeDocument/2006/relationships/notesSlide" Target="/ppt/notesSlides/notesSlide4.xml" Id="Rf97eec58c5d74d4a"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df155c9520214c37" /><Relationship Type="http://schemas.openxmlformats.org/officeDocument/2006/relationships/notesSlide" Target="/ppt/notesSlides/notesSlide5.xml" Id="R87ed543e3ab645c7"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97cad403b5cd489f" /><Relationship Type="http://schemas.openxmlformats.org/officeDocument/2006/relationships/notesSlide" Target="/ppt/notesSlides/notesSlide6.xml" Id="R03c94b1f32c140e5"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3900bdc54b3f4109" /><Relationship Type="http://schemas.openxmlformats.org/officeDocument/2006/relationships/notesSlide" Target="/ppt/notesSlides/notesSlide7.xml" Id="R034e9539f9e740a9"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930af72fb6e04ec3" /><Relationship Type="http://schemas.openxmlformats.org/officeDocument/2006/relationships/notesSlide" Target="/ppt/notesSlides/notesSlide8.xml" Id="R4e0a5aceefc94d68"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2654bd9e341d483b" /><Relationship Type="http://schemas.openxmlformats.org/officeDocument/2006/relationships/chart" Target="/ppt/slides/charts/chart1.xml" Id="Rf5647fd2f49d4c0b" /><Relationship Type="http://schemas.openxmlformats.org/officeDocument/2006/relationships/notesSlide" Target="/ppt/notesSlides/notesSlide9.xml" Id="R061c985e645a4e0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54a7eba638b14a40" /><Relationship Type="http://schemas.openxmlformats.org/officeDocument/2006/relationships/chart" Target="/ppt/slides/charts/chart2.xml" Id="R20cbc16d8ce14c23" /><Relationship Type="http://schemas.openxmlformats.org/officeDocument/2006/relationships/notesSlide" Target="/ppt/notesSlides/notesSlide10.xml" Id="R5017e79cc3aa4d5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0cabf330688b4cbe" /><Relationship Type="http://schemas.openxmlformats.org/officeDocument/2006/relationships/notesSlide" Target="/ppt/notesSlides/notesSlide11.xml" Id="Rae206e991823454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b94a9630e6cd4d29" /><Relationship Type="http://schemas.openxmlformats.org/officeDocument/2006/relationships/chart" Target="/ppt/slides/charts/chart3.xml" Id="R8c8ef8954e164f29" /><Relationship Type="http://schemas.openxmlformats.org/officeDocument/2006/relationships/notesSlide" Target="/ppt/notesSlides/notesSlide12.xml" Id="Rd0efaee56783403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356da0f612cb48e7" /><Relationship Type="http://schemas.openxmlformats.org/officeDocument/2006/relationships/chart" Target="/ppt/slides/charts/chart4.xml" Id="Rabcd3d63806642b9" /><Relationship Type="http://schemas.openxmlformats.org/officeDocument/2006/relationships/notesSlide" Target="/ppt/notesSlides/notesSlide13.xml" Id="R0d35152a245b4789"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ee6d864dd1ca454b" /><Relationship Type="http://schemas.openxmlformats.org/officeDocument/2006/relationships/notesSlide" Target="/ppt/notesSlides/notesSlide14.xml" Id="R6fc5a7603cb1466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d7a1839477b04ef0" /><Relationship Type="http://schemas.openxmlformats.org/officeDocument/2006/relationships/chart" Target="/ppt/slides/charts/chart5.xml" Id="R2af99c1c23bb44ce" /><Relationship Type="http://schemas.openxmlformats.org/officeDocument/2006/relationships/notesSlide" Target="/ppt/notesSlides/notesSlide15.xml" Id="R0024729cdf7a441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ad9bfc0ecd4741eb" /><Relationship Type="http://schemas.openxmlformats.org/officeDocument/2006/relationships/chart" Target="/ppt/slides/charts/chart6.xml" Id="R136a47b314aa4032" /><Relationship Type="http://schemas.openxmlformats.org/officeDocument/2006/relationships/notesSlide" Target="/ppt/notesSlides/notesSlide16.xml" Id="R14830e6b1d37414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2a3e0cb74cac48bc" /><Relationship Type="http://schemas.openxmlformats.org/officeDocument/2006/relationships/notesSlide" Target="/ppt/notesSlides/notesSlide17.xml" Id="R31f29c8951e041b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8bcafe138af84148" /><Relationship Type="http://schemas.openxmlformats.org/officeDocument/2006/relationships/notesSlide" Target="/ppt/notesSlides/notesSlide18.xml" Id="Re8b940ab623747a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1fd5829049d245e9" /><Relationship Type="http://schemas.openxmlformats.org/officeDocument/2006/relationships/notesSlide" Target="/ppt/notesSlides/notesSlide19.xml" Id="R5c62bac3a91648b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058f603d56824189" /><Relationship Type="http://schemas.openxmlformats.org/officeDocument/2006/relationships/notesSlide" Target="/ppt/notesSlides/notesSlide20.xml" Id="R566e0757e3fe485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4f5b77d6a5284be2" /><Relationship Type="http://schemas.openxmlformats.org/officeDocument/2006/relationships/chart" Target="/ppt/slides/charts/chart7.xml" Id="R6983372762e24d66" /><Relationship Type="http://schemas.openxmlformats.org/officeDocument/2006/relationships/notesSlide" Target="/ppt/notesSlides/notesSlide21.xml" Id="Redffbb9139f24f2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90b45a40258e4f88" /><Relationship Type="http://schemas.openxmlformats.org/officeDocument/2006/relationships/chart" Target="/ppt/slides/charts/chart8.xml" Id="Rc2384dd934a543a1" /><Relationship Type="http://schemas.openxmlformats.org/officeDocument/2006/relationships/notesSlide" Target="/ppt/notesSlides/notesSlide22.xml" Id="R7b376b5b47a14b4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4b7fcc2b53414008" /><Relationship Type="http://schemas.openxmlformats.org/officeDocument/2006/relationships/notesSlide" Target="/ppt/notesSlides/notesSlide23.xml" Id="Rda253d45a4004ec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1d420363cf064b41" /><Relationship Type="http://schemas.openxmlformats.org/officeDocument/2006/relationships/notesSlide" Target="/ppt/notesSlides/notesSlide24.xml" Id="Ra7dc024a63b44ccd"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_rels/chart3.xml.rels><Relationships xmlns="http://schemas.openxmlformats.org/package/2006/relationships"><Relationship Id="rIdChartSnapshot1" Type="http://schemas.openxmlformats.org/officeDocument/2006/relationships/package" Target="../../embeddings/chart-data-snapshot-003.xlsx"/></Relationships>
</file>

<file path=ppt/slides/charts/_rels/chart4.xml.rels><Relationships xmlns="http://schemas.openxmlformats.org/package/2006/relationships"><Relationship Id="rIdChartSnapshot1" Type="http://schemas.openxmlformats.org/officeDocument/2006/relationships/package" Target="../../embeddings/chart-data-snapshot-004.xlsx"/></Relationships>
</file>

<file path=ppt/slides/charts/_rels/chart5.xml.rels><Relationships xmlns="http://schemas.openxmlformats.org/package/2006/relationships"><Relationship Id="rIdChartSnapshot1" Type="http://schemas.openxmlformats.org/officeDocument/2006/relationships/package" Target="../../embeddings/chart-data-snapshot-005.xlsx"/></Relationships>
</file>

<file path=ppt/slides/charts/_rels/chart6.xml.rels><Relationships xmlns="http://schemas.openxmlformats.org/package/2006/relationships"><Relationship Id="rIdChartSnapshot1" Type="http://schemas.openxmlformats.org/officeDocument/2006/relationships/package" Target="../../embeddings/chart-data-snapshot-006.xlsx"/></Relationships>
</file>

<file path=ppt/slides/charts/_rels/chart7.xml.rels><Relationships xmlns="http://schemas.openxmlformats.org/package/2006/relationships"><Relationship Id="rIdChartSnapshot1" Type="http://schemas.openxmlformats.org/officeDocument/2006/relationships/package" Target="../../embeddings/chart-data-snapshot-007.xlsx"/></Relationships>
</file>

<file path=ppt/slides/charts/_rels/chart8.xml.rels><Relationships xmlns="http://schemas.openxmlformats.org/package/2006/relationships"><Relationship Id="rIdChartSnapshot1" Type="http://schemas.openxmlformats.org/officeDocument/2006/relationships/package" Target="../../embeddings/chart-data-snapshot-008.xlsx"/></Relationships>
</file>

<file path=ppt/slides/charts/chart1.xml><?xml version="1.0" encoding="utf-8"?>
<c:chartSpace xmlns:c="http://schemas.openxmlformats.org/drawingml/2006/chart" xmlns:r="http://schemas.openxmlformats.org/officeDocument/2006/relationships">
  <c:lang val="en-US"/>
  <c:chart>
    <c:plotArea>
      <c:scatterChart>
        <c:scatterStyle val="lineMarker"/>
        <c:varyColors val="0"/>
        <c:ser>
          <c:idx val="0"/>
          <c:order val="0"/>
          <c:tx>
            <c:v>Curve below target</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Data'!$A$2:$A$3</c:f>
              <c:numCache>
                <c:formatCode>General</c:formatCode>
                <c:ptCount val="2"/>
                <c:pt idx="0">
                  <c:v>0</c:v>
                </c:pt>
                <c:pt idx="1">
                  <c:v>1.96</c:v>
                </c:pt>
              </c:numCache>
            </c:numRef>
          </c:xVal>
          <c:yVal>
            <c:numRef>
              <c:f>'Chart Data'!$B$2:$B$3</c:f>
              <c:numCache>
                <c:formatCode>General</c:formatCode>
                <c:ptCount val="2"/>
                <c:pt idx="0">
                  <c:v>3</c:v>
                </c:pt>
                <c:pt idx="1">
                  <c:v>4.96</c:v>
                </c:pt>
              </c:numCache>
            </c:numRef>
          </c:yVal>
        </c:ser>
        <c:ser>
          <c:idx val="1"/>
          <c:order val="1"/>
          <c:tx>
            <c:v>Curve above target</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Data'!$C$2:$C$3</c:f>
              <c:numCache>
                <c:formatCode>General</c:formatCode>
                <c:ptCount val="2"/>
                <c:pt idx="0">
                  <c:v>2.04</c:v>
                </c:pt>
                <c:pt idx="1">
                  <c:v>4</c:v>
                </c:pt>
              </c:numCache>
            </c:numRef>
          </c:xVal>
          <c:yVal>
            <c:numRef>
              <c:f>'Chart Data'!$D$2:$D$3</c:f>
              <c:numCache>
                <c:formatCode>General</c:formatCode>
                <c:ptCount val="2"/>
                <c:pt idx="0">
                  <c:v>5.04</c:v>
                </c:pt>
                <c:pt idx="1">
                  <c:v>7</c:v>
                </c:pt>
              </c:numCache>
            </c:numRef>
          </c:yVal>
        </c:ser>
        <c:ser>
          <c:idx val="2"/>
          <c:order val="2"/>
          <c:tx>
            <c:v>Excluded point</c:v>
          </c:tx>
          <c:spPr>
            <a:ln xmlns:a="http://schemas.openxmlformats.org/drawingml/2006/main" w="19050">
              <a:solidFill>
                <a:srgbClr val="087F83"/>
              </a:solidFill>
            </a:ln>
          </c:spPr>
          <c:marker>
            <c:symbol val="circle"/>
            <c:size val="11"/>
            <c:spPr>
              <a:solidFill xmlns:a="http://schemas.openxmlformats.org/drawingml/2006/main">
                <a:srgbClr val="FAF6E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Data'!$E$2:$E$2</c:f>
              <c:numCache>
                <c:formatCode>General</c:formatCode>
                <c:ptCount val="1"/>
                <c:pt idx="0">
                  <c:v>2</c:v>
                </c:pt>
              </c:numCache>
            </c:numRef>
          </c:xVal>
          <c:yVal>
            <c:numRef>
              <c:f>'Chart Data'!$F$2:$F$2</c:f>
              <c:numCache>
                <c:formatCode>General</c:formatCode>
                <c:ptCount val="1"/>
                <c:pt idx="0">
                  <c:v>5</c:v>
                </c:pt>
              </c:numCache>
            </c:numRef>
          </c:yVal>
        </c:ser>
        <c:ser>
          <c:idx val="3"/>
          <c:order val="3"/>
          <c:tx>
            <c:v>Function value</c:v>
          </c:tx>
          <c:spPr>
            <a:ln xmlns:a="http://schemas.openxmlformats.org/drawingml/2006/main" w="19050">
              <a:solidFill>
                <a:srgbClr val="B56238"/>
              </a:solidFill>
            </a:ln>
          </c:spPr>
          <c:marker>
            <c:symbol val="circle"/>
            <c:size val="10"/>
            <c:spPr>
              <a:solidFill xmlns:a="http://schemas.openxmlformats.org/drawingml/2006/main">
                <a:srgbClr val="B5623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Data'!$G$2:$G$2</c:f>
              <c:numCache>
                <c:formatCode>General</c:formatCode>
                <c:ptCount val="1"/>
                <c:pt idx="0">
                  <c:v>2</c:v>
                </c:pt>
              </c:numCache>
            </c:numRef>
          </c:xVal>
          <c:yVal>
            <c:numRef>
              <c:f>'Chart Data'!$H$2:$H$2</c:f>
              <c:numCache>
                <c:formatCode>General</c:formatCode>
                <c:ptCount val="1"/>
                <c:pt idx="0">
                  <c:v>9</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10"/>
          <c:min val="0"/>
        </c:scaling>
        <c:delete val="0"/>
        <c:axPos val="l"/>
        <c:majorGridlines>
          <c:spPr>
            <a:ln xmlns:a="http://schemas.openxmlformats.org/drawingml/2006/main" w="9525">
              <a:solidFill>
                <a:srgbClr val="D9DFD8"/>
              </a:solidFill>
            </a:ln>
          </c:spPr>
        </c:majorGridlines>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f(x)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50112"/>
        <c:crossesAt val="0"/>
        <c:majorUnit val="1"/>
      </c:valAx>
      <c:valAx>
        <c:axId val="48650112"/>
        <c:scaling>
          <c:orientation val="minMax"/>
          <c:max val="4"/>
          <c:min val="0"/>
        </c:scaling>
        <c:delete val="0"/>
        <c:axPos val="b"/>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72768"/>
        <c:crossesAt val="0"/>
        <c:majorUnit val="1"/>
      </c:valAx>
      <c:spPr>
        <a:solidFill xmlns:a="http://schemas.openxmlformats.org/drawingml/2006/main">
          <a:srgbClr val="FAF6E8"/>
        </a:solidFill>
        <a:ln xmlns:a="http://schemas.openxmlformats.org/drawingml/2006/main" w="0">
          <a:noFill/>
        </a:ln>
      </c:spPr>
    </c:plotArea>
    <c:plotVisOnly val="1"/>
  </c:chart>
  <c:spPr>
    <a:solidFill xmlns:a="http://schemas.openxmlformats.org/drawingml/2006/main">
      <a:srgbClr val="FAF6E8"/>
    </a:solidFill>
    <a:ln xmlns:a="http://schemas.openxmlformats.org/drawingml/2006/main" w="0">
      <a:noFill/>
    </a:ln>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scatterChart>
        <c:scatterStyle val="lineMarker"/>
        <c:varyColors val="0"/>
        <c:ser>
          <c:idx val="0"/>
          <c:order val="0"/>
          <c:tx>
            <c:v>Curve below target</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Data'!$A$2:$A$3</c:f>
              <c:numCache>
                <c:formatCode>General</c:formatCode>
                <c:ptCount val="2"/>
                <c:pt idx="0">
                  <c:v>0</c:v>
                </c:pt>
                <c:pt idx="1">
                  <c:v>1.96</c:v>
                </c:pt>
              </c:numCache>
            </c:numRef>
          </c:xVal>
          <c:yVal>
            <c:numRef>
              <c:f>'Chart Data'!$B$2:$B$3</c:f>
              <c:numCache>
                <c:formatCode>General</c:formatCode>
                <c:ptCount val="2"/>
                <c:pt idx="0">
                  <c:v>3</c:v>
                </c:pt>
                <c:pt idx="1">
                  <c:v>4.96</c:v>
                </c:pt>
              </c:numCache>
            </c:numRef>
          </c:yVal>
        </c:ser>
        <c:ser>
          <c:idx val="1"/>
          <c:order val="1"/>
          <c:tx>
            <c:v>Curve above target</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Data'!$C$2:$C$3</c:f>
              <c:numCache>
                <c:formatCode>General</c:formatCode>
                <c:ptCount val="2"/>
                <c:pt idx="0">
                  <c:v>2.04</c:v>
                </c:pt>
                <c:pt idx="1">
                  <c:v>4</c:v>
                </c:pt>
              </c:numCache>
            </c:numRef>
          </c:xVal>
          <c:yVal>
            <c:numRef>
              <c:f>'Chart Data'!$D$2:$D$3</c:f>
              <c:numCache>
                <c:formatCode>General</c:formatCode>
                <c:ptCount val="2"/>
                <c:pt idx="0">
                  <c:v>5.04</c:v>
                </c:pt>
                <c:pt idx="1">
                  <c:v>7</c:v>
                </c:pt>
              </c:numCache>
            </c:numRef>
          </c:yVal>
        </c:ser>
        <c:ser>
          <c:idx val="2"/>
          <c:order val="2"/>
          <c:tx>
            <c:v>Excluded point</c:v>
          </c:tx>
          <c:spPr>
            <a:ln xmlns:a="http://schemas.openxmlformats.org/drawingml/2006/main" w="19050">
              <a:solidFill>
                <a:srgbClr val="087F83"/>
              </a:solidFill>
            </a:ln>
          </c:spPr>
          <c:marker>
            <c:symbol val="circle"/>
            <c:size val="11"/>
            <c:spPr>
              <a:solidFill xmlns:a="http://schemas.openxmlformats.org/drawingml/2006/main">
                <a:srgbClr val="FAF6E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Data'!$E$2:$E$2</c:f>
              <c:numCache>
                <c:formatCode>General</c:formatCode>
                <c:ptCount val="1"/>
                <c:pt idx="0">
                  <c:v>2</c:v>
                </c:pt>
              </c:numCache>
            </c:numRef>
          </c:xVal>
          <c:yVal>
            <c:numRef>
              <c:f>'Chart Data'!$F$2:$F$2</c:f>
              <c:numCache>
                <c:formatCode>General</c:formatCode>
                <c:ptCount val="1"/>
                <c:pt idx="0">
                  <c:v>5</c:v>
                </c:pt>
              </c:numCache>
            </c:numRef>
          </c:yVal>
        </c:ser>
        <c:ser>
          <c:idx val="3"/>
          <c:order val="3"/>
          <c:tx>
            <c:v>Function value</c:v>
          </c:tx>
          <c:spPr>
            <a:ln xmlns:a="http://schemas.openxmlformats.org/drawingml/2006/main" w="19050">
              <a:solidFill>
                <a:srgbClr val="B56238"/>
              </a:solidFill>
            </a:ln>
          </c:spPr>
          <c:marker>
            <c:symbol val="circle"/>
            <c:size val="10"/>
            <c:spPr>
              <a:solidFill xmlns:a="http://schemas.openxmlformats.org/drawingml/2006/main">
                <a:srgbClr val="B5623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Data'!$G$2:$G$2</c:f>
              <c:numCache>
                <c:formatCode>General</c:formatCode>
                <c:ptCount val="1"/>
                <c:pt idx="0">
                  <c:v>2</c:v>
                </c:pt>
              </c:numCache>
            </c:numRef>
          </c:xVal>
          <c:yVal>
            <c:numRef>
              <c:f>'Chart Data'!$H$2:$H$2</c:f>
              <c:numCache>
                <c:formatCode>General</c:formatCode>
                <c:ptCount val="1"/>
                <c:pt idx="0">
                  <c:v>9</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10"/>
          <c:min val="0"/>
        </c:scaling>
        <c:delete val="0"/>
        <c:axPos val="l"/>
        <c:majorGridlines>
          <c:spPr>
            <a:ln xmlns:a="http://schemas.openxmlformats.org/drawingml/2006/main" w="9525">
              <a:solidFill>
                <a:srgbClr val="D9DFD8"/>
              </a:solidFill>
            </a:ln>
          </c:spPr>
        </c:majorGridlines>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f(x)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50112"/>
        <c:crossesAt val="0"/>
        <c:majorUnit val="1"/>
      </c:valAx>
      <c:valAx>
        <c:axId val="48650112"/>
        <c:scaling>
          <c:orientation val="minMax"/>
          <c:max val="4"/>
          <c:min val="0"/>
        </c:scaling>
        <c:delete val="0"/>
        <c:axPos val="b"/>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72768"/>
        <c:crossesAt val="0"/>
        <c:majorUnit val="1"/>
      </c:valAx>
      <c:spPr>
        <a:solidFill xmlns:a="http://schemas.openxmlformats.org/drawingml/2006/main">
          <a:srgbClr val="FAF6E8"/>
        </a:solidFill>
        <a:ln xmlns:a="http://schemas.openxmlformats.org/drawingml/2006/main" w="0">
          <a:noFill/>
        </a:ln>
      </c:spPr>
    </c:plotArea>
    <c:plotVisOnly val="1"/>
  </c:chart>
  <c:spPr>
    <a:solidFill xmlns:a="http://schemas.openxmlformats.org/drawingml/2006/main">
      <a:srgbClr val="FAF6E8"/>
    </a:solidFill>
    <a:ln xmlns:a="http://schemas.openxmlformats.org/drawingml/2006/main" w="0">
      <a:noFill/>
    </a:ln>
  </c:spPr>
  <c:externalData r:id="rIdChartSnapshot1">
    <c:autoUpdate val="0"/>
  </c:externalData>
</c:chartSpace>
</file>

<file path=ppt/slides/charts/chart3.xml><?xml version="1.0" encoding="utf-8"?>
<c:chartSpace xmlns:c="http://schemas.openxmlformats.org/drawingml/2006/chart" xmlns:r="http://schemas.openxmlformats.org/officeDocument/2006/relationships">
  <c:lang val="en-US"/>
  <c:chart>
    <c:plotArea>
      <c:scatterChart>
        <c:scatterStyle val="lineMarker"/>
        <c:varyColors val="0"/>
        <c:ser>
          <c:idx val="0"/>
          <c:order val="0"/>
          <c:tx>
            <c:v>Curve below target</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Data'!$A$2:$A$3</c:f>
              <c:numCache>
                <c:formatCode>General</c:formatCode>
                <c:ptCount val="2"/>
                <c:pt idx="0">
                  <c:v>-1</c:v>
                </c:pt>
                <c:pt idx="1">
                  <c:v>0.96</c:v>
                </c:pt>
              </c:numCache>
            </c:numRef>
          </c:xVal>
          <c:yVal>
            <c:numRef>
              <c:f>'Chart Data'!$B$2:$B$3</c:f>
              <c:numCache>
                <c:formatCode>General</c:formatCode>
                <c:ptCount val="2"/>
                <c:pt idx="0">
                  <c:v>1</c:v>
                </c:pt>
                <c:pt idx="1">
                  <c:v>2.96</c:v>
                </c:pt>
              </c:numCache>
            </c:numRef>
          </c:yVal>
        </c:ser>
        <c:ser>
          <c:idx val="1"/>
          <c:order val="1"/>
          <c:tx>
            <c:v>Curve above target</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Data'!$C$2:$C$3</c:f>
              <c:numCache>
                <c:formatCode>General</c:formatCode>
                <c:ptCount val="2"/>
                <c:pt idx="0">
                  <c:v>1.04</c:v>
                </c:pt>
                <c:pt idx="1">
                  <c:v>3</c:v>
                </c:pt>
              </c:numCache>
            </c:numRef>
          </c:xVal>
          <c:yVal>
            <c:numRef>
              <c:f>'Chart Data'!$D$2:$D$3</c:f>
              <c:numCache>
                <c:formatCode>General</c:formatCode>
                <c:ptCount val="2"/>
                <c:pt idx="0">
                  <c:v>3.04</c:v>
                </c:pt>
                <c:pt idx="1">
                  <c:v>5</c:v>
                </c:pt>
              </c:numCache>
            </c:numRef>
          </c:yVal>
        </c:ser>
        <c:ser>
          <c:idx val="2"/>
          <c:order val="2"/>
          <c:tx>
            <c:v>Excluded point</c:v>
          </c:tx>
          <c:spPr>
            <a:ln xmlns:a="http://schemas.openxmlformats.org/drawingml/2006/main" w="19050">
              <a:solidFill>
                <a:srgbClr val="087F83"/>
              </a:solidFill>
            </a:ln>
          </c:spPr>
          <c:marker>
            <c:symbol val="circle"/>
            <c:size val="11"/>
            <c:spPr>
              <a:solidFill xmlns:a="http://schemas.openxmlformats.org/drawingml/2006/main">
                <a:srgbClr val="FAF6E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Data'!$E$2:$E$2</c:f>
              <c:numCache>
                <c:formatCode>General</c:formatCode>
                <c:ptCount val="1"/>
                <c:pt idx="0">
                  <c:v>1</c:v>
                </c:pt>
              </c:numCache>
            </c:numRef>
          </c:xVal>
          <c:yVal>
            <c:numRef>
              <c:f>'Chart Data'!$F$2:$F$2</c:f>
              <c:numCache>
                <c:formatCode>General</c:formatCode>
                <c:ptCount val="1"/>
                <c:pt idx="0">
                  <c:v>3</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6"/>
          <c:min val="0"/>
        </c:scaling>
        <c:delete val="0"/>
        <c:axPos val="l"/>
        <c:majorGridlines>
          <c:spPr>
            <a:ln xmlns:a="http://schemas.openxmlformats.org/drawingml/2006/main" w="9525">
              <a:solidFill>
                <a:srgbClr val="D9DFD8"/>
              </a:solidFill>
            </a:ln>
          </c:spPr>
        </c:majorGridlines>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h(x)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50112"/>
        <c:crossesAt val="0"/>
        <c:majorUnit val="1"/>
      </c:valAx>
      <c:valAx>
        <c:axId val="48650112"/>
        <c:scaling>
          <c:orientation val="minMax"/>
          <c:max val="3"/>
          <c:min val="-1"/>
        </c:scaling>
        <c:delete val="0"/>
        <c:axPos val="b"/>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72768"/>
        <c:crossesAt val="-1"/>
        <c:majorUnit val="1"/>
      </c:valAx>
      <c:spPr>
        <a:solidFill xmlns:a="http://schemas.openxmlformats.org/drawingml/2006/main">
          <a:srgbClr val="FAF6E8"/>
        </a:solidFill>
        <a:ln xmlns:a="http://schemas.openxmlformats.org/drawingml/2006/main" w="0">
          <a:noFill/>
        </a:ln>
      </c:spPr>
    </c:plotArea>
    <c:plotVisOnly val="1"/>
  </c:chart>
  <c:spPr>
    <a:solidFill xmlns:a="http://schemas.openxmlformats.org/drawingml/2006/main">
      <a:srgbClr val="FAF6E8"/>
    </a:solidFill>
    <a:ln xmlns:a="http://schemas.openxmlformats.org/drawingml/2006/main" w="0">
      <a:noFill/>
    </a:ln>
  </c:spPr>
  <c:externalData r:id="rIdChartSnapshot1">
    <c:autoUpdate val="0"/>
  </c:externalData>
</c:chartSpace>
</file>

<file path=ppt/slides/charts/chart4.xml><?xml version="1.0" encoding="utf-8"?>
<c:chartSpace xmlns:c="http://schemas.openxmlformats.org/drawingml/2006/chart" xmlns:r="http://schemas.openxmlformats.org/officeDocument/2006/relationships">
  <c:lang val="en-US"/>
  <c:chart>
    <c:plotArea>
      <c:scatterChart>
        <c:scatterStyle val="lineMarker"/>
        <c:varyColors val="0"/>
        <c:ser>
          <c:idx val="0"/>
          <c:order val="0"/>
          <c:tx>
            <c:v>Curve below target</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Data'!$A$2:$A$3</c:f>
              <c:numCache>
                <c:formatCode>General</c:formatCode>
                <c:ptCount val="2"/>
                <c:pt idx="0">
                  <c:v>-1</c:v>
                </c:pt>
                <c:pt idx="1">
                  <c:v>0.96</c:v>
                </c:pt>
              </c:numCache>
            </c:numRef>
          </c:xVal>
          <c:yVal>
            <c:numRef>
              <c:f>'Chart Data'!$B$2:$B$3</c:f>
              <c:numCache>
                <c:formatCode>General</c:formatCode>
                <c:ptCount val="2"/>
                <c:pt idx="0">
                  <c:v>1</c:v>
                </c:pt>
                <c:pt idx="1">
                  <c:v>2.96</c:v>
                </c:pt>
              </c:numCache>
            </c:numRef>
          </c:yVal>
        </c:ser>
        <c:ser>
          <c:idx val="1"/>
          <c:order val="1"/>
          <c:tx>
            <c:v>Curve above target</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Data'!$C$2:$C$3</c:f>
              <c:numCache>
                <c:formatCode>General</c:formatCode>
                <c:ptCount val="2"/>
                <c:pt idx="0">
                  <c:v>1.04</c:v>
                </c:pt>
                <c:pt idx="1">
                  <c:v>3</c:v>
                </c:pt>
              </c:numCache>
            </c:numRef>
          </c:xVal>
          <c:yVal>
            <c:numRef>
              <c:f>'Chart Data'!$D$2:$D$3</c:f>
              <c:numCache>
                <c:formatCode>General</c:formatCode>
                <c:ptCount val="2"/>
                <c:pt idx="0">
                  <c:v>3.04</c:v>
                </c:pt>
                <c:pt idx="1">
                  <c:v>5</c:v>
                </c:pt>
              </c:numCache>
            </c:numRef>
          </c:yVal>
        </c:ser>
        <c:ser>
          <c:idx val="2"/>
          <c:order val="2"/>
          <c:tx>
            <c:v>Excluded point</c:v>
          </c:tx>
          <c:spPr>
            <a:ln xmlns:a="http://schemas.openxmlformats.org/drawingml/2006/main" w="19050">
              <a:solidFill>
                <a:srgbClr val="087F83"/>
              </a:solidFill>
            </a:ln>
          </c:spPr>
          <c:marker>
            <c:symbol val="circle"/>
            <c:size val="11"/>
            <c:spPr>
              <a:solidFill xmlns:a="http://schemas.openxmlformats.org/drawingml/2006/main">
                <a:srgbClr val="FAF6E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Data'!$E$2:$E$2</c:f>
              <c:numCache>
                <c:formatCode>General</c:formatCode>
                <c:ptCount val="1"/>
                <c:pt idx="0">
                  <c:v>1</c:v>
                </c:pt>
              </c:numCache>
            </c:numRef>
          </c:xVal>
          <c:yVal>
            <c:numRef>
              <c:f>'Chart Data'!$F$2:$F$2</c:f>
              <c:numCache>
                <c:formatCode>General</c:formatCode>
                <c:ptCount val="1"/>
                <c:pt idx="0">
                  <c:v>3</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6"/>
          <c:min val="0"/>
        </c:scaling>
        <c:delete val="0"/>
        <c:axPos val="l"/>
        <c:majorGridlines>
          <c:spPr>
            <a:ln xmlns:a="http://schemas.openxmlformats.org/drawingml/2006/main" w="9525">
              <a:solidFill>
                <a:srgbClr val="D9DFD8"/>
              </a:solidFill>
            </a:ln>
          </c:spPr>
        </c:majorGridlines>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h(x)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50112"/>
        <c:crossesAt val="0"/>
        <c:majorUnit val="1"/>
      </c:valAx>
      <c:valAx>
        <c:axId val="48650112"/>
        <c:scaling>
          <c:orientation val="minMax"/>
          <c:max val="3"/>
          <c:min val="-1"/>
        </c:scaling>
        <c:delete val="0"/>
        <c:axPos val="b"/>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72768"/>
        <c:crossesAt val="-1"/>
        <c:majorUnit val="1"/>
      </c:valAx>
      <c:spPr>
        <a:solidFill xmlns:a="http://schemas.openxmlformats.org/drawingml/2006/main">
          <a:srgbClr val="FAF6E8"/>
        </a:solidFill>
        <a:ln xmlns:a="http://schemas.openxmlformats.org/drawingml/2006/main" w="0">
          <a:noFill/>
        </a:ln>
      </c:spPr>
    </c:plotArea>
    <c:plotVisOnly val="1"/>
  </c:chart>
  <c:spPr>
    <a:solidFill xmlns:a="http://schemas.openxmlformats.org/drawingml/2006/main">
      <a:srgbClr val="FAF6E8"/>
    </a:solidFill>
    <a:ln xmlns:a="http://schemas.openxmlformats.org/drawingml/2006/main" w="0">
      <a:noFill/>
    </a:ln>
  </c:spPr>
  <c:externalData r:id="rIdChartSnapshot1">
    <c:autoUpdate val="0"/>
  </c:externalData>
</c:chartSpace>
</file>

<file path=ppt/slides/charts/chart5.xml><?xml version="1.0" encoding="utf-8"?>
<c:chartSpace xmlns:c="http://schemas.openxmlformats.org/drawingml/2006/chart" xmlns:r="http://schemas.openxmlformats.org/officeDocument/2006/relationships">
  <c:lang val="en-US"/>
  <c:chart>
    <c:plotArea>
      <c:scatterChart>
        <c:scatterStyle val="lineMarker"/>
        <c:varyColors val="0"/>
        <c:ser>
          <c:idx val="0"/>
          <c:order val="0"/>
          <c:tx>
            <c:v>Left branch</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Data'!$A$2:$A$3</c:f>
              <c:numCache>
                <c:formatCode>General</c:formatCode>
                <c:ptCount val="2"/>
                <c:pt idx="0">
                  <c:v>1</c:v>
                </c:pt>
                <c:pt idx="1">
                  <c:v>3.96</c:v>
                </c:pt>
              </c:numCache>
            </c:numRef>
          </c:xVal>
          <c:yVal>
            <c:numRef>
              <c:f>'Chart Data'!$B$2:$B$3</c:f>
              <c:numCache>
                <c:formatCode>General</c:formatCode>
                <c:ptCount val="2"/>
                <c:pt idx="0">
                  <c:v>3</c:v>
                </c:pt>
                <c:pt idx="1">
                  <c:v>3</c:v>
                </c:pt>
              </c:numCache>
            </c:numRef>
          </c:yVal>
        </c:ser>
        <c:ser>
          <c:idx val="1"/>
          <c:order val="1"/>
          <c:tx>
            <c:v>Right branch</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Data'!$C$2:$C$3</c:f>
              <c:numCache>
                <c:formatCode>General</c:formatCode>
                <c:ptCount val="2"/>
                <c:pt idx="0">
                  <c:v>4.04</c:v>
                </c:pt>
                <c:pt idx="1">
                  <c:v>7</c:v>
                </c:pt>
              </c:numCache>
            </c:numRef>
          </c:xVal>
          <c:yVal>
            <c:numRef>
              <c:f>'Chart Data'!$D$2:$D$3</c:f>
              <c:numCache>
                <c:formatCode>General</c:formatCode>
                <c:ptCount val="2"/>
                <c:pt idx="0">
                  <c:v>7</c:v>
                </c:pt>
                <c:pt idx="1">
                  <c:v>7</c:v>
                </c:pt>
              </c:numCache>
            </c:numRef>
          </c:yVal>
        </c:ser>
        <c:ser>
          <c:idx val="2"/>
          <c:order val="2"/>
          <c:tx>
            <c:v>Value at4</c:v>
          </c:tx>
          <c:spPr>
            <a:ln xmlns:a="http://schemas.openxmlformats.org/drawingml/2006/main" w="19050">
              <a:solidFill>
                <a:srgbClr val="B56238"/>
              </a:solidFill>
            </a:ln>
          </c:spPr>
          <c:marker>
            <c:symbol val="circle"/>
            <c:size val="11"/>
            <c:spPr>
              <a:solidFill xmlns:a="http://schemas.openxmlformats.org/drawingml/2006/main">
                <a:srgbClr val="B5623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Data'!$E$2:$E$2</c:f>
              <c:numCache>
                <c:formatCode>General</c:formatCode>
                <c:ptCount val="1"/>
                <c:pt idx="0">
                  <c:v>4</c:v>
                </c:pt>
              </c:numCache>
            </c:numRef>
          </c:xVal>
          <c:yVal>
            <c:numRef>
              <c:f>'Chart Data'!$F$2:$F$2</c:f>
              <c:numCache>
                <c:formatCode>General</c:formatCode>
                <c:ptCount val="1"/>
                <c:pt idx="0">
                  <c:v>3</c:v>
                </c:pt>
              </c:numCache>
            </c:numRef>
          </c:yVal>
        </c:ser>
        <c:ser>
          <c:idx val="3"/>
          <c:order val="3"/>
          <c:tx>
            <c:v>Right branch excluded endpoint</c:v>
          </c:tx>
          <c:spPr>
            <a:ln xmlns:a="http://schemas.openxmlformats.org/drawingml/2006/main" w="19050">
              <a:solidFill>
                <a:srgbClr val="087F83"/>
              </a:solidFill>
            </a:ln>
          </c:spPr>
          <c:marker>
            <c:symbol val="circle"/>
            <c:size val="11"/>
            <c:spPr>
              <a:solidFill xmlns:a="http://schemas.openxmlformats.org/drawingml/2006/main">
                <a:srgbClr val="FAF6E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Data'!$G$2:$G$2</c:f>
              <c:numCache>
                <c:formatCode>General</c:formatCode>
                <c:ptCount val="1"/>
                <c:pt idx="0">
                  <c:v>4</c:v>
                </c:pt>
              </c:numCache>
            </c:numRef>
          </c:xVal>
          <c:yVal>
            <c:numRef>
              <c:f>'Chart Data'!$H$2:$H$2</c:f>
              <c:numCache>
                <c:formatCode>General</c:formatCode>
                <c:ptCount val="1"/>
                <c:pt idx="0">
                  <c:v>7</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9"/>
          <c:min val="0"/>
        </c:scaling>
        <c:delete val="0"/>
        <c:axPos val="l"/>
        <c:majorGridlines>
          <c:spPr>
            <a:ln xmlns:a="http://schemas.openxmlformats.org/drawingml/2006/main" w="9525">
              <a:solidFill>
                <a:srgbClr val="D9DFD8"/>
              </a:solidFill>
            </a:ln>
          </c:spPr>
        </c:majorGridlines>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k(x)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50112"/>
        <c:crossesAt val="0"/>
        <c:majorUnit val="1"/>
      </c:valAx>
      <c:valAx>
        <c:axId val="48650112"/>
        <c:scaling>
          <c:orientation val="minMax"/>
          <c:max val="7"/>
          <c:min val="1"/>
        </c:scaling>
        <c:delete val="0"/>
        <c:axPos val="b"/>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72768"/>
        <c:crossesAt val="1"/>
        <c:majorUnit val="1"/>
      </c:valAx>
      <c:spPr>
        <a:solidFill xmlns:a="http://schemas.openxmlformats.org/drawingml/2006/main">
          <a:srgbClr val="FAF6E8"/>
        </a:solidFill>
        <a:ln xmlns:a="http://schemas.openxmlformats.org/drawingml/2006/main" w="0">
          <a:noFill/>
        </a:ln>
      </c:spPr>
    </c:plotArea>
    <c:plotVisOnly val="1"/>
  </c:chart>
  <c:spPr>
    <a:solidFill xmlns:a="http://schemas.openxmlformats.org/drawingml/2006/main">
      <a:srgbClr val="FAF6E8"/>
    </a:solidFill>
    <a:ln xmlns:a="http://schemas.openxmlformats.org/drawingml/2006/main" w="0">
      <a:noFill/>
    </a:ln>
  </c:spPr>
  <c:externalData r:id="rIdChartSnapshot1">
    <c:autoUpdate val="0"/>
  </c:externalData>
</c:chartSpace>
</file>

<file path=ppt/slides/charts/chart6.xml><?xml version="1.0" encoding="utf-8"?>
<c:chartSpace xmlns:c="http://schemas.openxmlformats.org/drawingml/2006/chart" xmlns:r="http://schemas.openxmlformats.org/officeDocument/2006/relationships">
  <c:lang val="en-US"/>
  <c:chart>
    <c:plotArea>
      <c:scatterChart>
        <c:scatterStyle val="lineMarker"/>
        <c:varyColors val="0"/>
        <c:ser>
          <c:idx val="0"/>
          <c:order val="0"/>
          <c:tx>
            <c:v>Left branch</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Data'!$A$2:$A$3</c:f>
              <c:numCache>
                <c:formatCode>General</c:formatCode>
                <c:ptCount val="2"/>
                <c:pt idx="0">
                  <c:v>1</c:v>
                </c:pt>
                <c:pt idx="1">
                  <c:v>3.96</c:v>
                </c:pt>
              </c:numCache>
            </c:numRef>
          </c:xVal>
          <c:yVal>
            <c:numRef>
              <c:f>'Chart Data'!$B$2:$B$3</c:f>
              <c:numCache>
                <c:formatCode>General</c:formatCode>
                <c:ptCount val="2"/>
                <c:pt idx="0">
                  <c:v>3</c:v>
                </c:pt>
                <c:pt idx="1">
                  <c:v>3</c:v>
                </c:pt>
              </c:numCache>
            </c:numRef>
          </c:yVal>
        </c:ser>
        <c:ser>
          <c:idx val="1"/>
          <c:order val="1"/>
          <c:tx>
            <c:v>Right branch</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Data'!$C$2:$C$3</c:f>
              <c:numCache>
                <c:formatCode>General</c:formatCode>
                <c:ptCount val="2"/>
                <c:pt idx="0">
                  <c:v>4.04</c:v>
                </c:pt>
                <c:pt idx="1">
                  <c:v>7</c:v>
                </c:pt>
              </c:numCache>
            </c:numRef>
          </c:xVal>
          <c:yVal>
            <c:numRef>
              <c:f>'Chart Data'!$D$2:$D$3</c:f>
              <c:numCache>
                <c:formatCode>General</c:formatCode>
                <c:ptCount val="2"/>
                <c:pt idx="0">
                  <c:v>7</c:v>
                </c:pt>
                <c:pt idx="1">
                  <c:v>7</c:v>
                </c:pt>
              </c:numCache>
            </c:numRef>
          </c:yVal>
        </c:ser>
        <c:ser>
          <c:idx val="2"/>
          <c:order val="2"/>
          <c:tx>
            <c:v>Value at4</c:v>
          </c:tx>
          <c:spPr>
            <a:ln xmlns:a="http://schemas.openxmlformats.org/drawingml/2006/main" w="19050">
              <a:solidFill>
                <a:srgbClr val="B56238"/>
              </a:solidFill>
            </a:ln>
          </c:spPr>
          <c:marker>
            <c:symbol val="circle"/>
            <c:size val="11"/>
            <c:spPr>
              <a:solidFill xmlns:a="http://schemas.openxmlformats.org/drawingml/2006/main">
                <a:srgbClr val="B5623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Data'!$E$2:$E$2</c:f>
              <c:numCache>
                <c:formatCode>General</c:formatCode>
                <c:ptCount val="1"/>
                <c:pt idx="0">
                  <c:v>4</c:v>
                </c:pt>
              </c:numCache>
            </c:numRef>
          </c:xVal>
          <c:yVal>
            <c:numRef>
              <c:f>'Chart Data'!$F$2:$F$2</c:f>
              <c:numCache>
                <c:formatCode>General</c:formatCode>
                <c:ptCount val="1"/>
                <c:pt idx="0">
                  <c:v>3</c:v>
                </c:pt>
              </c:numCache>
            </c:numRef>
          </c:yVal>
        </c:ser>
        <c:ser>
          <c:idx val="3"/>
          <c:order val="3"/>
          <c:tx>
            <c:v>Right branch excluded endpoint</c:v>
          </c:tx>
          <c:spPr>
            <a:ln xmlns:a="http://schemas.openxmlformats.org/drawingml/2006/main" w="19050">
              <a:solidFill>
                <a:srgbClr val="087F83"/>
              </a:solidFill>
            </a:ln>
          </c:spPr>
          <c:marker>
            <c:symbol val="circle"/>
            <c:size val="11"/>
            <c:spPr>
              <a:solidFill xmlns:a="http://schemas.openxmlformats.org/drawingml/2006/main">
                <a:srgbClr val="FAF6E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Data'!$G$2:$G$2</c:f>
              <c:numCache>
                <c:formatCode>General</c:formatCode>
                <c:ptCount val="1"/>
                <c:pt idx="0">
                  <c:v>4</c:v>
                </c:pt>
              </c:numCache>
            </c:numRef>
          </c:xVal>
          <c:yVal>
            <c:numRef>
              <c:f>'Chart Data'!$H$2:$H$2</c:f>
              <c:numCache>
                <c:formatCode>General</c:formatCode>
                <c:ptCount val="1"/>
                <c:pt idx="0">
                  <c:v>7</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9"/>
          <c:min val="0"/>
        </c:scaling>
        <c:delete val="0"/>
        <c:axPos val="l"/>
        <c:majorGridlines>
          <c:spPr>
            <a:ln xmlns:a="http://schemas.openxmlformats.org/drawingml/2006/main" w="9525">
              <a:solidFill>
                <a:srgbClr val="D9DFD8"/>
              </a:solidFill>
            </a:ln>
          </c:spPr>
        </c:majorGridlines>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k(x)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50112"/>
        <c:crossesAt val="0"/>
        <c:majorUnit val="1"/>
      </c:valAx>
      <c:valAx>
        <c:axId val="48650112"/>
        <c:scaling>
          <c:orientation val="minMax"/>
          <c:max val="7"/>
          <c:min val="1"/>
        </c:scaling>
        <c:delete val="0"/>
        <c:axPos val="b"/>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72768"/>
        <c:crossesAt val="1"/>
        <c:majorUnit val="1"/>
      </c:valAx>
      <c:spPr>
        <a:solidFill xmlns:a="http://schemas.openxmlformats.org/drawingml/2006/main">
          <a:srgbClr val="FAF6E8"/>
        </a:solidFill>
        <a:ln xmlns:a="http://schemas.openxmlformats.org/drawingml/2006/main" w="0">
          <a:noFill/>
        </a:ln>
      </c:spPr>
    </c:plotArea>
    <c:plotVisOnly val="1"/>
  </c:chart>
  <c:spPr>
    <a:solidFill xmlns:a="http://schemas.openxmlformats.org/drawingml/2006/main">
      <a:srgbClr val="FAF6E8"/>
    </a:solidFill>
    <a:ln xmlns:a="http://schemas.openxmlformats.org/drawingml/2006/main" w="0">
      <a:noFill/>
    </a:ln>
  </c:spPr>
  <c:externalData r:id="rIdChartSnapshot1">
    <c:autoUpdate val="0"/>
  </c:externalData>
</c:chartSpace>
</file>

<file path=ppt/slides/charts/chart7.xml><?xml version="1.0" encoding="utf-8"?>
<c:chartSpace xmlns:c="http://schemas.openxmlformats.org/drawingml/2006/chart" xmlns:r="http://schemas.openxmlformats.org/officeDocument/2006/relationships">
  <c:lang val="en-US"/>
  <c:chart>
    <c:plotArea>
      <c:scatterChart>
        <c:scatterStyle val="lineMarker"/>
        <c:varyColors val="0"/>
        <c:ser>
          <c:idx val="0"/>
          <c:order val="0"/>
          <c:tx>
            <c:v>Left branch</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Data'!$A$2:$A$3</c:f>
              <c:numCache>
                <c:formatCode>General</c:formatCode>
                <c:ptCount val="2"/>
                <c:pt idx="0">
                  <c:v>0</c:v>
                </c:pt>
                <c:pt idx="1">
                  <c:v>1.96</c:v>
                </c:pt>
              </c:numCache>
            </c:numRef>
          </c:xVal>
          <c:yVal>
            <c:numRef>
              <c:f>'Chart Data'!$B$2:$B$3</c:f>
              <c:numCache>
                <c:formatCode>General</c:formatCode>
                <c:ptCount val="2"/>
                <c:pt idx="0">
                  <c:v>6</c:v>
                </c:pt>
                <c:pt idx="1">
                  <c:v>6</c:v>
                </c:pt>
              </c:numCache>
            </c:numRef>
          </c:yVal>
        </c:ser>
        <c:ser>
          <c:idx val="1"/>
          <c:order val="1"/>
          <c:tx>
            <c:v>Right branch</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Data'!$C$2:$C$3</c:f>
              <c:numCache>
                <c:formatCode>General</c:formatCode>
                <c:ptCount val="2"/>
                <c:pt idx="0">
                  <c:v>2.04</c:v>
                </c:pt>
                <c:pt idx="1">
                  <c:v>4</c:v>
                </c:pt>
              </c:numCache>
            </c:numRef>
          </c:xVal>
          <c:yVal>
            <c:numRef>
              <c:f>'Chart Data'!$D$2:$D$3</c:f>
              <c:numCache>
                <c:formatCode>General</c:formatCode>
                <c:ptCount val="2"/>
                <c:pt idx="0">
                  <c:v>6</c:v>
                </c:pt>
                <c:pt idx="1">
                  <c:v>6</c:v>
                </c:pt>
              </c:numCache>
            </c:numRef>
          </c:yVal>
        </c:ser>
        <c:ser>
          <c:idx val="2"/>
          <c:order val="2"/>
          <c:tx>
            <c:v>Excluded nearby height</c:v>
          </c:tx>
          <c:spPr>
            <a:ln xmlns:a="http://schemas.openxmlformats.org/drawingml/2006/main" w="19050">
              <a:solidFill>
                <a:srgbClr val="087F83"/>
              </a:solidFill>
            </a:ln>
          </c:spPr>
          <c:marker>
            <c:symbol val="circle"/>
            <c:size val="11"/>
            <c:spPr>
              <a:solidFill xmlns:a="http://schemas.openxmlformats.org/drawingml/2006/main">
                <a:srgbClr val="FAF6E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Data'!$E$2:$E$2</c:f>
              <c:numCache>
                <c:formatCode>General</c:formatCode>
                <c:ptCount val="1"/>
                <c:pt idx="0">
                  <c:v>2</c:v>
                </c:pt>
              </c:numCache>
            </c:numRef>
          </c:xVal>
          <c:yVal>
            <c:numRef>
              <c:f>'Chart Data'!$F$2:$F$2</c:f>
              <c:numCache>
                <c:formatCode>General</c:formatCode>
                <c:ptCount val="1"/>
                <c:pt idx="0">
                  <c:v>6</c:v>
                </c:pt>
              </c:numCache>
            </c:numRef>
          </c:yVal>
        </c:ser>
        <c:ser>
          <c:idx val="3"/>
          <c:order val="3"/>
          <c:tx>
            <c:v>Value at2</c:v>
          </c:tx>
          <c:spPr>
            <a:ln xmlns:a="http://schemas.openxmlformats.org/drawingml/2006/main" w="19050">
              <a:solidFill>
                <a:srgbClr val="B56238"/>
              </a:solidFill>
            </a:ln>
          </c:spPr>
          <c:marker>
            <c:symbol val="circle"/>
            <c:size val="11"/>
            <c:spPr>
              <a:solidFill xmlns:a="http://schemas.openxmlformats.org/drawingml/2006/main">
                <a:srgbClr val="B5623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Data'!$G$2:$G$2</c:f>
              <c:numCache>
                <c:formatCode>General</c:formatCode>
                <c:ptCount val="1"/>
                <c:pt idx="0">
                  <c:v>2</c:v>
                </c:pt>
              </c:numCache>
            </c:numRef>
          </c:xVal>
          <c:yVal>
            <c:numRef>
              <c:f>'Chart Data'!$H$2:$H$2</c:f>
              <c:numCache>
                <c:formatCode>General</c:formatCode>
                <c:ptCount val="1"/>
                <c:pt idx="0">
                  <c:v>-2</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8"/>
          <c:min val="-4"/>
        </c:scaling>
        <c:delete val="0"/>
        <c:axPos val="l"/>
        <c:majorGridlines>
          <c:spPr>
            <a:ln xmlns:a="http://schemas.openxmlformats.org/drawingml/2006/main" w="9525">
              <a:solidFill>
                <a:srgbClr val="D9DFD8"/>
              </a:solidFill>
            </a:ln>
          </c:spPr>
        </c:majorGridlines>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p(x)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50112"/>
        <c:crossesAt val="-4"/>
        <c:majorUnit val="2"/>
      </c:valAx>
      <c:valAx>
        <c:axId val="48650112"/>
        <c:scaling>
          <c:orientation val="minMax"/>
          <c:max val="4"/>
          <c:min val="0"/>
        </c:scaling>
        <c:delete val="0"/>
        <c:axPos val="b"/>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72768"/>
        <c:crossesAt val="0"/>
        <c:majorUnit val="1"/>
      </c:valAx>
      <c:spPr>
        <a:solidFill xmlns:a="http://schemas.openxmlformats.org/drawingml/2006/main">
          <a:srgbClr val="FAF6E8"/>
        </a:solidFill>
        <a:ln xmlns:a="http://schemas.openxmlformats.org/drawingml/2006/main" w="0">
          <a:noFill/>
        </a:ln>
      </c:spPr>
    </c:plotArea>
    <c:plotVisOnly val="1"/>
  </c:chart>
  <c:spPr>
    <a:solidFill xmlns:a="http://schemas.openxmlformats.org/drawingml/2006/main">
      <a:srgbClr val="FAF6E8"/>
    </a:solidFill>
    <a:ln xmlns:a="http://schemas.openxmlformats.org/drawingml/2006/main" w="0">
      <a:noFill/>
    </a:ln>
  </c:spPr>
  <c:externalData r:id="rIdChartSnapshot1">
    <c:autoUpdate val="0"/>
  </c:externalData>
</c:chartSpace>
</file>

<file path=ppt/slides/charts/chart8.xml><?xml version="1.0" encoding="utf-8"?>
<c:chartSpace xmlns:c="http://schemas.openxmlformats.org/drawingml/2006/chart" xmlns:r="http://schemas.openxmlformats.org/officeDocument/2006/relationships">
  <c:lang val="en-US"/>
  <c:chart>
    <c:plotArea>
      <c:scatterChart>
        <c:scatterStyle val="lineMarker"/>
        <c:varyColors val="0"/>
        <c:ser>
          <c:idx val="0"/>
          <c:order val="0"/>
          <c:tx>
            <c:v>Left branch</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Data'!$A$2:$A$3</c:f>
              <c:numCache>
                <c:formatCode>General</c:formatCode>
                <c:ptCount val="2"/>
                <c:pt idx="0">
                  <c:v>0</c:v>
                </c:pt>
                <c:pt idx="1">
                  <c:v>1.96</c:v>
                </c:pt>
              </c:numCache>
            </c:numRef>
          </c:xVal>
          <c:yVal>
            <c:numRef>
              <c:f>'Chart Data'!$B$2:$B$3</c:f>
              <c:numCache>
                <c:formatCode>General</c:formatCode>
                <c:ptCount val="2"/>
                <c:pt idx="0">
                  <c:v>6</c:v>
                </c:pt>
                <c:pt idx="1">
                  <c:v>6</c:v>
                </c:pt>
              </c:numCache>
            </c:numRef>
          </c:yVal>
        </c:ser>
        <c:ser>
          <c:idx val="1"/>
          <c:order val="1"/>
          <c:tx>
            <c:v>Right branch</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Data'!$C$2:$C$3</c:f>
              <c:numCache>
                <c:formatCode>General</c:formatCode>
                <c:ptCount val="2"/>
                <c:pt idx="0">
                  <c:v>2.04</c:v>
                </c:pt>
                <c:pt idx="1">
                  <c:v>4</c:v>
                </c:pt>
              </c:numCache>
            </c:numRef>
          </c:xVal>
          <c:yVal>
            <c:numRef>
              <c:f>'Chart Data'!$D$2:$D$3</c:f>
              <c:numCache>
                <c:formatCode>General</c:formatCode>
                <c:ptCount val="2"/>
                <c:pt idx="0">
                  <c:v>6</c:v>
                </c:pt>
                <c:pt idx="1">
                  <c:v>6</c:v>
                </c:pt>
              </c:numCache>
            </c:numRef>
          </c:yVal>
        </c:ser>
        <c:ser>
          <c:idx val="2"/>
          <c:order val="2"/>
          <c:tx>
            <c:v>Excluded nearby height</c:v>
          </c:tx>
          <c:spPr>
            <a:ln xmlns:a="http://schemas.openxmlformats.org/drawingml/2006/main" w="19050">
              <a:solidFill>
                <a:srgbClr val="087F83"/>
              </a:solidFill>
            </a:ln>
          </c:spPr>
          <c:marker>
            <c:symbol val="circle"/>
            <c:size val="11"/>
            <c:spPr>
              <a:solidFill xmlns:a="http://schemas.openxmlformats.org/drawingml/2006/main">
                <a:srgbClr val="FAF6E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Data'!$E$2:$E$2</c:f>
              <c:numCache>
                <c:formatCode>General</c:formatCode>
                <c:ptCount val="1"/>
                <c:pt idx="0">
                  <c:v>2</c:v>
                </c:pt>
              </c:numCache>
            </c:numRef>
          </c:xVal>
          <c:yVal>
            <c:numRef>
              <c:f>'Chart Data'!$F$2:$F$2</c:f>
              <c:numCache>
                <c:formatCode>General</c:formatCode>
                <c:ptCount val="1"/>
                <c:pt idx="0">
                  <c:v>6</c:v>
                </c:pt>
              </c:numCache>
            </c:numRef>
          </c:yVal>
        </c:ser>
        <c:ser>
          <c:idx val="3"/>
          <c:order val="3"/>
          <c:tx>
            <c:v>Value at2</c:v>
          </c:tx>
          <c:spPr>
            <a:ln xmlns:a="http://schemas.openxmlformats.org/drawingml/2006/main" w="19050">
              <a:solidFill>
                <a:srgbClr val="B56238"/>
              </a:solidFill>
            </a:ln>
          </c:spPr>
          <c:marker>
            <c:symbol val="circle"/>
            <c:size val="11"/>
            <c:spPr>
              <a:solidFill xmlns:a="http://schemas.openxmlformats.org/drawingml/2006/main">
                <a:srgbClr val="B5623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Data'!$G$2:$G$2</c:f>
              <c:numCache>
                <c:formatCode>General</c:formatCode>
                <c:ptCount val="1"/>
                <c:pt idx="0">
                  <c:v>2</c:v>
                </c:pt>
              </c:numCache>
            </c:numRef>
          </c:xVal>
          <c:yVal>
            <c:numRef>
              <c:f>'Chart Data'!$H$2:$H$2</c:f>
              <c:numCache>
                <c:formatCode>General</c:formatCode>
                <c:ptCount val="1"/>
                <c:pt idx="0">
                  <c:v>-2</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8"/>
          <c:min val="-4"/>
        </c:scaling>
        <c:delete val="0"/>
        <c:axPos val="l"/>
        <c:majorGridlines>
          <c:spPr>
            <a:ln xmlns:a="http://schemas.openxmlformats.org/drawingml/2006/main" w="9525">
              <a:solidFill>
                <a:srgbClr val="D9DFD8"/>
              </a:solidFill>
            </a:ln>
          </c:spPr>
        </c:majorGridlines>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p(x)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50112"/>
        <c:crossesAt val="-4"/>
        <c:majorUnit val="2"/>
      </c:valAx>
      <c:valAx>
        <c:axId val="48650112"/>
        <c:scaling>
          <c:orientation val="minMax"/>
          <c:max val="4"/>
          <c:min val="0"/>
        </c:scaling>
        <c:delete val="0"/>
        <c:axPos val="b"/>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72768"/>
        <c:crossesAt val="0"/>
        <c:majorUnit val="1"/>
      </c:valAx>
      <c:spPr>
        <a:solidFill xmlns:a="http://schemas.openxmlformats.org/drawingml/2006/main">
          <a:srgbClr val="FAF6E8"/>
        </a:solidFill>
        <a:ln xmlns:a="http://schemas.openxmlformats.org/drawingml/2006/main" w="0">
          <a:noFill/>
        </a:ln>
      </c:spPr>
    </c:plotArea>
    <c:plotVisOnly val="1"/>
  </c:chart>
  <c:spPr>
    <a:solidFill xmlns:a="http://schemas.openxmlformats.org/drawingml/2006/main">
      <a:srgbClr val="FAF6E8"/>
    </a:solidFill>
    <a:ln xmlns:a="http://schemas.openxmlformats.org/drawingml/2006/main" w="0">
      <a:noFill/>
    </a:l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1.2</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Defining Limits</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LESSON INTRODUCTION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01</a:t>
            </a:r>
          </a:p>
        </p:txBody>
      </p:sp>
      <p:sp>
        <p:nvSpPr>
          <p:cNvPr id="15" name="body">
            <a:extLst xmlns:a="http://schemas.openxmlformats.org/drawingml/2006/main">
              <a:ext uri="{FF2B5EF4-FFF2-40B4-BE49-F238E27FC236}">
                <a16:creationId xmlns:a16="http://schemas.microsoft.com/office/drawing/2014/main" id="{64464F64-18E1-4E41-9B42-4B894F5B84E7}"/>
              </a:ext>
            </a:extLst>
          </p:cNvPr>
          <p:cNvSpPr>
            <a:spLocks xmlns:a="http://schemas.openxmlformats.org/drawingml/2006/main" noGrp="1"/>
          </p:cNvSpPr>
          <p:nvPr/>
        </p:nvSpPr>
        <p:spPr>
          <a:xfrm xmlns:a="http://schemas.openxmlformats.org/drawingml/2006/main">
            <a:off x="590550" y="2000250"/>
            <a:ext cx="6477000" cy="115900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3675" b="1">
                <a:solidFill>
                  <a:srgbClr val="087F83"/>
                </a:solidFill>
                <a:latin typeface="Arial"/>
                <a:ea typeface="Arial"/>
                <a:cs typeface="Arial"/>
              </a:defRPr>
            </a:defPPr>
            <a:lvl1pPr algn="l">
              <a:defRPr sz="3675" b="1">
                <a:solidFill>
                  <a:srgbClr val="087F83"/>
                </a:solidFill>
                <a:latin typeface="Arial"/>
                <a:ea typeface="Arial"/>
                <a:cs typeface="Arial"/>
              </a:defRPr>
            </a:lvl1pPr>
            <a:lvl2pPr algn="l">
              <a:defRPr sz="3675" b="1">
                <a:solidFill>
                  <a:srgbClr val="087F83"/>
                </a:solidFill>
                <a:latin typeface="Arial"/>
                <a:ea typeface="Arial"/>
                <a:cs typeface="Arial"/>
              </a:defRPr>
            </a:lvl2pPr>
            <a:lvl3pPr algn="l">
              <a:defRPr sz="3675" b="1">
                <a:solidFill>
                  <a:srgbClr val="087F83"/>
                </a:solidFill>
                <a:latin typeface="Arial"/>
                <a:ea typeface="Arial"/>
                <a:cs typeface="Arial"/>
              </a:defRPr>
            </a:lvl3pPr>
            <a:lvl4pPr algn="l">
              <a:defRPr sz="3675" b="1">
                <a:solidFill>
                  <a:srgbClr val="087F83"/>
                </a:solidFill>
                <a:latin typeface="Arial"/>
                <a:ea typeface="Arial"/>
                <a:cs typeface="Arial"/>
              </a:defRPr>
            </a:lvl4pPr>
            <a:lvl5pPr algn="l">
              <a:defRPr sz="3675" b="1">
                <a:solidFill>
                  <a:srgbClr val="087F83"/>
                </a:solidFill>
                <a:latin typeface="Arial"/>
                <a:ea typeface="Arial"/>
                <a:cs typeface="Arial"/>
              </a:defRPr>
            </a:lvl5pPr>
            <a:lvl6pPr algn="l">
              <a:defRPr sz="3675" b="1">
                <a:solidFill>
                  <a:srgbClr val="087F83"/>
                </a:solidFill>
                <a:latin typeface="Arial"/>
                <a:ea typeface="Arial"/>
                <a:cs typeface="Arial"/>
              </a:defRPr>
            </a:lvl6pPr>
            <a:lvl7pPr algn="l">
              <a:defRPr sz="3675" b="1">
                <a:solidFill>
                  <a:srgbClr val="087F83"/>
                </a:solidFill>
                <a:latin typeface="Arial"/>
                <a:ea typeface="Arial"/>
                <a:cs typeface="Arial"/>
              </a:defRPr>
            </a:lvl7pPr>
            <a:lvl8pPr algn="l">
              <a:defRPr sz="3675" b="1">
                <a:solidFill>
                  <a:srgbClr val="087F83"/>
                </a:solidFill>
                <a:latin typeface="Arial"/>
                <a:ea typeface="Arial"/>
                <a:cs typeface="Arial"/>
              </a:defRPr>
            </a:lvl8pPr>
            <a:lvl9pPr algn="l">
              <a:defRPr sz="3675" b="1">
                <a:solidFill>
                  <a:srgbClr val="087F83"/>
                </a:solidFill>
                <a:latin typeface="Arial"/>
                <a:ea typeface="Arial"/>
                <a:cs typeface="Arial"/>
              </a:defRPr>
            </a:lvl9pPr>
          </a:lstStyle>
          <a:p xmlns:a="http://schemas.openxmlformats.org/drawingml/2006/main">
            <a:pPr algn="l">
              <a:lnSpc>
                <a:spcPct val="112000"/>
              </a:lnSpc>
              <a:buNone/>
              <a:defRPr sz="3675" b="1">
                <a:solidFill>
                  <a:srgbClr val="087F83"/>
                </a:solidFill>
                <a:latin typeface="Arial"/>
                <a:ea typeface="Arial"/>
                <a:cs typeface="Arial"/>
              </a:defRPr>
            </a:pPr>
            <a:r>
              <a:rPr sz="3675" b="1">
                <a:solidFill>
                  <a:srgbClr val="087F83"/>
                </a:solidFill>
                <a:latin typeface="Arial"/>
                <a:ea typeface="Arial"/>
                <a:cs typeface="Arial"/>
              </a:rPr>
              <a:t>and Using</a:t>
            </a:r>
          </a:p>
          <a:p xmlns:a="http://schemas.openxmlformats.org/drawingml/2006/main">
            <a:pPr algn="l">
              <a:lnSpc>
                <a:spcPct val="112000"/>
              </a:lnSpc>
              <a:buNone/>
              <a:defRPr sz="3675" b="1">
                <a:solidFill>
                  <a:srgbClr val="087F83"/>
                </a:solidFill>
                <a:latin typeface="Arial"/>
                <a:ea typeface="Arial"/>
                <a:cs typeface="Arial"/>
              </a:defRPr>
            </a:pPr>
            <a:r>
              <a:rPr sz="3675" b="1">
                <a:solidFill>
                  <a:srgbClr val="087F83"/>
                </a:solidFill>
                <a:latin typeface="Arial"/>
                <a:ea typeface="Arial"/>
                <a:cs typeface="Arial"/>
              </a:rPr>
              <a:t>Limit Notation</a:t>
            </a:r>
          </a:p>
        </p:txBody>
      </p:sp>
      <p:sp>
        <p:nvSpPr>
          <p:cNvPr id="16" name="body">
            <a:extLst xmlns:a="http://schemas.openxmlformats.org/drawingml/2006/main">
              <a:ext uri="{FF2B5EF4-FFF2-40B4-BE49-F238E27FC236}">
                <a16:creationId xmlns:a16="http://schemas.microsoft.com/office/drawing/2014/main" id="{7FD1986F-BAAF-4071-8313-73E71542FEFE}"/>
              </a:ext>
            </a:extLst>
          </p:cNvPr>
          <p:cNvSpPr>
            <a:spLocks xmlns:a="http://schemas.openxmlformats.org/drawingml/2006/main" noGrp="1"/>
          </p:cNvSpPr>
          <p:nvPr/>
        </p:nvSpPr>
        <p:spPr>
          <a:xfrm xmlns:a="http://schemas.openxmlformats.org/drawingml/2006/main">
            <a:off x="590550" y="3590925"/>
            <a:ext cx="647700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0">
                <a:solidFill>
                  <a:srgbClr val="172D34"/>
                </a:solidFill>
                <a:latin typeface="Arial"/>
                <a:ea typeface="Arial"/>
                <a:cs typeface="Arial"/>
              </a:defRPr>
            </a:defPPr>
            <a:lvl1pPr algn="l">
              <a:defRPr sz="2325" b="0">
                <a:solidFill>
                  <a:srgbClr val="172D34"/>
                </a:solidFill>
                <a:latin typeface="Arial"/>
                <a:ea typeface="Arial"/>
                <a:cs typeface="Arial"/>
              </a:defRPr>
            </a:lvl1pPr>
            <a:lvl2pPr algn="l">
              <a:defRPr sz="2325" b="0">
                <a:solidFill>
                  <a:srgbClr val="172D34"/>
                </a:solidFill>
                <a:latin typeface="Arial"/>
                <a:ea typeface="Arial"/>
                <a:cs typeface="Arial"/>
              </a:defRPr>
            </a:lvl2pPr>
            <a:lvl3pPr algn="l">
              <a:defRPr sz="2325" b="0">
                <a:solidFill>
                  <a:srgbClr val="172D34"/>
                </a:solidFill>
                <a:latin typeface="Arial"/>
                <a:ea typeface="Arial"/>
                <a:cs typeface="Arial"/>
              </a:defRPr>
            </a:lvl3pPr>
            <a:lvl4pPr algn="l">
              <a:defRPr sz="2325" b="0">
                <a:solidFill>
                  <a:srgbClr val="172D34"/>
                </a:solidFill>
                <a:latin typeface="Arial"/>
                <a:ea typeface="Arial"/>
                <a:cs typeface="Arial"/>
              </a:defRPr>
            </a:lvl4pPr>
            <a:lvl5pPr algn="l">
              <a:defRPr sz="2325" b="0">
                <a:solidFill>
                  <a:srgbClr val="172D34"/>
                </a:solidFill>
                <a:latin typeface="Arial"/>
                <a:ea typeface="Arial"/>
                <a:cs typeface="Arial"/>
              </a:defRPr>
            </a:lvl5pPr>
            <a:lvl6pPr algn="l">
              <a:defRPr sz="2325" b="0">
                <a:solidFill>
                  <a:srgbClr val="172D34"/>
                </a:solidFill>
                <a:latin typeface="Arial"/>
                <a:ea typeface="Arial"/>
                <a:cs typeface="Arial"/>
              </a:defRPr>
            </a:lvl6pPr>
            <a:lvl7pPr algn="l">
              <a:defRPr sz="2325" b="0">
                <a:solidFill>
                  <a:srgbClr val="172D34"/>
                </a:solidFill>
                <a:latin typeface="Arial"/>
                <a:ea typeface="Arial"/>
                <a:cs typeface="Arial"/>
              </a:defRPr>
            </a:lvl7pPr>
            <a:lvl8pPr algn="l">
              <a:defRPr sz="2325" b="0">
                <a:solidFill>
                  <a:srgbClr val="172D34"/>
                </a:solidFill>
                <a:latin typeface="Arial"/>
                <a:ea typeface="Arial"/>
                <a:cs typeface="Arial"/>
              </a:defRPr>
            </a:lvl8pPr>
            <a:lvl9pPr algn="l">
              <a:defRPr sz="2325" b="0">
                <a:solidFill>
                  <a:srgbClr val="172D34"/>
                </a:solidFill>
                <a:latin typeface="Arial"/>
                <a:ea typeface="Arial"/>
                <a:cs typeface="Arial"/>
              </a:defRPr>
            </a:lvl9pPr>
          </a:lstStyle>
          <a:p xmlns:a="http://schemas.openxmlformats.org/drawingml/2006/main">
            <a:pPr algn="l">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Unit 1: Limits and Continuity</a:t>
            </a:r>
          </a:p>
        </p:txBody>
      </p:sp>
      <p:sp>
        <p:nvSpPr>
          <p:cNvPr id="17" name="body">
            <a:extLst xmlns:a="http://schemas.openxmlformats.org/drawingml/2006/main">
              <a:ext uri="{FF2B5EF4-FFF2-40B4-BE49-F238E27FC236}">
                <a16:creationId xmlns:a16="http://schemas.microsoft.com/office/drawing/2014/main" id="{C28E7CA1-5BEC-4458-BF96-BB6CC43176B1}"/>
              </a:ext>
            </a:extLst>
          </p:cNvPr>
          <p:cNvSpPr>
            <a:spLocks xmlns:a="http://schemas.openxmlformats.org/drawingml/2006/main" noGrp="1"/>
          </p:cNvSpPr>
          <p:nvPr/>
        </p:nvSpPr>
        <p:spPr>
          <a:xfrm xmlns:a="http://schemas.openxmlformats.org/drawingml/2006/main">
            <a:off x="590550" y="4552950"/>
            <a:ext cx="6477000" cy="91592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850" b="0">
                <a:solidFill>
                  <a:srgbClr val="172D34"/>
                </a:solidFill>
                <a:latin typeface="Arial"/>
                <a:ea typeface="Arial"/>
                <a:cs typeface="Arial"/>
              </a:defRPr>
            </a:defPPr>
            <a:lvl1pPr algn="l">
              <a:defRPr sz="2850" b="0">
                <a:solidFill>
                  <a:srgbClr val="172D34"/>
                </a:solidFill>
                <a:latin typeface="Arial"/>
                <a:ea typeface="Arial"/>
                <a:cs typeface="Arial"/>
              </a:defRPr>
            </a:lvl1pPr>
            <a:lvl2pPr algn="l">
              <a:defRPr sz="2850" b="0">
                <a:solidFill>
                  <a:srgbClr val="172D34"/>
                </a:solidFill>
                <a:latin typeface="Arial"/>
                <a:ea typeface="Arial"/>
                <a:cs typeface="Arial"/>
              </a:defRPr>
            </a:lvl2pPr>
            <a:lvl3pPr algn="l">
              <a:defRPr sz="2850" b="0">
                <a:solidFill>
                  <a:srgbClr val="172D34"/>
                </a:solidFill>
                <a:latin typeface="Arial"/>
                <a:ea typeface="Arial"/>
                <a:cs typeface="Arial"/>
              </a:defRPr>
            </a:lvl3pPr>
            <a:lvl4pPr algn="l">
              <a:defRPr sz="2850" b="0">
                <a:solidFill>
                  <a:srgbClr val="172D34"/>
                </a:solidFill>
                <a:latin typeface="Arial"/>
                <a:ea typeface="Arial"/>
                <a:cs typeface="Arial"/>
              </a:defRPr>
            </a:lvl4pPr>
            <a:lvl5pPr algn="l">
              <a:defRPr sz="2850" b="0">
                <a:solidFill>
                  <a:srgbClr val="172D34"/>
                </a:solidFill>
                <a:latin typeface="Arial"/>
                <a:ea typeface="Arial"/>
                <a:cs typeface="Arial"/>
              </a:defRPr>
            </a:lvl5pPr>
            <a:lvl6pPr algn="l">
              <a:defRPr sz="2850" b="0">
                <a:solidFill>
                  <a:srgbClr val="172D34"/>
                </a:solidFill>
                <a:latin typeface="Arial"/>
                <a:ea typeface="Arial"/>
                <a:cs typeface="Arial"/>
              </a:defRPr>
            </a:lvl6pPr>
            <a:lvl7pPr algn="l">
              <a:defRPr sz="2850" b="0">
                <a:solidFill>
                  <a:srgbClr val="172D34"/>
                </a:solidFill>
                <a:latin typeface="Arial"/>
                <a:ea typeface="Arial"/>
                <a:cs typeface="Arial"/>
              </a:defRPr>
            </a:lvl7pPr>
            <a:lvl8pPr algn="l">
              <a:defRPr sz="2850" b="0">
                <a:solidFill>
                  <a:srgbClr val="172D34"/>
                </a:solidFill>
                <a:latin typeface="Arial"/>
                <a:ea typeface="Arial"/>
                <a:cs typeface="Arial"/>
              </a:defRPr>
            </a:lvl8pPr>
            <a:lvl9pPr algn="l">
              <a:defRPr sz="2850" b="0">
                <a:solidFill>
                  <a:srgbClr val="172D34"/>
                </a:solidFill>
                <a:latin typeface="Arial"/>
                <a:ea typeface="Arial"/>
                <a:cs typeface="Arial"/>
              </a:defRPr>
            </a:lvl9pPr>
          </a:lstStyle>
          <a:p xmlns:a="http://schemas.openxmlformats.org/drawingml/2006/main">
            <a:pPr algn="l">
              <a:lnSpc>
                <a:spcPct val="112000"/>
              </a:lnSpc>
              <a:buNone/>
              <a:defRPr sz="2850" b="0">
                <a:solidFill>
                  <a:srgbClr val="172D34"/>
                </a:solidFill>
                <a:latin typeface="Arial"/>
                <a:ea typeface="Arial"/>
                <a:cs typeface="Arial"/>
              </a:defRPr>
            </a:pPr>
            <a:r>
              <a:rPr sz="2850" b="0">
                <a:solidFill>
                  <a:srgbClr val="172D34"/>
                </a:solidFill>
                <a:latin typeface="Arial"/>
                <a:ea typeface="Arial"/>
                <a:cs typeface="Arial"/>
              </a:rPr>
              <a:t>Can a limit exist</a:t>
            </a:r>
          </a:p>
          <a:p xmlns:a="http://schemas.openxmlformats.org/drawingml/2006/main">
            <a:pPr algn="l">
              <a:lnSpc>
                <a:spcPct val="112000"/>
              </a:lnSpc>
              <a:buNone/>
              <a:defRPr sz="2850" b="0">
                <a:solidFill>
                  <a:srgbClr val="172D34"/>
                </a:solidFill>
                <a:latin typeface="Arial"/>
                <a:ea typeface="Arial"/>
                <a:cs typeface="Arial"/>
              </a:defRPr>
            </a:pPr>
            <a:r>
              <a:rPr sz="2850" b="0">
                <a:solidFill>
                  <a:srgbClr val="172D34"/>
                </a:solidFill>
                <a:latin typeface="Arial"/>
                <a:ea typeface="Arial"/>
                <a:cs typeface="Arial"/>
              </a:rPr>
              <a:t>at a missing point?</a:t>
            </a:r>
          </a:p>
        </p:txBody>
      </p:sp>
      <p:pic>
        <p:nvPicPr>
          <p:cNvPr id="18" name="">
            <a:extLst xmlns:a="http://schemas.openxmlformats.org/drawingml/2006/main">
              <a:ext uri="{FF2B5EF4-FFF2-40B4-BE49-F238E27FC236}">
                <a16:creationId xmlns:a16="http://schemas.microsoft.com/office/drawing/2014/main" id="{ED9BB88B-080B-42C6-96E7-C1F3B9CF5299}"/>
              </a:ext>
            </a:extLst>
          </p:cNvPr>
          <p:cNvPicPr>
            <a:picLocks xmlns:a="http://schemas.openxmlformats.org/drawingml/2006/main" noChangeAspect="1"/>
          </p:cNvPicPr>
          <p:nvPr/>
        </p:nvPicPr>
        <p:blipFill>
          <a:blip xmlns:r="http://schemas.openxmlformats.org/officeDocument/2006/relationships" xmlns:a="http://schemas.openxmlformats.org/drawingml/2006/main" r:embed="Rb42234df2c3849b9"/>
          <a:stretch xmlns:a="http://schemas.openxmlformats.org/drawingml/2006/main"/>
        </p:blipFill>
        <p:spPr>
          <a:xfrm xmlns:a="http://schemas.openxmlformats.org/drawingml/2006/main">
            <a:off x="7689882" y="1790700"/>
            <a:ext cx="3384487" cy="4229100"/>
          </a:xfrm>
          <a:prstGeom xmlns:a="http://schemas.openxmlformats.org/drawingml/2006/main" prst="rect">
            <a:avLst/>
          </a:prstGeom>
        </p:spPr>
      </p:pic>
    </p:spTree>
    <p:extLst>
      <p:ext uri="{BB962C8B-B14F-4D97-AF65-F5344CB8AC3E}">
        <p14:creationId xmlns:p14="http://schemas.microsoft.com/office/powerpoint/2010/main" val="1708767225"/>
      </p:ext>
    </p:extLst>
  </p:cSld>
</p:sld>
</file>

<file path=ppt/slides/slide2.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1.2</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The meaning of a limit</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 / DEFINITION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02</a:t>
            </a:r>
          </a:p>
        </p:txBody>
      </p:sp>
      <p:sp>
        <p:nvSpPr>
          <p:cNvPr id="15" name="term">
            <a:extLst xmlns:a="http://schemas.openxmlformats.org/drawingml/2006/main">
              <a:ext uri="{FF2B5EF4-FFF2-40B4-BE49-F238E27FC236}">
                <a16:creationId xmlns:a16="http://schemas.microsoft.com/office/drawing/2014/main" id="{9A4B276E-50CD-4A7C-8B83-4A4024D57899}"/>
              </a:ext>
            </a:extLst>
          </p:cNvPr>
          <p:cNvSpPr>
            <a:spLocks xmlns:a="http://schemas.openxmlformats.org/drawingml/2006/main" noGrp="1"/>
          </p:cNvSpPr>
          <p:nvPr/>
        </p:nvSpPr>
        <p:spPr>
          <a:xfrm xmlns:a="http://schemas.openxmlformats.org/drawingml/2006/main">
            <a:off x="590550" y="2009775"/>
            <a:ext cx="10763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1">
                <a:solidFill>
                  <a:srgbClr val="087F83"/>
                </a:solidFill>
                <a:latin typeface="Arial"/>
                <a:ea typeface="Arial"/>
                <a:cs typeface="Arial"/>
              </a:defRPr>
            </a:defPPr>
            <a:lvl1pPr algn="l">
              <a:defRPr sz="2025" b="1">
                <a:solidFill>
                  <a:srgbClr val="087F83"/>
                </a:solidFill>
                <a:latin typeface="Arial"/>
                <a:ea typeface="Arial"/>
                <a:cs typeface="Arial"/>
              </a:defRPr>
            </a:lvl1pPr>
            <a:lvl2pPr algn="l">
              <a:defRPr sz="2025" b="1">
                <a:solidFill>
                  <a:srgbClr val="087F83"/>
                </a:solidFill>
                <a:latin typeface="Arial"/>
                <a:ea typeface="Arial"/>
                <a:cs typeface="Arial"/>
              </a:defRPr>
            </a:lvl2pPr>
            <a:lvl3pPr algn="l">
              <a:defRPr sz="2025" b="1">
                <a:solidFill>
                  <a:srgbClr val="087F83"/>
                </a:solidFill>
                <a:latin typeface="Arial"/>
                <a:ea typeface="Arial"/>
                <a:cs typeface="Arial"/>
              </a:defRPr>
            </a:lvl3pPr>
            <a:lvl4pPr algn="l">
              <a:defRPr sz="2025" b="1">
                <a:solidFill>
                  <a:srgbClr val="087F83"/>
                </a:solidFill>
                <a:latin typeface="Arial"/>
                <a:ea typeface="Arial"/>
                <a:cs typeface="Arial"/>
              </a:defRPr>
            </a:lvl4pPr>
            <a:lvl5pPr algn="l">
              <a:defRPr sz="2025" b="1">
                <a:solidFill>
                  <a:srgbClr val="087F83"/>
                </a:solidFill>
                <a:latin typeface="Arial"/>
                <a:ea typeface="Arial"/>
                <a:cs typeface="Arial"/>
              </a:defRPr>
            </a:lvl5pPr>
            <a:lvl6pPr algn="l">
              <a:defRPr sz="2025" b="1">
                <a:solidFill>
                  <a:srgbClr val="087F83"/>
                </a:solidFill>
                <a:latin typeface="Arial"/>
                <a:ea typeface="Arial"/>
                <a:cs typeface="Arial"/>
              </a:defRPr>
            </a:lvl6pPr>
            <a:lvl7pPr algn="l">
              <a:defRPr sz="2025" b="1">
                <a:solidFill>
                  <a:srgbClr val="087F83"/>
                </a:solidFill>
                <a:latin typeface="Arial"/>
                <a:ea typeface="Arial"/>
                <a:cs typeface="Arial"/>
              </a:defRPr>
            </a:lvl7pPr>
            <a:lvl8pPr algn="l">
              <a:defRPr sz="2025" b="1">
                <a:solidFill>
                  <a:srgbClr val="087F83"/>
                </a:solidFill>
                <a:latin typeface="Arial"/>
                <a:ea typeface="Arial"/>
                <a:cs typeface="Arial"/>
              </a:defRPr>
            </a:lvl8pPr>
            <a:lvl9pPr algn="l">
              <a:defRPr sz="2025" b="1">
                <a:solidFill>
                  <a:srgbClr val="087F83"/>
                </a:solidFill>
                <a:latin typeface="Arial"/>
                <a:ea typeface="Arial"/>
                <a:cs typeface="Arial"/>
              </a:defRPr>
            </a:lvl9pPr>
          </a:lstStyle>
          <a:p xmlns:a="http://schemas.openxmlformats.org/drawingml/2006/main">
            <a:pPr algn="l">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LIMIT</a:t>
            </a:r>
          </a:p>
        </p:txBody>
      </p:sp>
      <p:sp>
        <p:nvSpPr>
          <p:cNvPr id="16" name="body">
            <a:extLst xmlns:a="http://schemas.openxmlformats.org/drawingml/2006/main">
              <a:ext uri="{FF2B5EF4-FFF2-40B4-BE49-F238E27FC236}">
                <a16:creationId xmlns:a16="http://schemas.microsoft.com/office/drawing/2014/main" id="{FC72687E-F471-4BC1-9925-0CA1A862FF80}"/>
              </a:ext>
            </a:extLst>
          </p:cNvPr>
          <p:cNvSpPr>
            <a:spLocks xmlns:a="http://schemas.openxmlformats.org/drawingml/2006/main" noGrp="1"/>
          </p:cNvSpPr>
          <p:nvPr/>
        </p:nvSpPr>
        <p:spPr>
          <a:xfrm xmlns:a="http://schemas.openxmlformats.org/drawingml/2006/main">
            <a:off x="590550" y="2466975"/>
            <a:ext cx="10763250"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The value that f(x) approaches when x gets close to a chosen input.</a:t>
            </a:r>
          </a:p>
        </p:txBody>
      </p:sp>
      <p:sp>
        <p:nvSpPr>
          <p:cNvPr id="17" name="limit-operator">
            <a:extLst xmlns:a="http://schemas.openxmlformats.org/drawingml/2006/main">
              <a:ext uri="{FF2B5EF4-FFF2-40B4-BE49-F238E27FC236}">
                <a16:creationId xmlns:a16="http://schemas.microsoft.com/office/drawing/2014/main" id="{C4CB90C4-6946-433D-8FFC-8F4D98C7D4D0}"/>
              </a:ext>
            </a:extLst>
          </p:cNvPr>
          <p:cNvSpPr>
            <a:spLocks xmlns:a="http://schemas.openxmlformats.org/drawingml/2006/main" noGrp="1"/>
          </p:cNvSpPr>
          <p:nvPr/>
        </p:nvSpPr>
        <p:spPr>
          <a:xfrm xmlns:a="http://schemas.openxmlformats.org/drawingml/2006/main">
            <a:off x="590550" y="3638550"/>
            <a:ext cx="895350" cy="5476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450" b="1">
                <a:solidFill>
                  <a:srgbClr val="087F83"/>
                </a:solidFill>
                <a:latin typeface="Arial"/>
                <a:ea typeface="Arial"/>
                <a:cs typeface="Arial"/>
              </a:defRPr>
            </a:defPPr>
            <a:lvl1pPr algn="ctr">
              <a:defRPr sz="3450" b="1">
                <a:solidFill>
                  <a:srgbClr val="087F83"/>
                </a:solidFill>
                <a:latin typeface="Arial"/>
                <a:ea typeface="Arial"/>
                <a:cs typeface="Arial"/>
              </a:defRPr>
            </a:lvl1pPr>
            <a:lvl2pPr algn="ctr">
              <a:defRPr sz="3450" b="1">
                <a:solidFill>
                  <a:srgbClr val="087F83"/>
                </a:solidFill>
                <a:latin typeface="Arial"/>
                <a:ea typeface="Arial"/>
                <a:cs typeface="Arial"/>
              </a:defRPr>
            </a:lvl2pPr>
            <a:lvl3pPr algn="ctr">
              <a:defRPr sz="3450" b="1">
                <a:solidFill>
                  <a:srgbClr val="087F83"/>
                </a:solidFill>
                <a:latin typeface="Arial"/>
                <a:ea typeface="Arial"/>
                <a:cs typeface="Arial"/>
              </a:defRPr>
            </a:lvl3pPr>
            <a:lvl4pPr algn="ctr">
              <a:defRPr sz="3450" b="1">
                <a:solidFill>
                  <a:srgbClr val="087F83"/>
                </a:solidFill>
                <a:latin typeface="Arial"/>
                <a:ea typeface="Arial"/>
                <a:cs typeface="Arial"/>
              </a:defRPr>
            </a:lvl4pPr>
            <a:lvl5pPr algn="ctr">
              <a:defRPr sz="3450" b="1">
                <a:solidFill>
                  <a:srgbClr val="087F83"/>
                </a:solidFill>
                <a:latin typeface="Arial"/>
                <a:ea typeface="Arial"/>
                <a:cs typeface="Arial"/>
              </a:defRPr>
            </a:lvl5pPr>
            <a:lvl6pPr algn="ctr">
              <a:defRPr sz="3450" b="1">
                <a:solidFill>
                  <a:srgbClr val="087F83"/>
                </a:solidFill>
                <a:latin typeface="Arial"/>
                <a:ea typeface="Arial"/>
                <a:cs typeface="Arial"/>
              </a:defRPr>
            </a:lvl6pPr>
            <a:lvl7pPr algn="ctr">
              <a:defRPr sz="3450" b="1">
                <a:solidFill>
                  <a:srgbClr val="087F83"/>
                </a:solidFill>
                <a:latin typeface="Arial"/>
                <a:ea typeface="Arial"/>
                <a:cs typeface="Arial"/>
              </a:defRPr>
            </a:lvl7pPr>
            <a:lvl8pPr algn="ctr">
              <a:defRPr sz="3450" b="1">
                <a:solidFill>
                  <a:srgbClr val="087F83"/>
                </a:solidFill>
                <a:latin typeface="Arial"/>
                <a:ea typeface="Arial"/>
                <a:cs typeface="Arial"/>
              </a:defRPr>
            </a:lvl8pPr>
            <a:lvl9pPr algn="ctr">
              <a:defRPr sz="3450" b="1">
                <a:solidFill>
                  <a:srgbClr val="087F83"/>
                </a:solidFill>
                <a:latin typeface="Arial"/>
                <a:ea typeface="Arial"/>
                <a:cs typeface="Arial"/>
              </a:defRPr>
            </a:lvl9pPr>
          </a:lstStyle>
          <a:p xmlns:a="http://schemas.openxmlformats.org/drawingml/2006/main">
            <a:pPr algn="ctr">
              <a:lnSpc>
                <a:spcPct val="112000"/>
              </a:lnSpc>
              <a:buNone/>
              <a:defRPr sz="3450" b="1">
                <a:solidFill>
                  <a:srgbClr val="087F83"/>
                </a:solidFill>
                <a:latin typeface="Arial"/>
                <a:ea typeface="Arial"/>
                <a:cs typeface="Arial"/>
              </a:defRPr>
            </a:pPr>
            <a:r>
              <a:rPr sz="3450" b="1">
                <a:solidFill>
                  <a:srgbClr val="087F83"/>
                </a:solidFill>
                <a:latin typeface="Arial"/>
                <a:ea typeface="Arial"/>
                <a:cs typeface="Arial"/>
              </a:rPr>
              <a:t>lim</a:t>
            </a:r>
          </a:p>
        </p:txBody>
      </p:sp>
      <p:sp>
        <p:nvSpPr>
          <p:cNvPr id="18" name="limit-subscript">
            <a:extLst xmlns:a="http://schemas.openxmlformats.org/drawingml/2006/main">
              <a:ext uri="{FF2B5EF4-FFF2-40B4-BE49-F238E27FC236}">
                <a16:creationId xmlns:a16="http://schemas.microsoft.com/office/drawing/2014/main" id="{14FB7369-C561-4B4B-9F9B-F726444AE2F4}"/>
              </a:ext>
            </a:extLst>
          </p:cNvPr>
          <p:cNvSpPr>
            <a:spLocks xmlns:a="http://schemas.openxmlformats.org/drawingml/2006/main" noGrp="1"/>
          </p:cNvSpPr>
          <p:nvPr/>
        </p:nvSpPr>
        <p:spPr>
          <a:xfrm xmlns:a="http://schemas.openxmlformats.org/drawingml/2006/main">
            <a:off x="523875" y="4199382"/>
            <a:ext cx="10287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875" b="0">
                <a:solidFill>
                  <a:srgbClr val="087F83"/>
                </a:solidFill>
                <a:latin typeface="Arial"/>
                <a:ea typeface="Arial"/>
                <a:cs typeface="Arial"/>
              </a:defRPr>
            </a:defPPr>
            <a:lvl1pPr algn="ctr">
              <a:defRPr sz="1875" b="0">
                <a:solidFill>
                  <a:srgbClr val="087F83"/>
                </a:solidFill>
                <a:latin typeface="Arial"/>
                <a:ea typeface="Arial"/>
                <a:cs typeface="Arial"/>
              </a:defRPr>
            </a:lvl1pPr>
            <a:lvl2pPr algn="ctr">
              <a:defRPr sz="1875" b="0">
                <a:solidFill>
                  <a:srgbClr val="087F83"/>
                </a:solidFill>
                <a:latin typeface="Arial"/>
                <a:ea typeface="Arial"/>
                <a:cs typeface="Arial"/>
              </a:defRPr>
            </a:lvl2pPr>
            <a:lvl3pPr algn="ctr">
              <a:defRPr sz="1875" b="0">
                <a:solidFill>
                  <a:srgbClr val="087F83"/>
                </a:solidFill>
                <a:latin typeface="Arial"/>
                <a:ea typeface="Arial"/>
                <a:cs typeface="Arial"/>
              </a:defRPr>
            </a:lvl3pPr>
            <a:lvl4pPr algn="ctr">
              <a:defRPr sz="1875" b="0">
                <a:solidFill>
                  <a:srgbClr val="087F83"/>
                </a:solidFill>
                <a:latin typeface="Arial"/>
                <a:ea typeface="Arial"/>
                <a:cs typeface="Arial"/>
              </a:defRPr>
            </a:lvl4pPr>
            <a:lvl5pPr algn="ctr">
              <a:defRPr sz="1875" b="0">
                <a:solidFill>
                  <a:srgbClr val="087F83"/>
                </a:solidFill>
                <a:latin typeface="Arial"/>
                <a:ea typeface="Arial"/>
                <a:cs typeface="Arial"/>
              </a:defRPr>
            </a:lvl5pPr>
            <a:lvl6pPr algn="ctr">
              <a:defRPr sz="1875" b="0">
                <a:solidFill>
                  <a:srgbClr val="087F83"/>
                </a:solidFill>
                <a:latin typeface="Arial"/>
                <a:ea typeface="Arial"/>
                <a:cs typeface="Arial"/>
              </a:defRPr>
            </a:lvl6pPr>
            <a:lvl7pPr algn="ctr">
              <a:defRPr sz="1875" b="0">
                <a:solidFill>
                  <a:srgbClr val="087F83"/>
                </a:solidFill>
                <a:latin typeface="Arial"/>
                <a:ea typeface="Arial"/>
                <a:cs typeface="Arial"/>
              </a:defRPr>
            </a:lvl7pPr>
            <a:lvl8pPr algn="ctr">
              <a:defRPr sz="1875" b="0">
                <a:solidFill>
                  <a:srgbClr val="087F83"/>
                </a:solidFill>
                <a:latin typeface="Arial"/>
                <a:ea typeface="Arial"/>
                <a:cs typeface="Arial"/>
              </a:defRPr>
            </a:lvl8pPr>
            <a:lvl9pPr algn="ctr">
              <a:defRPr sz="1875" b="0">
                <a:solidFill>
                  <a:srgbClr val="087F83"/>
                </a:solidFill>
                <a:latin typeface="Arial"/>
                <a:ea typeface="Arial"/>
                <a:cs typeface="Arial"/>
              </a:defRPr>
            </a:lvl9pPr>
          </a:lstStyle>
          <a:p xmlns:a="http://schemas.openxmlformats.org/drawingml/2006/main">
            <a:pPr algn="ctr">
              <a:lnSpc>
                <a:spcPct val="112000"/>
              </a:lnSpc>
              <a:buNone/>
              <a:defRPr sz="1875" b="0">
                <a:solidFill>
                  <a:srgbClr val="087F83"/>
                </a:solidFill>
                <a:latin typeface="Arial"/>
                <a:ea typeface="Arial"/>
                <a:cs typeface="Arial"/>
              </a:defRPr>
            </a:pPr>
            <a:r>
              <a:rPr sz="1875" b="0">
                <a:solidFill>
                  <a:srgbClr val="087F83"/>
                </a:solidFill>
                <a:latin typeface="Arial"/>
                <a:ea typeface="Arial"/>
                <a:cs typeface="Arial"/>
              </a:rPr>
              <a:t>x → c</a:t>
            </a:r>
          </a:p>
        </p:txBody>
      </p:sp>
      <p:sp>
        <p:nvSpPr>
          <p:cNvPr id="19" name="limit-expression">
            <a:extLst xmlns:a="http://schemas.openxmlformats.org/drawingml/2006/main">
              <a:ext uri="{FF2B5EF4-FFF2-40B4-BE49-F238E27FC236}">
                <a16:creationId xmlns:a16="http://schemas.microsoft.com/office/drawing/2014/main" id="{A94FBC2C-1628-4611-99E0-959112F4B0DC}"/>
              </a:ext>
            </a:extLst>
          </p:cNvPr>
          <p:cNvSpPr>
            <a:spLocks xmlns:a="http://schemas.openxmlformats.org/drawingml/2006/main" noGrp="1"/>
          </p:cNvSpPr>
          <p:nvPr/>
        </p:nvSpPr>
        <p:spPr>
          <a:xfrm xmlns:a="http://schemas.openxmlformats.org/drawingml/2006/main">
            <a:off x="1676400" y="3638550"/>
            <a:ext cx="1562671" cy="5476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3450" b="1">
                <a:solidFill>
                  <a:srgbClr val="087F83"/>
                </a:solidFill>
                <a:latin typeface="Arial"/>
                <a:ea typeface="Arial"/>
                <a:cs typeface="Arial"/>
              </a:defRPr>
            </a:defPPr>
            <a:lvl1pPr algn="l">
              <a:defRPr sz="3450" b="1">
                <a:solidFill>
                  <a:srgbClr val="087F83"/>
                </a:solidFill>
                <a:latin typeface="Arial"/>
                <a:ea typeface="Arial"/>
                <a:cs typeface="Arial"/>
              </a:defRPr>
            </a:lvl1pPr>
            <a:lvl2pPr algn="l">
              <a:defRPr sz="3450" b="1">
                <a:solidFill>
                  <a:srgbClr val="087F83"/>
                </a:solidFill>
                <a:latin typeface="Arial"/>
                <a:ea typeface="Arial"/>
                <a:cs typeface="Arial"/>
              </a:defRPr>
            </a:lvl2pPr>
            <a:lvl3pPr algn="l">
              <a:defRPr sz="3450" b="1">
                <a:solidFill>
                  <a:srgbClr val="087F83"/>
                </a:solidFill>
                <a:latin typeface="Arial"/>
                <a:ea typeface="Arial"/>
                <a:cs typeface="Arial"/>
              </a:defRPr>
            </a:lvl3pPr>
            <a:lvl4pPr algn="l">
              <a:defRPr sz="3450" b="1">
                <a:solidFill>
                  <a:srgbClr val="087F83"/>
                </a:solidFill>
                <a:latin typeface="Arial"/>
                <a:ea typeface="Arial"/>
                <a:cs typeface="Arial"/>
              </a:defRPr>
            </a:lvl4pPr>
            <a:lvl5pPr algn="l">
              <a:defRPr sz="3450" b="1">
                <a:solidFill>
                  <a:srgbClr val="087F83"/>
                </a:solidFill>
                <a:latin typeface="Arial"/>
                <a:ea typeface="Arial"/>
                <a:cs typeface="Arial"/>
              </a:defRPr>
            </a:lvl5pPr>
            <a:lvl6pPr algn="l">
              <a:defRPr sz="3450" b="1">
                <a:solidFill>
                  <a:srgbClr val="087F83"/>
                </a:solidFill>
                <a:latin typeface="Arial"/>
                <a:ea typeface="Arial"/>
                <a:cs typeface="Arial"/>
              </a:defRPr>
            </a:lvl6pPr>
            <a:lvl7pPr algn="l">
              <a:defRPr sz="3450" b="1">
                <a:solidFill>
                  <a:srgbClr val="087F83"/>
                </a:solidFill>
                <a:latin typeface="Arial"/>
                <a:ea typeface="Arial"/>
                <a:cs typeface="Arial"/>
              </a:defRPr>
            </a:lvl7pPr>
            <a:lvl8pPr algn="l">
              <a:defRPr sz="3450" b="1">
                <a:solidFill>
                  <a:srgbClr val="087F83"/>
                </a:solidFill>
                <a:latin typeface="Arial"/>
                <a:ea typeface="Arial"/>
                <a:cs typeface="Arial"/>
              </a:defRPr>
            </a:lvl8pPr>
            <a:lvl9pPr algn="l">
              <a:defRPr sz="3450" b="1">
                <a:solidFill>
                  <a:srgbClr val="087F83"/>
                </a:solidFill>
                <a:latin typeface="Arial"/>
                <a:ea typeface="Arial"/>
                <a:cs typeface="Arial"/>
              </a:defRPr>
            </a:lvl9pPr>
          </a:lstStyle>
          <a:p xmlns:a="http://schemas.openxmlformats.org/drawingml/2006/main">
            <a:pPr algn="l">
              <a:lnSpc>
                <a:spcPct val="112000"/>
              </a:lnSpc>
              <a:buNone/>
              <a:defRPr sz="3450" b="1">
                <a:solidFill>
                  <a:srgbClr val="087F83"/>
                </a:solidFill>
                <a:latin typeface="Arial"/>
                <a:ea typeface="Arial"/>
                <a:cs typeface="Arial"/>
              </a:defRPr>
            </a:pPr>
            <a:r>
              <a:rPr sz="3450" b="1">
                <a:solidFill>
                  <a:srgbClr val="087F83"/>
                </a:solidFill>
                <a:latin typeface="Arial"/>
                <a:ea typeface="Arial"/>
                <a:cs typeface="Arial"/>
              </a:rPr>
              <a:t>f(x) = L</a:t>
            </a:r>
          </a:p>
        </p:txBody>
      </p:sp>
      <p:sp>
        <p:nvSpPr>
          <p:cNvPr id="20" name="body">
            <a:extLst xmlns:a="http://schemas.openxmlformats.org/drawingml/2006/main">
              <a:ext uri="{FF2B5EF4-FFF2-40B4-BE49-F238E27FC236}">
                <a16:creationId xmlns:a16="http://schemas.microsoft.com/office/drawing/2014/main" id="{3182099A-D850-43B1-A7CA-3D472E309887}"/>
              </a:ext>
            </a:extLst>
          </p:cNvPr>
          <p:cNvSpPr>
            <a:spLocks xmlns:a="http://schemas.openxmlformats.org/drawingml/2006/main" noGrp="1"/>
          </p:cNvSpPr>
          <p:nvPr/>
        </p:nvSpPr>
        <p:spPr>
          <a:xfrm xmlns:a="http://schemas.openxmlformats.org/drawingml/2006/main">
            <a:off x="590550" y="5086350"/>
            <a:ext cx="10763250"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x approaches c. The output f(x) approaches L.</a:t>
            </a:r>
          </a:p>
        </p:txBody>
      </p:sp>
      <p:sp>
        <p:nvSpPr>
          <p:cNvPr id="21" name="body">
            <a:extLst xmlns:a="http://schemas.openxmlformats.org/drawingml/2006/main">
              <a:ext uri="{FF2B5EF4-FFF2-40B4-BE49-F238E27FC236}">
                <a16:creationId xmlns:a16="http://schemas.microsoft.com/office/drawing/2014/main" id="{447223EC-1124-4781-8917-70EA35EDB9FA}"/>
              </a:ext>
            </a:extLst>
          </p:cNvPr>
          <p:cNvSpPr>
            <a:spLocks xmlns:a="http://schemas.openxmlformats.org/drawingml/2006/main" noGrp="1"/>
          </p:cNvSpPr>
          <p:nvPr/>
        </p:nvSpPr>
        <p:spPr>
          <a:xfrm xmlns:a="http://schemas.openxmlformats.org/drawingml/2006/main">
            <a:off x="590550" y="5686425"/>
            <a:ext cx="10763250" cy="36347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416B91"/>
                </a:solidFill>
                <a:latin typeface="Arial"/>
                <a:ea typeface="Arial"/>
                <a:cs typeface="Arial"/>
              </a:defRPr>
            </a:defPPr>
            <a:lvl1pPr algn="l">
              <a:defRPr sz="1950" b="0">
                <a:solidFill>
                  <a:srgbClr val="416B91"/>
                </a:solidFill>
                <a:latin typeface="Arial"/>
                <a:ea typeface="Arial"/>
                <a:cs typeface="Arial"/>
              </a:defRPr>
            </a:lvl1pPr>
            <a:lvl2pPr algn="l">
              <a:defRPr sz="1950" b="0">
                <a:solidFill>
                  <a:srgbClr val="416B91"/>
                </a:solidFill>
                <a:latin typeface="Arial"/>
                <a:ea typeface="Arial"/>
                <a:cs typeface="Arial"/>
              </a:defRPr>
            </a:lvl2pPr>
            <a:lvl3pPr algn="l">
              <a:defRPr sz="1950" b="0">
                <a:solidFill>
                  <a:srgbClr val="416B91"/>
                </a:solidFill>
                <a:latin typeface="Arial"/>
                <a:ea typeface="Arial"/>
                <a:cs typeface="Arial"/>
              </a:defRPr>
            </a:lvl3pPr>
            <a:lvl4pPr algn="l">
              <a:defRPr sz="1950" b="0">
                <a:solidFill>
                  <a:srgbClr val="416B91"/>
                </a:solidFill>
                <a:latin typeface="Arial"/>
                <a:ea typeface="Arial"/>
                <a:cs typeface="Arial"/>
              </a:defRPr>
            </a:lvl4pPr>
            <a:lvl5pPr algn="l">
              <a:defRPr sz="1950" b="0">
                <a:solidFill>
                  <a:srgbClr val="416B91"/>
                </a:solidFill>
                <a:latin typeface="Arial"/>
                <a:ea typeface="Arial"/>
                <a:cs typeface="Arial"/>
              </a:defRPr>
            </a:lvl5pPr>
            <a:lvl6pPr algn="l">
              <a:defRPr sz="1950" b="0">
                <a:solidFill>
                  <a:srgbClr val="416B91"/>
                </a:solidFill>
                <a:latin typeface="Arial"/>
                <a:ea typeface="Arial"/>
                <a:cs typeface="Arial"/>
              </a:defRPr>
            </a:lvl6pPr>
            <a:lvl7pPr algn="l">
              <a:defRPr sz="1950" b="0">
                <a:solidFill>
                  <a:srgbClr val="416B91"/>
                </a:solidFill>
                <a:latin typeface="Arial"/>
                <a:ea typeface="Arial"/>
                <a:cs typeface="Arial"/>
              </a:defRPr>
            </a:lvl7pPr>
            <a:lvl8pPr algn="l">
              <a:defRPr sz="1950" b="0">
                <a:solidFill>
                  <a:srgbClr val="416B91"/>
                </a:solidFill>
                <a:latin typeface="Arial"/>
                <a:ea typeface="Arial"/>
                <a:cs typeface="Arial"/>
              </a:defRPr>
            </a:lvl8pPr>
            <a:lvl9pPr algn="l">
              <a:defRPr sz="1950" b="0">
                <a:solidFill>
                  <a:srgbClr val="416B91"/>
                </a:solidFill>
                <a:latin typeface="Arial"/>
                <a:ea typeface="Arial"/>
                <a:cs typeface="Arial"/>
              </a:defRPr>
            </a:lvl9pPr>
          </a:lstStyle>
          <a:p xmlns:a="http://schemas.openxmlformats.org/drawingml/2006/main">
            <a:pPr algn="l">
              <a:lnSpc>
                <a:spcPct val="112000"/>
              </a:lnSpc>
              <a:buNone/>
              <a:defRPr sz="1950" b="0">
                <a:solidFill>
                  <a:srgbClr val="416B91"/>
                </a:solidFill>
                <a:latin typeface="Arial"/>
                <a:ea typeface="Arial"/>
                <a:cs typeface="Arial"/>
              </a:defRPr>
            </a:pPr>
            <a:r>
              <a:rPr sz="1950" b="0">
                <a:solidFill>
                  <a:srgbClr val="416B91"/>
                </a:solidFill>
                <a:latin typeface="Arial"/>
                <a:ea typeface="Arial"/>
                <a:cs typeface="Arial"/>
              </a:rPr>
              <a:t>We study nearby inputs with x ≠ c.</a:t>
            </a:r>
          </a:p>
        </p:txBody>
      </p:sp>
    </p:spTree>
    <p:extLst>
      <p:ext uri="{BB962C8B-B14F-4D97-AF65-F5344CB8AC3E}">
        <p14:creationId xmlns:p14="http://schemas.microsoft.com/office/powerpoint/2010/main" val="1708767225"/>
      </p:ext>
    </p:extLst>
  </p:cSld>
</p:sld>
</file>

<file path=ppt/slides/slide3.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1.2</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1: reading the notation</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 / QUESTION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03</a:t>
            </a:r>
          </a:p>
        </p:txBody>
      </p:sp>
      <p:sp>
        <p:nvSpPr>
          <p:cNvPr id="15" name="limit-operator">
            <a:extLst xmlns:a="http://schemas.openxmlformats.org/drawingml/2006/main">
              <a:ext uri="{FF2B5EF4-FFF2-40B4-BE49-F238E27FC236}">
                <a16:creationId xmlns:a16="http://schemas.microsoft.com/office/drawing/2014/main" id="{23F9F5ED-DF42-4F15-97F1-04C61BC47664}"/>
              </a:ext>
            </a:extLst>
          </p:cNvPr>
          <p:cNvSpPr>
            <a:spLocks xmlns:a="http://schemas.openxmlformats.org/drawingml/2006/main" noGrp="1"/>
          </p:cNvSpPr>
          <p:nvPr/>
        </p:nvSpPr>
        <p:spPr>
          <a:xfrm xmlns:a="http://schemas.openxmlformats.org/drawingml/2006/main">
            <a:off x="590550" y="2009775"/>
            <a:ext cx="895350" cy="5476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450" b="1">
                <a:solidFill>
                  <a:srgbClr val="087F83"/>
                </a:solidFill>
                <a:latin typeface="Arial"/>
                <a:ea typeface="Arial"/>
                <a:cs typeface="Arial"/>
              </a:defRPr>
            </a:defPPr>
            <a:lvl1pPr algn="ctr">
              <a:defRPr sz="3450" b="1">
                <a:solidFill>
                  <a:srgbClr val="087F83"/>
                </a:solidFill>
                <a:latin typeface="Arial"/>
                <a:ea typeface="Arial"/>
                <a:cs typeface="Arial"/>
              </a:defRPr>
            </a:lvl1pPr>
            <a:lvl2pPr algn="ctr">
              <a:defRPr sz="3450" b="1">
                <a:solidFill>
                  <a:srgbClr val="087F83"/>
                </a:solidFill>
                <a:latin typeface="Arial"/>
                <a:ea typeface="Arial"/>
                <a:cs typeface="Arial"/>
              </a:defRPr>
            </a:lvl2pPr>
            <a:lvl3pPr algn="ctr">
              <a:defRPr sz="3450" b="1">
                <a:solidFill>
                  <a:srgbClr val="087F83"/>
                </a:solidFill>
                <a:latin typeface="Arial"/>
                <a:ea typeface="Arial"/>
                <a:cs typeface="Arial"/>
              </a:defRPr>
            </a:lvl3pPr>
            <a:lvl4pPr algn="ctr">
              <a:defRPr sz="3450" b="1">
                <a:solidFill>
                  <a:srgbClr val="087F83"/>
                </a:solidFill>
                <a:latin typeface="Arial"/>
                <a:ea typeface="Arial"/>
                <a:cs typeface="Arial"/>
              </a:defRPr>
            </a:lvl4pPr>
            <a:lvl5pPr algn="ctr">
              <a:defRPr sz="3450" b="1">
                <a:solidFill>
                  <a:srgbClr val="087F83"/>
                </a:solidFill>
                <a:latin typeface="Arial"/>
                <a:ea typeface="Arial"/>
                <a:cs typeface="Arial"/>
              </a:defRPr>
            </a:lvl5pPr>
            <a:lvl6pPr algn="ctr">
              <a:defRPr sz="3450" b="1">
                <a:solidFill>
                  <a:srgbClr val="087F83"/>
                </a:solidFill>
                <a:latin typeface="Arial"/>
                <a:ea typeface="Arial"/>
                <a:cs typeface="Arial"/>
              </a:defRPr>
            </a:lvl6pPr>
            <a:lvl7pPr algn="ctr">
              <a:defRPr sz="3450" b="1">
                <a:solidFill>
                  <a:srgbClr val="087F83"/>
                </a:solidFill>
                <a:latin typeface="Arial"/>
                <a:ea typeface="Arial"/>
                <a:cs typeface="Arial"/>
              </a:defRPr>
            </a:lvl7pPr>
            <a:lvl8pPr algn="ctr">
              <a:defRPr sz="3450" b="1">
                <a:solidFill>
                  <a:srgbClr val="087F83"/>
                </a:solidFill>
                <a:latin typeface="Arial"/>
                <a:ea typeface="Arial"/>
                <a:cs typeface="Arial"/>
              </a:defRPr>
            </a:lvl8pPr>
            <a:lvl9pPr algn="ctr">
              <a:defRPr sz="3450" b="1">
                <a:solidFill>
                  <a:srgbClr val="087F83"/>
                </a:solidFill>
                <a:latin typeface="Arial"/>
                <a:ea typeface="Arial"/>
                <a:cs typeface="Arial"/>
              </a:defRPr>
            </a:lvl9pPr>
          </a:lstStyle>
          <a:p xmlns:a="http://schemas.openxmlformats.org/drawingml/2006/main">
            <a:pPr algn="ctr">
              <a:lnSpc>
                <a:spcPct val="112000"/>
              </a:lnSpc>
              <a:buNone/>
              <a:defRPr sz="3450" b="1">
                <a:solidFill>
                  <a:srgbClr val="087F83"/>
                </a:solidFill>
                <a:latin typeface="Arial"/>
                <a:ea typeface="Arial"/>
                <a:cs typeface="Arial"/>
              </a:defRPr>
            </a:pPr>
            <a:r>
              <a:rPr sz="3450" b="1">
                <a:solidFill>
                  <a:srgbClr val="087F83"/>
                </a:solidFill>
                <a:latin typeface="Arial"/>
                <a:ea typeface="Arial"/>
                <a:cs typeface="Arial"/>
              </a:rPr>
              <a:t>lim</a:t>
            </a:r>
          </a:p>
        </p:txBody>
      </p:sp>
      <p:sp>
        <p:nvSpPr>
          <p:cNvPr id="16" name="limit-subscript">
            <a:extLst xmlns:a="http://schemas.openxmlformats.org/drawingml/2006/main">
              <a:ext uri="{FF2B5EF4-FFF2-40B4-BE49-F238E27FC236}">
                <a16:creationId xmlns:a16="http://schemas.microsoft.com/office/drawing/2014/main" id="{D94AE2A2-5812-416D-9396-C650A85BFCD2}"/>
              </a:ext>
            </a:extLst>
          </p:cNvPr>
          <p:cNvSpPr>
            <a:spLocks xmlns:a="http://schemas.openxmlformats.org/drawingml/2006/main" noGrp="1"/>
          </p:cNvSpPr>
          <p:nvPr/>
        </p:nvSpPr>
        <p:spPr>
          <a:xfrm xmlns:a="http://schemas.openxmlformats.org/drawingml/2006/main">
            <a:off x="523875" y="2570607"/>
            <a:ext cx="10287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875" b="0">
                <a:solidFill>
                  <a:srgbClr val="087F83"/>
                </a:solidFill>
                <a:latin typeface="Arial"/>
                <a:ea typeface="Arial"/>
                <a:cs typeface="Arial"/>
              </a:defRPr>
            </a:defPPr>
            <a:lvl1pPr algn="ctr">
              <a:defRPr sz="1875" b="0">
                <a:solidFill>
                  <a:srgbClr val="087F83"/>
                </a:solidFill>
                <a:latin typeface="Arial"/>
                <a:ea typeface="Arial"/>
                <a:cs typeface="Arial"/>
              </a:defRPr>
            </a:lvl1pPr>
            <a:lvl2pPr algn="ctr">
              <a:defRPr sz="1875" b="0">
                <a:solidFill>
                  <a:srgbClr val="087F83"/>
                </a:solidFill>
                <a:latin typeface="Arial"/>
                <a:ea typeface="Arial"/>
                <a:cs typeface="Arial"/>
              </a:defRPr>
            </a:lvl2pPr>
            <a:lvl3pPr algn="ctr">
              <a:defRPr sz="1875" b="0">
                <a:solidFill>
                  <a:srgbClr val="087F83"/>
                </a:solidFill>
                <a:latin typeface="Arial"/>
                <a:ea typeface="Arial"/>
                <a:cs typeface="Arial"/>
              </a:defRPr>
            </a:lvl3pPr>
            <a:lvl4pPr algn="ctr">
              <a:defRPr sz="1875" b="0">
                <a:solidFill>
                  <a:srgbClr val="087F83"/>
                </a:solidFill>
                <a:latin typeface="Arial"/>
                <a:ea typeface="Arial"/>
                <a:cs typeface="Arial"/>
              </a:defRPr>
            </a:lvl4pPr>
            <a:lvl5pPr algn="ctr">
              <a:defRPr sz="1875" b="0">
                <a:solidFill>
                  <a:srgbClr val="087F83"/>
                </a:solidFill>
                <a:latin typeface="Arial"/>
                <a:ea typeface="Arial"/>
                <a:cs typeface="Arial"/>
              </a:defRPr>
            </a:lvl5pPr>
            <a:lvl6pPr algn="ctr">
              <a:defRPr sz="1875" b="0">
                <a:solidFill>
                  <a:srgbClr val="087F83"/>
                </a:solidFill>
                <a:latin typeface="Arial"/>
                <a:ea typeface="Arial"/>
                <a:cs typeface="Arial"/>
              </a:defRPr>
            </a:lvl6pPr>
            <a:lvl7pPr algn="ctr">
              <a:defRPr sz="1875" b="0">
                <a:solidFill>
                  <a:srgbClr val="087F83"/>
                </a:solidFill>
                <a:latin typeface="Arial"/>
                <a:ea typeface="Arial"/>
                <a:cs typeface="Arial"/>
              </a:defRPr>
            </a:lvl7pPr>
            <a:lvl8pPr algn="ctr">
              <a:defRPr sz="1875" b="0">
                <a:solidFill>
                  <a:srgbClr val="087F83"/>
                </a:solidFill>
                <a:latin typeface="Arial"/>
                <a:ea typeface="Arial"/>
                <a:cs typeface="Arial"/>
              </a:defRPr>
            </a:lvl8pPr>
            <a:lvl9pPr algn="ctr">
              <a:defRPr sz="1875" b="0">
                <a:solidFill>
                  <a:srgbClr val="087F83"/>
                </a:solidFill>
                <a:latin typeface="Arial"/>
                <a:ea typeface="Arial"/>
                <a:cs typeface="Arial"/>
              </a:defRPr>
            </a:lvl9pPr>
          </a:lstStyle>
          <a:p xmlns:a="http://schemas.openxmlformats.org/drawingml/2006/main">
            <a:pPr algn="ctr">
              <a:lnSpc>
                <a:spcPct val="112000"/>
              </a:lnSpc>
              <a:buNone/>
              <a:defRPr sz="1875" b="0">
                <a:solidFill>
                  <a:srgbClr val="087F83"/>
                </a:solidFill>
                <a:latin typeface="Arial"/>
                <a:ea typeface="Arial"/>
                <a:cs typeface="Arial"/>
              </a:defRPr>
            </a:pPr>
            <a:r>
              <a:rPr sz="1875" b="0">
                <a:solidFill>
                  <a:srgbClr val="087F83"/>
                </a:solidFill>
                <a:latin typeface="Arial"/>
                <a:ea typeface="Arial"/>
                <a:cs typeface="Arial"/>
              </a:rPr>
              <a:t>x → 3</a:t>
            </a:r>
          </a:p>
        </p:txBody>
      </p:sp>
      <p:sp>
        <p:nvSpPr>
          <p:cNvPr id="17" name="limit-expression">
            <a:extLst xmlns:a="http://schemas.openxmlformats.org/drawingml/2006/main">
              <a:ext uri="{FF2B5EF4-FFF2-40B4-BE49-F238E27FC236}">
                <a16:creationId xmlns:a16="http://schemas.microsoft.com/office/drawing/2014/main" id="{11DD05BC-6A22-4D2F-BA69-F2850469E22B}"/>
              </a:ext>
            </a:extLst>
          </p:cNvPr>
          <p:cNvSpPr>
            <a:spLocks xmlns:a="http://schemas.openxmlformats.org/drawingml/2006/main" noGrp="1"/>
          </p:cNvSpPr>
          <p:nvPr/>
        </p:nvSpPr>
        <p:spPr>
          <a:xfrm xmlns:a="http://schemas.openxmlformats.org/drawingml/2006/main">
            <a:off x="1676400" y="2009775"/>
            <a:ext cx="1916335" cy="5476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3450" b="1">
                <a:solidFill>
                  <a:srgbClr val="087F83"/>
                </a:solidFill>
                <a:latin typeface="Arial"/>
                <a:ea typeface="Arial"/>
                <a:cs typeface="Arial"/>
              </a:defRPr>
            </a:defPPr>
            <a:lvl1pPr algn="l">
              <a:defRPr sz="3450" b="1">
                <a:solidFill>
                  <a:srgbClr val="087F83"/>
                </a:solidFill>
                <a:latin typeface="Arial"/>
                <a:ea typeface="Arial"/>
                <a:cs typeface="Arial"/>
              </a:defRPr>
            </a:lvl1pPr>
            <a:lvl2pPr algn="l">
              <a:defRPr sz="3450" b="1">
                <a:solidFill>
                  <a:srgbClr val="087F83"/>
                </a:solidFill>
                <a:latin typeface="Arial"/>
                <a:ea typeface="Arial"/>
                <a:cs typeface="Arial"/>
              </a:defRPr>
            </a:lvl2pPr>
            <a:lvl3pPr algn="l">
              <a:defRPr sz="3450" b="1">
                <a:solidFill>
                  <a:srgbClr val="087F83"/>
                </a:solidFill>
                <a:latin typeface="Arial"/>
                <a:ea typeface="Arial"/>
                <a:cs typeface="Arial"/>
              </a:defRPr>
            </a:lvl3pPr>
            <a:lvl4pPr algn="l">
              <a:defRPr sz="3450" b="1">
                <a:solidFill>
                  <a:srgbClr val="087F83"/>
                </a:solidFill>
                <a:latin typeface="Arial"/>
                <a:ea typeface="Arial"/>
                <a:cs typeface="Arial"/>
              </a:defRPr>
            </a:lvl4pPr>
            <a:lvl5pPr algn="l">
              <a:defRPr sz="3450" b="1">
                <a:solidFill>
                  <a:srgbClr val="087F83"/>
                </a:solidFill>
                <a:latin typeface="Arial"/>
                <a:ea typeface="Arial"/>
                <a:cs typeface="Arial"/>
              </a:defRPr>
            </a:lvl5pPr>
            <a:lvl6pPr algn="l">
              <a:defRPr sz="3450" b="1">
                <a:solidFill>
                  <a:srgbClr val="087F83"/>
                </a:solidFill>
                <a:latin typeface="Arial"/>
                <a:ea typeface="Arial"/>
                <a:cs typeface="Arial"/>
              </a:defRPr>
            </a:lvl6pPr>
            <a:lvl7pPr algn="l">
              <a:defRPr sz="3450" b="1">
                <a:solidFill>
                  <a:srgbClr val="087F83"/>
                </a:solidFill>
                <a:latin typeface="Arial"/>
                <a:ea typeface="Arial"/>
                <a:cs typeface="Arial"/>
              </a:defRPr>
            </a:lvl7pPr>
            <a:lvl8pPr algn="l">
              <a:defRPr sz="3450" b="1">
                <a:solidFill>
                  <a:srgbClr val="087F83"/>
                </a:solidFill>
                <a:latin typeface="Arial"/>
                <a:ea typeface="Arial"/>
                <a:cs typeface="Arial"/>
              </a:defRPr>
            </a:lvl8pPr>
            <a:lvl9pPr algn="l">
              <a:defRPr sz="3450" b="1">
                <a:solidFill>
                  <a:srgbClr val="087F83"/>
                </a:solidFill>
                <a:latin typeface="Arial"/>
                <a:ea typeface="Arial"/>
                <a:cs typeface="Arial"/>
              </a:defRPr>
            </a:lvl9pPr>
          </a:lstStyle>
          <a:p xmlns:a="http://schemas.openxmlformats.org/drawingml/2006/main">
            <a:pPr algn="l">
              <a:lnSpc>
                <a:spcPct val="112000"/>
              </a:lnSpc>
              <a:buNone/>
              <a:defRPr sz="3450" b="1">
                <a:solidFill>
                  <a:srgbClr val="087F83"/>
                </a:solidFill>
                <a:latin typeface="Arial"/>
                <a:ea typeface="Arial"/>
                <a:cs typeface="Arial"/>
              </a:defRPr>
            </a:pPr>
            <a:r>
              <a:rPr sz="3450" b="1">
                <a:solidFill>
                  <a:srgbClr val="087F83"/>
                </a:solidFill>
                <a:latin typeface="Arial"/>
                <a:ea typeface="Arial"/>
                <a:cs typeface="Arial"/>
              </a:rPr>
              <a:t>g(x) = −2</a:t>
            </a:r>
          </a:p>
        </p:txBody>
      </p:sp>
      <p:sp>
        <p:nvSpPr>
          <p:cNvPr id="18" name="part">
            <a:extLst xmlns:a="http://schemas.openxmlformats.org/drawingml/2006/main">
              <a:ext uri="{FF2B5EF4-FFF2-40B4-BE49-F238E27FC236}">
                <a16:creationId xmlns:a16="http://schemas.microsoft.com/office/drawing/2014/main" id="{F42042C3-EA52-4AD4-9AAB-41EE9574131D}"/>
              </a:ext>
            </a:extLst>
          </p:cNvPr>
          <p:cNvSpPr>
            <a:spLocks xmlns:a="http://schemas.openxmlformats.org/drawingml/2006/main" noGrp="1"/>
          </p:cNvSpPr>
          <p:nvPr/>
        </p:nvSpPr>
        <p:spPr>
          <a:xfrm xmlns:a="http://schemas.openxmlformats.org/drawingml/2006/main">
            <a:off x="590550" y="341947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9" name="body">
            <a:extLst xmlns:a="http://schemas.openxmlformats.org/drawingml/2006/main">
              <a:ext uri="{FF2B5EF4-FFF2-40B4-BE49-F238E27FC236}">
                <a16:creationId xmlns:a16="http://schemas.microsoft.com/office/drawing/2014/main" id="{4CEDC244-A8FD-4F02-ABFD-28DFD00CA110}"/>
              </a:ext>
            </a:extLst>
          </p:cNvPr>
          <p:cNvSpPr>
            <a:spLocks xmlns:a="http://schemas.openxmlformats.org/drawingml/2006/main" noGrp="1"/>
          </p:cNvSpPr>
          <p:nvPr/>
        </p:nvSpPr>
        <p:spPr>
          <a:xfrm xmlns:a="http://schemas.openxmlformats.org/drawingml/2006/main">
            <a:off x="1238250" y="3419475"/>
            <a:ext cx="9829800"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State the input target.</a:t>
            </a:r>
          </a:p>
        </p:txBody>
      </p:sp>
      <p:sp>
        <p:nvSpPr>
          <p:cNvPr id="20" name="part">
            <a:extLst xmlns:a="http://schemas.openxmlformats.org/drawingml/2006/main">
              <a:ext uri="{FF2B5EF4-FFF2-40B4-BE49-F238E27FC236}">
                <a16:creationId xmlns:a16="http://schemas.microsoft.com/office/drawing/2014/main" id="{59A9FCAB-89D3-4641-B5C4-4964FCF5DC12}"/>
              </a:ext>
            </a:extLst>
          </p:cNvPr>
          <p:cNvSpPr>
            <a:spLocks xmlns:a="http://schemas.openxmlformats.org/drawingml/2006/main" noGrp="1"/>
          </p:cNvSpPr>
          <p:nvPr/>
        </p:nvSpPr>
        <p:spPr>
          <a:xfrm xmlns:a="http://schemas.openxmlformats.org/drawingml/2006/main">
            <a:off x="590550" y="425767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21" name="body">
            <a:extLst xmlns:a="http://schemas.openxmlformats.org/drawingml/2006/main">
              <a:ext uri="{FF2B5EF4-FFF2-40B4-BE49-F238E27FC236}">
                <a16:creationId xmlns:a16="http://schemas.microsoft.com/office/drawing/2014/main" id="{35FD4416-7CA5-4587-B5DA-E532971BD72B}"/>
              </a:ext>
            </a:extLst>
          </p:cNvPr>
          <p:cNvSpPr>
            <a:spLocks xmlns:a="http://schemas.openxmlformats.org/drawingml/2006/main" noGrp="1"/>
          </p:cNvSpPr>
          <p:nvPr/>
        </p:nvSpPr>
        <p:spPr>
          <a:xfrm xmlns:a="http://schemas.openxmlformats.org/drawingml/2006/main">
            <a:off x="1238250" y="4257675"/>
            <a:ext cx="9829800"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State the output limit.</a:t>
            </a:r>
          </a:p>
        </p:txBody>
      </p:sp>
      <p:sp>
        <p:nvSpPr>
          <p:cNvPr id="22" name="part">
            <a:extLst xmlns:a="http://schemas.openxmlformats.org/drawingml/2006/main">
              <a:ext uri="{FF2B5EF4-FFF2-40B4-BE49-F238E27FC236}">
                <a16:creationId xmlns:a16="http://schemas.microsoft.com/office/drawing/2014/main" id="{F2B56A15-0B36-4922-A7C0-034604CFE684}"/>
              </a:ext>
            </a:extLst>
          </p:cNvPr>
          <p:cNvSpPr>
            <a:spLocks xmlns:a="http://schemas.openxmlformats.org/drawingml/2006/main" noGrp="1"/>
          </p:cNvSpPr>
          <p:nvPr/>
        </p:nvSpPr>
        <p:spPr>
          <a:xfrm xmlns:a="http://schemas.openxmlformats.org/drawingml/2006/main">
            <a:off x="590550" y="509587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23" name="body">
            <a:extLst xmlns:a="http://schemas.openxmlformats.org/drawingml/2006/main">
              <a:ext uri="{FF2B5EF4-FFF2-40B4-BE49-F238E27FC236}">
                <a16:creationId xmlns:a16="http://schemas.microsoft.com/office/drawing/2014/main" id="{F52A375B-086D-47F5-A7FB-9D37C879A44E}"/>
              </a:ext>
            </a:extLst>
          </p:cNvPr>
          <p:cNvSpPr>
            <a:spLocks xmlns:a="http://schemas.openxmlformats.org/drawingml/2006/main" noGrp="1"/>
          </p:cNvSpPr>
          <p:nvPr/>
        </p:nvSpPr>
        <p:spPr>
          <a:xfrm xmlns:a="http://schemas.openxmlformats.org/drawingml/2006/main">
            <a:off x="1238250" y="5095875"/>
            <a:ext cx="9829800"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Read the full statement in words.</a:t>
            </a:r>
          </a:p>
        </p:txBody>
      </p:sp>
      <p:sp>
        <p:nvSpPr>
          <p:cNvPr id="24" name="hint">
            <a:extLst xmlns:a="http://schemas.openxmlformats.org/drawingml/2006/main">
              <a:ext uri="{FF2B5EF4-FFF2-40B4-BE49-F238E27FC236}">
                <a16:creationId xmlns:a16="http://schemas.microsoft.com/office/drawing/2014/main" id="{E4D62AB2-7B99-42E9-91B0-84F5EF211D1D}"/>
              </a:ext>
            </a:extLst>
          </p:cNvPr>
          <p:cNvSpPr>
            <a:spLocks xmlns:a="http://schemas.openxmlformats.org/drawingml/2006/main" noGrp="1"/>
          </p:cNvSpPr>
          <p:nvPr/>
        </p:nvSpPr>
        <p:spPr>
          <a:xfrm xmlns:a="http://schemas.openxmlformats.org/drawingml/2006/main">
            <a:off x="590550" y="5686425"/>
            <a:ext cx="10763250" cy="34137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0">
                <a:solidFill>
                  <a:srgbClr val="416B91"/>
                </a:solidFill>
                <a:latin typeface="Arial"/>
                <a:ea typeface="Arial"/>
                <a:cs typeface="Arial"/>
              </a:defRPr>
            </a:defPPr>
            <a:lvl1pPr algn="l">
              <a:defRPr sz="1800" b="0">
                <a:solidFill>
                  <a:srgbClr val="416B91"/>
                </a:solidFill>
                <a:latin typeface="Arial"/>
                <a:ea typeface="Arial"/>
                <a:cs typeface="Arial"/>
              </a:defRPr>
            </a:lvl1pPr>
            <a:lvl2pPr algn="l">
              <a:defRPr sz="1800" b="0">
                <a:solidFill>
                  <a:srgbClr val="416B91"/>
                </a:solidFill>
                <a:latin typeface="Arial"/>
                <a:ea typeface="Arial"/>
                <a:cs typeface="Arial"/>
              </a:defRPr>
            </a:lvl2pPr>
            <a:lvl3pPr algn="l">
              <a:defRPr sz="1800" b="0">
                <a:solidFill>
                  <a:srgbClr val="416B91"/>
                </a:solidFill>
                <a:latin typeface="Arial"/>
                <a:ea typeface="Arial"/>
                <a:cs typeface="Arial"/>
              </a:defRPr>
            </a:lvl3pPr>
            <a:lvl4pPr algn="l">
              <a:defRPr sz="1800" b="0">
                <a:solidFill>
                  <a:srgbClr val="416B91"/>
                </a:solidFill>
                <a:latin typeface="Arial"/>
                <a:ea typeface="Arial"/>
                <a:cs typeface="Arial"/>
              </a:defRPr>
            </a:lvl4pPr>
            <a:lvl5pPr algn="l">
              <a:defRPr sz="1800" b="0">
                <a:solidFill>
                  <a:srgbClr val="416B91"/>
                </a:solidFill>
                <a:latin typeface="Arial"/>
                <a:ea typeface="Arial"/>
                <a:cs typeface="Arial"/>
              </a:defRPr>
            </a:lvl5pPr>
            <a:lvl6pPr algn="l">
              <a:defRPr sz="1800" b="0">
                <a:solidFill>
                  <a:srgbClr val="416B91"/>
                </a:solidFill>
                <a:latin typeface="Arial"/>
                <a:ea typeface="Arial"/>
                <a:cs typeface="Arial"/>
              </a:defRPr>
            </a:lvl6pPr>
            <a:lvl7pPr algn="l">
              <a:defRPr sz="1800" b="0">
                <a:solidFill>
                  <a:srgbClr val="416B91"/>
                </a:solidFill>
                <a:latin typeface="Arial"/>
                <a:ea typeface="Arial"/>
                <a:cs typeface="Arial"/>
              </a:defRPr>
            </a:lvl7pPr>
            <a:lvl8pPr algn="l">
              <a:defRPr sz="1800" b="0">
                <a:solidFill>
                  <a:srgbClr val="416B91"/>
                </a:solidFill>
                <a:latin typeface="Arial"/>
                <a:ea typeface="Arial"/>
                <a:cs typeface="Arial"/>
              </a:defRPr>
            </a:lvl8pPr>
            <a:lvl9pPr algn="l">
              <a:defRPr sz="1800" b="0">
                <a:solidFill>
                  <a:srgbClr val="416B91"/>
                </a:solidFill>
                <a:latin typeface="Arial"/>
                <a:ea typeface="Arial"/>
                <a:cs typeface="Arial"/>
              </a:defRPr>
            </a:lvl9pPr>
          </a:lstStyle>
          <a:p xmlns:a="http://schemas.openxmlformats.org/drawingml/2006/main">
            <a:pPr algn="l">
              <a:lnSpc>
                <a:spcPct val="112000"/>
              </a:lnSpc>
              <a:buNone/>
              <a:defRPr sz="1800" b="0">
                <a:solidFill>
                  <a:srgbClr val="416B91"/>
                </a:solidFill>
                <a:latin typeface="Arial"/>
                <a:ea typeface="Arial"/>
                <a:cs typeface="Arial"/>
              </a:defRPr>
            </a:pPr>
            <a:r>
              <a:rPr sz="1800" b="0">
                <a:solidFill>
                  <a:srgbClr val="416B91"/>
                </a:solidFill>
                <a:latin typeface="Arial"/>
                <a:ea typeface="Arial"/>
                <a:cs typeface="Arial"/>
              </a:rPr>
              <a:t>Hint: Track the input and output separately.</a:t>
            </a:r>
          </a:p>
        </p:txBody>
      </p:sp>
    </p:spTree>
    <p:extLst>
      <p:ext uri="{BB962C8B-B14F-4D97-AF65-F5344CB8AC3E}">
        <p14:creationId xmlns:p14="http://schemas.microsoft.com/office/powerpoint/2010/main" val="1708767225"/>
      </p:ext>
    </p:extLst>
  </p:cSld>
</p:sld>
</file>

<file path=ppt/slides/slide4.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1.2</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1: worked answer</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 / KEY AND EXPLANATION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04</a:t>
            </a:r>
          </a:p>
        </p:txBody>
      </p:sp>
      <p:graphicFrame>
        <p:nvGraphicFramePr>
          <p:cNvPr id="15" name="">
            <a:extLst xmlns:a="http://schemas.openxmlformats.org/drawingml/2006/main">
              <a:ext uri="{FF2B5EF4-FFF2-40B4-BE49-F238E27FC236}">
                <a16:creationId xmlns:a16="http://schemas.microsoft.com/office/drawing/2014/main" id="{B041B651-A3A6-4473-8C4F-1CB085BB8789}"/>
              </a:ext>
            </a:extLst>
          </p:cNvPr>
          <p:cNvGraphicFramePr/>
          <p:nvPr/>
        </p:nvGraphicFramePr>
        <p:xfrm>
          <a:off xmlns:a="http://schemas.openxmlformats.org/drawingml/2006/main" x="590550" y="2009775"/>
          <a:ext xmlns:a="http://schemas.openxmlformats.org/drawingml/2006/main" cx="10763250" cy="1695450"/>
        </p:xfrm>
        <a:graphic xmlns:a="http://schemas.openxmlformats.org/drawingml/2006/main">
          <a:graphicData uri="http://schemas.openxmlformats.org/drawingml/2006/table">
            <a:tbl>
              <a:tblPr/>
              <a:tblGrid>
                <a:gridCol w="1714500"/>
                <a:gridCol w="6667500"/>
                <a:gridCol w="2381250"/>
              </a:tblGrid>
              <a:tr h="565150">
                <a:tc>
                  <a:txBody>
                    <a:bodyPr lIns="95250" tIns="95250" rIns="95250" bIns="95250">
                      <a:noAutofit/>
                    </a:bodyPr>
                    <a:lstStyle/>
                    <a:p>
                      <a:pPr algn="l"/>
                      <a:r>
                        <a:rPr sz="2175" b="1">
                          <a:solidFill>
                            <a:srgbClr val="FFFFFF"/>
                          </a:solidFill>
                          <a:latin typeface="Arial"/>
                          <a:ea typeface="Arial"/>
                          <a:cs typeface="Arial"/>
                        </a:rPr>
                        <a:t>Part</a:t>
                      </a:r>
                    </a:p>
                  </a:txBody>
                  <a:tcPr marL="91440" marR="91440" marT="45720" marB="45720" anchor="ctr">
                    <a:lnL w="19050">
                      <a:solidFill>
                        <a:srgbClr val="FAF6E8"/>
                      </a:solidFill>
                      <a:prstDash val="solid"/>
                    </a:lnL>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c>
                  <a:txBody>
                    <a:bodyPr lIns="95250" tIns="95250" rIns="95250" bIns="95250">
                      <a:noAutofit/>
                    </a:bodyPr>
                    <a:lstStyle/>
                    <a:p>
                      <a:pPr algn="l"/>
                      <a:r>
                        <a:rPr sz="2175" b="1">
                          <a:solidFill>
                            <a:srgbClr val="FFFFFF"/>
                          </a:solidFill>
                          <a:latin typeface="Arial"/>
                          <a:ea typeface="Arial"/>
                          <a:cs typeface="Arial"/>
                        </a:rPr>
                        <a:t>Quantity</a:t>
                      </a:r>
                    </a:p>
                  </a:txBody>
                  <a:tcPr marL="91440" marR="91440" marT="45720" marB="45720" anchor="ctr">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c>
                  <a:txBody>
                    <a:bodyPr lIns="95250" tIns="95250" rIns="95250" bIns="95250">
                      <a:noAutofit/>
                    </a:bodyPr>
                    <a:lstStyle/>
                    <a:p>
                      <a:pPr algn="l"/>
                      <a:r>
                        <a:rPr sz="2175" b="1">
                          <a:solidFill>
                            <a:srgbClr val="FFFFFF"/>
                          </a:solidFill>
                          <a:latin typeface="Arial"/>
                          <a:ea typeface="Arial"/>
                          <a:cs typeface="Arial"/>
                        </a:rPr>
                        <a:t>Value</a:t>
                      </a:r>
                    </a:p>
                  </a:txBody>
                  <a:tcPr marL="91440" marR="91440" marT="45720" marB="45720" anchor="ctr">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r>
              <a:tr h="565150">
                <a:tc>
                  <a:txBody>
                    <a:bodyPr lIns="95250" tIns="95250" rIns="95250" bIns="95250">
                      <a:noAutofit/>
                    </a:bodyPr>
                    <a:lstStyle/>
                    <a:p>
                      <a:pPr algn="l"/>
                      <a:r>
                        <a:rPr sz="2175" b="0">
                          <a:solidFill>
                            <a:srgbClr val="172D34"/>
                          </a:solidFill>
                          <a:latin typeface="Arial"/>
                          <a:ea typeface="Arial"/>
                          <a:cs typeface="Arial"/>
                        </a:rPr>
                        <a:t>(a)</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175" b="0">
                          <a:solidFill>
                            <a:srgbClr val="172D34"/>
                          </a:solidFill>
                          <a:latin typeface="Arial"/>
                          <a:ea typeface="Arial"/>
                          <a:cs typeface="Arial"/>
                        </a:rPr>
                        <a:t>Input target</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175" b="0">
                          <a:solidFill>
                            <a:srgbClr val="172D34"/>
                          </a:solidFill>
                          <a:latin typeface="Arial"/>
                          <a:ea typeface="Arial"/>
                          <a:cs typeface="Arial"/>
                        </a:rPr>
                        <a:t>3</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r>
              <a:tr h="565150">
                <a:tc>
                  <a:txBody>
                    <a:bodyPr lIns="95250" tIns="95250" rIns="95250" bIns="95250">
                      <a:noAutofit/>
                    </a:bodyPr>
                    <a:lstStyle/>
                    <a:p>
                      <a:pPr algn="l"/>
                      <a:r>
                        <a:rPr sz="2175" b="0">
                          <a:solidFill>
                            <a:srgbClr val="172D34"/>
                          </a:solidFill>
                          <a:latin typeface="Arial"/>
                          <a:ea typeface="Arial"/>
                          <a:cs typeface="Arial"/>
                        </a:rPr>
                        <a:t>(b)</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175" b="0">
                          <a:solidFill>
                            <a:srgbClr val="172D34"/>
                          </a:solidFill>
                          <a:latin typeface="Arial"/>
                          <a:ea typeface="Arial"/>
                          <a:cs typeface="Arial"/>
                        </a:rPr>
                        <a:t>Output limit</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175" b="0">
                          <a:solidFill>
                            <a:srgbClr val="172D34"/>
                          </a:solidFill>
                          <a:latin typeface="Arial"/>
                          <a:ea typeface="Arial"/>
                          <a:cs typeface="Arial"/>
                        </a:rPr>
                        <a:t>−2</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r>
            </a:tbl>
          </a:graphicData>
        </a:graphic>
      </p:graphicFrame>
      <p:sp>
        <p:nvSpPr>
          <p:cNvPr id="16" name="term">
            <a:extLst xmlns:a="http://schemas.openxmlformats.org/drawingml/2006/main">
              <a:ext uri="{FF2B5EF4-FFF2-40B4-BE49-F238E27FC236}">
                <a16:creationId xmlns:a16="http://schemas.microsoft.com/office/drawing/2014/main" id="{8483AAAF-2357-4DD9-AAFA-BD962A6F79E1}"/>
              </a:ext>
            </a:extLst>
          </p:cNvPr>
          <p:cNvSpPr>
            <a:spLocks xmlns:a="http://schemas.openxmlformats.org/drawingml/2006/main" noGrp="1"/>
          </p:cNvSpPr>
          <p:nvPr/>
        </p:nvSpPr>
        <p:spPr>
          <a:xfrm xmlns:a="http://schemas.openxmlformats.org/drawingml/2006/main">
            <a:off x="590550" y="4238625"/>
            <a:ext cx="1076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1">
                <a:solidFill>
                  <a:srgbClr val="087F83"/>
                </a:solidFill>
                <a:latin typeface="Arial"/>
                <a:ea typeface="Arial"/>
                <a:cs typeface="Arial"/>
              </a:defRPr>
            </a:defPPr>
            <a:lvl1pPr algn="l">
              <a:defRPr sz="2025" b="1">
                <a:solidFill>
                  <a:srgbClr val="087F83"/>
                </a:solidFill>
                <a:latin typeface="Arial"/>
                <a:ea typeface="Arial"/>
                <a:cs typeface="Arial"/>
              </a:defRPr>
            </a:lvl1pPr>
            <a:lvl2pPr algn="l">
              <a:defRPr sz="2025" b="1">
                <a:solidFill>
                  <a:srgbClr val="087F83"/>
                </a:solidFill>
                <a:latin typeface="Arial"/>
                <a:ea typeface="Arial"/>
                <a:cs typeface="Arial"/>
              </a:defRPr>
            </a:lvl2pPr>
            <a:lvl3pPr algn="l">
              <a:defRPr sz="2025" b="1">
                <a:solidFill>
                  <a:srgbClr val="087F83"/>
                </a:solidFill>
                <a:latin typeface="Arial"/>
                <a:ea typeface="Arial"/>
                <a:cs typeface="Arial"/>
              </a:defRPr>
            </a:lvl3pPr>
            <a:lvl4pPr algn="l">
              <a:defRPr sz="2025" b="1">
                <a:solidFill>
                  <a:srgbClr val="087F83"/>
                </a:solidFill>
                <a:latin typeface="Arial"/>
                <a:ea typeface="Arial"/>
                <a:cs typeface="Arial"/>
              </a:defRPr>
            </a:lvl4pPr>
            <a:lvl5pPr algn="l">
              <a:defRPr sz="2025" b="1">
                <a:solidFill>
                  <a:srgbClr val="087F83"/>
                </a:solidFill>
                <a:latin typeface="Arial"/>
                <a:ea typeface="Arial"/>
                <a:cs typeface="Arial"/>
              </a:defRPr>
            </a:lvl5pPr>
            <a:lvl6pPr algn="l">
              <a:defRPr sz="2025" b="1">
                <a:solidFill>
                  <a:srgbClr val="087F83"/>
                </a:solidFill>
                <a:latin typeface="Arial"/>
                <a:ea typeface="Arial"/>
                <a:cs typeface="Arial"/>
              </a:defRPr>
            </a:lvl6pPr>
            <a:lvl7pPr algn="l">
              <a:defRPr sz="2025" b="1">
                <a:solidFill>
                  <a:srgbClr val="087F83"/>
                </a:solidFill>
                <a:latin typeface="Arial"/>
                <a:ea typeface="Arial"/>
                <a:cs typeface="Arial"/>
              </a:defRPr>
            </a:lvl7pPr>
            <a:lvl8pPr algn="l">
              <a:defRPr sz="2025" b="1">
                <a:solidFill>
                  <a:srgbClr val="087F83"/>
                </a:solidFill>
                <a:latin typeface="Arial"/>
                <a:ea typeface="Arial"/>
                <a:cs typeface="Arial"/>
              </a:defRPr>
            </a:lvl8pPr>
            <a:lvl9pPr algn="l">
              <a:defRPr sz="2025" b="1">
                <a:solidFill>
                  <a:srgbClr val="087F83"/>
                </a:solidFill>
                <a:latin typeface="Arial"/>
                <a:ea typeface="Arial"/>
                <a:cs typeface="Arial"/>
              </a:defRPr>
            </a:lvl9pPr>
          </a:lstStyle>
          <a:p xmlns:a="http://schemas.openxmlformats.org/drawingml/2006/main">
            <a:pPr algn="l">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(c) IN WORDS</a:t>
            </a:r>
          </a:p>
        </p:txBody>
      </p:sp>
      <p:sp>
        <p:nvSpPr>
          <p:cNvPr id="17" name="body">
            <a:extLst xmlns:a="http://schemas.openxmlformats.org/drawingml/2006/main">
              <a:ext uri="{FF2B5EF4-FFF2-40B4-BE49-F238E27FC236}">
                <a16:creationId xmlns:a16="http://schemas.microsoft.com/office/drawing/2014/main" id="{63241DC6-1D72-4F02-9B89-E3F4D6804CB2}"/>
              </a:ext>
            </a:extLst>
          </p:cNvPr>
          <p:cNvSpPr>
            <a:spLocks xmlns:a="http://schemas.openxmlformats.org/drawingml/2006/main" noGrp="1"/>
          </p:cNvSpPr>
          <p:nvPr/>
        </p:nvSpPr>
        <p:spPr>
          <a:xfrm xmlns:a="http://schemas.openxmlformats.org/drawingml/2006/main">
            <a:off x="590550" y="4810125"/>
            <a:ext cx="10763250" cy="46291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625" b="0">
                <a:solidFill>
                  <a:srgbClr val="172D34"/>
                </a:solidFill>
                <a:latin typeface="Arial"/>
                <a:ea typeface="Arial"/>
                <a:cs typeface="Arial"/>
              </a:defRPr>
            </a:defPPr>
            <a:lvl1pPr algn="l">
              <a:defRPr sz="2625" b="0">
                <a:solidFill>
                  <a:srgbClr val="172D34"/>
                </a:solidFill>
                <a:latin typeface="Arial"/>
                <a:ea typeface="Arial"/>
                <a:cs typeface="Arial"/>
              </a:defRPr>
            </a:lvl1pPr>
            <a:lvl2pPr algn="l">
              <a:defRPr sz="2625" b="0">
                <a:solidFill>
                  <a:srgbClr val="172D34"/>
                </a:solidFill>
                <a:latin typeface="Arial"/>
                <a:ea typeface="Arial"/>
                <a:cs typeface="Arial"/>
              </a:defRPr>
            </a:lvl2pPr>
            <a:lvl3pPr algn="l">
              <a:defRPr sz="2625" b="0">
                <a:solidFill>
                  <a:srgbClr val="172D34"/>
                </a:solidFill>
                <a:latin typeface="Arial"/>
                <a:ea typeface="Arial"/>
                <a:cs typeface="Arial"/>
              </a:defRPr>
            </a:lvl3pPr>
            <a:lvl4pPr algn="l">
              <a:defRPr sz="2625" b="0">
                <a:solidFill>
                  <a:srgbClr val="172D34"/>
                </a:solidFill>
                <a:latin typeface="Arial"/>
                <a:ea typeface="Arial"/>
                <a:cs typeface="Arial"/>
              </a:defRPr>
            </a:lvl4pPr>
            <a:lvl5pPr algn="l">
              <a:defRPr sz="2625" b="0">
                <a:solidFill>
                  <a:srgbClr val="172D34"/>
                </a:solidFill>
                <a:latin typeface="Arial"/>
                <a:ea typeface="Arial"/>
                <a:cs typeface="Arial"/>
              </a:defRPr>
            </a:lvl5pPr>
            <a:lvl6pPr algn="l">
              <a:defRPr sz="2625" b="0">
                <a:solidFill>
                  <a:srgbClr val="172D34"/>
                </a:solidFill>
                <a:latin typeface="Arial"/>
                <a:ea typeface="Arial"/>
                <a:cs typeface="Arial"/>
              </a:defRPr>
            </a:lvl6pPr>
            <a:lvl7pPr algn="l">
              <a:defRPr sz="2625" b="0">
                <a:solidFill>
                  <a:srgbClr val="172D34"/>
                </a:solidFill>
                <a:latin typeface="Arial"/>
                <a:ea typeface="Arial"/>
                <a:cs typeface="Arial"/>
              </a:defRPr>
            </a:lvl7pPr>
            <a:lvl8pPr algn="l">
              <a:defRPr sz="2625" b="0">
                <a:solidFill>
                  <a:srgbClr val="172D34"/>
                </a:solidFill>
                <a:latin typeface="Arial"/>
                <a:ea typeface="Arial"/>
                <a:cs typeface="Arial"/>
              </a:defRPr>
            </a:lvl8pPr>
            <a:lvl9pPr algn="l">
              <a:defRPr sz="2625" b="0">
                <a:solidFill>
                  <a:srgbClr val="172D34"/>
                </a:solidFill>
                <a:latin typeface="Arial"/>
                <a:ea typeface="Arial"/>
                <a:cs typeface="Arial"/>
              </a:defRPr>
            </a:lvl9pPr>
          </a:lstStyle>
          <a:p xmlns:a="http://schemas.openxmlformats.org/drawingml/2006/main">
            <a:pPr algn="l">
              <a:lnSpc>
                <a:spcPct val="112000"/>
              </a:lnSpc>
              <a:buNone/>
              <a:defRPr sz="2625" b="0">
                <a:solidFill>
                  <a:srgbClr val="172D34"/>
                </a:solidFill>
                <a:latin typeface="Arial"/>
                <a:ea typeface="Arial"/>
                <a:cs typeface="Arial"/>
              </a:defRPr>
            </a:pPr>
            <a:r>
              <a:rPr sz="2625" b="0">
                <a:solidFill>
                  <a:srgbClr val="172D34"/>
                </a:solidFill>
                <a:latin typeface="Arial"/>
                <a:ea typeface="Arial"/>
                <a:cs typeface="Arial"/>
              </a:rPr>
              <a:t>“The limit of g(x) as x approaches 3 is −2.”</a:t>
            </a:r>
          </a:p>
        </p:txBody>
      </p:sp>
    </p:spTree>
    <p:extLst>
      <p:ext uri="{BB962C8B-B14F-4D97-AF65-F5344CB8AC3E}">
        <p14:creationId xmlns:p14="http://schemas.microsoft.com/office/powerpoint/2010/main" val="1708767225"/>
      </p:ext>
    </p:extLst>
  </p:cSld>
</p:sld>
</file>

<file path=ppt/slides/slide5.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1.2</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Writing a limit statement</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2 / DEFINITION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05</a:t>
            </a:r>
          </a:p>
        </p:txBody>
      </p:sp>
      <p:sp>
        <p:nvSpPr>
          <p:cNvPr id="15" name="limit-operator">
            <a:extLst xmlns:a="http://schemas.openxmlformats.org/drawingml/2006/main">
              <a:ext uri="{FF2B5EF4-FFF2-40B4-BE49-F238E27FC236}">
                <a16:creationId xmlns:a16="http://schemas.microsoft.com/office/drawing/2014/main" id="{36D27A30-2E92-447A-A7B1-007D7A061705}"/>
              </a:ext>
            </a:extLst>
          </p:cNvPr>
          <p:cNvSpPr>
            <a:spLocks xmlns:a="http://schemas.openxmlformats.org/drawingml/2006/main" noGrp="1"/>
          </p:cNvSpPr>
          <p:nvPr/>
        </p:nvSpPr>
        <p:spPr>
          <a:xfrm xmlns:a="http://schemas.openxmlformats.org/drawingml/2006/main">
            <a:off x="590550" y="2009775"/>
            <a:ext cx="895350" cy="5476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450" b="1">
                <a:solidFill>
                  <a:srgbClr val="087F83"/>
                </a:solidFill>
                <a:latin typeface="Arial"/>
                <a:ea typeface="Arial"/>
                <a:cs typeface="Arial"/>
              </a:defRPr>
            </a:defPPr>
            <a:lvl1pPr algn="ctr">
              <a:defRPr sz="3450" b="1">
                <a:solidFill>
                  <a:srgbClr val="087F83"/>
                </a:solidFill>
                <a:latin typeface="Arial"/>
                <a:ea typeface="Arial"/>
                <a:cs typeface="Arial"/>
              </a:defRPr>
            </a:lvl1pPr>
            <a:lvl2pPr algn="ctr">
              <a:defRPr sz="3450" b="1">
                <a:solidFill>
                  <a:srgbClr val="087F83"/>
                </a:solidFill>
                <a:latin typeface="Arial"/>
                <a:ea typeface="Arial"/>
                <a:cs typeface="Arial"/>
              </a:defRPr>
            </a:lvl2pPr>
            <a:lvl3pPr algn="ctr">
              <a:defRPr sz="3450" b="1">
                <a:solidFill>
                  <a:srgbClr val="087F83"/>
                </a:solidFill>
                <a:latin typeface="Arial"/>
                <a:ea typeface="Arial"/>
                <a:cs typeface="Arial"/>
              </a:defRPr>
            </a:lvl3pPr>
            <a:lvl4pPr algn="ctr">
              <a:defRPr sz="3450" b="1">
                <a:solidFill>
                  <a:srgbClr val="087F83"/>
                </a:solidFill>
                <a:latin typeface="Arial"/>
                <a:ea typeface="Arial"/>
                <a:cs typeface="Arial"/>
              </a:defRPr>
            </a:lvl4pPr>
            <a:lvl5pPr algn="ctr">
              <a:defRPr sz="3450" b="1">
                <a:solidFill>
                  <a:srgbClr val="087F83"/>
                </a:solidFill>
                <a:latin typeface="Arial"/>
                <a:ea typeface="Arial"/>
                <a:cs typeface="Arial"/>
              </a:defRPr>
            </a:lvl5pPr>
            <a:lvl6pPr algn="ctr">
              <a:defRPr sz="3450" b="1">
                <a:solidFill>
                  <a:srgbClr val="087F83"/>
                </a:solidFill>
                <a:latin typeface="Arial"/>
                <a:ea typeface="Arial"/>
                <a:cs typeface="Arial"/>
              </a:defRPr>
            </a:lvl6pPr>
            <a:lvl7pPr algn="ctr">
              <a:defRPr sz="3450" b="1">
                <a:solidFill>
                  <a:srgbClr val="087F83"/>
                </a:solidFill>
                <a:latin typeface="Arial"/>
                <a:ea typeface="Arial"/>
                <a:cs typeface="Arial"/>
              </a:defRPr>
            </a:lvl7pPr>
            <a:lvl8pPr algn="ctr">
              <a:defRPr sz="3450" b="1">
                <a:solidFill>
                  <a:srgbClr val="087F83"/>
                </a:solidFill>
                <a:latin typeface="Arial"/>
                <a:ea typeface="Arial"/>
                <a:cs typeface="Arial"/>
              </a:defRPr>
            </a:lvl8pPr>
            <a:lvl9pPr algn="ctr">
              <a:defRPr sz="3450" b="1">
                <a:solidFill>
                  <a:srgbClr val="087F83"/>
                </a:solidFill>
                <a:latin typeface="Arial"/>
                <a:ea typeface="Arial"/>
                <a:cs typeface="Arial"/>
              </a:defRPr>
            </a:lvl9pPr>
          </a:lstStyle>
          <a:p xmlns:a="http://schemas.openxmlformats.org/drawingml/2006/main">
            <a:pPr algn="ctr">
              <a:lnSpc>
                <a:spcPct val="112000"/>
              </a:lnSpc>
              <a:buNone/>
              <a:defRPr sz="3450" b="1">
                <a:solidFill>
                  <a:srgbClr val="087F83"/>
                </a:solidFill>
                <a:latin typeface="Arial"/>
                <a:ea typeface="Arial"/>
                <a:cs typeface="Arial"/>
              </a:defRPr>
            </a:pPr>
            <a:r>
              <a:rPr sz="3450" b="1">
                <a:solidFill>
                  <a:srgbClr val="087F83"/>
                </a:solidFill>
                <a:latin typeface="Arial"/>
                <a:ea typeface="Arial"/>
                <a:cs typeface="Arial"/>
              </a:rPr>
              <a:t>lim</a:t>
            </a:r>
          </a:p>
        </p:txBody>
      </p:sp>
      <p:sp>
        <p:nvSpPr>
          <p:cNvPr id="16" name="limit-subscript">
            <a:extLst xmlns:a="http://schemas.openxmlformats.org/drawingml/2006/main">
              <a:ext uri="{FF2B5EF4-FFF2-40B4-BE49-F238E27FC236}">
                <a16:creationId xmlns:a16="http://schemas.microsoft.com/office/drawing/2014/main" id="{D3F371D2-EDCA-4A3F-B976-F5743DFFBC8B}"/>
              </a:ext>
            </a:extLst>
          </p:cNvPr>
          <p:cNvSpPr>
            <a:spLocks xmlns:a="http://schemas.openxmlformats.org/drawingml/2006/main" noGrp="1"/>
          </p:cNvSpPr>
          <p:nvPr/>
        </p:nvSpPr>
        <p:spPr>
          <a:xfrm xmlns:a="http://schemas.openxmlformats.org/drawingml/2006/main">
            <a:off x="523875" y="2570607"/>
            <a:ext cx="1028700" cy="3571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875" b="0">
                <a:solidFill>
                  <a:srgbClr val="087F83"/>
                </a:solidFill>
                <a:latin typeface="Arial"/>
                <a:ea typeface="Arial"/>
                <a:cs typeface="Arial"/>
              </a:defRPr>
            </a:defPPr>
            <a:lvl1pPr algn="ctr">
              <a:defRPr sz="1875" b="0">
                <a:solidFill>
                  <a:srgbClr val="087F83"/>
                </a:solidFill>
                <a:latin typeface="Arial"/>
                <a:ea typeface="Arial"/>
                <a:cs typeface="Arial"/>
              </a:defRPr>
            </a:lvl1pPr>
            <a:lvl2pPr algn="ctr">
              <a:defRPr sz="1875" b="0">
                <a:solidFill>
                  <a:srgbClr val="087F83"/>
                </a:solidFill>
                <a:latin typeface="Arial"/>
                <a:ea typeface="Arial"/>
                <a:cs typeface="Arial"/>
              </a:defRPr>
            </a:lvl2pPr>
            <a:lvl3pPr algn="ctr">
              <a:defRPr sz="1875" b="0">
                <a:solidFill>
                  <a:srgbClr val="087F83"/>
                </a:solidFill>
                <a:latin typeface="Arial"/>
                <a:ea typeface="Arial"/>
                <a:cs typeface="Arial"/>
              </a:defRPr>
            </a:lvl3pPr>
            <a:lvl4pPr algn="ctr">
              <a:defRPr sz="1875" b="0">
                <a:solidFill>
                  <a:srgbClr val="087F83"/>
                </a:solidFill>
                <a:latin typeface="Arial"/>
                <a:ea typeface="Arial"/>
                <a:cs typeface="Arial"/>
              </a:defRPr>
            </a:lvl4pPr>
            <a:lvl5pPr algn="ctr">
              <a:defRPr sz="1875" b="0">
                <a:solidFill>
                  <a:srgbClr val="087F83"/>
                </a:solidFill>
                <a:latin typeface="Arial"/>
                <a:ea typeface="Arial"/>
                <a:cs typeface="Arial"/>
              </a:defRPr>
            </a:lvl5pPr>
            <a:lvl6pPr algn="ctr">
              <a:defRPr sz="1875" b="0">
                <a:solidFill>
                  <a:srgbClr val="087F83"/>
                </a:solidFill>
                <a:latin typeface="Arial"/>
                <a:ea typeface="Arial"/>
                <a:cs typeface="Arial"/>
              </a:defRPr>
            </a:lvl6pPr>
            <a:lvl7pPr algn="ctr">
              <a:defRPr sz="1875" b="0">
                <a:solidFill>
                  <a:srgbClr val="087F83"/>
                </a:solidFill>
                <a:latin typeface="Arial"/>
                <a:ea typeface="Arial"/>
                <a:cs typeface="Arial"/>
              </a:defRPr>
            </a:lvl7pPr>
            <a:lvl8pPr algn="ctr">
              <a:defRPr sz="1875" b="0">
                <a:solidFill>
                  <a:srgbClr val="087F83"/>
                </a:solidFill>
                <a:latin typeface="Arial"/>
                <a:ea typeface="Arial"/>
                <a:cs typeface="Arial"/>
              </a:defRPr>
            </a:lvl8pPr>
            <a:lvl9pPr algn="ctr">
              <a:defRPr sz="1875" b="0">
                <a:solidFill>
                  <a:srgbClr val="087F83"/>
                </a:solidFill>
                <a:latin typeface="Arial"/>
                <a:ea typeface="Arial"/>
                <a:cs typeface="Arial"/>
              </a:defRPr>
            </a:lvl9pPr>
          </a:lstStyle>
          <a:p xmlns:a="http://schemas.openxmlformats.org/drawingml/2006/main">
            <a:pPr algn="ctr">
              <a:lnSpc>
                <a:spcPct val="112000"/>
              </a:lnSpc>
              <a:buNone/>
              <a:defRPr sz="1875" b="0">
                <a:solidFill>
                  <a:srgbClr val="087F83"/>
                </a:solidFill>
                <a:latin typeface="Arial"/>
                <a:ea typeface="Arial"/>
                <a:cs typeface="Arial"/>
              </a:defRPr>
            </a:pPr>
            <a:r>
              <a:rPr sz="1875" b="0">
                <a:solidFill>
                  <a:srgbClr val="087F83"/>
                </a:solidFill>
                <a:latin typeface="Arial"/>
                <a:ea typeface="Arial"/>
                <a:cs typeface="Arial"/>
              </a:rPr>
              <a:t>x → c</a:t>
            </a:r>
          </a:p>
        </p:txBody>
      </p:sp>
      <p:sp>
        <p:nvSpPr>
          <p:cNvPr id="17" name="limit-expression">
            <a:extLst xmlns:a="http://schemas.openxmlformats.org/drawingml/2006/main">
              <a:ext uri="{FF2B5EF4-FFF2-40B4-BE49-F238E27FC236}">
                <a16:creationId xmlns:a16="http://schemas.microsoft.com/office/drawing/2014/main" id="{FD965FDF-3FE7-49A8-8516-628278950A54}"/>
              </a:ext>
            </a:extLst>
          </p:cNvPr>
          <p:cNvSpPr>
            <a:spLocks xmlns:a="http://schemas.openxmlformats.org/drawingml/2006/main" noGrp="1"/>
          </p:cNvSpPr>
          <p:nvPr/>
        </p:nvSpPr>
        <p:spPr>
          <a:xfrm xmlns:a="http://schemas.openxmlformats.org/drawingml/2006/main">
            <a:off x="1676400" y="2009775"/>
            <a:ext cx="1562671" cy="5476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3450" b="1">
                <a:solidFill>
                  <a:srgbClr val="087F83"/>
                </a:solidFill>
                <a:latin typeface="Arial"/>
                <a:ea typeface="Arial"/>
                <a:cs typeface="Arial"/>
              </a:defRPr>
            </a:defPPr>
            <a:lvl1pPr algn="l">
              <a:defRPr sz="3450" b="1">
                <a:solidFill>
                  <a:srgbClr val="087F83"/>
                </a:solidFill>
                <a:latin typeface="Arial"/>
                <a:ea typeface="Arial"/>
                <a:cs typeface="Arial"/>
              </a:defRPr>
            </a:lvl1pPr>
            <a:lvl2pPr algn="l">
              <a:defRPr sz="3450" b="1">
                <a:solidFill>
                  <a:srgbClr val="087F83"/>
                </a:solidFill>
                <a:latin typeface="Arial"/>
                <a:ea typeface="Arial"/>
                <a:cs typeface="Arial"/>
              </a:defRPr>
            </a:lvl2pPr>
            <a:lvl3pPr algn="l">
              <a:defRPr sz="3450" b="1">
                <a:solidFill>
                  <a:srgbClr val="087F83"/>
                </a:solidFill>
                <a:latin typeface="Arial"/>
                <a:ea typeface="Arial"/>
                <a:cs typeface="Arial"/>
              </a:defRPr>
            </a:lvl3pPr>
            <a:lvl4pPr algn="l">
              <a:defRPr sz="3450" b="1">
                <a:solidFill>
                  <a:srgbClr val="087F83"/>
                </a:solidFill>
                <a:latin typeface="Arial"/>
                <a:ea typeface="Arial"/>
                <a:cs typeface="Arial"/>
              </a:defRPr>
            </a:lvl4pPr>
            <a:lvl5pPr algn="l">
              <a:defRPr sz="3450" b="1">
                <a:solidFill>
                  <a:srgbClr val="087F83"/>
                </a:solidFill>
                <a:latin typeface="Arial"/>
                <a:ea typeface="Arial"/>
                <a:cs typeface="Arial"/>
              </a:defRPr>
            </a:lvl5pPr>
            <a:lvl6pPr algn="l">
              <a:defRPr sz="3450" b="1">
                <a:solidFill>
                  <a:srgbClr val="087F83"/>
                </a:solidFill>
                <a:latin typeface="Arial"/>
                <a:ea typeface="Arial"/>
                <a:cs typeface="Arial"/>
              </a:defRPr>
            </a:lvl6pPr>
            <a:lvl7pPr algn="l">
              <a:defRPr sz="3450" b="1">
                <a:solidFill>
                  <a:srgbClr val="087F83"/>
                </a:solidFill>
                <a:latin typeface="Arial"/>
                <a:ea typeface="Arial"/>
                <a:cs typeface="Arial"/>
              </a:defRPr>
            </a:lvl7pPr>
            <a:lvl8pPr algn="l">
              <a:defRPr sz="3450" b="1">
                <a:solidFill>
                  <a:srgbClr val="087F83"/>
                </a:solidFill>
                <a:latin typeface="Arial"/>
                <a:ea typeface="Arial"/>
                <a:cs typeface="Arial"/>
              </a:defRPr>
            </a:lvl8pPr>
            <a:lvl9pPr algn="l">
              <a:defRPr sz="3450" b="1">
                <a:solidFill>
                  <a:srgbClr val="087F83"/>
                </a:solidFill>
                <a:latin typeface="Arial"/>
                <a:ea typeface="Arial"/>
                <a:cs typeface="Arial"/>
              </a:defRPr>
            </a:lvl9pPr>
          </a:lstStyle>
          <a:p xmlns:a="http://schemas.openxmlformats.org/drawingml/2006/main">
            <a:pPr algn="l">
              <a:lnSpc>
                <a:spcPct val="112000"/>
              </a:lnSpc>
              <a:buNone/>
              <a:defRPr sz="3450" b="1">
                <a:solidFill>
                  <a:srgbClr val="087F83"/>
                </a:solidFill>
                <a:latin typeface="Arial"/>
                <a:ea typeface="Arial"/>
                <a:cs typeface="Arial"/>
              </a:defRPr>
            </a:pPr>
            <a:r>
              <a:rPr sz="3450" b="1">
                <a:solidFill>
                  <a:srgbClr val="087F83"/>
                </a:solidFill>
                <a:latin typeface="Arial"/>
                <a:ea typeface="Arial"/>
                <a:cs typeface="Arial"/>
              </a:rPr>
              <a:t>f(x) = L</a:t>
            </a:r>
          </a:p>
        </p:txBody>
      </p:sp>
      <p:graphicFrame>
        <p:nvGraphicFramePr>
          <p:cNvPr id="18" name="">
            <a:extLst xmlns:a="http://schemas.openxmlformats.org/drawingml/2006/main">
              <a:ext uri="{FF2B5EF4-FFF2-40B4-BE49-F238E27FC236}">
                <a16:creationId xmlns:a16="http://schemas.microsoft.com/office/drawing/2014/main" id="{0CEBC222-A3AD-4516-8AB1-B3A7EE2A4B16}"/>
              </a:ext>
            </a:extLst>
          </p:cNvPr>
          <p:cNvGraphicFramePr/>
          <p:nvPr/>
        </p:nvGraphicFramePr>
        <p:xfrm>
          <a:off xmlns:a="http://schemas.openxmlformats.org/drawingml/2006/main" x="590550" y="3495675"/>
          <a:ext xmlns:a="http://schemas.openxmlformats.org/drawingml/2006/main" cx="10763250" cy="2000250"/>
        </p:xfrm>
        <a:graphic xmlns:a="http://schemas.openxmlformats.org/drawingml/2006/main">
          <a:graphicData uri="http://schemas.openxmlformats.org/drawingml/2006/table">
            <a:tbl>
              <a:tblPr/>
              <a:tblGrid>
                <a:gridCol w="3238500"/>
                <a:gridCol w="7524750"/>
              </a:tblGrid>
              <a:tr h="500063">
                <a:tc>
                  <a:txBody>
                    <a:bodyPr lIns="95250" tIns="95250" rIns="95250" bIns="95250">
                      <a:noAutofit/>
                    </a:bodyPr>
                    <a:lstStyle/>
                    <a:p>
                      <a:pPr algn="l"/>
                      <a:r>
                        <a:rPr sz="2175" b="1">
                          <a:solidFill>
                            <a:srgbClr val="FFFFFF"/>
                          </a:solidFill>
                          <a:latin typeface="Arial"/>
                          <a:ea typeface="Arial"/>
                          <a:cs typeface="Arial"/>
                        </a:rPr>
                        <a:t>Symbol</a:t>
                      </a:r>
                    </a:p>
                  </a:txBody>
                  <a:tcPr marL="91440" marR="91440" marT="45720" marB="45720" anchor="ctr">
                    <a:lnL w="19050">
                      <a:solidFill>
                        <a:srgbClr val="FAF6E8"/>
                      </a:solidFill>
                      <a:prstDash val="solid"/>
                    </a:lnL>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c>
                  <a:txBody>
                    <a:bodyPr lIns="95250" tIns="95250" rIns="95250" bIns="95250">
                      <a:noAutofit/>
                    </a:bodyPr>
                    <a:lstStyle/>
                    <a:p>
                      <a:pPr algn="l"/>
                      <a:r>
                        <a:rPr sz="2175" b="1">
                          <a:solidFill>
                            <a:srgbClr val="FFFFFF"/>
                          </a:solidFill>
                          <a:latin typeface="Arial"/>
                          <a:ea typeface="Arial"/>
                          <a:cs typeface="Arial"/>
                        </a:rPr>
                        <a:t>Meaning</a:t>
                      </a:r>
                    </a:p>
                  </a:txBody>
                  <a:tcPr marL="91440" marR="91440" marT="45720" marB="45720" anchor="ctr">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r>
              <a:tr h="500063">
                <a:tc>
                  <a:txBody>
                    <a:bodyPr lIns="95250" tIns="95250" rIns="95250" bIns="95250">
                      <a:noAutofit/>
                    </a:bodyPr>
                    <a:lstStyle/>
                    <a:p>
                      <a:pPr algn="l"/>
                      <a:r>
                        <a:rPr sz="2175" b="0">
                          <a:solidFill>
                            <a:srgbClr val="172D34"/>
                          </a:solidFill>
                          <a:latin typeface="Arial"/>
                          <a:ea typeface="Arial"/>
                          <a:cs typeface="Arial"/>
                        </a:rPr>
                        <a:t>c</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175" b="0">
                          <a:solidFill>
                            <a:srgbClr val="172D34"/>
                          </a:solidFill>
                          <a:latin typeface="Arial"/>
                          <a:ea typeface="Arial"/>
                          <a:cs typeface="Arial"/>
                        </a:rPr>
                        <a:t>The input target</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r>
              <a:tr h="500063">
                <a:tc>
                  <a:txBody>
                    <a:bodyPr lIns="95250" tIns="95250" rIns="95250" bIns="95250">
                      <a:noAutofit/>
                    </a:bodyPr>
                    <a:lstStyle/>
                    <a:p>
                      <a:pPr algn="l"/>
                      <a:r>
                        <a:rPr sz="2175" b="0">
                          <a:solidFill>
                            <a:srgbClr val="172D34"/>
                          </a:solidFill>
                          <a:latin typeface="Arial"/>
                          <a:ea typeface="Arial"/>
                          <a:cs typeface="Arial"/>
                        </a:rPr>
                        <a:t>f(x)</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175" b="0">
                          <a:solidFill>
                            <a:srgbClr val="172D34"/>
                          </a:solidFill>
                          <a:latin typeface="Arial"/>
                          <a:ea typeface="Arial"/>
                          <a:cs typeface="Arial"/>
                        </a:rPr>
                        <a:t>The function output</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r>
              <a:tr h="500063">
                <a:tc>
                  <a:txBody>
                    <a:bodyPr lIns="95250" tIns="95250" rIns="95250" bIns="95250">
                      <a:noAutofit/>
                    </a:bodyPr>
                    <a:lstStyle/>
                    <a:p>
                      <a:pPr algn="l"/>
                      <a:r>
                        <a:rPr sz="2175" b="0">
                          <a:solidFill>
                            <a:srgbClr val="172D34"/>
                          </a:solidFill>
                          <a:latin typeface="Arial"/>
                          <a:ea typeface="Arial"/>
                          <a:cs typeface="Arial"/>
                        </a:rPr>
                        <a:t>L</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175" b="0">
                          <a:solidFill>
                            <a:srgbClr val="172D34"/>
                          </a:solidFill>
                          <a:latin typeface="Arial"/>
                          <a:ea typeface="Arial"/>
                          <a:cs typeface="Arial"/>
                        </a:rPr>
                        <a:t>The output limit</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r>
            </a:tbl>
          </a:graphicData>
        </a:graphic>
      </p:graphicFrame>
      <p:sp>
        <p:nvSpPr>
          <p:cNvPr id="19" name="body">
            <a:extLst xmlns:a="http://schemas.openxmlformats.org/drawingml/2006/main">
              <a:ext uri="{FF2B5EF4-FFF2-40B4-BE49-F238E27FC236}">
                <a16:creationId xmlns:a16="http://schemas.microsoft.com/office/drawing/2014/main" id="{027FBABE-11C7-4491-ABA6-D8FCD90C15B2}"/>
              </a:ext>
            </a:extLst>
          </p:cNvPr>
          <p:cNvSpPr>
            <a:spLocks xmlns:a="http://schemas.openxmlformats.org/drawingml/2006/main" noGrp="1"/>
          </p:cNvSpPr>
          <p:nvPr/>
        </p:nvSpPr>
        <p:spPr>
          <a:xfrm xmlns:a="http://schemas.openxmlformats.org/drawingml/2006/main">
            <a:off x="590550" y="5676900"/>
            <a:ext cx="10763250" cy="3745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416B91"/>
                </a:solidFill>
                <a:latin typeface="Arial"/>
                <a:ea typeface="Arial"/>
                <a:cs typeface="Arial"/>
              </a:defRPr>
            </a:defPPr>
            <a:lvl1pPr algn="l">
              <a:defRPr sz="2025" b="0">
                <a:solidFill>
                  <a:srgbClr val="416B91"/>
                </a:solidFill>
                <a:latin typeface="Arial"/>
                <a:ea typeface="Arial"/>
                <a:cs typeface="Arial"/>
              </a:defRPr>
            </a:lvl1pPr>
            <a:lvl2pPr algn="l">
              <a:defRPr sz="2025" b="0">
                <a:solidFill>
                  <a:srgbClr val="416B91"/>
                </a:solidFill>
                <a:latin typeface="Arial"/>
                <a:ea typeface="Arial"/>
                <a:cs typeface="Arial"/>
              </a:defRPr>
            </a:lvl2pPr>
            <a:lvl3pPr algn="l">
              <a:defRPr sz="2025" b="0">
                <a:solidFill>
                  <a:srgbClr val="416B91"/>
                </a:solidFill>
                <a:latin typeface="Arial"/>
                <a:ea typeface="Arial"/>
                <a:cs typeface="Arial"/>
              </a:defRPr>
            </a:lvl3pPr>
            <a:lvl4pPr algn="l">
              <a:defRPr sz="2025" b="0">
                <a:solidFill>
                  <a:srgbClr val="416B91"/>
                </a:solidFill>
                <a:latin typeface="Arial"/>
                <a:ea typeface="Arial"/>
                <a:cs typeface="Arial"/>
              </a:defRPr>
            </a:lvl4pPr>
            <a:lvl5pPr algn="l">
              <a:defRPr sz="2025" b="0">
                <a:solidFill>
                  <a:srgbClr val="416B91"/>
                </a:solidFill>
                <a:latin typeface="Arial"/>
                <a:ea typeface="Arial"/>
                <a:cs typeface="Arial"/>
              </a:defRPr>
            </a:lvl5pPr>
            <a:lvl6pPr algn="l">
              <a:defRPr sz="2025" b="0">
                <a:solidFill>
                  <a:srgbClr val="416B91"/>
                </a:solidFill>
                <a:latin typeface="Arial"/>
                <a:ea typeface="Arial"/>
                <a:cs typeface="Arial"/>
              </a:defRPr>
            </a:lvl6pPr>
            <a:lvl7pPr algn="l">
              <a:defRPr sz="2025" b="0">
                <a:solidFill>
                  <a:srgbClr val="416B91"/>
                </a:solidFill>
                <a:latin typeface="Arial"/>
                <a:ea typeface="Arial"/>
                <a:cs typeface="Arial"/>
              </a:defRPr>
            </a:lvl7pPr>
            <a:lvl8pPr algn="l">
              <a:defRPr sz="2025" b="0">
                <a:solidFill>
                  <a:srgbClr val="416B91"/>
                </a:solidFill>
                <a:latin typeface="Arial"/>
                <a:ea typeface="Arial"/>
                <a:cs typeface="Arial"/>
              </a:defRPr>
            </a:lvl8pPr>
            <a:lvl9pPr algn="l">
              <a:defRPr sz="2025" b="0">
                <a:solidFill>
                  <a:srgbClr val="416B91"/>
                </a:solidFill>
                <a:latin typeface="Arial"/>
                <a:ea typeface="Arial"/>
                <a:cs typeface="Arial"/>
              </a:defRPr>
            </a:lvl9pPr>
          </a:lstStyle>
          <a:p xmlns:a="http://schemas.openxmlformats.org/drawingml/2006/main">
            <a:pPr algn="l">
              <a:lnSpc>
                <a:spcPct val="112000"/>
              </a:lnSpc>
              <a:buNone/>
              <a:defRPr sz="2025" b="0">
                <a:solidFill>
                  <a:srgbClr val="416B91"/>
                </a:solidFill>
                <a:latin typeface="Arial"/>
                <a:ea typeface="Arial"/>
                <a:cs typeface="Arial"/>
              </a:defRPr>
            </a:pPr>
            <a:r>
              <a:rPr sz="2025" b="0">
                <a:solidFill>
                  <a:srgbClr val="416B91"/>
                </a:solidFill>
                <a:latin typeface="Arial"/>
                <a:ea typeface="Arial"/>
                <a:cs typeface="Arial"/>
              </a:rPr>
              <a:t>The target c is an input. L is an output.</a:t>
            </a:r>
          </a:p>
        </p:txBody>
      </p:sp>
    </p:spTree>
    <p:extLst>
      <p:ext uri="{BB962C8B-B14F-4D97-AF65-F5344CB8AC3E}">
        <p14:creationId xmlns:p14="http://schemas.microsoft.com/office/powerpoint/2010/main" val="1708767225"/>
      </p:ext>
    </p:extLst>
  </p:cSld>
</p:sld>
</file>

<file path=ppt/slides/slide6.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1.2</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2: words into symbols</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2 / QUESTION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06</a:t>
            </a:r>
          </a:p>
        </p:txBody>
      </p:sp>
      <p:sp>
        <p:nvSpPr>
          <p:cNvPr id="15" name="body">
            <a:extLst xmlns:a="http://schemas.openxmlformats.org/drawingml/2006/main">
              <a:ext uri="{FF2B5EF4-FFF2-40B4-BE49-F238E27FC236}">
                <a16:creationId xmlns:a16="http://schemas.microsoft.com/office/drawing/2014/main" id="{2DA24E30-9065-4FE9-BBC1-697949853CCF}"/>
              </a:ext>
            </a:extLst>
          </p:cNvPr>
          <p:cNvSpPr>
            <a:spLocks xmlns:a="http://schemas.openxmlformats.org/drawingml/2006/main" noGrp="1"/>
          </p:cNvSpPr>
          <p:nvPr/>
        </p:nvSpPr>
        <p:spPr>
          <a:xfrm xmlns:a="http://schemas.openxmlformats.org/drawingml/2006/main">
            <a:off x="590550" y="2009775"/>
            <a:ext cx="10763250" cy="45186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550" b="1">
                <a:solidFill>
                  <a:srgbClr val="172D34"/>
                </a:solidFill>
                <a:latin typeface="Arial"/>
                <a:ea typeface="Arial"/>
                <a:cs typeface="Arial"/>
              </a:defRPr>
            </a:defPPr>
            <a:lvl1pPr algn="l">
              <a:defRPr sz="2550" b="1">
                <a:solidFill>
                  <a:srgbClr val="172D34"/>
                </a:solidFill>
                <a:latin typeface="Arial"/>
                <a:ea typeface="Arial"/>
                <a:cs typeface="Arial"/>
              </a:defRPr>
            </a:lvl1pPr>
            <a:lvl2pPr algn="l">
              <a:defRPr sz="2550" b="1">
                <a:solidFill>
                  <a:srgbClr val="172D34"/>
                </a:solidFill>
                <a:latin typeface="Arial"/>
                <a:ea typeface="Arial"/>
                <a:cs typeface="Arial"/>
              </a:defRPr>
            </a:lvl2pPr>
            <a:lvl3pPr algn="l">
              <a:defRPr sz="2550" b="1">
                <a:solidFill>
                  <a:srgbClr val="172D34"/>
                </a:solidFill>
                <a:latin typeface="Arial"/>
                <a:ea typeface="Arial"/>
                <a:cs typeface="Arial"/>
              </a:defRPr>
            </a:lvl3pPr>
            <a:lvl4pPr algn="l">
              <a:defRPr sz="2550" b="1">
                <a:solidFill>
                  <a:srgbClr val="172D34"/>
                </a:solidFill>
                <a:latin typeface="Arial"/>
                <a:ea typeface="Arial"/>
                <a:cs typeface="Arial"/>
              </a:defRPr>
            </a:lvl4pPr>
            <a:lvl5pPr algn="l">
              <a:defRPr sz="2550" b="1">
                <a:solidFill>
                  <a:srgbClr val="172D34"/>
                </a:solidFill>
                <a:latin typeface="Arial"/>
                <a:ea typeface="Arial"/>
                <a:cs typeface="Arial"/>
              </a:defRPr>
            </a:lvl5pPr>
            <a:lvl6pPr algn="l">
              <a:defRPr sz="2550" b="1">
                <a:solidFill>
                  <a:srgbClr val="172D34"/>
                </a:solidFill>
                <a:latin typeface="Arial"/>
                <a:ea typeface="Arial"/>
                <a:cs typeface="Arial"/>
              </a:defRPr>
            </a:lvl6pPr>
            <a:lvl7pPr algn="l">
              <a:defRPr sz="2550" b="1">
                <a:solidFill>
                  <a:srgbClr val="172D34"/>
                </a:solidFill>
                <a:latin typeface="Arial"/>
                <a:ea typeface="Arial"/>
                <a:cs typeface="Arial"/>
              </a:defRPr>
            </a:lvl7pPr>
            <a:lvl8pPr algn="l">
              <a:defRPr sz="2550" b="1">
                <a:solidFill>
                  <a:srgbClr val="172D34"/>
                </a:solidFill>
                <a:latin typeface="Arial"/>
                <a:ea typeface="Arial"/>
                <a:cs typeface="Arial"/>
              </a:defRPr>
            </a:lvl8pPr>
            <a:lvl9pPr algn="l">
              <a:defRPr sz="2550" b="1">
                <a:solidFill>
                  <a:srgbClr val="172D34"/>
                </a:solidFill>
                <a:latin typeface="Arial"/>
                <a:ea typeface="Arial"/>
                <a:cs typeface="Arial"/>
              </a:defRPr>
            </a:lvl9pPr>
          </a:lstStyle>
          <a:p xmlns:a="http://schemas.openxmlformats.org/drawingml/2006/main">
            <a:pPr algn="l">
              <a:lnSpc>
                <a:spcPct val="112000"/>
              </a:lnSpc>
              <a:buNone/>
              <a:defRPr sz="2550" b="1">
                <a:solidFill>
                  <a:srgbClr val="172D34"/>
                </a:solidFill>
                <a:latin typeface="Arial"/>
                <a:ea typeface="Arial"/>
                <a:cs typeface="Arial"/>
              </a:defRPr>
            </a:pPr>
            <a:r>
              <a:rPr sz="2550" b="1">
                <a:solidFill>
                  <a:srgbClr val="172D34"/>
                </a:solidFill>
                <a:latin typeface="Arial"/>
                <a:ea typeface="Arial"/>
                <a:cs typeface="Arial"/>
              </a:rPr>
              <a:t>Write each statement using limit notation.</a:t>
            </a:r>
          </a:p>
        </p:txBody>
      </p:sp>
      <p:sp>
        <p:nvSpPr>
          <p:cNvPr id="16" name="part">
            <a:extLst xmlns:a="http://schemas.openxmlformats.org/drawingml/2006/main">
              <a:ext uri="{FF2B5EF4-FFF2-40B4-BE49-F238E27FC236}">
                <a16:creationId xmlns:a16="http://schemas.microsoft.com/office/drawing/2014/main" id="{94E5A68C-8BBD-401D-A4F2-398B7CD6F242}"/>
              </a:ext>
            </a:extLst>
          </p:cNvPr>
          <p:cNvSpPr>
            <a:spLocks xmlns:a="http://schemas.openxmlformats.org/drawingml/2006/main" noGrp="1"/>
          </p:cNvSpPr>
          <p:nvPr/>
        </p:nvSpPr>
        <p:spPr>
          <a:xfrm xmlns:a="http://schemas.openxmlformats.org/drawingml/2006/main">
            <a:off x="590550" y="31051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7" name="body">
            <a:extLst xmlns:a="http://schemas.openxmlformats.org/drawingml/2006/main">
              <a:ext uri="{FF2B5EF4-FFF2-40B4-BE49-F238E27FC236}">
                <a16:creationId xmlns:a16="http://schemas.microsoft.com/office/drawing/2014/main" id="{20962970-07D4-4F63-BF45-660E8F0C51D0}"/>
              </a:ext>
            </a:extLst>
          </p:cNvPr>
          <p:cNvSpPr>
            <a:spLocks xmlns:a="http://schemas.openxmlformats.org/drawingml/2006/main" noGrp="1"/>
          </p:cNvSpPr>
          <p:nvPr/>
        </p:nvSpPr>
        <p:spPr>
          <a:xfrm xmlns:a="http://schemas.openxmlformats.org/drawingml/2006/main">
            <a:off x="1238250" y="3105150"/>
            <a:ext cx="9829800"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As x approaches −1, f(x) approaches 4.</a:t>
            </a:r>
          </a:p>
        </p:txBody>
      </p:sp>
      <p:sp>
        <p:nvSpPr>
          <p:cNvPr id="18" name="part">
            <a:extLst xmlns:a="http://schemas.openxmlformats.org/drawingml/2006/main">
              <a:ext uri="{FF2B5EF4-FFF2-40B4-BE49-F238E27FC236}">
                <a16:creationId xmlns:a16="http://schemas.microsoft.com/office/drawing/2014/main" id="{FA860E38-1BD9-4134-BEA5-2621E36F5835}"/>
              </a:ext>
            </a:extLst>
          </p:cNvPr>
          <p:cNvSpPr>
            <a:spLocks xmlns:a="http://schemas.openxmlformats.org/drawingml/2006/main" noGrp="1"/>
          </p:cNvSpPr>
          <p:nvPr/>
        </p:nvSpPr>
        <p:spPr>
          <a:xfrm xmlns:a="http://schemas.openxmlformats.org/drawingml/2006/main">
            <a:off x="590550" y="40195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19" name="body">
            <a:extLst xmlns:a="http://schemas.openxmlformats.org/drawingml/2006/main">
              <a:ext uri="{FF2B5EF4-FFF2-40B4-BE49-F238E27FC236}">
                <a16:creationId xmlns:a16="http://schemas.microsoft.com/office/drawing/2014/main" id="{76860231-DAB4-477B-B2CE-10DEC958CEBC}"/>
              </a:ext>
            </a:extLst>
          </p:cNvPr>
          <p:cNvSpPr>
            <a:spLocks xmlns:a="http://schemas.openxmlformats.org/drawingml/2006/main" noGrp="1"/>
          </p:cNvSpPr>
          <p:nvPr/>
        </p:nvSpPr>
        <p:spPr>
          <a:xfrm xmlns:a="http://schemas.openxmlformats.org/drawingml/2006/main">
            <a:off x="1238250" y="4019550"/>
            <a:ext cx="9829800"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As t approaches 0, h(t) approaches −3.</a:t>
            </a:r>
          </a:p>
        </p:txBody>
      </p:sp>
      <p:sp>
        <p:nvSpPr>
          <p:cNvPr id="20" name="part">
            <a:extLst xmlns:a="http://schemas.openxmlformats.org/drawingml/2006/main">
              <a:ext uri="{FF2B5EF4-FFF2-40B4-BE49-F238E27FC236}">
                <a16:creationId xmlns:a16="http://schemas.microsoft.com/office/drawing/2014/main" id="{2C61116F-BB57-4142-8733-C247D57AA577}"/>
              </a:ext>
            </a:extLst>
          </p:cNvPr>
          <p:cNvSpPr>
            <a:spLocks xmlns:a="http://schemas.openxmlformats.org/drawingml/2006/main" noGrp="1"/>
          </p:cNvSpPr>
          <p:nvPr/>
        </p:nvSpPr>
        <p:spPr>
          <a:xfrm xmlns:a="http://schemas.openxmlformats.org/drawingml/2006/main">
            <a:off x="590550" y="49339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21" name="body">
            <a:extLst xmlns:a="http://schemas.openxmlformats.org/drawingml/2006/main">
              <a:ext uri="{FF2B5EF4-FFF2-40B4-BE49-F238E27FC236}">
                <a16:creationId xmlns:a16="http://schemas.microsoft.com/office/drawing/2014/main" id="{0D957C7B-B833-4FF0-BCBD-890A507C393E}"/>
              </a:ext>
            </a:extLst>
          </p:cNvPr>
          <p:cNvSpPr>
            <a:spLocks xmlns:a="http://schemas.openxmlformats.org/drawingml/2006/main" noGrp="1"/>
          </p:cNvSpPr>
          <p:nvPr/>
        </p:nvSpPr>
        <p:spPr>
          <a:xfrm xmlns:a="http://schemas.openxmlformats.org/drawingml/2006/main">
            <a:off x="1238250" y="4933950"/>
            <a:ext cx="9829800"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As x approaches 5, p(x) approaches 2.</a:t>
            </a:r>
          </a:p>
        </p:txBody>
      </p:sp>
      <p:sp>
        <p:nvSpPr>
          <p:cNvPr id="22" name="hint">
            <a:extLst xmlns:a="http://schemas.openxmlformats.org/drawingml/2006/main">
              <a:ext uri="{FF2B5EF4-FFF2-40B4-BE49-F238E27FC236}">
                <a16:creationId xmlns:a16="http://schemas.microsoft.com/office/drawing/2014/main" id="{00508346-3D33-40E7-A0CD-A7A51E0522AB}"/>
              </a:ext>
            </a:extLst>
          </p:cNvPr>
          <p:cNvSpPr>
            <a:spLocks xmlns:a="http://schemas.openxmlformats.org/drawingml/2006/main" noGrp="1"/>
          </p:cNvSpPr>
          <p:nvPr/>
        </p:nvSpPr>
        <p:spPr>
          <a:xfrm xmlns:a="http://schemas.openxmlformats.org/drawingml/2006/main">
            <a:off x="590550" y="5676900"/>
            <a:ext cx="10763250" cy="34137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0">
                <a:solidFill>
                  <a:srgbClr val="416B91"/>
                </a:solidFill>
                <a:latin typeface="Arial"/>
                <a:ea typeface="Arial"/>
                <a:cs typeface="Arial"/>
              </a:defRPr>
            </a:defPPr>
            <a:lvl1pPr algn="l">
              <a:defRPr sz="1800" b="0">
                <a:solidFill>
                  <a:srgbClr val="416B91"/>
                </a:solidFill>
                <a:latin typeface="Arial"/>
                <a:ea typeface="Arial"/>
                <a:cs typeface="Arial"/>
              </a:defRPr>
            </a:lvl1pPr>
            <a:lvl2pPr algn="l">
              <a:defRPr sz="1800" b="0">
                <a:solidFill>
                  <a:srgbClr val="416B91"/>
                </a:solidFill>
                <a:latin typeface="Arial"/>
                <a:ea typeface="Arial"/>
                <a:cs typeface="Arial"/>
              </a:defRPr>
            </a:lvl2pPr>
            <a:lvl3pPr algn="l">
              <a:defRPr sz="1800" b="0">
                <a:solidFill>
                  <a:srgbClr val="416B91"/>
                </a:solidFill>
                <a:latin typeface="Arial"/>
                <a:ea typeface="Arial"/>
                <a:cs typeface="Arial"/>
              </a:defRPr>
            </a:lvl3pPr>
            <a:lvl4pPr algn="l">
              <a:defRPr sz="1800" b="0">
                <a:solidFill>
                  <a:srgbClr val="416B91"/>
                </a:solidFill>
                <a:latin typeface="Arial"/>
                <a:ea typeface="Arial"/>
                <a:cs typeface="Arial"/>
              </a:defRPr>
            </a:lvl4pPr>
            <a:lvl5pPr algn="l">
              <a:defRPr sz="1800" b="0">
                <a:solidFill>
                  <a:srgbClr val="416B91"/>
                </a:solidFill>
                <a:latin typeface="Arial"/>
                <a:ea typeface="Arial"/>
                <a:cs typeface="Arial"/>
              </a:defRPr>
            </a:lvl5pPr>
            <a:lvl6pPr algn="l">
              <a:defRPr sz="1800" b="0">
                <a:solidFill>
                  <a:srgbClr val="416B91"/>
                </a:solidFill>
                <a:latin typeface="Arial"/>
                <a:ea typeface="Arial"/>
                <a:cs typeface="Arial"/>
              </a:defRPr>
            </a:lvl6pPr>
            <a:lvl7pPr algn="l">
              <a:defRPr sz="1800" b="0">
                <a:solidFill>
                  <a:srgbClr val="416B91"/>
                </a:solidFill>
                <a:latin typeface="Arial"/>
                <a:ea typeface="Arial"/>
                <a:cs typeface="Arial"/>
              </a:defRPr>
            </a:lvl7pPr>
            <a:lvl8pPr algn="l">
              <a:defRPr sz="1800" b="0">
                <a:solidFill>
                  <a:srgbClr val="416B91"/>
                </a:solidFill>
                <a:latin typeface="Arial"/>
                <a:ea typeface="Arial"/>
                <a:cs typeface="Arial"/>
              </a:defRPr>
            </a:lvl8pPr>
            <a:lvl9pPr algn="l">
              <a:defRPr sz="1800" b="0">
                <a:solidFill>
                  <a:srgbClr val="416B91"/>
                </a:solidFill>
                <a:latin typeface="Arial"/>
                <a:ea typeface="Arial"/>
                <a:cs typeface="Arial"/>
              </a:defRPr>
            </a:lvl9pPr>
          </a:lstStyle>
          <a:p xmlns:a="http://schemas.openxmlformats.org/drawingml/2006/main">
            <a:pPr algn="l">
              <a:lnSpc>
                <a:spcPct val="112000"/>
              </a:lnSpc>
              <a:buNone/>
              <a:defRPr sz="1800" b="0">
                <a:solidFill>
                  <a:srgbClr val="416B91"/>
                </a:solidFill>
                <a:latin typeface="Arial"/>
                <a:ea typeface="Arial"/>
                <a:cs typeface="Arial"/>
              </a:defRPr>
            </a:pPr>
            <a:r>
              <a:rPr sz="1800" b="0">
                <a:solidFill>
                  <a:srgbClr val="416B91"/>
                </a:solidFill>
                <a:latin typeface="Arial"/>
                <a:ea typeface="Arial"/>
                <a:cs typeface="Arial"/>
              </a:rPr>
              <a:t>Hint: Put the input target beneath lim.</a:t>
            </a:r>
          </a:p>
        </p:txBody>
      </p:sp>
    </p:spTree>
    <p:extLst>
      <p:ext uri="{BB962C8B-B14F-4D97-AF65-F5344CB8AC3E}">
        <p14:creationId xmlns:p14="http://schemas.microsoft.com/office/powerpoint/2010/main" val="1708767225"/>
      </p:ext>
    </p:extLst>
  </p:cSld>
</p:sld>
</file>

<file path=ppt/slides/slide7.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1.2</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2: worked answers</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2 / KEY AND EXPLANATION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07</a:t>
            </a:r>
          </a:p>
        </p:txBody>
      </p:sp>
      <p:sp>
        <p:nvSpPr>
          <p:cNvPr id="15" name="part">
            <a:extLst xmlns:a="http://schemas.openxmlformats.org/drawingml/2006/main">
              <a:ext uri="{FF2B5EF4-FFF2-40B4-BE49-F238E27FC236}">
                <a16:creationId xmlns:a16="http://schemas.microsoft.com/office/drawing/2014/main" id="{47D9955D-E9EB-4DDB-84A8-B9F23AFA1A39}"/>
              </a:ext>
            </a:extLst>
          </p:cNvPr>
          <p:cNvSpPr>
            <a:spLocks xmlns:a="http://schemas.openxmlformats.org/drawingml/2006/main" noGrp="1"/>
          </p:cNvSpPr>
          <p:nvPr/>
        </p:nvSpPr>
        <p:spPr>
          <a:xfrm xmlns:a="http://schemas.openxmlformats.org/drawingml/2006/main">
            <a:off x="590550" y="2190750"/>
            <a:ext cx="5524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6" name="limit-operator">
            <a:extLst xmlns:a="http://schemas.openxmlformats.org/drawingml/2006/main">
              <a:ext uri="{FF2B5EF4-FFF2-40B4-BE49-F238E27FC236}">
                <a16:creationId xmlns:a16="http://schemas.microsoft.com/office/drawing/2014/main" id="{E0A058B6-41D5-4492-96B5-CB5DA1C44D38}"/>
              </a:ext>
            </a:extLst>
          </p:cNvPr>
          <p:cNvSpPr>
            <a:spLocks xmlns:a="http://schemas.openxmlformats.org/drawingml/2006/main" noGrp="1"/>
          </p:cNvSpPr>
          <p:nvPr/>
        </p:nvSpPr>
        <p:spPr>
          <a:xfrm xmlns:a="http://schemas.openxmlformats.org/drawingml/2006/main">
            <a:off x="1428750" y="2009775"/>
            <a:ext cx="838200" cy="5119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225" b="1">
                <a:solidFill>
                  <a:srgbClr val="087F83"/>
                </a:solidFill>
                <a:latin typeface="Arial"/>
                <a:ea typeface="Arial"/>
                <a:cs typeface="Arial"/>
              </a:defRPr>
            </a:defPPr>
            <a:lvl1pPr algn="ctr">
              <a:defRPr sz="3225" b="1">
                <a:solidFill>
                  <a:srgbClr val="087F83"/>
                </a:solidFill>
                <a:latin typeface="Arial"/>
                <a:ea typeface="Arial"/>
                <a:cs typeface="Arial"/>
              </a:defRPr>
            </a:lvl1pPr>
            <a:lvl2pPr algn="ctr">
              <a:defRPr sz="3225" b="1">
                <a:solidFill>
                  <a:srgbClr val="087F83"/>
                </a:solidFill>
                <a:latin typeface="Arial"/>
                <a:ea typeface="Arial"/>
                <a:cs typeface="Arial"/>
              </a:defRPr>
            </a:lvl2pPr>
            <a:lvl3pPr algn="ctr">
              <a:defRPr sz="3225" b="1">
                <a:solidFill>
                  <a:srgbClr val="087F83"/>
                </a:solidFill>
                <a:latin typeface="Arial"/>
                <a:ea typeface="Arial"/>
                <a:cs typeface="Arial"/>
              </a:defRPr>
            </a:lvl3pPr>
            <a:lvl4pPr algn="ctr">
              <a:defRPr sz="3225" b="1">
                <a:solidFill>
                  <a:srgbClr val="087F83"/>
                </a:solidFill>
                <a:latin typeface="Arial"/>
                <a:ea typeface="Arial"/>
                <a:cs typeface="Arial"/>
              </a:defRPr>
            </a:lvl4pPr>
            <a:lvl5pPr algn="ctr">
              <a:defRPr sz="3225" b="1">
                <a:solidFill>
                  <a:srgbClr val="087F83"/>
                </a:solidFill>
                <a:latin typeface="Arial"/>
                <a:ea typeface="Arial"/>
                <a:cs typeface="Arial"/>
              </a:defRPr>
            </a:lvl5pPr>
            <a:lvl6pPr algn="ctr">
              <a:defRPr sz="3225" b="1">
                <a:solidFill>
                  <a:srgbClr val="087F83"/>
                </a:solidFill>
                <a:latin typeface="Arial"/>
                <a:ea typeface="Arial"/>
                <a:cs typeface="Arial"/>
              </a:defRPr>
            </a:lvl6pPr>
            <a:lvl7pPr algn="ctr">
              <a:defRPr sz="3225" b="1">
                <a:solidFill>
                  <a:srgbClr val="087F83"/>
                </a:solidFill>
                <a:latin typeface="Arial"/>
                <a:ea typeface="Arial"/>
                <a:cs typeface="Arial"/>
              </a:defRPr>
            </a:lvl7pPr>
            <a:lvl8pPr algn="ctr">
              <a:defRPr sz="3225" b="1">
                <a:solidFill>
                  <a:srgbClr val="087F83"/>
                </a:solidFill>
                <a:latin typeface="Arial"/>
                <a:ea typeface="Arial"/>
                <a:cs typeface="Arial"/>
              </a:defRPr>
            </a:lvl8pPr>
            <a:lvl9pPr algn="ctr">
              <a:defRPr sz="3225" b="1">
                <a:solidFill>
                  <a:srgbClr val="087F83"/>
                </a:solidFill>
                <a:latin typeface="Arial"/>
                <a:ea typeface="Arial"/>
                <a:cs typeface="Arial"/>
              </a:defRPr>
            </a:lvl9pPr>
          </a:lstStyle>
          <a:p xmlns:a="http://schemas.openxmlformats.org/drawingml/2006/main">
            <a:pPr algn="ctr">
              <a:lnSpc>
                <a:spcPct val="112000"/>
              </a:lnSpc>
              <a:buNone/>
              <a:defRPr sz="3225" b="1">
                <a:solidFill>
                  <a:srgbClr val="087F83"/>
                </a:solidFill>
                <a:latin typeface="Arial"/>
                <a:ea typeface="Arial"/>
                <a:cs typeface="Arial"/>
              </a:defRPr>
            </a:pPr>
            <a:r>
              <a:rPr sz="3225" b="1">
                <a:solidFill>
                  <a:srgbClr val="087F83"/>
                </a:solidFill>
                <a:latin typeface="Arial"/>
                <a:ea typeface="Arial"/>
                <a:cs typeface="Arial"/>
              </a:rPr>
              <a:t>lim</a:t>
            </a:r>
          </a:p>
        </p:txBody>
      </p:sp>
      <p:sp>
        <p:nvSpPr>
          <p:cNvPr id="17" name="limit-subscript">
            <a:extLst xmlns:a="http://schemas.openxmlformats.org/drawingml/2006/main">
              <a:ext uri="{FF2B5EF4-FFF2-40B4-BE49-F238E27FC236}">
                <a16:creationId xmlns:a16="http://schemas.microsoft.com/office/drawing/2014/main" id="{51F34F57-6DF0-416C-A9C4-EC1A14489EF4}"/>
              </a:ext>
            </a:extLst>
          </p:cNvPr>
          <p:cNvSpPr>
            <a:spLocks xmlns:a="http://schemas.openxmlformats.org/drawingml/2006/main" noGrp="1"/>
          </p:cNvSpPr>
          <p:nvPr/>
        </p:nvSpPr>
        <p:spPr>
          <a:xfrm xmlns:a="http://schemas.openxmlformats.org/drawingml/2006/main">
            <a:off x="1362075" y="2534031"/>
            <a:ext cx="9715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800" b="0">
                <a:solidFill>
                  <a:srgbClr val="087F83"/>
                </a:solidFill>
                <a:latin typeface="Arial"/>
                <a:ea typeface="Arial"/>
                <a:cs typeface="Arial"/>
              </a:defRPr>
            </a:defPPr>
            <a:lvl1pPr algn="ctr">
              <a:defRPr sz="1800" b="0">
                <a:solidFill>
                  <a:srgbClr val="087F83"/>
                </a:solidFill>
                <a:latin typeface="Arial"/>
                <a:ea typeface="Arial"/>
                <a:cs typeface="Arial"/>
              </a:defRPr>
            </a:lvl1pPr>
            <a:lvl2pPr algn="ctr">
              <a:defRPr sz="1800" b="0">
                <a:solidFill>
                  <a:srgbClr val="087F83"/>
                </a:solidFill>
                <a:latin typeface="Arial"/>
                <a:ea typeface="Arial"/>
                <a:cs typeface="Arial"/>
              </a:defRPr>
            </a:lvl2pPr>
            <a:lvl3pPr algn="ctr">
              <a:defRPr sz="1800" b="0">
                <a:solidFill>
                  <a:srgbClr val="087F83"/>
                </a:solidFill>
                <a:latin typeface="Arial"/>
                <a:ea typeface="Arial"/>
                <a:cs typeface="Arial"/>
              </a:defRPr>
            </a:lvl3pPr>
            <a:lvl4pPr algn="ctr">
              <a:defRPr sz="1800" b="0">
                <a:solidFill>
                  <a:srgbClr val="087F83"/>
                </a:solidFill>
                <a:latin typeface="Arial"/>
                <a:ea typeface="Arial"/>
                <a:cs typeface="Arial"/>
              </a:defRPr>
            </a:lvl4pPr>
            <a:lvl5pPr algn="ctr">
              <a:defRPr sz="1800" b="0">
                <a:solidFill>
                  <a:srgbClr val="087F83"/>
                </a:solidFill>
                <a:latin typeface="Arial"/>
                <a:ea typeface="Arial"/>
                <a:cs typeface="Arial"/>
              </a:defRPr>
            </a:lvl5pPr>
            <a:lvl6pPr algn="ctr">
              <a:defRPr sz="1800" b="0">
                <a:solidFill>
                  <a:srgbClr val="087F83"/>
                </a:solidFill>
                <a:latin typeface="Arial"/>
                <a:ea typeface="Arial"/>
                <a:cs typeface="Arial"/>
              </a:defRPr>
            </a:lvl6pPr>
            <a:lvl7pPr algn="ctr">
              <a:defRPr sz="1800" b="0">
                <a:solidFill>
                  <a:srgbClr val="087F83"/>
                </a:solidFill>
                <a:latin typeface="Arial"/>
                <a:ea typeface="Arial"/>
                <a:cs typeface="Arial"/>
              </a:defRPr>
            </a:lvl7pPr>
            <a:lvl8pPr algn="ctr">
              <a:defRPr sz="1800" b="0">
                <a:solidFill>
                  <a:srgbClr val="087F83"/>
                </a:solidFill>
                <a:latin typeface="Arial"/>
                <a:ea typeface="Arial"/>
                <a:cs typeface="Arial"/>
              </a:defRPr>
            </a:lvl8pPr>
            <a:lvl9pPr algn="ctr">
              <a:defRPr sz="1800" b="0">
                <a:solidFill>
                  <a:srgbClr val="087F83"/>
                </a:solidFill>
                <a:latin typeface="Arial"/>
                <a:ea typeface="Arial"/>
                <a:cs typeface="Arial"/>
              </a:defRPr>
            </a:lvl9pPr>
          </a:lstStyle>
          <a:p xmlns:a="http://schemas.openxmlformats.org/drawingml/2006/main">
            <a:pPr algn="ctr">
              <a:lnSpc>
                <a:spcPct val="112000"/>
              </a:lnSpc>
              <a:buNone/>
              <a:defRPr sz="1800" b="0">
                <a:solidFill>
                  <a:srgbClr val="087F83"/>
                </a:solidFill>
                <a:latin typeface="Arial"/>
                <a:ea typeface="Arial"/>
                <a:cs typeface="Arial"/>
              </a:defRPr>
            </a:pPr>
            <a:r>
              <a:rPr sz="1800" b="0">
                <a:solidFill>
                  <a:srgbClr val="087F83"/>
                </a:solidFill>
                <a:latin typeface="Arial"/>
                <a:ea typeface="Arial"/>
                <a:cs typeface="Arial"/>
              </a:rPr>
              <a:t>x → −1</a:t>
            </a:r>
          </a:p>
        </p:txBody>
      </p:sp>
      <p:sp>
        <p:nvSpPr>
          <p:cNvPr id="18" name="limit-expression">
            <a:extLst xmlns:a="http://schemas.openxmlformats.org/drawingml/2006/main">
              <a:ext uri="{FF2B5EF4-FFF2-40B4-BE49-F238E27FC236}">
                <a16:creationId xmlns:a16="http://schemas.microsoft.com/office/drawing/2014/main" id="{B3619C69-27F7-4B10-84ED-8DF291758641}"/>
              </a:ext>
            </a:extLst>
          </p:cNvPr>
          <p:cNvSpPr>
            <a:spLocks xmlns:a="http://schemas.openxmlformats.org/drawingml/2006/main" noGrp="1"/>
          </p:cNvSpPr>
          <p:nvPr/>
        </p:nvSpPr>
        <p:spPr>
          <a:xfrm xmlns:a="http://schemas.openxmlformats.org/drawingml/2006/main">
            <a:off x="2457450" y="2009775"/>
            <a:ext cx="1445800" cy="5119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3225" b="1">
                <a:solidFill>
                  <a:srgbClr val="087F83"/>
                </a:solidFill>
                <a:latin typeface="Arial"/>
                <a:ea typeface="Arial"/>
                <a:cs typeface="Arial"/>
              </a:defRPr>
            </a:defPPr>
            <a:lvl1pPr algn="l">
              <a:defRPr sz="3225" b="1">
                <a:solidFill>
                  <a:srgbClr val="087F83"/>
                </a:solidFill>
                <a:latin typeface="Arial"/>
                <a:ea typeface="Arial"/>
                <a:cs typeface="Arial"/>
              </a:defRPr>
            </a:lvl1pPr>
            <a:lvl2pPr algn="l">
              <a:defRPr sz="3225" b="1">
                <a:solidFill>
                  <a:srgbClr val="087F83"/>
                </a:solidFill>
                <a:latin typeface="Arial"/>
                <a:ea typeface="Arial"/>
                <a:cs typeface="Arial"/>
              </a:defRPr>
            </a:lvl2pPr>
            <a:lvl3pPr algn="l">
              <a:defRPr sz="3225" b="1">
                <a:solidFill>
                  <a:srgbClr val="087F83"/>
                </a:solidFill>
                <a:latin typeface="Arial"/>
                <a:ea typeface="Arial"/>
                <a:cs typeface="Arial"/>
              </a:defRPr>
            </a:lvl3pPr>
            <a:lvl4pPr algn="l">
              <a:defRPr sz="3225" b="1">
                <a:solidFill>
                  <a:srgbClr val="087F83"/>
                </a:solidFill>
                <a:latin typeface="Arial"/>
                <a:ea typeface="Arial"/>
                <a:cs typeface="Arial"/>
              </a:defRPr>
            </a:lvl4pPr>
            <a:lvl5pPr algn="l">
              <a:defRPr sz="3225" b="1">
                <a:solidFill>
                  <a:srgbClr val="087F83"/>
                </a:solidFill>
                <a:latin typeface="Arial"/>
                <a:ea typeface="Arial"/>
                <a:cs typeface="Arial"/>
              </a:defRPr>
            </a:lvl5pPr>
            <a:lvl6pPr algn="l">
              <a:defRPr sz="3225" b="1">
                <a:solidFill>
                  <a:srgbClr val="087F83"/>
                </a:solidFill>
                <a:latin typeface="Arial"/>
                <a:ea typeface="Arial"/>
                <a:cs typeface="Arial"/>
              </a:defRPr>
            </a:lvl6pPr>
            <a:lvl7pPr algn="l">
              <a:defRPr sz="3225" b="1">
                <a:solidFill>
                  <a:srgbClr val="087F83"/>
                </a:solidFill>
                <a:latin typeface="Arial"/>
                <a:ea typeface="Arial"/>
                <a:cs typeface="Arial"/>
              </a:defRPr>
            </a:lvl7pPr>
            <a:lvl8pPr algn="l">
              <a:defRPr sz="3225" b="1">
                <a:solidFill>
                  <a:srgbClr val="087F83"/>
                </a:solidFill>
                <a:latin typeface="Arial"/>
                <a:ea typeface="Arial"/>
                <a:cs typeface="Arial"/>
              </a:defRPr>
            </a:lvl8pPr>
            <a:lvl9pPr algn="l">
              <a:defRPr sz="3225" b="1">
                <a:solidFill>
                  <a:srgbClr val="087F83"/>
                </a:solidFill>
                <a:latin typeface="Arial"/>
                <a:ea typeface="Arial"/>
                <a:cs typeface="Arial"/>
              </a:defRPr>
            </a:lvl9pPr>
          </a:lstStyle>
          <a:p xmlns:a="http://schemas.openxmlformats.org/drawingml/2006/main">
            <a:pPr algn="l">
              <a:lnSpc>
                <a:spcPct val="112000"/>
              </a:lnSpc>
              <a:buNone/>
              <a:defRPr sz="3225" b="1">
                <a:solidFill>
                  <a:srgbClr val="087F83"/>
                </a:solidFill>
                <a:latin typeface="Arial"/>
                <a:ea typeface="Arial"/>
                <a:cs typeface="Arial"/>
              </a:defRPr>
            </a:pPr>
            <a:r>
              <a:rPr sz="3225" b="1">
                <a:solidFill>
                  <a:srgbClr val="087F83"/>
                </a:solidFill>
                <a:latin typeface="Arial"/>
                <a:ea typeface="Arial"/>
                <a:cs typeface="Arial"/>
              </a:rPr>
              <a:t>f(x) = 4</a:t>
            </a:r>
          </a:p>
        </p:txBody>
      </p:sp>
      <p:sp>
        <p:nvSpPr>
          <p:cNvPr id="19" name="part">
            <a:extLst xmlns:a="http://schemas.openxmlformats.org/drawingml/2006/main">
              <a:ext uri="{FF2B5EF4-FFF2-40B4-BE49-F238E27FC236}">
                <a16:creationId xmlns:a16="http://schemas.microsoft.com/office/drawing/2014/main" id="{5E6D107E-E6DC-4B41-A58A-E8E0E912BEF4}"/>
              </a:ext>
            </a:extLst>
          </p:cNvPr>
          <p:cNvSpPr>
            <a:spLocks xmlns:a="http://schemas.openxmlformats.org/drawingml/2006/main" noGrp="1"/>
          </p:cNvSpPr>
          <p:nvPr/>
        </p:nvSpPr>
        <p:spPr>
          <a:xfrm xmlns:a="http://schemas.openxmlformats.org/drawingml/2006/main">
            <a:off x="590550" y="3657600"/>
            <a:ext cx="5524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20" name="limit-operator">
            <a:extLst xmlns:a="http://schemas.openxmlformats.org/drawingml/2006/main">
              <a:ext uri="{FF2B5EF4-FFF2-40B4-BE49-F238E27FC236}">
                <a16:creationId xmlns:a16="http://schemas.microsoft.com/office/drawing/2014/main" id="{F3D56831-4CC1-4844-8B32-93AF68408A26}"/>
              </a:ext>
            </a:extLst>
          </p:cNvPr>
          <p:cNvSpPr>
            <a:spLocks xmlns:a="http://schemas.openxmlformats.org/drawingml/2006/main" noGrp="1"/>
          </p:cNvSpPr>
          <p:nvPr/>
        </p:nvSpPr>
        <p:spPr>
          <a:xfrm xmlns:a="http://schemas.openxmlformats.org/drawingml/2006/main">
            <a:off x="1428750" y="3476625"/>
            <a:ext cx="838200" cy="5119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225" b="1">
                <a:solidFill>
                  <a:srgbClr val="087F83"/>
                </a:solidFill>
                <a:latin typeface="Arial"/>
                <a:ea typeface="Arial"/>
                <a:cs typeface="Arial"/>
              </a:defRPr>
            </a:defPPr>
            <a:lvl1pPr algn="ctr">
              <a:defRPr sz="3225" b="1">
                <a:solidFill>
                  <a:srgbClr val="087F83"/>
                </a:solidFill>
                <a:latin typeface="Arial"/>
                <a:ea typeface="Arial"/>
                <a:cs typeface="Arial"/>
              </a:defRPr>
            </a:lvl1pPr>
            <a:lvl2pPr algn="ctr">
              <a:defRPr sz="3225" b="1">
                <a:solidFill>
                  <a:srgbClr val="087F83"/>
                </a:solidFill>
                <a:latin typeface="Arial"/>
                <a:ea typeface="Arial"/>
                <a:cs typeface="Arial"/>
              </a:defRPr>
            </a:lvl2pPr>
            <a:lvl3pPr algn="ctr">
              <a:defRPr sz="3225" b="1">
                <a:solidFill>
                  <a:srgbClr val="087F83"/>
                </a:solidFill>
                <a:latin typeface="Arial"/>
                <a:ea typeface="Arial"/>
                <a:cs typeface="Arial"/>
              </a:defRPr>
            </a:lvl3pPr>
            <a:lvl4pPr algn="ctr">
              <a:defRPr sz="3225" b="1">
                <a:solidFill>
                  <a:srgbClr val="087F83"/>
                </a:solidFill>
                <a:latin typeface="Arial"/>
                <a:ea typeface="Arial"/>
                <a:cs typeface="Arial"/>
              </a:defRPr>
            </a:lvl4pPr>
            <a:lvl5pPr algn="ctr">
              <a:defRPr sz="3225" b="1">
                <a:solidFill>
                  <a:srgbClr val="087F83"/>
                </a:solidFill>
                <a:latin typeface="Arial"/>
                <a:ea typeface="Arial"/>
                <a:cs typeface="Arial"/>
              </a:defRPr>
            </a:lvl5pPr>
            <a:lvl6pPr algn="ctr">
              <a:defRPr sz="3225" b="1">
                <a:solidFill>
                  <a:srgbClr val="087F83"/>
                </a:solidFill>
                <a:latin typeface="Arial"/>
                <a:ea typeface="Arial"/>
                <a:cs typeface="Arial"/>
              </a:defRPr>
            </a:lvl6pPr>
            <a:lvl7pPr algn="ctr">
              <a:defRPr sz="3225" b="1">
                <a:solidFill>
                  <a:srgbClr val="087F83"/>
                </a:solidFill>
                <a:latin typeface="Arial"/>
                <a:ea typeface="Arial"/>
                <a:cs typeface="Arial"/>
              </a:defRPr>
            </a:lvl7pPr>
            <a:lvl8pPr algn="ctr">
              <a:defRPr sz="3225" b="1">
                <a:solidFill>
                  <a:srgbClr val="087F83"/>
                </a:solidFill>
                <a:latin typeface="Arial"/>
                <a:ea typeface="Arial"/>
                <a:cs typeface="Arial"/>
              </a:defRPr>
            </a:lvl8pPr>
            <a:lvl9pPr algn="ctr">
              <a:defRPr sz="3225" b="1">
                <a:solidFill>
                  <a:srgbClr val="087F83"/>
                </a:solidFill>
                <a:latin typeface="Arial"/>
                <a:ea typeface="Arial"/>
                <a:cs typeface="Arial"/>
              </a:defRPr>
            </a:lvl9pPr>
          </a:lstStyle>
          <a:p xmlns:a="http://schemas.openxmlformats.org/drawingml/2006/main">
            <a:pPr algn="ctr">
              <a:lnSpc>
                <a:spcPct val="112000"/>
              </a:lnSpc>
              <a:buNone/>
              <a:defRPr sz="3225" b="1">
                <a:solidFill>
                  <a:srgbClr val="087F83"/>
                </a:solidFill>
                <a:latin typeface="Arial"/>
                <a:ea typeface="Arial"/>
                <a:cs typeface="Arial"/>
              </a:defRPr>
            </a:pPr>
            <a:r>
              <a:rPr sz="3225" b="1">
                <a:solidFill>
                  <a:srgbClr val="087F83"/>
                </a:solidFill>
                <a:latin typeface="Arial"/>
                <a:ea typeface="Arial"/>
                <a:cs typeface="Arial"/>
              </a:rPr>
              <a:t>lim</a:t>
            </a:r>
          </a:p>
        </p:txBody>
      </p:sp>
      <p:sp>
        <p:nvSpPr>
          <p:cNvPr id="21" name="limit-subscript">
            <a:extLst xmlns:a="http://schemas.openxmlformats.org/drawingml/2006/main">
              <a:ext uri="{FF2B5EF4-FFF2-40B4-BE49-F238E27FC236}">
                <a16:creationId xmlns:a16="http://schemas.microsoft.com/office/drawing/2014/main" id="{605376BA-95A8-4D70-AC51-0730BF80A9A3}"/>
              </a:ext>
            </a:extLst>
          </p:cNvPr>
          <p:cNvSpPr>
            <a:spLocks xmlns:a="http://schemas.openxmlformats.org/drawingml/2006/main" noGrp="1"/>
          </p:cNvSpPr>
          <p:nvPr/>
        </p:nvSpPr>
        <p:spPr>
          <a:xfrm xmlns:a="http://schemas.openxmlformats.org/drawingml/2006/main">
            <a:off x="1362075" y="4000881"/>
            <a:ext cx="9715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800" b="0">
                <a:solidFill>
                  <a:srgbClr val="087F83"/>
                </a:solidFill>
                <a:latin typeface="Arial"/>
                <a:ea typeface="Arial"/>
                <a:cs typeface="Arial"/>
              </a:defRPr>
            </a:defPPr>
            <a:lvl1pPr algn="ctr">
              <a:defRPr sz="1800" b="0">
                <a:solidFill>
                  <a:srgbClr val="087F83"/>
                </a:solidFill>
                <a:latin typeface="Arial"/>
                <a:ea typeface="Arial"/>
                <a:cs typeface="Arial"/>
              </a:defRPr>
            </a:lvl1pPr>
            <a:lvl2pPr algn="ctr">
              <a:defRPr sz="1800" b="0">
                <a:solidFill>
                  <a:srgbClr val="087F83"/>
                </a:solidFill>
                <a:latin typeface="Arial"/>
                <a:ea typeface="Arial"/>
                <a:cs typeface="Arial"/>
              </a:defRPr>
            </a:lvl2pPr>
            <a:lvl3pPr algn="ctr">
              <a:defRPr sz="1800" b="0">
                <a:solidFill>
                  <a:srgbClr val="087F83"/>
                </a:solidFill>
                <a:latin typeface="Arial"/>
                <a:ea typeface="Arial"/>
                <a:cs typeface="Arial"/>
              </a:defRPr>
            </a:lvl3pPr>
            <a:lvl4pPr algn="ctr">
              <a:defRPr sz="1800" b="0">
                <a:solidFill>
                  <a:srgbClr val="087F83"/>
                </a:solidFill>
                <a:latin typeface="Arial"/>
                <a:ea typeface="Arial"/>
                <a:cs typeface="Arial"/>
              </a:defRPr>
            </a:lvl4pPr>
            <a:lvl5pPr algn="ctr">
              <a:defRPr sz="1800" b="0">
                <a:solidFill>
                  <a:srgbClr val="087F83"/>
                </a:solidFill>
                <a:latin typeface="Arial"/>
                <a:ea typeface="Arial"/>
                <a:cs typeface="Arial"/>
              </a:defRPr>
            </a:lvl5pPr>
            <a:lvl6pPr algn="ctr">
              <a:defRPr sz="1800" b="0">
                <a:solidFill>
                  <a:srgbClr val="087F83"/>
                </a:solidFill>
                <a:latin typeface="Arial"/>
                <a:ea typeface="Arial"/>
                <a:cs typeface="Arial"/>
              </a:defRPr>
            </a:lvl6pPr>
            <a:lvl7pPr algn="ctr">
              <a:defRPr sz="1800" b="0">
                <a:solidFill>
                  <a:srgbClr val="087F83"/>
                </a:solidFill>
                <a:latin typeface="Arial"/>
                <a:ea typeface="Arial"/>
                <a:cs typeface="Arial"/>
              </a:defRPr>
            </a:lvl7pPr>
            <a:lvl8pPr algn="ctr">
              <a:defRPr sz="1800" b="0">
                <a:solidFill>
                  <a:srgbClr val="087F83"/>
                </a:solidFill>
                <a:latin typeface="Arial"/>
                <a:ea typeface="Arial"/>
                <a:cs typeface="Arial"/>
              </a:defRPr>
            </a:lvl8pPr>
            <a:lvl9pPr algn="ctr">
              <a:defRPr sz="1800" b="0">
                <a:solidFill>
                  <a:srgbClr val="087F83"/>
                </a:solidFill>
                <a:latin typeface="Arial"/>
                <a:ea typeface="Arial"/>
                <a:cs typeface="Arial"/>
              </a:defRPr>
            </a:lvl9pPr>
          </a:lstStyle>
          <a:p xmlns:a="http://schemas.openxmlformats.org/drawingml/2006/main">
            <a:pPr algn="ctr">
              <a:lnSpc>
                <a:spcPct val="112000"/>
              </a:lnSpc>
              <a:buNone/>
              <a:defRPr sz="1800" b="0">
                <a:solidFill>
                  <a:srgbClr val="087F83"/>
                </a:solidFill>
                <a:latin typeface="Arial"/>
                <a:ea typeface="Arial"/>
                <a:cs typeface="Arial"/>
              </a:defRPr>
            </a:pPr>
            <a:r>
              <a:rPr sz="1800" b="0">
                <a:solidFill>
                  <a:srgbClr val="087F83"/>
                </a:solidFill>
                <a:latin typeface="Arial"/>
                <a:ea typeface="Arial"/>
                <a:cs typeface="Arial"/>
              </a:rPr>
              <a:t>t → 0</a:t>
            </a:r>
          </a:p>
        </p:txBody>
      </p:sp>
      <p:sp>
        <p:nvSpPr>
          <p:cNvPr id="22" name="limit-expression">
            <a:extLst xmlns:a="http://schemas.openxmlformats.org/drawingml/2006/main">
              <a:ext uri="{FF2B5EF4-FFF2-40B4-BE49-F238E27FC236}">
                <a16:creationId xmlns:a16="http://schemas.microsoft.com/office/drawing/2014/main" id="{1D15EC5C-4DA4-4645-9128-8227190A261D}"/>
              </a:ext>
            </a:extLst>
          </p:cNvPr>
          <p:cNvSpPr>
            <a:spLocks xmlns:a="http://schemas.openxmlformats.org/drawingml/2006/main" noGrp="1"/>
          </p:cNvSpPr>
          <p:nvPr/>
        </p:nvSpPr>
        <p:spPr>
          <a:xfrm xmlns:a="http://schemas.openxmlformats.org/drawingml/2006/main">
            <a:off x="2457450" y="3476625"/>
            <a:ext cx="1707356" cy="5119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3225" b="1">
                <a:solidFill>
                  <a:srgbClr val="087F83"/>
                </a:solidFill>
                <a:latin typeface="Arial"/>
                <a:ea typeface="Arial"/>
                <a:cs typeface="Arial"/>
              </a:defRPr>
            </a:defPPr>
            <a:lvl1pPr algn="l">
              <a:defRPr sz="3225" b="1">
                <a:solidFill>
                  <a:srgbClr val="087F83"/>
                </a:solidFill>
                <a:latin typeface="Arial"/>
                <a:ea typeface="Arial"/>
                <a:cs typeface="Arial"/>
              </a:defRPr>
            </a:lvl1pPr>
            <a:lvl2pPr algn="l">
              <a:defRPr sz="3225" b="1">
                <a:solidFill>
                  <a:srgbClr val="087F83"/>
                </a:solidFill>
                <a:latin typeface="Arial"/>
                <a:ea typeface="Arial"/>
                <a:cs typeface="Arial"/>
              </a:defRPr>
            </a:lvl2pPr>
            <a:lvl3pPr algn="l">
              <a:defRPr sz="3225" b="1">
                <a:solidFill>
                  <a:srgbClr val="087F83"/>
                </a:solidFill>
                <a:latin typeface="Arial"/>
                <a:ea typeface="Arial"/>
                <a:cs typeface="Arial"/>
              </a:defRPr>
            </a:lvl3pPr>
            <a:lvl4pPr algn="l">
              <a:defRPr sz="3225" b="1">
                <a:solidFill>
                  <a:srgbClr val="087F83"/>
                </a:solidFill>
                <a:latin typeface="Arial"/>
                <a:ea typeface="Arial"/>
                <a:cs typeface="Arial"/>
              </a:defRPr>
            </a:lvl4pPr>
            <a:lvl5pPr algn="l">
              <a:defRPr sz="3225" b="1">
                <a:solidFill>
                  <a:srgbClr val="087F83"/>
                </a:solidFill>
                <a:latin typeface="Arial"/>
                <a:ea typeface="Arial"/>
                <a:cs typeface="Arial"/>
              </a:defRPr>
            </a:lvl5pPr>
            <a:lvl6pPr algn="l">
              <a:defRPr sz="3225" b="1">
                <a:solidFill>
                  <a:srgbClr val="087F83"/>
                </a:solidFill>
                <a:latin typeface="Arial"/>
                <a:ea typeface="Arial"/>
                <a:cs typeface="Arial"/>
              </a:defRPr>
            </a:lvl6pPr>
            <a:lvl7pPr algn="l">
              <a:defRPr sz="3225" b="1">
                <a:solidFill>
                  <a:srgbClr val="087F83"/>
                </a:solidFill>
                <a:latin typeface="Arial"/>
                <a:ea typeface="Arial"/>
                <a:cs typeface="Arial"/>
              </a:defRPr>
            </a:lvl7pPr>
            <a:lvl8pPr algn="l">
              <a:defRPr sz="3225" b="1">
                <a:solidFill>
                  <a:srgbClr val="087F83"/>
                </a:solidFill>
                <a:latin typeface="Arial"/>
                <a:ea typeface="Arial"/>
                <a:cs typeface="Arial"/>
              </a:defRPr>
            </a:lvl8pPr>
            <a:lvl9pPr algn="l">
              <a:defRPr sz="3225" b="1">
                <a:solidFill>
                  <a:srgbClr val="087F83"/>
                </a:solidFill>
                <a:latin typeface="Arial"/>
                <a:ea typeface="Arial"/>
                <a:cs typeface="Arial"/>
              </a:defRPr>
            </a:lvl9pPr>
          </a:lstStyle>
          <a:p xmlns:a="http://schemas.openxmlformats.org/drawingml/2006/main">
            <a:pPr algn="l">
              <a:lnSpc>
                <a:spcPct val="112000"/>
              </a:lnSpc>
              <a:buNone/>
              <a:defRPr sz="3225" b="1">
                <a:solidFill>
                  <a:srgbClr val="087F83"/>
                </a:solidFill>
                <a:latin typeface="Arial"/>
                <a:ea typeface="Arial"/>
                <a:cs typeface="Arial"/>
              </a:defRPr>
            </a:pPr>
            <a:r>
              <a:rPr sz="3225" b="1">
                <a:solidFill>
                  <a:srgbClr val="087F83"/>
                </a:solidFill>
                <a:latin typeface="Arial"/>
                <a:ea typeface="Arial"/>
                <a:cs typeface="Arial"/>
              </a:rPr>
              <a:t>h(t) = −3</a:t>
            </a:r>
          </a:p>
        </p:txBody>
      </p:sp>
      <p:sp>
        <p:nvSpPr>
          <p:cNvPr id="23" name="part">
            <a:extLst xmlns:a="http://schemas.openxmlformats.org/drawingml/2006/main">
              <a:ext uri="{FF2B5EF4-FFF2-40B4-BE49-F238E27FC236}">
                <a16:creationId xmlns:a16="http://schemas.microsoft.com/office/drawing/2014/main" id="{8D8650E7-276E-4F9C-B520-60A0C02AF4BB}"/>
              </a:ext>
            </a:extLst>
          </p:cNvPr>
          <p:cNvSpPr>
            <a:spLocks xmlns:a="http://schemas.openxmlformats.org/drawingml/2006/main" noGrp="1"/>
          </p:cNvSpPr>
          <p:nvPr/>
        </p:nvSpPr>
        <p:spPr>
          <a:xfrm xmlns:a="http://schemas.openxmlformats.org/drawingml/2006/main">
            <a:off x="590550" y="5124450"/>
            <a:ext cx="5524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24" name="limit-operator">
            <a:extLst xmlns:a="http://schemas.openxmlformats.org/drawingml/2006/main">
              <a:ext uri="{FF2B5EF4-FFF2-40B4-BE49-F238E27FC236}">
                <a16:creationId xmlns:a16="http://schemas.microsoft.com/office/drawing/2014/main" id="{F2B47F36-AB81-4DDA-A4C6-A7E217D98305}"/>
              </a:ext>
            </a:extLst>
          </p:cNvPr>
          <p:cNvSpPr>
            <a:spLocks xmlns:a="http://schemas.openxmlformats.org/drawingml/2006/main" noGrp="1"/>
          </p:cNvSpPr>
          <p:nvPr/>
        </p:nvSpPr>
        <p:spPr>
          <a:xfrm xmlns:a="http://schemas.openxmlformats.org/drawingml/2006/main">
            <a:off x="1428750" y="4943475"/>
            <a:ext cx="838200" cy="5119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225" b="1">
                <a:solidFill>
                  <a:srgbClr val="087F83"/>
                </a:solidFill>
                <a:latin typeface="Arial"/>
                <a:ea typeface="Arial"/>
                <a:cs typeface="Arial"/>
              </a:defRPr>
            </a:defPPr>
            <a:lvl1pPr algn="ctr">
              <a:defRPr sz="3225" b="1">
                <a:solidFill>
                  <a:srgbClr val="087F83"/>
                </a:solidFill>
                <a:latin typeface="Arial"/>
                <a:ea typeface="Arial"/>
                <a:cs typeface="Arial"/>
              </a:defRPr>
            </a:lvl1pPr>
            <a:lvl2pPr algn="ctr">
              <a:defRPr sz="3225" b="1">
                <a:solidFill>
                  <a:srgbClr val="087F83"/>
                </a:solidFill>
                <a:latin typeface="Arial"/>
                <a:ea typeface="Arial"/>
                <a:cs typeface="Arial"/>
              </a:defRPr>
            </a:lvl2pPr>
            <a:lvl3pPr algn="ctr">
              <a:defRPr sz="3225" b="1">
                <a:solidFill>
                  <a:srgbClr val="087F83"/>
                </a:solidFill>
                <a:latin typeface="Arial"/>
                <a:ea typeface="Arial"/>
                <a:cs typeface="Arial"/>
              </a:defRPr>
            </a:lvl3pPr>
            <a:lvl4pPr algn="ctr">
              <a:defRPr sz="3225" b="1">
                <a:solidFill>
                  <a:srgbClr val="087F83"/>
                </a:solidFill>
                <a:latin typeface="Arial"/>
                <a:ea typeface="Arial"/>
                <a:cs typeface="Arial"/>
              </a:defRPr>
            </a:lvl4pPr>
            <a:lvl5pPr algn="ctr">
              <a:defRPr sz="3225" b="1">
                <a:solidFill>
                  <a:srgbClr val="087F83"/>
                </a:solidFill>
                <a:latin typeface="Arial"/>
                <a:ea typeface="Arial"/>
                <a:cs typeface="Arial"/>
              </a:defRPr>
            </a:lvl5pPr>
            <a:lvl6pPr algn="ctr">
              <a:defRPr sz="3225" b="1">
                <a:solidFill>
                  <a:srgbClr val="087F83"/>
                </a:solidFill>
                <a:latin typeface="Arial"/>
                <a:ea typeface="Arial"/>
                <a:cs typeface="Arial"/>
              </a:defRPr>
            </a:lvl6pPr>
            <a:lvl7pPr algn="ctr">
              <a:defRPr sz="3225" b="1">
                <a:solidFill>
                  <a:srgbClr val="087F83"/>
                </a:solidFill>
                <a:latin typeface="Arial"/>
                <a:ea typeface="Arial"/>
                <a:cs typeface="Arial"/>
              </a:defRPr>
            </a:lvl7pPr>
            <a:lvl8pPr algn="ctr">
              <a:defRPr sz="3225" b="1">
                <a:solidFill>
                  <a:srgbClr val="087F83"/>
                </a:solidFill>
                <a:latin typeface="Arial"/>
                <a:ea typeface="Arial"/>
                <a:cs typeface="Arial"/>
              </a:defRPr>
            </a:lvl8pPr>
            <a:lvl9pPr algn="ctr">
              <a:defRPr sz="3225" b="1">
                <a:solidFill>
                  <a:srgbClr val="087F83"/>
                </a:solidFill>
                <a:latin typeface="Arial"/>
                <a:ea typeface="Arial"/>
                <a:cs typeface="Arial"/>
              </a:defRPr>
            </a:lvl9pPr>
          </a:lstStyle>
          <a:p xmlns:a="http://schemas.openxmlformats.org/drawingml/2006/main">
            <a:pPr algn="ctr">
              <a:lnSpc>
                <a:spcPct val="112000"/>
              </a:lnSpc>
              <a:buNone/>
              <a:defRPr sz="3225" b="1">
                <a:solidFill>
                  <a:srgbClr val="087F83"/>
                </a:solidFill>
                <a:latin typeface="Arial"/>
                <a:ea typeface="Arial"/>
                <a:cs typeface="Arial"/>
              </a:defRPr>
            </a:pPr>
            <a:r>
              <a:rPr sz="3225" b="1">
                <a:solidFill>
                  <a:srgbClr val="087F83"/>
                </a:solidFill>
                <a:latin typeface="Arial"/>
                <a:ea typeface="Arial"/>
                <a:cs typeface="Arial"/>
              </a:rPr>
              <a:t>lim</a:t>
            </a:r>
          </a:p>
        </p:txBody>
      </p:sp>
      <p:sp>
        <p:nvSpPr>
          <p:cNvPr id="25" name="limit-subscript">
            <a:extLst xmlns:a="http://schemas.openxmlformats.org/drawingml/2006/main">
              <a:ext uri="{FF2B5EF4-FFF2-40B4-BE49-F238E27FC236}">
                <a16:creationId xmlns:a16="http://schemas.microsoft.com/office/drawing/2014/main" id="{F0A54CD0-FB6E-4F75-8F7D-30966866180E}"/>
              </a:ext>
            </a:extLst>
          </p:cNvPr>
          <p:cNvSpPr>
            <a:spLocks xmlns:a="http://schemas.openxmlformats.org/drawingml/2006/main" noGrp="1"/>
          </p:cNvSpPr>
          <p:nvPr/>
        </p:nvSpPr>
        <p:spPr>
          <a:xfrm xmlns:a="http://schemas.openxmlformats.org/drawingml/2006/main">
            <a:off x="1362075" y="5467731"/>
            <a:ext cx="9715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800" b="0">
                <a:solidFill>
                  <a:srgbClr val="087F83"/>
                </a:solidFill>
                <a:latin typeface="Arial"/>
                <a:ea typeface="Arial"/>
                <a:cs typeface="Arial"/>
              </a:defRPr>
            </a:defPPr>
            <a:lvl1pPr algn="ctr">
              <a:defRPr sz="1800" b="0">
                <a:solidFill>
                  <a:srgbClr val="087F83"/>
                </a:solidFill>
                <a:latin typeface="Arial"/>
                <a:ea typeface="Arial"/>
                <a:cs typeface="Arial"/>
              </a:defRPr>
            </a:lvl1pPr>
            <a:lvl2pPr algn="ctr">
              <a:defRPr sz="1800" b="0">
                <a:solidFill>
                  <a:srgbClr val="087F83"/>
                </a:solidFill>
                <a:latin typeface="Arial"/>
                <a:ea typeface="Arial"/>
                <a:cs typeface="Arial"/>
              </a:defRPr>
            </a:lvl2pPr>
            <a:lvl3pPr algn="ctr">
              <a:defRPr sz="1800" b="0">
                <a:solidFill>
                  <a:srgbClr val="087F83"/>
                </a:solidFill>
                <a:latin typeface="Arial"/>
                <a:ea typeface="Arial"/>
                <a:cs typeface="Arial"/>
              </a:defRPr>
            </a:lvl3pPr>
            <a:lvl4pPr algn="ctr">
              <a:defRPr sz="1800" b="0">
                <a:solidFill>
                  <a:srgbClr val="087F83"/>
                </a:solidFill>
                <a:latin typeface="Arial"/>
                <a:ea typeface="Arial"/>
                <a:cs typeface="Arial"/>
              </a:defRPr>
            </a:lvl4pPr>
            <a:lvl5pPr algn="ctr">
              <a:defRPr sz="1800" b="0">
                <a:solidFill>
                  <a:srgbClr val="087F83"/>
                </a:solidFill>
                <a:latin typeface="Arial"/>
                <a:ea typeface="Arial"/>
                <a:cs typeface="Arial"/>
              </a:defRPr>
            </a:lvl5pPr>
            <a:lvl6pPr algn="ctr">
              <a:defRPr sz="1800" b="0">
                <a:solidFill>
                  <a:srgbClr val="087F83"/>
                </a:solidFill>
                <a:latin typeface="Arial"/>
                <a:ea typeface="Arial"/>
                <a:cs typeface="Arial"/>
              </a:defRPr>
            </a:lvl6pPr>
            <a:lvl7pPr algn="ctr">
              <a:defRPr sz="1800" b="0">
                <a:solidFill>
                  <a:srgbClr val="087F83"/>
                </a:solidFill>
                <a:latin typeface="Arial"/>
                <a:ea typeface="Arial"/>
                <a:cs typeface="Arial"/>
              </a:defRPr>
            </a:lvl7pPr>
            <a:lvl8pPr algn="ctr">
              <a:defRPr sz="1800" b="0">
                <a:solidFill>
                  <a:srgbClr val="087F83"/>
                </a:solidFill>
                <a:latin typeface="Arial"/>
                <a:ea typeface="Arial"/>
                <a:cs typeface="Arial"/>
              </a:defRPr>
            </a:lvl8pPr>
            <a:lvl9pPr algn="ctr">
              <a:defRPr sz="1800" b="0">
                <a:solidFill>
                  <a:srgbClr val="087F83"/>
                </a:solidFill>
                <a:latin typeface="Arial"/>
                <a:ea typeface="Arial"/>
                <a:cs typeface="Arial"/>
              </a:defRPr>
            </a:lvl9pPr>
          </a:lstStyle>
          <a:p xmlns:a="http://schemas.openxmlformats.org/drawingml/2006/main">
            <a:pPr algn="ctr">
              <a:lnSpc>
                <a:spcPct val="112000"/>
              </a:lnSpc>
              <a:buNone/>
              <a:defRPr sz="1800" b="0">
                <a:solidFill>
                  <a:srgbClr val="087F83"/>
                </a:solidFill>
                <a:latin typeface="Arial"/>
                <a:ea typeface="Arial"/>
                <a:cs typeface="Arial"/>
              </a:defRPr>
            </a:pPr>
            <a:r>
              <a:rPr sz="1800" b="0">
                <a:solidFill>
                  <a:srgbClr val="087F83"/>
                </a:solidFill>
                <a:latin typeface="Arial"/>
                <a:ea typeface="Arial"/>
                <a:cs typeface="Arial"/>
              </a:rPr>
              <a:t>x → 5</a:t>
            </a:r>
          </a:p>
        </p:txBody>
      </p:sp>
      <p:sp>
        <p:nvSpPr>
          <p:cNvPr id="26" name="limit-expression">
            <a:extLst xmlns:a="http://schemas.openxmlformats.org/drawingml/2006/main">
              <a:ext uri="{FF2B5EF4-FFF2-40B4-BE49-F238E27FC236}">
                <a16:creationId xmlns:a16="http://schemas.microsoft.com/office/drawing/2014/main" id="{3EE180AD-4646-4B7C-802E-5E7AA3600FEA}"/>
              </a:ext>
            </a:extLst>
          </p:cNvPr>
          <p:cNvSpPr>
            <a:spLocks xmlns:a="http://schemas.openxmlformats.org/drawingml/2006/main" noGrp="1"/>
          </p:cNvSpPr>
          <p:nvPr/>
        </p:nvSpPr>
        <p:spPr>
          <a:xfrm xmlns:a="http://schemas.openxmlformats.org/drawingml/2006/main">
            <a:off x="2457450" y="4943475"/>
            <a:ext cx="1559624" cy="5119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3225" b="1">
                <a:solidFill>
                  <a:srgbClr val="087F83"/>
                </a:solidFill>
                <a:latin typeface="Arial"/>
                <a:ea typeface="Arial"/>
                <a:cs typeface="Arial"/>
              </a:defRPr>
            </a:defPPr>
            <a:lvl1pPr algn="l">
              <a:defRPr sz="3225" b="1">
                <a:solidFill>
                  <a:srgbClr val="087F83"/>
                </a:solidFill>
                <a:latin typeface="Arial"/>
                <a:ea typeface="Arial"/>
                <a:cs typeface="Arial"/>
              </a:defRPr>
            </a:lvl1pPr>
            <a:lvl2pPr algn="l">
              <a:defRPr sz="3225" b="1">
                <a:solidFill>
                  <a:srgbClr val="087F83"/>
                </a:solidFill>
                <a:latin typeface="Arial"/>
                <a:ea typeface="Arial"/>
                <a:cs typeface="Arial"/>
              </a:defRPr>
            </a:lvl2pPr>
            <a:lvl3pPr algn="l">
              <a:defRPr sz="3225" b="1">
                <a:solidFill>
                  <a:srgbClr val="087F83"/>
                </a:solidFill>
                <a:latin typeface="Arial"/>
                <a:ea typeface="Arial"/>
                <a:cs typeface="Arial"/>
              </a:defRPr>
            </a:lvl3pPr>
            <a:lvl4pPr algn="l">
              <a:defRPr sz="3225" b="1">
                <a:solidFill>
                  <a:srgbClr val="087F83"/>
                </a:solidFill>
                <a:latin typeface="Arial"/>
                <a:ea typeface="Arial"/>
                <a:cs typeface="Arial"/>
              </a:defRPr>
            </a:lvl4pPr>
            <a:lvl5pPr algn="l">
              <a:defRPr sz="3225" b="1">
                <a:solidFill>
                  <a:srgbClr val="087F83"/>
                </a:solidFill>
                <a:latin typeface="Arial"/>
                <a:ea typeface="Arial"/>
                <a:cs typeface="Arial"/>
              </a:defRPr>
            </a:lvl5pPr>
            <a:lvl6pPr algn="l">
              <a:defRPr sz="3225" b="1">
                <a:solidFill>
                  <a:srgbClr val="087F83"/>
                </a:solidFill>
                <a:latin typeface="Arial"/>
                <a:ea typeface="Arial"/>
                <a:cs typeface="Arial"/>
              </a:defRPr>
            </a:lvl6pPr>
            <a:lvl7pPr algn="l">
              <a:defRPr sz="3225" b="1">
                <a:solidFill>
                  <a:srgbClr val="087F83"/>
                </a:solidFill>
                <a:latin typeface="Arial"/>
                <a:ea typeface="Arial"/>
                <a:cs typeface="Arial"/>
              </a:defRPr>
            </a:lvl7pPr>
            <a:lvl8pPr algn="l">
              <a:defRPr sz="3225" b="1">
                <a:solidFill>
                  <a:srgbClr val="087F83"/>
                </a:solidFill>
                <a:latin typeface="Arial"/>
                <a:ea typeface="Arial"/>
                <a:cs typeface="Arial"/>
              </a:defRPr>
            </a:lvl8pPr>
            <a:lvl9pPr algn="l">
              <a:defRPr sz="3225" b="1">
                <a:solidFill>
                  <a:srgbClr val="087F83"/>
                </a:solidFill>
                <a:latin typeface="Arial"/>
                <a:ea typeface="Arial"/>
                <a:cs typeface="Arial"/>
              </a:defRPr>
            </a:lvl9pPr>
          </a:lstStyle>
          <a:p xmlns:a="http://schemas.openxmlformats.org/drawingml/2006/main">
            <a:pPr algn="l">
              <a:lnSpc>
                <a:spcPct val="112000"/>
              </a:lnSpc>
              <a:buNone/>
              <a:defRPr sz="3225" b="1">
                <a:solidFill>
                  <a:srgbClr val="087F83"/>
                </a:solidFill>
                <a:latin typeface="Arial"/>
                <a:ea typeface="Arial"/>
                <a:cs typeface="Arial"/>
              </a:defRPr>
            </a:pPr>
            <a:r>
              <a:rPr sz="3225" b="1">
                <a:solidFill>
                  <a:srgbClr val="087F83"/>
                </a:solidFill>
                <a:latin typeface="Arial"/>
                <a:ea typeface="Arial"/>
                <a:cs typeface="Arial"/>
              </a:rPr>
              <a:t>p(x) = 2</a:t>
            </a:r>
          </a:p>
        </p:txBody>
      </p:sp>
    </p:spTree>
    <p:extLst>
      <p:ext uri="{BB962C8B-B14F-4D97-AF65-F5344CB8AC3E}">
        <p14:creationId xmlns:p14="http://schemas.microsoft.com/office/powerpoint/2010/main" val="1708767225"/>
      </p:ext>
    </p:extLst>
  </p:cSld>
</p:sld>
</file>

<file path=ppt/slides/slide8.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1.2</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Function value and nearby behaviour</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3 / DEFINITION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08</a:t>
            </a:r>
          </a:p>
        </p:txBody>
      </p:sp>
      <p:sp>
        <p:nvSpPr>
          <p:cNvPr id="15" name="term">
            <a:extLst xmlns:a="http://schemas.openxmlformats.org/drawingml/2006/main">
              <a:ext uri="{FF2B5EF4-FFF2-40B4-BE49-F238E27FC236}">
                <a16:creationId xmlns:a16="http://schemas.microsoft.com/office/drawing/2014/main" id="{1ECD76F0-696B-43D8-A9E2-78700DF8E4BF}"/>
              </a:ext>
            </a:extLst>
          </p:cNvPr>
          <p:cNvSpPr>
            <a:spLocks xmlns:a="http://schemas.openxmlformats.org/drawingml/2006/main" noGrp="1"/>
          </p:cNvSpPr>
          <p:nvPr/>
        </p:nvSpPr>
        <p:spPr>
          <a:xfrm xmlns:a="http://schemas.openxmlformats.org/drawingml/2006/main">
            <a:off x="590550" y="2009775"/>
            <a:ext cx="10763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1">
                <a:solidFill>
                  <a:srgbClr val="087F83"/>
                </a:solidFill>
                <a:latin typeface="Arial"/>
                <a:ea typeface="Arial"/>
                <a:cs typeface="Arial"/>
              </a:defRPr>
            </a:defPPr>
            <a:lvl1pPr algn="l">
              <a:defRPr sz="2025" b="1">
                <a:solidFill>
                  <a:srgbClr val="087F83"/>
                </a:solidFill>
                <a:latin typeface="Arial"/>
                <a:ea typeface="Arial"/>
                <a:cs typeface="Arial"/>
              </a:defRPr>
            </a:lvl1pPr>
            <a:lvl2pPr algn="l">
              <a:defRPr sz="2025" b="1">
                <a:solidFill>
                  <a:srgbClr val="087F83"/>
                </a:solidFill>
                <a:latin typeface="Arial"/>
                <a:ea typeface="Arial"/>
                <a:cs typeface="Arial"/>
              </a:defRPr>
            </a:lvl2pPr>
            <a:lvl3pPr algn="l">
              <a:defRPr sz="2025" b="1">
                <a:solidFill>
                  <a:srgbClr val="087F83"/>
                </a:solidFill>
                <a:latin typeface="Arial"/>
                <a:ea typeface="Arial"/>
                <a:cs typeface="Arial"/>
              </a:defRPr>
            </a:lvl3pPr>
            <a:lvl4pPr algn="l">
              <a:defRPr sz="2025" b="1">
                <a:solidFill>
                  <a:srgbClr val="087F83"/>
                </a:solidFill>
                <a:latin typeface="Arial"/>
                <a:ea typeface="Arial"/>
                <a:cs typeface="Arial"/>
              </a:defRPr>
            </a:lvl4pPr>
            <a:lvl5pPr algn="l">
              <a:defRPr sz="2025" b="1">
                <a:solidFill>
                  <a:srgbClr val="087F83"/>
                </a:solidFill>
                <a:latin typeface="Arial"/>
                <a:ea typeface="Arial"/>
                <a:cs typeface="Arial"/>
              </a:defRPr>
            </a:lvl5pPr>
            <a:lvl6pPr algn="l">
              <a:defRPr sz="2025" b="1">
                <a:solidFill>
                  <a:srgbClr val="087F83"/>
                </a:solidFill>
                <a:latin typeface="Arial"/>
                <a:ea typeface="Arial"/>
                <a:cs typeface="Arial"/>
              </a:defRPr>
            </a:lvl6pPr>
            <a:lvl7pPr algn="l">
              <a:defRPr sz="2025" b="1">
                <a:solidFill>
                  <a:srgbClr val="087F83"/>
                </a:solidFill>
                <a:latin typeface="Arial"/>
                <a:ea typeface="Arial"/>
                <a:cs typeface="Arial"/>
              </a:defRPr>
            </a:lvl7pPr>
            <a:lvl8pPr algn="l">
              <a:defRPr sz="2025" b="1">
                <a:solidFill>
                  <a:srgbClr val="087F83"/>
                </a:solidFill>
                <a:latin typeface="Arial"/>
                <a:ea typeface="Arial"/>
                <a:cs typeface="Arial"/>
              </a:defRPr>
            </a:lvl8pPr>
            <a:lvl9pPr algn="l">
              <a:defRPr sz="2025" b="1">
                <a:solidFill>
                  <a:srgbClr val="087F83"/>
                </a:solidFill>
                <a:latin typeface="Arial"/>
                <a:ea typeface="Arial"/>
                <a:cs typeface="Arial"/>
              </a:defRPr>
            </a:lvl9pPr>
          </a:lstStyle>
          <a:p xmlns:a="http://schemas.openxmlformats.org/drawingml/2006/main">
            <a:pPr algn="l">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FUNCTION VALUE: f(c)</a:t>
            </a:r>
          </a:p>
        </p:txBody>
      </p:sp>
      <p:sp>
        <p:nvSpPr>
          <p:cNvPr id="16" name="body">
            <a:extLst xmlns:a="http://schemas.openxmlformats.org/drawingml/2006/main">
              <a:ext uri="{FF2B5EF4-FFF2-40B4-BE49-F238E27FC236}">
                <a16:creationId xmlns:a16="http://schemas.microsoft.com/office/drawing/2014/main" id="{8557AA97-EBFB-4F6C-820A-CBBD9B30A0A2}"/>
              </a:ext>
            </a:extLst>
          </p:cNvPr>
          <p:cNvSpPr>
            <a:spLocks xmlns:a="http://schemas.openxmlformats.org/drawingml/2006/main" noGrp="1"/>
          </p:cNvSpPr>
          <p:nvPr/>
        </p:nvSpPr>
        <p:spPr>
          <a:xfrm xmlns:a="http://schemas.openxmlformats.org/drawingml/2006/main">
            <a:off x="590550" y="2466975"/>
            <a:ext cx="10763250"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The actual output at x = c, if the function is defined there.</a:t>
            </a:r>
          </a:p>
        </p:txBody>
      </p:sp>
      <p:graphicFrame>
        <p:nvGraphicFramePr>
          <p:cNvPr id="17" name="">
            <a:extLst xmlns:a="http://schemas.openxmlformats.org/drawingml/2006/main">
              <a:ext uri="{FF2B5EF4-FFF2-40B4-BE49-F238E27FC236}">
                <a16:creationId xmlns:a16="http://schemas.microsoft.com/office/drawing/2014/main" id="{30D93459-B562-4BFA-8314-7E4DE6ACCC4D}"/>
              </a:ext>
            </a:extLst>
          </p:cNvPr>
          <p:cNvGraphicFramePr/>
          <p:nvPr/>
        </p:nvGraphicFramePr>
        <p:xfrm>
          <a:off xmlns:a="http://schemas.openxmlformats.org/drawingml/2006/main" x="590550" y="3476625"/>
          <a:ext xmlns:a="http://schemas.openxmlformats.org/drawingml/2006/main" cx="10763250" cy="1733550"/>
        </p:xfrm>
        <a:graphic xmlns:a="http://schemas.openxmlformats.org/drawingml/2006/main">
          <a:graphicData uri="http://schemas.openxmlformats.org/drawingml/2006/table">
            <a:tbl>
              <a:tblPr/>
              <a:tblGrid>
                <a:gridCol w="3619500"/>
                <a:gridCol w="7143750"/>
              </a:tblGrid>
              <a:tr h="577850">
                <a:tc>
                  <a:txBody>
                    <a:bodyPr lIns="95250" tIns="95250" rIns="95250" bIns="95250">
                      <a:noAutofit/>
                    </a:bodyPr>
                    <a:lstStyle/>
                    <a:p>
                      <a:pPr algn="l"/>
                      <a:r>
                        <a:rPr sz="2100" b="1">
                          <a:solidFill>
                            <a:srgbClr val="FFFFFF"/>
                          </a:solidFill>
                          <a:latin typeface="Arial"/>
                          <a:ea typeface="Arial"/>
                          <a:cs typeface="Arial"/>
                        </a:rPr>
                        <a:t>Point marker</a:t>
                      </a:r>
                    </a:p>
                  </a:txBody>
                  <a:tcPr marL="91440" marR="91440" marT="45720" marB="45720" anchor="ctr">
                    <a:lnL w="19050">
                      <a:solidFill>
                        <a:srgbClr val="FAF6E8"/>
                      </a:solidFill>
                      <a:prstDash val="solid"/>
                    </a:lnL>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c>
                  <a:txBody>
                    <a:bodyPr lIns="95250" tIns="95250" rIns="95250" bIns="95250">
                      <a:noAutofit/>
                    </a:bodyPr>
                    <a:lstStyle/>
                    <a:p>
                      <a:pPr algn="l"/>
                      <a:r>
                        <a:rPr sz="2100" b="1">
                          <a:solidFill>
                            <a:srgbClr val="FFFFFF"/>
                          </a:solidFill>
                          <a:latin typeface="Arial"/>
                          <a:ea typeface="Arial"/>
                          <a:cs typeface="Arial"/>
                        </a:rPr>
                        <a:t>Meaning</a:t>
                      </a:r>
                    </a:p>
                  </a:txBody>
                  <a:tcPr marL="91440" marR="91440" marT="45720" marB="45720" anchor="ctr">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r>
              <a:tr h="577850">
                <a:tc>
                  <a:txBody>
                    <a:bodyPr lIns="95250" tIns="95250" rIns="95250" bIns="95250">
                      <a:noAutofit/>
                    </a:bodyPr>
                    <a:lstStyle/>
                    <a:p>
                      <a:pPr algn="l"/>
                      <a:r>
                        <a:rPr sz="2100" b="0">
                          <a:solidFill>
                            <a:srgbClr val="172D34"/>
                          </a:solidFill>
                          <a:latin typeface="Arial"/>
                          <a:ea typeface="Arial"/>
                          <a:cs typeface="Arial"/>
                        </a:rPr>
                        <a:t>○  Open circle</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100" b="0">
                          <a:solidFill>
                            <a:srgbClr val="172D34"/>
                          </a:solidFill>
                          <a:latin typeface="Arial"/>
                          <a:ea typeface="Arial"/>
                          <a:cs typeface="Arial"/>
                        </a:rPr>
                        <a:t>This point is excluded from the graph.</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r>
              <a:tr h="577850">
                <a:tc>
                  <a:txBody>
                    <a:bodyPr lIns="95250" tIns="95250" rIns="95250" bIns="95250">
                      <a:noAutofit/>
                    </a:bodyPr>
                    <a:lstStyle/>
                    <a:p>
                      <a:pPr algn="l"/>
                      <a:r>
                        <a:rPr sz="2100" b="0">
                          <a:solidFill>
                            <a:srgbClr val="172D34"/>
                          </a:solidFill>
                          <a:latin typeface="Arial"/>
                          <a:ea typeface="Arial"/>
                          <a:cs typeface="Arial"/>
                        </a:rPr>
                        <a:t>●  Filled point</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100" b="0">
                          <a:solidFill>
                            <a:srgbClr val="172D34"/>
                          </a:solidFill>
                          <a:latin typeface="Arial"/>
                          <a:ea typeface="Arial"/>
                          <a:cs typeface="Arial"/>
                        </a:rPr>
                        <a:t>This point gives the actual function value.</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r>
            </a:tbl>
          </a:graphicData>
        </a:graphic>
      </p:graphicFrame>
      <p:sp>
        <p:nvSpPr>
          <p:cNvPr id="18" name="hint">
            <a:extLst xmlns:a="http://schemas.openxmlformats.org/drawingml/2006/main">
              <a:ext uri="{FF2B5EF4-FFF2-40B4-BE49-F238E27FC236}">
                <a16:creationId xmlns:a16="http://schemas.microsoft.com/office/drawing/2014/main" id="{7983B4B7-EEAE-4AA1-857B-44B65E6C03E4}"/>
              </a:ext>
            </a:extLst>
          </p:cNvPr>
          <p:cNvSpPr>
            <a:spLocks xmlns:a="http://schemas.openxmlformats.org/drawingml/2006/main" noGrp="1"/>
          </p:cNvSpPr>
          <p:nvPr/>
        </p:nvSpPr>
        <p:spPr>
          <a:xfrm xmlns:a="http://schemas.openxmlformats.org/drawingml/2006/main">
            <a:off x="590550" y="5657850"/>
            <a:ext cx="10763250" cy="34137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0">
                <a:solidFill>
                  <a:srgbClr val="416B91"/>
                </a:solidFill>
                <a:latin typeface="Arial"/>
                <a:ea typeface="Arial"/>
                <a:cs typeface="Arial"/>
              </a:defRPr>
            </a:defPPr>
            <a:lvl1pPr algn="l">
              <a:defRPr sz="1800" b="0">
                <a:solidFill>
                  <a:srgbClr val="416B91"/>
                </a:solidFill>
                <a:latin typeface="Arial"/>
                <a:ea typeface="Arial"/>
                <a:cs typeface="Arial"/>
              </a:defRPr>
            </a:lvl1pPr>
            <a:lvl2pPr algn="l">
              <a:defRPr sz="1800" b="0">
                <a:solidFill>
                  <a:srgbClr val="416B91"/>
                </a:solidFill>
                <a:latin typeface="Arial"/>
                <a:ea typeface="Arial"/>
                <a:cs typeface="Arial"/>
              </a:defRPr>
            </a:lvl2pPr>
            <a:lvl3pPr algn="l">
              <a:defRPr sz="1800" b="0">
                <a:solidFill>
                  <a:srgbClr val="416B91"/>
                </a:solidFill>
                <a:latin typeface="Arial"/>
                <a:ea typeface="Arial"/>
                <a:cs typeface="Arial"/>
              </a:defRPr>
            </a:lvl3pPr>
            <a:lvl4pPr algn="l">
              <a:defRPr sz="1800" b="0">
                <a:solidFill>
                  <a:srgbClr val="416B91"/>
                </a:solidFill>
                <a:latin typeface="Arial"/>
                <a:ea typeface="Arial"/>
                <a:cs typeface="Arial"/>
              </a:defRPr>
            </a:lvl4pPr>
            <a:lvl5pPr algn="l">
              <a:defRPr sz="1800" b="0">
                <a:solidFill>
                  <a:srgbClr val="416B91"/>
                </a:solidFill>
                <a:latin typeface="Arial"/>
                <a:ea typeface="Arial"/>
                <a:cs typeface="Arial"/>
              </a:defRPr>
            </a:lvl5pPr>
            <a:lvl6pPr algn="l">
              <a:defRPr sz="1800" b="0">
                <a:solidFill>
                  <a:srgbClr val="416B91"/>
                </a:solidFill>
                <a:latin typeface="Arial"/>
                <a:ea typeface="Arial"/>
                <a:cs typeface="Arial"/>
              </a:defRPr>
            </a:lvl6pPr>
            <a:lvl7pPr algn="l">
              <a:defRPr sz="1800" b="0">
                <a:solidFill>
                  <a:srgbClr val="416B91"/>
                </a:solidFill>
                <a:latin typeface="Arial"/>
                <a:ea typeface="Arial"/>
                <a:cs typeface="Arial"/>
              </a:defRPr>
            </a:lvl7pPr>
            <a:lvl8pPr algn="l">
              <a:defRPr sz="1800" b="0">
                <a:solidFill>
                  <a:srgbClr val="416B91"/>
                </a:solidFill>
                <a:latin typeface="Arial"/>
                <a:ea typeface="Arial"/>
                <a:cs typeface="Arial"/>
              </a:defRPr>
            </a:lvl8pPr>
            <a:lvl9pPr algn="l">
              <a:defRPr sz="1800" b="0">
                <a:solidFill>
                  <a:srgbClr val="416B91"/>
                </a:solidFill>
                <a:latin typeface="Arial"/>
                <a:ea typeface="Arial"/>
                <a:cs typeface="Arial"/>
              </a:defRPr>
            </a:lvl9pPr>
          </a:lstStyle>
          <a:p xmlns:a="http://schemas.openxmlformats.org/drawingml/2006/main">
            <a:pPr algn="l">
              <a:lnSpc>
                <a:spcPct val="112000"/>
              </a:lnSpc>
              <a:buNone/>
              <a:defRPr sz="1800" b="0">
                <a:solidFill>
                  <a:srgbClr val="416B91"/>
                </a:solidFill>
                <a:latin typeface="Arial"/>
                <a:ea typeface="Arial"/>
                <a:cs typeface="Arial"/>
              </a:defRPr>
            </a:pPr>
            <a:r>
              <a:rPr sz="1800" b="0">
                <a:solidFill>
                  <a:srgbClr val="416B91"/>
                </a:solidFill>
                <a:latin typeface="Arial"/>
                <a:ea typeface="Arial"/>
                <a:cs typeface="Arial"/>
              </a:rPr>
              <a:t>Hint: Follow the nearby curve to find the limit.</a:t>
            </a:r>
          </a:p>
        </p:txBody>
      </p:sp>
    </p:spTree>
    <p:extLst>
      <p:ext uri="{BB962C8B-B14F-4D97-AF65-F5344CB8AC3E}">
        <p14:creationId xmlns:p14="http://schemas.microsoft.com/office/powerpoint/2010/main" val="1708767225"/>
      </p:ext>
    </p:extLst>
  </p:cSld>
</p:sld>
</file>

<file path=ppt/slides/slide9.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1.2</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3: limit and function value</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3 / QUESTION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09</a:t>
            </a:r>
          </a:p>
        </p:txBody>
      </p:sp>
      <p:sp>
        <p:nvSpPr>
          <p:cNvPr id="15" name="body">
            <a:extLst xmlns:a="http://schemas.openxmlformats.org/drawingml/2006/main">
              <a:ext uri="{FF2B5EF4-FFF2-40B4-BE49-F238E27FC236}">
                <a16:creationId xmlns:a16="http://schemas.microsoft.com/office/drawing/2014/main" id="{840B4E22-F381-4050-B9BC-51DD005778A5}"/>
              </a:ext>
            </a:extLst>
          </p:cNvPr>
          <p:cNvSpPr>
            <a:spLocks xmlns:a="http://schemas.openxmlformats.org/drawingml/2006/main" noGrp="1"/>
          </p:cNvSpPr>
          <p:nvPr/>
        </p:nvSpPr>
        <p:spPr>
          <a:xfrm xmlns:a="http://schemas.openxmlformats.org/drawingml/2006/main">
            <a:off x="590550" y="2009775"/>
            <a:ext cx="5095875" cy="44081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75" b="1">
                <a:solidFill>
                  <a:srgbClr val="172D34"/>
                </a:solidFill>
                <a:latin typeface="Arial"/>
                <a:ea typeface="Arial"/>
                <a:cs typeface="Arial"/>
              </a:defRPr>
            </a:defPPr>
            <a:lvl1pPr algn="l">
              <a:defRPr sz="2475" b="1">
                <a:solidFill>
                  <a:srgbClr val="172D34"/>
                </a:solidFill>
                <a:latin typeface="Arial"/>
                <a:ea typeface="Arial"/>
                <a:cs typeface="Arial"/>
              </a:defRPr>
            </a:lvl1pPr>
            <a:lvl2pPr algn="l">
              <a:defRPr sz="2475" b="1">
                <a:solidFill>
                  <a:srgbClr val="172D34"/>
                </a:solidFill>
                <a:latin typeface="Arial"/>
                <a:ea typeface="Arial"/>
                <a:cs typeface="Arial"/>
              </a:defRPr>
            </a:lvl2pPr>
            <a:lvl3pPr algn="l">
              <a:defRPr sz="2475" b="1">
                <a:solidFill>
                  <a:srgbClr val="172D34"/>
                </a:solidFill>
                <a:latin typeface="Arial"/>
                <a:ea typeface="Arial"/>
                <a:cs typeface="Arial"/>
              </a:defRPr>
            </a:lvl3pPr>
            <a:lvl4pPr algn="l">
              <a:defRPr sz="2475" b="1">
                <a:solidFill>
                  <a:srgbClr val="172D34"/>
                </a:solidFill>
                <a:latin typeface="Arial"/>
                <a:ea typeface="Arial"/>
                <a:cs typeface="Arial"/>
              </a:defRPr>
            </a:lvl4pPr>
            <a:lvl5pPr algn="l">
              <a:defRPr sz="2475" b="1">
                <a:solidFill>
                  <a:srgbClr val="172D34"/>
                </a:solidFill>
                <a:latin typeface="Arial"/>
                <a:ea typeface="Arial"/>
                <a:cs typeface="Arial"/>
              </a:defRPr>
            </a:lvl5pPr>
            <a:lvl6pPr algn="l">
              <a:defRPr sz="2475" b="1">
                <a:solidFill>
                  <a:srgbClr val="172D34"/>
                </a:solidFill>
                <a:latin typeface="Arial"/>
                <a:ea typeface="Arial"/>
                <a:cs typeface="Arial"/>
              </a:defRPr>
            </a:lvl6pPr>
            <a:lvl7pPr algn="l">
              <a:defRPr sz="2475" b="1">
                <a:solidFill>
                  <a:srgbClr val="172D34"/>
                </a:solidFill>
                <a:latin typeface="Arial"/>
                <a:ea typeface="Arial"/>
                <a:cs typeface="Arial"/>
              </a:defRPr>
            </a:lvl7pPr>
            <a:lvl8pPr algn="l">
              <a:defRPr sz="2475" b="1">
                <a:solidFill>
                  <a:srgbClr val="172D34"/>
                </a:solidFill>
                <a:latin typeface="Arial"/>
                <a:ea typeface="Arial"/>
                <a:cs typeface="Arial"/>
              </a:defRPr>
            </a:lvl8pPr>
            <a:lvl9pPr algn="l">
              <a:defRPr sz="2475" b="1">
                <a:solidFill>
                  <a:srgbClr val="172D34"/>
                </a:solidFill>
                <a:latin typeface="Arial"/>
                <a:ea typeface="Arial"/>
                <a:cs typeface="Arial"/>
              </a:defRPr>
            </a:lvl9pPr>
          </a:lstStyle>
          <a:p xmlns:a="http://schemas.openxmlformats.org/drawingml/2006/main">
            <a:pPr algn="l">
              <a:lnSpc>
                <a:spcPct val="112000"/>
              </a:lnSpc>
              <a:buNone/>
              <a:defRPr sz="2475" b="1">
                <a:solidFill>
                  <a:srgbClr val="172D34"/>
                </a:solidFill>
                <a:latin typeface="Arial"/>
                <a:ea typeface="Arial"/>
                <a:cs typeface="Arial"/>
              </a:defRPr>
            </a:pPr>
            <a:r>
              <a:rPr sz="2475" b="1">
                <a:solidFill>
                  <a:srgbClr val="172D34"/>
                </a:solidFill>
                <a:latin typeface="Arial"/>
                <a:ea typeface="Arial"/>
                <a:cs typeface="Arial"/>
              </a:rPr>
              <a:t>We study f(x) near x = 2.</a:t>
            </a:r>
          </a:p>
        </p:txBody>
      </p:sp>
      <p:sp>
        <p:nvSpPr>
          <p:cNvPr id="16" name="part">
            <a:extLst xmlns:a="http://schemas.openxmlformats.org/drawingml/2006/main">
              <a:ext uri="{FF2B5EF4-FFF2-40B4-BE49-F238E27FC236}">
                <a16:creationId xmlns:a16="http://schemas.microsoft.com/office/drawing/2014/main" id="{9C9CD87A-528F-4F72-B1EE-41E3C5676C19}"/>
              </a:ext>
            </a:extLst>
          </p:cNvPr>
          <p:cNvSpPr>
            <a:spLocks xmlns:a="http://schemas.openxmlformats.org/drawingml/2006/main" noGrp="1"/>
          </p:cNvSpPr>
          <p:nvPr/>
        </p:nvSpPr>
        <p:spPr>
          <a:xfrm xmlns:a="http://schemas.openxmlformats.org/drawingml/2006/main">
            <a:off x="590550" y="33718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7" name="body">
            <a:extLst xmlns:a="http://schemas.openxmlformats.org/drawingml/2006/main">
              <a:ext uri="{FF2B5EF4-FFF2-40B4-BE49-F238E27FC236}">
                <a16:creationId xmlns:a16="http://schemas.microsoft.com/office/drawing/2014/main" id="{5B142ED9-0C5C-4E1C-8EF9-6602CD769736}"/>
              </a:ext>
            </a:extLst>
          </p:cNvPr>
          <p:cNvSpPr>
            <a:spLocks xmlns:a="http://schemas.openxmlformats.org/drawingml/2006/main" noGrp="1"/>
          </p:cNvSpPr>
          <p:nvPr/>
        </p:nvSpPr>
        <p:spPr>
          <a:xfrm xmlns:a="http://schemas.openxmlformats.org/drawingml/2006/main">
            <a:off x="1238250" y="3371850"/>
            <a:ext cx="4448175"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Write the limit as x approaches 2.</a:t>
            </a:r>
          </a:p>
        </p:txBody>
      </p:sp>
      <p:sp>
        <p:nvSpPr>
          <p:cNvPr id="18" name="part">
            <a:extLst xmlns:a="http://schemas.openxmlformats.org/drawingml/2006/main">
              <a:ext uri="{FF2B5EF4-FFF2-40B4-BE49-F238E27FC236}">
                <a16:creationId xmlns:a16="http://schemas.microsoft.com/office/drawing/2014/main" id="{FD619852-3075-476F-8698-7908A53F5A2E}"/>
              </a:ext>
            </a:extLst>
          </p:cNvPr>
          <p:cNvSpPr>
            <a:spLocks xmlns:a="http://schemas.openxmlformats.org/drawingml/2006/main" noGrp="1"/>
          </p:cNvSpPr>
          <p:nvPr/>
        </p:nvSpPr>
        <p:spPr>
          <a:xfrm xmlns:a="http://schemas.openxmlformats.org/drawingml/2006/main">
            <a:off x="590550" y="442912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19" name="body">
            <a:extLst xmlns:a="http://schemas.openxmlformats.org/drawingml/2006/main">
              <a:ext uri="{FF2B5EF4-FFF2-40B4-BE49-F238E27FC236}">
                <a16:creationId xmlns:a16="http://schemas.microsoft.com/office/drawing/2014/main" id="{C5034176-71E0-4F84-AF8F-889B8B51CBD8}"/>
              </a:ext>
            </a:extLst>
          </p:cNvPr>
          <p:cNvSpPr>
            <a:spLocks xmlns:a="http://schemas.openxmlformats.org/drawingml/2006/main" noGrp="1"/>
          </p:cNvSpPr>
          <p:nvPr/>
        </p:nvSpPr>
        <p:spPr>
          <a:xfrm xmlns:a="http://schemas.openxmlformats.org/drawingml/2006/main">
            <a:off x="1238250" y="4429125"/>
            <a:ext cx="4448175"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State f(2).</a:t>
            </a:r>
          </a:p>
        </p:txBody>
      </p:sp>
      <p:sp>
        <p:nvSpPr>
          <p:cNvPr id="20" name="part">
            <a:extLst xmlns:a="http://schemas.openxmlformats.org/drawingml/2006/main">
              <a:ext uri="{FF2B5EF4-FFF2-40B4-BE49-F238E27FC236}">
                <a16:creationId xmlns:a16="http://schemas.microsoft.com/office/drawing/2014/main" id="{45973FEF-7A67-41C6-B973-4566E1387FDD}"/>
              </a:ext>
            </a:extLst>
          </p:cNvPr>
          <p:cNvSpPr>
            <a:spLocks xmlns:a="http://schemas.openxmlformats.org/drawingml/2006/main" noGrp="1"/>
          </p:cNvSpPr>
          <p:nvPr/>
        </p:nvSpPr>
        <p:spPr>
          <a:xfrm xmlns:a="http://schemas.openxmlformats.org/drawingml/2006/main">
            <a:off x="590550" y="517207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21" name="body">
            <a:extLst xmlns:a="http://schemas.openxmlformats.org/drawingml/2006/main">
              <a:ext uri="{FF2B5EF4-FFF2-40B4-BE49-F238E27FC236}">
                <a16:creationId xmlns:a16="http://schemas.microsoft.com/office/drawing/2014/main" id="{DB076EFF-06A4-4CF8-A2D1-335149207F75}"/>
              </a:ext>
            </a:extLst>
          </p:cNvPr>
          <p:cNvSpPr>
            <a:spLocks xmlns:a="http://schemas.openxmlformats.org/drawingml/2006/main" noGrp="1"/>
          </p:cNvSpPr>
          <p:nvPr/>
        </p:nvSpPr>
        <p:spPr>
          <a:xfrm xmlns:a="http://schemas.openxmlformats.org/drawingml/2006/main">
            <a:off x="1238250" y="5172075"/>
            <a:ext cx="4448175"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Are these two values equal?</a:t>
            </a:r>
          </a:p>
        </p:txBody>
      </p:sp>
      <p:graphicFrame>
        <p:nvGraphicFramePr>
          <p:cNvPr id="22" name="Chart">
            <a:extLst xmlns:a="http://schemas.openxmlformats.org/drawingml/2006/main">
              <a:ext uri="{FF2B5EF4-FFF2-40B4-BE49-F238E27FC236}">
                <a16:creationId xmlns:a16="http://schemas.microsoft.com/office/drawing/2014/main" id="{1F0B0A4F-072D-4130-8EBC-C0B618E1064B}"/>
              </a:ext>
            </a:extLst>
          </p:cNvPr>
          <p:cNvGraphicFramePr/>
          <p:nvPr/>
        </p:nvGraphicFramePr>
        <p:xfrm>
          <a:off xmlns:a="http://schemas.openxmlformats.org/drawingml/2006/main" x="6162675" y="1952625"/>
          <a:ext xmlns:a="http://schemas.openxmlformats.org/drawingml/2006/main" cx="5257800" cy="3714750"/>
        </p:xfrm>
        <a:graphic xmlns:a="http://schemas.openxmlformats.org/drawingml/2006/main">
          <a:graphicData uri="http://schemas.openxmlformats.org/drawingml/2006/chart">
            <c:chart xmlns:r="http://schemas.openxmlformats.org/officeDocument/2006/relationships" xmlns:c="http://schemas.openxmlformats.org/drawingml/2006/chart" r:id="Rf5647fd2f49d4c0b"/>
          </a:graphicData>
        </a:graphic>
      </p:graphicFrame>
    </p:spTree>
    <p:extLst>
      <p:ext uri="{BB962C8B-B14F-4D97-AF65-F5344CB8AC3E}">
        <p14:creationId xmlns:p14="http://schemas.microsoft.com/office/powerpoint/2010/main" val="1708767225"/>
      </p:ext>
    </p:extLst>
  </p:cSld>
</p:sld>
</file>

<file path=ppt/slides/slide10.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1.2</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3: worked answer</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3 / KEY AND EXPLANATION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10</a:t>
            </a:r>
          </a:p>
        </p:txBody>
      </p:sp>
      <p:sp>
        <p:nvSpPr>
          <p:cNvPr id="15" name="part">
            <a:extLst xmlns:a="http://schemas.openxmlformats.org/drawingml/2006/main">
              <a:ext uri="{FF2B5EF4-FFF2-40B4-BE49-F238E27FC236}">
                <a16:creationId xmlns:a16="http://schemas.microsoft.com/office/drawing/2014/main" id="{A96EB043-8526-4598-85EF-76AB7EA0026E}"/>
              </a:ext>
            </a:extLst>
          </p:cNvPr>
          <p:cNvSpPr>
            <a:spLocks xmlns:a="http://schemas.openxmlformats.org/drawingml/2006/main" noGrp="1"/>
          </p:cNvSpPr>
          <p:nvPr/>
        </p:nvSpPr>
        <p:spPr>
          <a:xfrm xmlns:a="http://schemas.openxmlformats.org/drawingml/2006/main">
            <a:off x="590550" y="2200275"/>
            <a:ext cx="5524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6" name="limit-operator">
            <a:extLst xmlns:a="http://schemas.openxmlformats.org/drawingml/2006/main">
              <a:ext uri="{FF2B5EF4-FFF2-40B4-BE49-F238E27FC236}">
                <a16:creationId xmlns:a16="http://schemas.microsoft.com/office/drawing/2014/main" id="{07B9D64B-866E-4B7F-BBDF-C530A1BB5F2D}"/>
              </a:ext>
            </a:extLst>
          </p:cNvPr>
          <p:cNvSpPr>
            <a:spLocks xmlns:a="http://schemas.openxmlformats.org/drawingml/2006/main" noGrp="1"/>
          </p:cNvSpPr>
          <p:nvPr/>
        </p:nvSpPr>
        <p:spPr>
          <a:xfrm xmlns:a="http://schemas.openxmlformats.org/drawingml/2006/main">
            <a:off x="1333500" y="2009775"/>
            <a:ext cx="7810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000" b="1">
                <a:solidFill>
                  <a:srgbClr val="087F83"/>
                </a:solidFill>
                <a:latin typeface="Arial"/>
                <a:ea typeface="Arial"/>
                <a:cs typeface="Arial"/>
              </a:defRPr>
            </a:defPPr>
            <a:lvl1pPr algn="ctr">
              <a:defRPr sz="3000" b="1">
                <a:solidFill>
                  <a:srgbClr val="087F83"/>
                </a:solidFill>
                <a:latin typeface="Arial"/>
                <a:ea typeface="Arial"/>
                <a:cs typeface="Arial"/>
              </a:defRPr>
            </a:lvl1pPr>
            <a:lvl2pPr algn="ctr">
              <a:defRPr sz="3000" b="1">
                <a:solidFill>
                  <a:srgbClr val="087F83"/>
                </a:solidFill>
                <a:latin typeface="Arial"/>
                <a:ea typeface="Arial"/>
                <a:cs typeface="Arial"/>
              </a:defRPr>
            </a:lvl2pPr>
            <a:lvl3pPr algn="ctr">
              <a:defRPr sz="3000" b="1">
                <a:solidFill>
                  <a:srgbClr val="087F83"/>
                </a:solidFill>
                <a:latin typeface="Arial"/>
                <a:ea typeface="Arial"/>
                <a:cs typeface="Arial"/>
              </a:defRPr>
            </a:lvl3pPr>
            <a:lvl4pPr algn="ctr">
              <a:defRPr sz="3000" b="1">
                <a:solidFill>
                  <a:srgbClr val="087F83"/>
                </a:solidFill>
                <a:latin typeface="Arial"/>
                <a:ea typeface="Arial"/>
                <a:cs typeface="Arial"/>
              </a:defRPr>
            </a:lvl4pPr>
            <a:lvl5pPr algn="ctr">
              <a:defRPr sz="3000" b="1">
                <a:solidFill>
                  <a:srgbClr val="087F83"/>
                </a:solidFill>
                <a:latin typeface="Arial"/>
                <a:ea typeface="Arial"/>
                <a:cs typeface="Arial"/>
              </a:defRPr>
            </a:lvl5pPr>
            <a:lvl6pPr algn="ctr">
              <a:defRPr sz="3000" b="1">
                <a:solidFill>
                  <a:srgbClr val="087F83"/>
                </a:solidFill>
                <a:latin typeface="Arial"/>
                <a:ea typeface="Arial"/>
                <a:cs typeface="Arial"/>
              </a:defRPr>
            </a:lvl6pPr>
            <a:lvl7pPr algn="ctr">
              <a:defRPr sz="3000" b="1">
                <a:solidFill>
                  <a:srgbClr val="087F83"/>
                </a:solidFill>
                <a:latin typeface="Arial"/>
                <a:ea typeface="Arial"/>
                <a:cs typeface="Arial"/>
              </a:defRPr>
            </a:lvl7pPr>
            <a:lvl8pPr algn="ctr">
              <a:defRPr sz="3000" b="1">
                <a:solidFill>
                  <a:srgbClr val="087F83"/>
                </a:solidFill>
                <a:latin typeface="Arial"/>
                <a:ea typeface="Arial"/>
                <a:cs typeface="Arial"/>
              </a:defRPr>
            </a:lvl8pPr>
            <a:lvl9pPr algn="ctr">
              <a:defRPr sz="3000" b="1">
                <a:solidFill>
                  <a:srgbClr val="087F83"/>
                </a:solidFill>
                <a:latin typeface="Arial"/>
                <a:ea typeface="Arial"/>
                <a:cs typeface="Arial"/>
              </a:defRPr>
            </a:lvl9pPr>
          </a:lstStyle>
          <a:p xmlns:a="http://schemas.openxmlformats.org/drawingml/2006/main">
            <a:pPr algn="ctr">
              <a:lnSpc>
                <a:spcPct val="112000"/>
              </a:lnSpc>
              <a:buNone/>
              <a:defRPr sz="3000" b="1">
                <a:solidFill>
                  <a:srgbClr val="087F83"/>
                </a:solidFill>
                <a:latin typeface="Arial"/>
                <a:ea typeface="Arial"/>
                <a:cs typeface="Arial"/>
              </a:defRPr>
            </a:pPr>
            <a:r>
              <a:rPr sz="3000" b="1">
                <a:solidFill>
                  <a:srgbClr val="087F83"/>
                </a:solidFill>
                <a:latin typeface="Arial"/>
                <a:ea typeface="Arial"/>
                <a:cs typeface="Arial"/>
              </a:rPr>
              <a:t>lim</a:t>
            </a:r>
          </a:p>
        </p:txBody>
      </p:sp>
      <p:sp>
        <p:nvSpPr>
          <p:cNvPr id="17" name="limit-subscript">
            <a:extLst xmlns:a="http://schemas.openxmlformats.org/drawingml/2006/main">
              <a:ext uri="{FF2B5EF4-FFF2-40B4-BE49-F238E27FC236}">
                <a16:creationId xmlns:a16="http://schemas.microsoft.com/office/drawing/2014/main" id="{235FCA3E-2FE1-4DED-A1E2-1CBDA1A0F4DD}"/>
              </a:ext>
            </a:extLst>
          </p:cNvPr>
          <p:cNvSpPr>
            <a:spLocks xmlns:a="http://schemas.openxmlformats.org/drawingml/2006/main" noGrp="1"/>
          </p:cNvSpPr>
          <p:nvPr/>
        </p:nvSpPr>
        <p:spPr>
          <a:xfrm xmlns:a="http://schemas.openxmlformats.org/drawingml/2006/main">
            <a:off x="1266825" y="2497455"/>
            <a:ext cx="9144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650" b="0">
                <a:solidFill>
                  <a:srgbClr val="087F83"/>
                </a:solidFill>
                <a:latin typeface="Arial"/>
                <a:ea typeface="Arial"/>
                <a:cs typeface="Arial"/>
              </a:defRPr>
            </a:defPPr>
            <a:lvl1pPr algn="ctr">
              <a:defRPr sz="1650" b="0">
                <a:solidFill>
                  <a:srgbClr val="087F83"/>
                </a:solidFill>
                <a:latin typeface="Arial"/>
                <a:ea typeface="Arial"/>
                <a:cs typeface="Arial"/>
              </a:defRPr>
            </a:lvl1pPr>
            <a:lvl2pPr algn="ctr">
              <a:defRPr sz="1650" b="0">
                <a:solidFill>
                  <a:srgbClr val="087F83"/>
                </a:solidFill>
                <a:latin typeface="Arial"/>
                <a:ea typeface="Arial"/>
                <a:cs typeface="Arial"/>
              </a:defRPr>
            </a:lvl2pPr>
            <a:lvl3pPr algn="ctr">
              <a:defRPr sz="1650" b="0">
                <a:solidFill>
                  <a:srgbClr val="087F83"/>
                </a:solidFill>
                <a:latin typeface="Arial"/>
                <a:ea typeface="Arial"/>
                <a:cs typeface="Arial"/>
              </a:defRPr>
            </a:lvl3pPr>
            <a:lvl4pPr algn="ctr">
              <a:defRPr sz="1650" b="0">
                <a:solidFill>
                  <a:srgbClr val="087F83"/>
                </a:solidFill>
                <a:latin typeface="Arial"/>
                <a:ea typeface="Arial"/>
                <a:cs typeface="Arial"/>
              </a:defRPr>
            </a:lvl4pPr>
            <a:lvl5pPr algn="ctr">
              <a:defRPr sz="1650" b="0">
                <a:solidFill>
                  <a:srgbClr val="087F83"/>
                </a:solidFill>
                <a:latin typeface="Arial"/>
                <a:ea typeface="Arial"/>
                <a:cs typeface="Arial"/>
              </a:defRPr>
            </a:lvl5pPr>
            <a:lvl6pPr algn="ctr">
              <a:defRPr sz="1650" b="0">
                <a:solidFill>
                  <a:srgbClr val="087F83"/>
                </a:solidFill>
                <a:latin typeface="Arial"/>
                <a:ea typeface="Arial"/>
                <a:cs typeface="Arial"/>
              </a:defRPr>
            </a:lvl6pPr>
            <a:lvl7pPr algn="ctr">
              <a:defRPr sz="1650" b="0">
                <a:solidFill>
                  <a:srgbClr val="087F83"/>
                </a:solidFill>
                <a:latin typeface="Arial"/>
                <a:ea typeface="Arial"/>
                <a:cs typeface="Arial"/>
              </a:defRPr>
            </a:lvl7pPr>
            <a:lvl8pPr algn="ctr">
              <a:defRPr sz="1650" b="0">
                <a:solidFill>
                  <a:srgbClr val="087F83"/>
                </a:solidFill>
                <a:latin typeface="Arial"/>
                <a:ea typeface="Arial"/>
                <a:cs typeface="Arial"/>
              </a:defRPr>
            </a:lvl8pPr>
            <a:lvl9pPr algn="ctr">
              <a:defRPr sz="1650" b="0">
                <a:solidFill>
                  <a:srgbClr val="087F83"/>
                </a:solidFill>
                <a:latin typeface="Arial"/>
                <a:ea typeface="Arial"/>
                <a:cs typeface="Arial"/>
              </a:defRPr>
            </a:lvl9pPr>
          </a:lstStyle>
          <a:p xmlns:a="http://schemas.openxmlformats.org/drawingml/2006/main">
            <a:pPr algn="ctr">
              <a:lnSpc>
                <a:spcPct val="112000"/>
              </a:lnSpc>
              <a:buNone/>
              <a:defRPr sz="1650" b="0">
                <a:solidFill>
                  <a:srgbClr val="087F83"/>
                </a:solidFill>
                <a:latin typeface="Arial"/>
                <a:ea typeface="Arial"/>
                <a:cs typeface="Arial"/>
              </a:defRPr>
            </a:pPr>
            <a:r>
              <a:rPr sz="1650" b="0">
                <a:solidFill>
                  <a:srgbClr val="087F83"/>
                </a:solidFill>
                <a:latin typeface="Arial"/>
                <a:ea typeface="Arial"/>
                <a:cs typeface="Arial"/>
              </a:rPr>
              <a:t>x → 2</a:t>
            </a:r>
          </a:p>
        </p:txBody>
      </p:sp>
      <p:sp>
        <p:nvSpPr>
          <p:cNvPr id="18" name="limit-expression">
            <a:extLst xmlns:a="http://schemas.openxmlformats.org/drawingml/2006/main">
              <a:ext uri="{FF2B5EF4-FFF2-40B4-BE49-F238E27FC236}">
                <a16:creationId xmlns:a16="http://schemas.microsoft.com/office/drawing/2014/main" id="{73894A10-CED4-4AB5-A7E4-15A1BF379606}"/>
              </a:ext>
            </a:extLst>
          </p:cNvPr>
          <p:cNvSpPr>
            <a:spLocks xmlns:a="http://schemas.openxmlformats.org/drawingml/2006/main" noGrp="1"/>
          </p:cNvSpPr>
          <p:nvPr/>
        </p:nvSpPr>
        <p:spPr>
          <a:xfrm xmlns:a="http://schemas.openxmlformats.org/drawingml/2006/main">
            <a:off x="2305050" y="2009775"/>
            <a:ext cx="1352931"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3000" b="1">
                <a:solidFill>
                  <a:srgbClr val="087F83"/>
                </a:solidFill>
                <a:latin typeface="Arial"/>
                <a:ea typeface="Arial"/>
                <a:cs typeface="Arial"/>
              </a:defRPr>
            </a:defPPr>
            <a:lvl1pPr algn="l">
              <a:defRPr sz="3000" b="1">
                <a:solidFill>
                  <a:srgbClr val="087F83"/>
                </a:solidFill>
                <a:latin typeface="Arial"/>
                <a:ea typeface="Arial"/>
                <a:cs typeface="Arial"/>
              </a:defRPr>
            </a:lvl1pPr>
            <a:lvl2pPr algn="l">
              <a:defRPr sz="3000" b="1">
                <a:solidFill>
                  <a:srgbClr val="087F83"/>
                </a:solidFill>
                <a:latin typeface="Arial"/>
                <a:ea typeface="Arial"/>
                <a:cs typeface="Arial"/>
              </a:defRPr>
            </a:lvl2pPr>
            <a:lvl3pPr algn="l">
              <a:defRPr sz="3000" b="1">
                <a:solidFill>
                  <a:srgbClr val="087F83"/>
                </a:solidFill>
                <a:latin typeface="Arial"/>
                <a:ea typeface="Arial"/>
                <a:cs typeface="Arial"/>
              </a:defRPr>
            </a:lvl3pPr>
            <a:lvl4pPr algn="l">
              <a:defRPr sz="3000" b="1">
                <a:solidFill>
                  <a:srgbClr val="087F83"/>
                </a:solidFill>
                <a:latin typeface="Arial"/>
                <a:ea typeface="Arial"/>
                <a:cs typeface="Arial"/>
              </a:defRPr>
            </a:lvl4pPr>
            <a:lvl5pPr algn="l">
              <a:defRPr sz="3000" b="1">
                <a:solidFill>
                  <a:srgbClr val="087F83"/>
                </a:solidFill>
                <a:latin typeface="Arial"/>
                <a:ea typeface="Arial"/>
                <a:cs typeface="Arial"/>
              </a:defRPr>
            </a:lvl5pPr>
            <a:lvl6pPr algn="l">
              <a:defRPr sz="3000" b="1">
                <a:solidFill>
                  <a:srgbClr val="087F83"/>
                </a:solidFill>
                <a:latin typeface="Arial"/>
                <a:ea typeface="Arial"/>
                <a:cs typeface="Arial"/>
              </a:defRPr>
            </a:lvl6pPr>
            <a:lvl7pPr algn="l">
              <a:defRPr sz="3000" b="1">
                <a:solidFill>
                  <a:srgbClr val="087F83"/>
                </a:solidFill>
                <a:latin typeface="Arial"/>
                <a:ea typeface="Arial"/>
                <a:cs typeface="Arial"/>
              </a:defRPr>
            </a:lvl7pPr>
            <a:lvl8pPr algn="l">
              <a:defRPr sz="3000" b="1">
                <a:solidFill>
                  <a:srgbClr val="087F83"/>
                </a:solidFill>
                <a:latin typeface="Arial"/>
                <a:ea typeface="Arial"/>
                <a:cs typeface="Arial"/>
              </a:defRPr>
            </a:lvl8pPr>
            <a:lvl9pPr algn="l">
              <a:defRPr sz="3000" b="1">
                <a:solidFill>
                  <a:srgbClr val="087F83"/>
                </a:solidFill>
                <a:latin typeface="Arial"/>
                <a:ea typeface="Arial"/>
                <a:cs typeface="Arial"/>
              </a:defRPr>
            </a:lvl9pPr>
          </a:lstStyle>
          <a:p xmlns:a="http://schemas.openxmlformats.org/drawingml/2006/main">
            <a:pPr algn="l">
              <a:lnSpc>
                <a:spcPct val="112000"/>
              </a:lnSpc>
              <a:buNone/>
              <a:defRPr sz="3000" b="1">
                <a:solidFill>
                  <a:srgbClr val="087F83"/>
                </a:solidFill>
                <a:latin typeface="Arial"/>
                <a:ea typeface="Arial"/>
                <a:cs typeface="Arial"/>
              </a:defRPr>
            </a:pPr>
            <a:r>
              <a:rPr sz="3000" b="1">
                <a:solidFill>
                  <a:srgbClr val="087F83"/>
                </a:solidFill>
                <a:latin typeface="Arial"/>
                <a:ea typeface="Arial"/>
                <a:cs typeface="Arial"/>
              </a:rPr>
              <a:t>f(x) = 5</a:t>
            </a:r>
          </a:p>
        </p:txBody>
      </p:sp>
      <p:sp>
        <p:nvSpPr>
          <p:cNvPr id="19" name="part">
            <a:extLst xmlns:a="http://schemas.openxmlformats.org/drawingml/2006/main">
              <a:ext uri="{FF2B5EF4-FFF2-40B4-BE49-F238E27FC236}">
                <a16:creationId xmlns:a16="http://schemas.microsoft.com/office/drawing/2014/main" id="{F761DBEC-6081-4AF9-9431-0F32CEBB9A87}"/>
              </a:ext>
            </a:extLst>
          </p:cNvPr>
          <p:cNvSpPr>
            <a:spLocks xmlns:a="http://schemas.openxmlformats.org/drawingml/2006/main" noGrp="1"/>
          </p:cNvSpPr>
          <p:nvPr/>
        </p:nvSpPr>
        <p:spPr>
          <a:xfrm xmlns:a="http://schemas.openxmlformats.org/drawingml/2006/main">
            <a:off x="590550" y="358140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20" name="body">
            <a:extLst xmlns:a="http://schemas.openxmlformats.org/drawingml/2006/main">
              <a:ext uri="{FF2B5EF4-FFF2-40B4-BE49-F238E27FC236}">
                <a16:creationId xmlns:a16="http://schemas.microsoft.com/office/drawing/2014/main" id="{D42D189C-5FC7-433C-A678-D03FC3AC8436}"/>
              </a:ext>
            </a:extLst>
          </p:cNvPr>
          <p:cNvSpPr>
            <a:spLocks xmlns:a="http://schemas.openxmlformats.org/drawingml/2006/main" noGrp="1"/>
          </p:cNvSpPr>
          <p:nvPr/>
        </p:nvSpPr>
        <p:spPr>
          <a:xfrm xmlns:a="http://schemas.openxmlformats.org/drawingml/2006/main">
            <a:off x="1238250" y="3581400"/>
            <a:ext cx="4448175"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f(2) = 9</a:t>
            </a:r>
          </a:p>
        </p:txBody>
      </p:sp>
      <p:sp>
        <p:nvSpPr>
          <p:cNvPr id="21" name="part">
            <a:extLst xmlns:a="http://schemas.openxmlformats.org/drawingml/2006/main">
              <a:ext uri="{FF2B5EF4-FFF2-40B4-BE49-F238E27FC236}">
                <a16:creationId xmlns:a16="http://schemas.microsoft.com/office/drawing/2014/main" id="{0749160F-3AAC-4B83-9D2C-5F1C5107D8D0}"/>
              </a:ext>
            </a:extLst>
          </p:cNvPr>
          <p:cNvSpPr>
            <a:spLocks xmlns:a="http://schemas.openxmlformats.org/drawingml/2006/main" noGrp="1"/>
          </p:cNvSpPr>
          <p:nvPr/>
        </p:nvSpPr>
        <p:spPr>
          <a:xfrm xmlns:a="http://schemas.openxmlformats.org/drawingml/2006/main">
            <a:off x="590550" y="461010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22" name="body">
            <a:extLst xmlns:a="http://schemas.openxmlformats.org/drawingml/2006/main">
              <a:ext uri="{FF2B5EF4-FFF2-40B4-BE49-F238E27FC236}">
                <a16:creationId xmlns:a16="http://schemas.microsoft.com/office/drawing/2014/main" id="{F09FD767-02B0-4972-8E58-A44CD9B1263A}"/>
              </a:ext>
            </a:extLst>
          </p:cNvPr>
          <p:cNvSpPr>
            <a:spLocks xmlns:a="http://schemas.openxmlformats.org/drawingml/2006/main" noGrp="1"/>
          </p:cNvSpPr>
          <p:nvPr/>
        </p:nvSpPr>
        <p:spPr>
          <a:xfrm xmlns:a="http://schemas.openxmlformats.org/drawingml/2006/main">
            <a:off x="1238250" y="4610100"/>
            <a:ext cx="4448175" cy="7391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No. The nearby height is 5. The</a:t>
            </a:r>
          </a:p>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value at x = 2 is 9.</a:t>
            </a:r>
          </a:p>
        </p:txBody>
      </p:sp>
      <p:graphicFrame>
        <p:nvGraphicFramePr>
          <p:cNvPr id="23" name="Chart">
            <a:extLst xmlns:a="http://schemas.openxmlformats.org/drawingml/2006/main">
              <a:ext uri="{FF2B5EF4-FFF2-40B4-BE49-F238E27FC236}">
                <a16:creationId xmlns:a16="http://schemas.microsoft.com/office/drawing/2014/main" id="{BE4DCD6D-FD53-4361-BB1C-28E0CBF124B6}"/>
              </a:ext>
            </a:extLst>
          </p:cNvPr>
          <p:cNvGraphicFramePr/>
          <p:nvPr/>
        </p:nvGraphicFramePr>
        <p:xfrm>
          <a:off xmlns:a="http://schemas.openxmlformats.org/drawingml/2006/main" x="6162675" y="1952625"/>
          <a:ext xmlns:a="http://schemas.openxmlformats.org/drawingml/2006/main" cx="5257800" cy="3714750"/>
        </p:xfrm>
        <a:graphic xmlns:a="http://schemas.openxmlformats.org/drawingml/2006/main">
          <a:graphicData uri="http://schemas.openxmlformats.org/drawingml/2006/chart">
            <c:chart xmlns:r="http://schemas.openxmlformats.org/officeDocument/2006/relationships" xmlns:c="http://schemas.openxmlformats.org/drawingml/2006/chart" r:id="R20cbc16d8ce14c23"/>
          </a:graphicData>
        </a:graphic>
      </p:graphicFrame>
    </p:spTree>
    <p:extLst>
      <p:ext uri="{BB962C8B-B14F-4D97-AF65-F5344CB8AC3E}">
        <p14:creationId xmlns:p14="http://schemas.microsoft.com/office/powerpoint/2010/main" val="1708767225"/>
      </p:ext>
    </p:extLst>
  </p:cSld>
</p:sld>
</file>

<file path=ppt/slides/slide11.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1.2</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Three possible relationships</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4 / DEFINITION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11</a:t>
            </a:r>
          </a:p>
        </p:txBody>
      </p:sp>
      <p:graphicFrame>
        <p:nvGraphicFramePr>
          <p:cNvPr id="15" name="">
            <a:extLst xmlns:a="http://schemas.openxmlformats.org/drawingml/2006/main">
              <a:ext uri="{FF2B5EF4-FFF2-40B4-BE49-F238E27FC236}">
                <a16:creationId xmlns:a16="http://schemas.microsoft.com/office/drawing/2014/main" id="{6719BAC9-FEE5-462B-A47B-04235B682B48}"/>
              </a:ext>
            </a:extLst>
          </p:cNvPr>
          <p:cNvGraphicFramePr/>
          <p:nvPr/>
        </p:nvGraphicFramePr>
        <p:xfrm>
          <a:off xmlns:a="http://schemas.openxmlformats.org/drawingml/2006/main" x="590550" y="2009775"/>
          <a:ext xmlns:a="http://schemas.openxmlformats.org/drawingml/2006/main" cx="10763250" cy="2609850"/>
        </p:xfrm>
        <a:graphic xmlns:a="http://schemas.openxmlformats.org/drawingml/2006/main">
          <a:graphicData uri="http://schemas.openxmlformats.org/drawingml/2006/table">
            <a:tbl>
              <a:tblPr/>
              <a:tblGrid>
                <a:gridCol w="5334000"/>
                <a:gridCol w="2714625"/>
                <a:gridCol w="2714625"/>
              </a:tblGrid>
              <a:tr h="652463">
                <a:tc>
                  <a:txBody>
                    <a:bodyPr lIns="95250" tIns="95250" rIns="95250" bIns="95250">
                      <a:noAutofit/>
                    </a:bodyPr>
                    <a:lstStyle/>
                    <a:p>
                      <a:pPr algn="l"/>
                      <a:r>
                        <a:rPr sz="2100" b="1">
                          <a:solidFill>
                            <a:srgbClr val="FFFFFF"/>
                          </a:solidFill>
                          <a:latin typeface="Arial"/>
                          <a:ea typeface="Arial"/>
                          <a:cs typeface="Arial"/>
                        </a:rPr>
                        <a:t>Situation</a:t>
                      </a:r>
                    </a:p>
                  </a:txBody>
                  <a:tcPr marL="91440" marR="91440" marT="45720" marB="45720" anchor="ctr">
                    <a:lnL w="19050">
                      <a:solidFill>
                        <a:srgbClr val="FAF6E8"/>
                      </a:solidFill>
                      <a:prstDash val="solid"/>
                    </a:lnL>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c>
                  <a:txBody>
                    <a:bodyPr lIns="95250" tIns="95250" rIns="95250" bIns="95250">
                      <a:noAutofit/>
                    </a:bodyPr>
                    <a:lstStyle/>
                    <a:p>
                      <a:pPr algn="l"/>
                      <a:r>
                        <a:rPr sz="2100" b="1">
                          <a:solidFill>
                            <a:srgbClr val="FFFFFF"/>
                          </a:solidFill>
                          <a:latin typeface="Arial"/>
                          <a:ea typeface="Arial"/>
                          <a:cs typeface="Arial"/>
                        </a:rPr>
                        <a:t>Limit at c</a:t>
                      </a:r>
                    </a:p>
                  </a:txBody>
                  <a:tcPr marL="91440" marR="91440" marT="45720" marB="45720" anchor="ctr">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c>
                  <a:txBody>
                    <a:bodyPr lIns="95250" tIns="95250" rIns="95250" bIns="95250">
                      <a:noAutofit/>
                    </a:bodyPr>
                    <a:lstStyle/>
                    <a:p>
                      <a:pPr algn="l"/>
                      <a:r>
                        <a:rPr sz="2100" b="1">
                          <a:solidFill>
                            <a:srgbClr val="FFFFFF"/>
                          </a:solidFill>
                          <a:latin typeface="Arial"/>
                          <a:ea typeface="Arial"/>
                          <a:cs typeface="Arial"/>
                        </a:rPr>
                        <a:t>f(c)</a:t>
                      </a:r>
                    </a:p>
                  </a:txBody>
                  <a:tcPr marL="91440" marR="91440" marT="45720" marB="45720" anchor="ctr">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r>
              <a:tr h="652463">
                <a:tc>
                  <a:txBody>
                    <a:bodyPr lIns="95250" tIns="95250" rIns="95250" bIns="95250">
                      <a:noAutofit/>
                    </a:bodyPr>
                    <a:lstStyle/>
                    <a:p>
                      <a:pPr algn="l"/>
                      <a:r>
                        <a:rPr sz="2100" b="0">
                          <a:solidFill>
                            <a:srgbClr val="172D34"/>
                          </a:solidFill>
                          <a:latin typeface="Arial"/>
                          <a:ea typeface="Arial"/>
                          <a:cs typeface="Arial"/>
                        </a:rPr>
                        <a:t>Equal values</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100" b="0">
                          <a:solidFill>
                            <a:srgbClr val="172D34"/>
                          </a:solidFill>
                          <a:latin typeface="Arial"/>
                          <a:ea typeface="Arial"/>
                          <a:cs typeface="Arial"/>
                        </a:rPr>
                        <a:t>4</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100" b="0">
                          <a:solidFill>
                            <a:srgbClr val="172D34"/>
                          </a:solidFill>
                          <a:latin typeface="Arial"/>
                          <a:ea typeface="Arial"/>
                          <a:cs typeface="Arial"/>
                        </a:rPr>
                        <a:t>4</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r>
              <a:tr h="652463">
                <a:tc>
                  <a:txBody>
                    <a:bodyPr lIns="95250" tIns="95250" rIns="95250" bIns="95250">
                      <a:noAutofit/>
                    </a:bodyPr>
                    <a:lstStyle/>
                    <a:p>
                      <a:pPr algn="l"/>
                      <a:r>
                        <a:rPr sz="2100" b="0">
                          <a:solidFill>
                            <a:srgbClr val="172D34"/>
                          </a:solidFill>
                          <a:latin typeface="Arial"/>
                          <a:ea typeface="Arial"/>
                          <a:cs typeface="Arial"/>
                        </a:rPr>
                        <a:t>Different values</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100" b="0">
                          <a:solidFill>
                            <a:srgbClr val="172D34"/>
                          </a:solidFill>
                          <a:latin typeface="Arial"/>
                          <a:ea typeface="Arial"/>
                          <a:cs typeface="Arial"/>
                        </a:rPr>
                        <a:t>4</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100" b="0">
                          <a:solidFill>
                            <a:srgbClr val="172D34"/>
                          </a:solidFill>
                          <a:latin typeface="Arial"/>
                          <a:ea typeface="Arial"/>
                          <a:cs typeface="Arial"/>
                        </a:rPr>
                        <a:t>7</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r>
              <a:tr h="652463">
                <a:tc>
                  <a:txBody>
                    <a:bodyPr lIns="95250" tIns="95250" rIns="95250" bIns="95250">
                      <a:noAutofit/>
                    </a:bodyPr>
                    <a:lstStyle/>
                    <a:p>
                      <a:pPr algn="l"/>
                      <a:r>
                        <a:rPr sz="2100" b="0">
                          <a:solidFill>
                            <a:srgbClr val="172D34"/>
                          </a:solidFill>
                          <a:latin typeface="Arial"/>
                          <a:ea typeface="Arial"/>
                          <a:cs typeface="Arial"/>
                        </a:rPr>
                        <a:t>Missing function value</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100" b="0">
                          <a:solidFill>
                            <a:srgbClr val="172D34"/>
                          </a:solidFill>
                          <a:latin typeface="Arial"/>
                          <a:ea typeface="Arial"/>
                          <a:cs typeface="Arial"/>
                        </a:rPr>
                        <a:t>4</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100" b="0">
                          <a:solidFill>
                            <a:srgbClr val="172D34"/>
                          </a:solidFill>
                          <a:latin typeface="Arial"/>
                          <a:ea typeface="Arial"/>
                          <a:cs typeface="Arial"/>
                        </a:rPr>
                        <a:t>Undefined</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r>
            </a:tbl>
          </a:graphicData>
        </a:graphic>
      </p:graphicFrame>
      <p:sp>
        <p:nvSpPr>
          <p:cNvPr id="16" name="body">
            <a:extLst xmlns:a="http://schemas.openxmlformats.org/drawingml/2006/main">
              <a:ext uri="{FF2B5EF4-FFF2-40B4-BE49-F238E27FC236}">
                <a16:creationId xmlns:a16="http://schemas.microsoft.com/office/drawing/2014/main" id="{75A68354-5CDA-45C0-B37E-1A9060F07CC7}"/>
              </a:ext>
            </a:extLst>
          </p:cNvPr>
          <p:cNvSpPr>
            <a:spLocks xmlns:a="http://schemas.openxmlformats.org/drawingml/2006/main" noGrp="1"/>
          </p:cNvSpPr>
          <p:nvPr/>
        </p:nvSpPr>
        <p:spPr>
          <a:xfrm xmlns:a="http://schemas.openxmlformats.org/drawingml/2006/main">
            <a:off x="590550" y="5095875"/>
            <a:ext cx="10763250" cy="44081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75" b="1">
                <a:solidFill>
                  <a:srgbClr val="087F83"/>
                </a:solidFill>
                <a:latin typeface="Arial"/>
                <a:ea typeface="Arial"/>
                <a:cs typeface="Arial"/>
              </a:defRPr>
            </a:defPPr>
            <a:lvl1pPr algn="l">
              <a:defRPr sz="2475" b="1">
                <a:solidFill>
                  <a:srgbClr val="087F83"/>
                </a:solidFill>
                <a:latin typeface="Arial"/>
                <a:ea typeface="Arial"/>
                <a:cs typeface="Arial"/>
              </a:defRPr>
            </a:lvl1pPr>
            <a:lvl2pPr algn="l">
              <a:defRPr sz="2475" b="1">
                <a:solidFill>
                  <a:srgbClr val="087F83"/>
                </a:solidFill>
                <a:latin typeface="Arial"/>
                <a:ea typeface="Arial"/>
                <a:cs typeface="Arial"/>
              </a:defRPr>
            </a:lvl2pPr>
            <a:lvl3pPr algn="l">
              <a:defRPr sz="2475" b="1">
                <a:solidFill>
                  <a:srgbClr val="087F83"/>
                </a:solidFill>
                <a:latin typeface="Arial"/>
                <a:ea typeface="Arial"/>
                <a:cs typeface="Arial"/>
              </a:defRPr>
            </a:lvl3pPr>
            <a:lvl4pPr algn="l">
              <a:defRPr sz="2475" b="1">
                <a:solidFill>
                  <a:srgbClr val="087F83"/>
                </a:solidFill>
                <a:latin typeface="Arial"/>
                <a:ea typeface="Arial"/>
                <a:cs typeface="Arial"/>
              </a:defRPr>
            </a:lvl4pPr>
            <a:lvl5pPr algn="l">
              <a:defRPr sz="2475" b="1">
                <a:solidFill>
                  <a:srgbClr val="087F83"/>
                </a:solidFill>
                <a:latin typeface="Arial"/>
                <a:ea typeface="Arial"/>
                <a:cs typeface="Arial"/>
              </a:defRPr>
            </a:lvl5pPr>
            <a:lvl6pPr algn="l">
              <a:defRPr sz="2475" b="1">
                <a:solidFill>
                  <a:srgbClr val="087F83"/>
                </a:solidFill>
                <a:latin typeface="Arial"/>
                <a:ea typeface="Arial"/>
                <a:cs typeface="Arial"/>
              </a:defRPr>
            </a:lvl6pPr>
            <a:lvl7pPr algn="l">
              <a:defRPr sz="2475" b="1">
                <a:solidFill>
                  <a:srgbClr val="087F83"/>
                </a:solidFill>
                <a:latin typeface="Arial"/>
                <a:ea typeface="Arial"/>
                <a:cs typeface="Arial"/>
              </a:defRPr>
            </a:lvl7pPr>
            <a:lvl8pPr algn="l">
              <a:defRPr sz="2475" b="1">
                <a:solidFill>
                  <a:srgbClr val="087F83"/>
                </a:solidFill>
                <a:latin typeface="Arial"/>
                <a:ea typeface="Arial"/>
                <a:cs typeface="Arial"/>
              </a:defRPr>
            </a:lvl8pPr>
            <a:lvl9pPr algn="l">
              <a:defRPr sz="2475" b="1">
                <a:solidFill>
                  <a:srgbClr val="087F83"/>
                </a:solidFill>
                <a:latin typeface="Arial"/>
                <a:ea typeface="Arial"/>
                <a:cs typeface="Arial"/>
              </a:defRPr>
            </a:lvl9pPr>
          </a:lstStyle>
          <a:p xmlns:a="http://schemas.openxmlformats.org/drawingml/2006/main">
            <a:pPr algn="l">
              <a:lnSpc>
                <a:spcPct val="112000"/>
              </a:lnSpc>
              <a:buNone/>
              <a:defRPr sz="2475" b="1">
                <a:solidFill>
                  <a:srgbClr val="087F83"/>
                </a:solidFill>
                <a:latin typeface="Arial"/>
                <a:ea typeface="Arial"/>
                <a:cs typeface="Arial"/>
              </a:defRPr>
            </a:pPr>
            <a:r>
              <a:rPr sz="2475" b="1">
                <a:solidFill>
                  <a:srgbClr val="087F83"/>
                </a:solidFill>
                <a:latin typeface="Arial"/>
                <a:ea typeface="Arial"/>
                <a:cs typeface="Arial"/>
              </a:rPr>
              <a:t>All three situations can have a limit.</a:t>
            </a:r>
          </a:p>
        </p:txBody>
      </p:sp>
      <p:sp>
        <p:nvSpPr>
          <p:cNvPr id="17" name="body">
            <a:extLst xmlns:a="http://schemas.openxmlformats.org/drawingml/2006/main">
              <a:ext uri="{FF2B5EF4-FFF2-40B4-BE49-F238E27FC236}">
                <a16:creationId xmlns:a16="http://schemas.microsoft.com/office/drawing/2014/main" id="{C66B04EB-C73F-42EA-8AC5-ADCB031DA4A8}"/>
              </a:ext>
            </a:extLst>
          </p:cNvPr>
          <p:cNvSpPr>
            <a:spLocks xmlns:a="http://schemas.openxmlformats.org/drawingml/2006/main" noGrp="1"/>
          </p:cNvSpPr>
          <p:nvPr/>
        </p:nvSpPr>
        <p:spPr>
          <a:xfrm xmlns:a="http://schemas.openxmlformats.org/drawingml/2006/main">
            <a:off x="590550" y="5657850"/>
            <a:ext cx="10763250" cy="3745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416B91"/>
                </a:solidFill>
                <a:latin typeface="Arial"/>
                <a:ea typeface="Arial"/>
                <a:cs typeface="Arial"/>
              </a:defRPr>
            </a:defPPr>
            <a:lvl1pPr algn="l">
              <a:defRPr sz="2025" b="0">
                <a:solidFill>
                  <a:srgbClr val="416B91"/>
                </a:solidFill>
                <a:latin typeface="Arial"/>
                <a:ea typeface="Arial"/>
                <a:cs typeface="Arial"/>
              </a:defRPr>
            </a:lvl1pPr>
            <a:lvl2pPr algn="l">
              <a:defRPr sz="2025" b="0">
                <a:solidFill>
                  <a:srgbClr val="416B91"/>
                </a:solidFill>
                <a:latin typeface="Arial"/>
                <a:ea typeface="Arial"/>
                <a:cs typeface="Arial"/>
              </a:defRPr>
            </a:lvl2pPr>
            <a:lvl3pPr algn="l">
              <a:defRPr sz="2025" b="0">
                <a:solidFill>
                  <a:srgbClr val="416B91"/>
                </a:solidFill>
                <a:latin typeface="Arial"/>
                <a:ea typeface="Arial"/>
                <a:cs typeface="Arial"/>
              </a:defRPr>
            </a:lvl3pPr>
            <a:lvl4pPr algn="l">
              <a:defRPr sz="2025" b="0">
                <a:solidFill>
                  <a:srgbClr val="416B91"/>
                </a:solidFill>
                <a:latin typeface="Arial"/>
                <a:ea typeface="Arial"/>
                <a:cs typeface="Arial"/>
              </a:defRPr>
            </a:lvl4pPr>
            <a:lvl5pPr algn="l">
              <a:defRPr sz="2025" b="0">
                <a:solidFill>
                  <a:srgbClr val="416B91"/>
                </a:solidFill>
                <a:latin typeface="Arial"/>
                <a:ea typeface="Arial"/>
                <a:cs typeface="Arial"/>
              </a:defRPr>
            </a:lvl5pPr>
            <a:lvl6pPr algn="l">
              <a:defRPr sz="2025" b="0">
                <a:solidFill>
                  <a:srgbClr val="416B91"/>
                </a:solidFill>
                <a:latin typeface="Arial"/>
                <a:ea typeface="Arial"/>
                <a:cs typeface="Arial"/>
              </a:defRPr>
            </a:lvl6pPr>
            <a:lvl7pPr algn="l">
              <a:defRPr sz="2025" b="0">
                <a:solidFill>
                  <a:srgbClr val="416B91"/>
                </a:solidFill>
                <a:latin typeface="Arial"/>
                <a:ea typeface="Arial"/>
                <a:cs typeface="Arial"/>
              </a:defRPr>
            </a:lvl7pPr>
            <a:lvl8pPr algn="l">
              <a:defRPr sz="2025" b="0">
                <a:solidFill>
                  <a:srgbClr val="416B91"/>
                </a:solidFill>
                <a:latin typeface="Arial"/>
                <a:ea typeface="Arial"/>
                <a:cs typeface="Arial"/>
              </a:defRPr>
            </a:lvl8pPr>
            <a:lvl9pPr algn="l">
              <a:defRPr sz="2025" b="0">
                <a:solidFill>
                  <a:srgbClr val="416B91"/>
                </a:solidFill>
                <a:latin typeface="Arial"/>
                <a:ea typeface="Arial"/>
                <a:cs typeface="Arial"/>
              </a:defRPr>
            </a:lvl9pPr>
          </a:lstStyle>
          <a:p xmlns:a="http://schemas.openxmlformats.org/drawingml/2006/main">
            <a:pPr algn="l">
              <a:lnSpc>
                <a:spcPct val="112000"/>
              </a:lnSpc>
              <a:buNone/>
              <a:defRPr sz="2025" b="0">
                <a:solidFill>
                  <a:srgbClr val="416B91"/>
                </a:solidFill>
                <a:latin typeface="Arial"/>
                <a:ea typeface="Arial"/>
                <a:cs typeface="Arial"/>
              </a:defRPr>
            </a:pPr>
            <a:r>
              <a:rPr sz="2025" b="0">
                <a:solidFill>
                  <a:srgbClr val="416B91"/>
                </a:solidFill>
                <a:latin typeface="Arial"/>
                <a:ea typeface="Arial"/>
                <a:cs typeface="Arial"/>
              </a:rPr>
              <a:t>Nearby behaviour and the value at the target answer different questions.</a:t>
            </a:r>
          </a:p>
        </p:txBody>
      </p:sp>
    </p:spTree>
    <p:extLst>
      <p:ext uri="{BB962C8B-B14F-4D97-AF65-F5344CB8AC3E}">
        <p14:creationId xmlns:p14="http://schemas.microsoft.com/office/powerpoint/2010/main" val="1708767225"/>
      </p:ext>
    </p:extLst>
  </p:cSld>
</p:sld>
</file>

<file path=ppt/slides/slide12.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1.2</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4: a missing point</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4 / QUESTION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12</a:t>
            </a:r>
          </a:p>
        </p:txBody>
      </p:sp>
      <p:sp>
        <p:nvSpPr>
          <p:cNvPr id="15" name="body">
            <a:extLst xmlns:a="http://schemas.openxmlformats.org/drawingml/2006/main">
              <a:ext uri="{FF2B5EF4-FFF2-40B4-BE49-F238E27FC236}">
                <a16:creationId xmlns:a16="http://schemas.microsoft.com/office/drawing/2014/main" id="{6FE75DEB-C9A8-4C06-A2BF-368C13AEB089}"/>
              </a:ext>
            </a:extLst>
          </p:cNvPr>
          <p:cNvSpPr>
            <a:spLocks xmlns:a="http://schemas.openxmlformats.org/drawingml/2006/main" noGrp="1"/>
          </p:cNvSpPr>
          <p:nvPr/>
        </p:nvSpPr>
        <p:spPr>
          <a:xfrm xmlns:a="http://schemas.openxmlformats.org/drawingml/2006/main">
            <a:off x="590550" y="2009775"/>
            <a:ext cx="5095875" cy="44081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75" b="1">
                <a:solidFill>
                  <a:srgbClr val="172D34"/>
                </a:solidFill>
                <a:latin typeface="Arial"/>
                <a:ea typeface="Arial"/>
                <a:cs typeface="Arial"/>
              </a:defRPr>
            </a:defPPr>
            <a:lvl1pPr algn="l">
              <a:defRPr sz="2475" b="1">
                <a:solidFill>
                  <a:srgbClr val="172D34"/>
                </a:solidFill>
                <a:latin typeface="Arial"/>
                <a:ea typeface="Arial"/>
                <a:cs typeface="Arial"/>
              </a:defRPr>
            </a:lvl1pPr>
            <a:lvl2pPr algn="l">
              <a:defRPr sz="2475" b="1">
                <a:solidFill>
                  <a:srgbClr val="172D34"/>
                </a:solidFill>
                <a:latin typeface="Arial"/>
                <a:ea typeface="Arial"/>
                <a:cs typeface="Arial"/>
              </a:defRPr>
            </a:lvl2pPr>
            <a:lvl3pPr algn="l">
              <a:defRPr sz="2475" b="1">
                <a:solidFill>
                  <a:srgbClr val="172D34"/>
                </a:solidFill>
                <a:latin typeface="Arial"/>
                <a:ea typeface="Arial"/>
                <a:cs typeface="Arial"/>
              </a:defRPr>
            </a:lvl3pPr>
            <a:lvl4pPr algn="l">
              <a:defRPr sz="2475" b="1">
                <a:solidFill>
                  <a:srgbClr val="172D34"/>
                </a:solidFill>
                <a:latin typeface="Arial"/>
                <a:ea typeface="Arial"/>
                <a:cs typeface="Arial"/>
              </a:defRPr>
            </a:lvl4pPr>
            <a:lvl5pPr algn="l">
              <a:defRPr sz="2475" b="1">
                <a:solidFill>
                  <a:srgbClr val="172D34"/>
                </a:solidFill>
                <a:latin typeface="Arial"/>
                <a:ea typeface="Arial"/>
                <a:cs typeface="Arial"/>
              </a:defRPr>
            </a:lvl5pPr>
            <a:lvl6pPr algn="l">
              <a:defRPr sz="2475" b="1">
                <a:solidFill>
                  <a:srgbClr val="172D34"/>
                </a:solidFill>
                <a:latin typeface="Arial"/>
                <a:ea typeface="Arial"/>
                <a:cs typeface="Arial"/>
              </a:defRPr>
            </a:lvl6pPr>
            <a:lvl7pPr algn="l">
              <a:defRPr sz="2475" b="1">
                <a:solidFill>
                  <a:srgbClr val="172D34"/>
                </a:solidFill>
                <a:latin typeface="Arial"/>
                <a:ea typeface="Arial"/>
                <a:cs typeface="Arial"/>
              </a:defRPr>
            </a:lvl7pPr>
            <a:lvl8pPr algn="l">
              <a:defRPr sz="2475" b="1">
                <a:solidFill>
                  <a:srgbClr val="172D34"/>
                </a:solidFill>
                <a:latin typeface="Arial"/>
                <a:ea typeface="Arial"/>
                <a:cs typeface="Arial"/>
              </a:defRPr>
            </a:lvl8pPr>
            <a:lvl9pPr algn="l">
              <a:defRPr sz="2475" b="1">
                <a:solidFill>
                  <a:srgbClr val="172D34"/>
                </a:solidFill>
                <a:latin typeface="Arial"/>
                <a:ea typeface="Arial"/>
                <a:cs typeface="Arial"/>
              </a:defRPr>
            </a:lvl9pPr>
          </a:lstStyle>
          <a:p xmlns:a="http://schemas.openxmlformats.org/drawingml/2006/main">
            <a:pPr algn="l">
              <a:lnSpc>
                <a:spcPct val="112000"/>
              </a:lnSpc>
              <a:buNone/>
              <a:defRPr sz="2475" b="1">
                <a:solidFill>
                  <a:srgbClr val="172D34"/>
                </a:solidFill>
                <a:latin typeface="Arial"/>
                <a:ea typeface="Arial"/>
                <a:cs typeface="Arial"/>
              </a:defRPr>
            </a:pPr>
            <a:r>
              <a:rPr sz="2475" b="1">
                <a:solidFill>
                  <a:srgbClr val="172D34"/>
                </a:solidFill>
                <a:latin typeface="Arial"/>
                <a:ea typeface="Arial"/>
                <a:cs typeface="Arial"/>
              </a:rPr>
              <a:t>The graph shows h(x).</a:t>
            </a:r>
          </a:p>
        </p:txBody>
      </p:sp>
      <p:sp>
        <p:nvSpPr>
          <p:cNvPr id="16" name="part">
            <a:extLst xmlns:a="http://schemas.openxmlformats.org/drawingml/2006/main">
              <a:ext uri="{FF2B5EF4-FFF2-40B4-BE49-F238E27FC236}">
                <a16:creationId xmlns:a16="http://schemas.microsoft.com/office/drawing/2014/main" id="{8C3B8039-73FE-4530-9968-84819C2C5E76}"/>
              </a:ext>
            </a:extLst>
          </p:cNvPr>
          <p:cNvSpPr>
            <a:spLocks xmlns:a="http://schemas.openxmlformats.org/drawingml/2006/main" noGrp="1"/>
          </p:cNvSpPr>
          <p:nvPr/>
        </p:nvSpPr>
        <p:spPr>
          <a:xfrm xmlns:a="http://schemas.openxmlformats.org/drawingml/2006/main">
            <a:off x="590550" y="30289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7" name="body">
            <a:extLst xmlns:a="http://schemas.openxmlformats.org/drawingml/2006/main">
              <a:ext uri="{FF2B5EF4-FFF2-40B4-BE49-F238E27FC236}">
                <a16:creationId xmlns:a16="http://schemas.microsoft.com/office/drawing/2014/main" id="{AD395139-7ACB-4409-95EB-A5F2B21215F4}"/>
              </a:ext>
            </a:extLst>
          </p:cNvPr>
          <p:cNvSpPr>
            <a:spLocks xmlns:a="http://schemas.openxmlformats.org/drawingml/2006/main" noGrp="1"/>
          </p:cNvSpPr>
          <p:nvPr/>
        </p:nvSpPr>
        <p:spPr>
          <a:xfrm xmlns:a="http://schemas.openxmlformats.org/drawingml/2006/main">
            <a:off x="1238250" y="3028950"/>
            <a:ext cx="4448175"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Write the limit as x approaches 1.</a:t>
            </a:r>
          </a:p>
        </p:txBody>
      </p:sp>
      <p:sp>
        <p:nvSpPr>
          <p:cNvPr id="18" name="part">
            <a:extLst xmlns:a="http://schemas.openxmlformats.org/drawingml/2006/main">
              <a:ext uri="{FF2B5EF4-FFF2-40B4-BE49-F238E27FC236}">
                <a16:creationId xmlns:a16="http://schemas.microsoft.com/office/drawing/2014/main" id="{A85A1C48-32F8-491C-9BB2-47CF95BF10C7}"/>
              </a:ext>
            </a:extLst>
          </p:cNvPr>
          <p:cNvSpPr>
            <a:spLocks xmlns:a="http://schemas.openxmlformats.org/drawingml/2006/main" noGrp="1"/>
          </p:cNvSpPr>
          <p:nvPr/>
        </p:nvSpPr>
        <p:spPr>
          <a:xfrm xmlns:a="http://schemas.openxmlformats.org/drawingml/2006/main">
            <a:off x="590550" y="411480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19" name="body">
            <a:extLst xmlns:a="http://schemas.openxmlformats.org/drawingml/2006/main">
              <a:ext uri="{FF2B5EF4-FFF2-40B4-BE49-F238E27FC236}">
                <a16:creationId xmlns:a16="http://schemas.microsoft.com/office/drawing/2014/main" id="{F5F80D19-0F22-4AAB-B5B3-032585559663}"/>
              </a:ext>
            </a:extLst>
          </p:cNvPr>
          <p:cNvSpPr>
            <a:spLocks xmlns:a="http://schemas.openxmlformats.org/drawingml/2006/main" noGrp="1"/>
          </p:cNvSpPr>
          <p:nvPr/>
        </p:nvSpPr>
        <p:spPr>
          <a:xfrm xmlns:a="http://schemas.openxmlformats.org/drawingml/2006/main">
            <a:off x="1238250" y="4114800"/>
            <a:ext cx="4448175"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Is h(1) defined?</a:t>
            </a:r>
          </a:p>
        </p:txBody>
      </p:sp>
      <p:sp>
        <p:nvSpPr>
          <p:cNvPr id="20" name="part">
            <a:extLst xmlns:a="http://schemas.openxmlformats.org/drawingml/2006/main">
              <a:ext uri="{FF2B5EF4-FFF2-40B4-BE49-F238E27FC236}">
                <a16:creationId xmlns:a16="http://schemas.microsoft.com/office/drawing/2014/main" id="{4126C1C2-F4C0-4355-817F-633BDDB503D7}"/>
              </a:ext>
            </a:extLst>
          </p:cNvPr>
          <p:cNvSpPr>
            <a:spLocks xmlns:a="http://schemas.openxmlformats.org/drawingml/2006/main" noGrp="1"/>
          </p:cNvSpPr>
          <p:nvPr/>
        </p:nvSpPr>
        <p:spPr>
          <a:xfrm xmlns:a="http://schemas.openxmlformats.org/drawingml/2006/main">
            <a:off x="590550" y="48577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21" name="body">
            <a:extLst xmlns:a="http://schemas.openxmlformats.org/drawingml/2006/main">
              <a:ext uri="{FF2B5EF4-FFF2-40B4-BE49-F238E27FC236}">
                <a16:creationId xmlns:a16="http://schemas.microsoft.com/office/drawing/2014/main" id="{FDE5E03C-47F3-4138-A63A-ACB50E68A98A}"/>
              </a:ext>
            </a:extLst>
          </p:cNvPr>
          <p:cNvSpPr>
            <a:spLocks xmlns:a="http://schemas.openxmlformats.org/drawingml/2006/main" noGrp="1"/>
          </p:cNvSpPr>
          <p:nvPr/>
        </p:nvSpPr>
        <p:spPr>
          <a:xfrm xmlns:a="http://schemas.openxmlformats.org/drawingml/2006/main">
            <a:off x="1238250" y="4857750"/>
            <a:ext cx="4448175" cy="7391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If h(1) is set to 7, does the limit</a:t>
            </a:r>
          </a:p>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change?</a:t>
            </a:r>
          </a:p>
        </p:txBody>
      </p:sp>
      <p:sp>
        <p:nvSpPr>
          <p:cNvPr id="22" name="hint">
            <a:extLst xmlns:a="http://schemas.openxmlformats.org/drawingml/2006/main">
              <a:ext uri="{FF2B5EF4-FFF2-40B4-BE49-F238E27FC236}">
                <a16:creationId xmlns:a16="http://schemas.microsoft.com/office/drawing/2014/main" id="{F909E8A7-79B4-4724-84BD-2B4FC84B8B45}"/>
              </a:ext>
            </a:extLst>
          </p:cNvPr>
          <p:cNvSpPr>
            <a:spLocks xmlns:a="http://schemas.openxmlformats.org/drawingml/2006/main" noGrp="1"/>
          </p:cNvSpPr>
          <p:nvPr/>
        </p:nvSpPr>
        <p:spPr>
          <a:xfrm xmlns:a="http://schemas.openxmlformats.org/drawingml/2006/main">
            <a:off x="590550" y="5657850"/>
            <a:ext cx="5095875" cy="34137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0">
                <a:solidFill>
                  <a:srgbClr val="416B91"/>
                </a:solidFill>
                <a:latin typeface="Arial"/>
                <a:ea typeface="Arial"/>
                <a:cs typeface="Arial"/>
              </a:defRPr>
            </a:defPPr>
            <a:lvl1pPr algn="l">
              <a:defRPr sz="1800" b="0">
                <a:solidFill>
                  <a:srgbClr val="416B91"/>
                </a:solidFill>
                <a:latin typeface="Arial"/>
                <a:ea typeface="Arial"/>
                <a:cs typeface="Arial"/>
              </a:defRPr>
            </a:lvl1pPr>
            <a:lvl2pPr algn="l">
              <a:defRPr sz="1800" b="0">
                <a:solidFill>
                  <a:srgbClr val="416B91"/>
                </a:solidFill>
                <a:latin typeface="Arial"/>
                <a:ea typeface="Arial"/>
                <a:cs typeface="Arial"/>
              </a:defRPr>
            </a:lvl2pPr>
            <a:lvl3pPr algn="l">
              <a:defRPr sz="1800" b="0">
                <a:solidFill>
                  <a:srgbClr val="416B91"/>
                </a:solidFill>
                <a:latin typeface="Arial"/>
                <a:ea typeface="Arial"/>
                <a:cs typeface="Arial"/>
              </a:defRPr>
            </a:lvl3pPr>
            <a:lvl4pPr algn="l">
              <a:defRPr sz="1800" b="0">
                <a:solidFill>
                  <a:srgbClr val="416B91"/>
                </a:solidFill>
                <a:latin typeface="Arial"/>
                <a:ea typeface="Arial"/>
                <a:cs typeface="Arial"/>
              </a:defRPr>
            </a:lvl4pPr>
            <a:lvl5pPr algn="l">
              <a:defRPr sz="1800" b="0">
                <a:solidFill>
                  <a:srgbClr val="416B91"/>
                </a:solidFill>
                <a:latin typeface="Arial"/>
                <a:ea typeface="Arial"/>
                <a:cs typeface="Arial"/>
              </a:defRPr>
            </a:lvl5pPr>
            <a:lvl6pPr algn="l">
              <a:defRPr sz="1800" b="0">
                <a:solidFill>
                  <a:srgbClr val="416B91"/>
                </a:solidFill>
                <a:latin typeface="Arial"/>
                <a:ea typeface="Arial"/>
                <a:cs typeface="Arial"/>
              </a:defRPr>
            </a:lvl6pPr>
            <a:lvl7pPr algn="l">
              <a:defRPr sz="1800" b="0">
                <a:solidFill>
                  <a:srgbClr val="416B91"/>
                </a:solidFill>
                <a:latin typeface="Arial"/>
                <a:ea typeface="Arial"/>
                <a:cs typeface="Arial"/>
              </a:defRPr>
            </a:lvl7pPr>
            <a:lvl8pPr algn="l">
              <a:defRPr sz="1800" b="0">
                <a:solidFill>
                  <a:srgbClr val="416B91"/>
                </a:solidFill>
                <a:latin typeface="Arial"/>
                <a:ea typeface="Arial"/>
                <a:cs typeface="Arial"/>
              </a:defRPr>
            </a:lvl8pPr>
            <a:lvl9pPr algn="l">
              <a:defRPr sz="1800" b="0">
                <a:solidFill>
                  <a:srgbClr val="416B91"/>
                </a:solidFill>
                <a:latin typeface="Arial"/>
                <a:ea typeface="Arial"/>
                <a:cs typeface="Arial"/>
              </a:defRPr>
            </a:lvl9pPr>
          </a:lstStyle>
          <a:p xmlns:a="http://schemas.openxmlformats.org/drawingml/2006/main">
            <a:pPr algn="l">
              <a:lnSpc>
                <a:spcPct val="112000"/>
              </a:lnSpc>
              <a:buNone/>
              <a:defRPr sz="1800" b="0">
                <a:solidFill>
                  <a:srgbClr val="416B91"/>
                </a:solidFill>
                <a:latin typeface="Arial"/>
                <a:ea typeface="Arial"/>
                <a:cs typeface="Arial"/>
              </a:defRPr>
            </a:pPr>
            <a:r>
              <a:rPr sz="1800" b="0">
                <a:solidFill>
                  <a:srgbClr val="416B91"/>
                </a:solidFill>
                <a:latin typeface="Arial"/>
                <a:ea typeface="Arial"/>
                <a:cs typeface="Arial"/>
              </a:rPr>
              <a:t>Hint: Use values near 1.</a:t>
            </a:r>
          </a:p>
        </p:txBody>
      </p:sp>
      <p:graphicFrame>
        <p:nvGraphicFramePr>
          <p:cNvPr id="23" name="Chart">
            <a:extLst xmlns:a="http://schemas.openxmlformats.org/drawingml/2006/main">
              <a:ext uri="{FF2B5EF4-FFF2-40B4-BE49-F238E27FC236}">
                <a16:creationId xmlns:a16="http://schemas.microsoft.com/office/drawing/2014/main" id="{CA19EE85-13E1-4458-B53D-196F4AB1A1A2}"/>
              </a:ext>
            </a:extLst>
          </p:cNvPr>
          <p:cNvGraphicFramePr/>
          <p:nvPr/>
        </p:nvGraphicFramePr>
        <p:xfrm>
          <a:off xmlns:a="http://schemas.openxmlformats.org/drawingml/2006/main" x="6162675" y="1952625"/>
          <a:ext xmlns:a="http://schemas.openxmlformats.org/drawingml/2006/main" cx="5257800" cy="3714750"/>
        </p:xfrm>
        <a:graphic xmlns:a="http://schemas.openxmlformats.org/drawingml/2006/main">
          <a:graphicData uri="http://schemas.openxmlformats.org/drawingml/2006/chart">
            <c:chart xmlns:r="http://schemas.openxmlformats.org/officeDocument/2006/relationships" xmlns:c="http://schemas.openxmlformats.org/drawingml/2006/chart" r:id="R8c8ef8954e164f29"/>
          </a:graphicData>
        </a:graphic>
      </p:graphicFrame>
    </p:spTree>
    <p:extLst>
      <p:ext uri="{BB962C8B-B14F-4D97-AF65-F5344CB8AC3E}">
        <p14:creationId xmlns:p14="http://schemas.microsoft.com/office/powerpoint/2010/main" val="1708767225"/>
      </p:ext>
    </p:extLst>
  </p:cSld>
</p:sld>
</file>

<file path=ppt/slides/slide13.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1.2</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4: worked answer</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4 / KEY AND EXPLANATION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13</a:t>
            </a:r>
          </a:p>
        </p:txBody>
      </p:sp>
      <p:sp>
        <p:nvSpPr>
          <p:cNvPr id="15" name="part">
            <a:extLst xmlns:a="http://schemas.openxmlformats.org/drawingml/2006/main">
              <a:ext uri="{FF2B5EF4-FFF2-40B4-BE49-F238E27FC236}">
                <a16:creationId xmlns:a16="http://schemas.microsoft.com/office/drawing/2014/main" id="{B08E2905-BBF0-433D-99A6-CADBF35772D4}"/>
              </a:ext>
            </a:extLst>
          </p:cNvPr>
          <p:cNvSpPr>
            <a:spLocks xmlns:a="http://schemas.openxmlformats.org/drawingml/2006/main" noGrp="1"/>
          </p:cNvSpPr>
          <p:nvPr/>
        </p:nvSpPr>
        <p:spPr>
          <a:xfrm xmlns:a="http://schemas.openxmlformats.org/drawingml/2006/main">
            <a:off x="590550" y="2200275"/>
            <a:ext cx="5524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6" name="limit-operator">
            <a:extLst xmlns:a="http://schemas.openxmlformats.org/drawingml/2006/main">
              <a:ext uri="{FF2B5EF4-FFF2-40B4-BE49-F238E27FC236}">
                <a16:creationId xmlns:a16="http://schemas.microsoft.com/office/drawing/2014/main" id="{CAF0D7F8-D7A6-45F2-9B42-5359D2E9AF12}"/>
              </a:ext>
            </a:extLst>
          </p:cNvPr>
          <p:cNvSpPr>
            <a:spLocks xmlns:a="http://schemas.openxmlformats.org/drawingml/2006/main" noGrp="1"/>
          </p:cNvSpPr>
          <p:nvPr/>
        </p:nvSpPr>
        <p:spPr>
          <a:xfrm xmlns:a="http://schemas.openxmlformats.org/drawingml/2006/main">
            <a:off x="1333500" y="2009775"/>
            <a:ext cx="7810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000" b="1">
                <a:solidFill>
                  <a:srgbClr val="087F83"/>
                </a:solidFill>
                <a:latin typeface="Arial"/>
                <a:ea typeface="Arial"/>
                <a:cs typeface="Arial"/>
              </a:defRPr>
            </a:defPPr>
            <a:lvl1pPr algn="ctr">
              <a:defRPr sz="3000" b="1">
                <a:solidFill>
                  <a:srgbClr val="087F83"/>
                </a:solidFill>
                <a:latin typeface="Arial"/>
                <a:ea typeface="Arial"/>
                <a:cs typeface="Arial"/>
              </a:defRPr>
            </a:lvl1pPr>
            <a:lvl2pPr algn="ctr">
              <a:defRPr sz="3000" b="1">
                <a:solidFill>
                  <a:srgbClr val="087F83"/>
                </a:solidFill>
                <a:latin typeface="Arial"/>
                <a:ea typeface="Arial"/>
                <a:cs typeface="Arial"/>
              </a:defRPr>
            </a:lvl2pPr>
            <a:lvl3pPr algn="ctr">
              <a:defRPr sz="3000" b="1">
                <a:solidFill>
                  <a:srgbClr val="087F83"/>
                </a:solidFill>
                <a:latin typeface="Arial"/>
                <a:ea typeface="Arial"/>
                <a:cs typeface="Arial"/>
              </a:defRPr>
            </a:lvl3pPr>
            <a:lvl4pPr algn="ctr">
              <a:defRPr sz="3000" b="1">
                <a:solidFill>
                  <a:srgbClr val="087F83"/>
                </a:solidFill>
                <a:latin typeface="Arial"/>
                <a:ea typeface="Arial"/>
                <a:cs typeface="Arial"/>
              </a:defRPr>
            </a:lvl4pPr>
            <a:lvl5pPr algn="ctr">
              <a:defRPr sz="3000" b="1">
                <a:solidFill>
                  <a:srgbClr val="087F83"/>
                </a:solidFill>
                <a:latin typeface="Arial"/>
                <a:ea typeface="Arial"/>
                <a:cs typeface="Arial"/>
              </a:defRPr>
            </a:lvl5pPr>
            <a:lvl6pPr algn="ctr">
              <a:defRPr sz="3000" b="1">
                <a:solidFill>
                  <a:srgbClr val="087F83"/>
                </a:solidFill>
                <a:latin typeface="Arial"/>
                <a:ea typeface="Arial"/>
                <a:cs typeface="Arial"/>
              </a:defRPr>
            </a:lvl6pPr>
            <a:lvl7pPr algn="ctr">
              <a:defRPr sz="3000" b="1">
                <a:solidFill>
                  <a:srgbClr val="087F83"/>
                </a:solidFill>
                <a:latin typeface="Arial"/>
                <a:ea typeface="Arial"/>
                <a:cs typeface="Arial"/>
              </a:defRPr>
            </a:lvl7pPr>
            <a:lvl8pPr algn="ctr">
              <a:defRPr sz="3000" b="1">
                <a:solidFill>
                  <a:srgbClr val="087F83"/>
                </a:solidFill>
                <a:latin typeface="Arial"/>
                <a:ea typeface="Arial"/>
                <a:cs typeface="Arial"/>
              </a:defRPr>
            </a:lvl8pPr>
            <a:lvl9pPr algn="ctr">
              <a:defRPr sz="3000" b="1">
                <a:solidFill>
                  <a:srgbClr val="087F83"/>
                </a:solidFill>
                <a:latin typeface="Arial"/>
                <a:ea typeface="Arial"/>
                <a:cs typeface="Arial"/>
              </a:defRPr>
            </a:lvl9pPr>
          </a:lstStyle>
          <a:p xmlns:a="http://schemas.openxmlformats.org/drawingml/2006/main">
            <a:pPr algn="ctr">
              <a:lnSpc>
                <a:spcPct val="112000"/>
              </a:lnSpc>
              <a:buNone/>
              <a:defRPr sz="3000" b="1">
                <a:solidFill>
                  <a:srgbClr val="087F83"/>
                </a:solidFill>
                <a:latin typeface="Arial"/>
                <a:ea typeface="Arial"/>
                <a:cs typeface="Arial"/>
              </a:defRPr>
            </a:pPr>
            <a:r>
              <a:rPr sz="3000" b="1">
                <a:solidFill>
                  <a:srgbClr val="087F83"/>
                </a:solidFill>
                <a:latin typeface="Arial"/>
                <a:ea typeface="Arial"/>
                <a:cs typeface="Arial"/>
              </a:rPr>
              <a:t>lim</a:t>
            </a:r>
          </a:p>
        </p:txBody>
      </p:sp>
      <p:sp>
        <p:nvSpPr>
          <p:cNvPr id="17" name="limit-subscript">
            <a:extLst xmlns:a="http://schemas.openxmlformats.org/drawingml/2006/main">
              <a:ext uri="{FF2B5EF4-FFF2-40B4-BE49-F238E27FC236}">
                <a16:creationId xmlns:a16="http://schemas.microsoft.com/office/drawing/2014/main" id="{93518879-EA34-4AA5-83CE-C1D3D4C6CB6E}"/>
              </a:ext>
            </a:extLst>
          </p:cNvPr>
          <p:cNvSpPr>
            <a:spLocks xmlns:a="http://schemas.openxmlformats.org/drawingml/2006/main" noGrp="1"/>
          </p:cNvSpPr>
          <p:nvPr/>
        </p:nvSpPr>
        <p:spPr>
          <a:xfrm xmlns:a="http://schemas.openxmlformats.org/drawingml/2006/main">
            <a:off x="1266825" y="2497455"/>
            <a:ext cx="9144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650" b="0">
                <a:solidFill>
                  <a:srgbClr val="087F83"/>
                </a:solidFill>
                <a:latin typeface="Arial"/>
                <a:ea typeface="Arial"/>
                <a:cs typeface="Arial"/>
              </a:defRPr>
            </a:defPPr>
            <a:lvl1pPr algn="ctr">
              <a:defRPr sz="1650" b="0">
                <a:solidFill>
                  <a:srgbClr val="087F83"/>
                </a:solidFill>
                <a:latin typeface="Arial"/>
                <a:ea typeface="Arial"/>
                <a:cs typeface="Arial"/>
              </a:defRPr>
            </a:lvl1pPr>
            <a:lvl2pPr algn="ctr">
              <a:defRPr sz="1650" b="0">
                <a:solidFill>
                  <a:srgbClr val="087F83"/>
                </a:solidFill>
                <a:latin typeface="Arial"/>
                <a:ea typeface="Arial"/>
                <a:cs typeface="Arial"/>
              </a:defRPr>
            </a:lvl2pPr>
            <a:lvl3pPr algn="ctr">
              <a:defRPr sz="1650" b="0">
                <a:solidFill>
                  <a:srgbClr val="087F83"/>
                </a:solidFill>
                <a:latin typeface="Arial"/>
                <a:ea typeface="Arial"/>
                <a:cs typeface="Arial"/>
              </a:defRPr>
            </a:lvl3pPr>
            <a:lvl4pPr algn="ctr">
              <a:defRPr sz="1650" b="0">
                <a:solidFill>
                  <a:srgbClr val="087F83"/>
                </a:solidFill>
                <a:latin typeface="Arial"/>
                <a:ea typeface="Arial"/>
                <a:cs typeface="Arial"/>
              </a:defRPr>
            </a:lvl4pPr>
            <a:lvl5pPr algn="ctr">
              <a:defRPr sz="1650" b="0">
                <a:solidFill>
                  <a:srgbClr val="087F83"/>
                </a:solidFill>
                <a:latin typeface="Arial"/>
                <a:ea typeface="Arial"/>
                <a:cs typeface="Arial"/>
              </a:defRPr>
            </a:lvl5pPr>
            <a:lvl6pPr algn="ctr">
              <a:defRPr sz="1650" b="0">
                <a:solidFill>
                  <a:srgbClr val="087F83"/>
                </a:solidFill>
                <a:latin typeface="Arial"/>
                <a:ea typeface="Arial"/>
                <a:cs typeface="Arial"/>
              </a:defRPr>
            </a:lvl6pPr>
            <a:lvl7pPr algn="ctr">
              <a:defRPr sz="1650" b="0">
                <a:solidFill>
                  <a:srgbClr val="087F83"/>
                </a:solidFill>
                <a:latin typeface="Arial"/>
                <a:ea typeface="Arial"/>
                <a:cs typeface="Arial"/>
              </a:defRPr>
            </a:lvl7pPr>
            <a:lvl8pPr algn="ctr">
              <a:defRPr sz="1650" b="0">
                <a:solidFill>
                  <a:srgbClr val="087F83"/>
                </a:solidFill>
                <a:latin typeface="Arial"/>
                <a:ea typeface="Arial"/>
                <a:cs typeface="Arial"/>
              </a:defRPr>
            </a:lvl8pPr>
            <a:lvl9pPr algn="ctr">
              <a:defRPr sz="1650" b="0">
                <a:solidFill>
                  <a:srgbClr val="087F83"/>
                </a:solidFill>
                <a:latin typeface="Arial"/>
                <a:ea typeface="Arial"/>
                <a:cs typeface="Arial"/>
              </a:defRPr>
            </a:lvl9pPr>
          </a:lstStyle>
          <a:p xmlns:a="http://schemas.openxmlformats.org/drawingml/2006/main">
            <a:pPr algn="ctr">
              <a:lnSpc>
                <a:spcPct val="112000"/>
              </a:lnSpc>
              <a:buNone/>
              <a:defRPr sz="1650" b="0">
                <a:solidFill>
                  <a:srgbClr val="087F83"/>
                </a:solidFill>
                <a:latin typeface="Arial"/>
                <a:ea typeface="Arial"/>
                <a:cs typeface="Arial"/>
              </a:defRPr>
            </a:pPr>
            <a:r>
              <a:rPr sz="1650" b="0">
                <a:solidFill>
                  <a:srgbClr val="087F83"/>
                </a:solidFill>
                <a:latin typeface="Arial"/>
                <a:ea typeface="Arial"/>
                <a:cs typeface="Arial"/>
              </a:rPr>
              <a:t>x → 1</a:t>
            </a:r>
          </a:p>
        </p:txBody>
      </p:sp>
      <p:sp>
        <p:nvSpPr>
          <p:cNvPr id="18" name="limit-expression">
            <a:extLst xmlns:a="http://schemas.openxmlformats.org/drawingml/2006/main">
              <a:ext uri="{FF2B5EF4-FFF2-40B4-BE49-F238E27FC236}">
                <a16:creationId xmlns:a16="http://schemas.microsoft.com/office/drawing/2014/main" id="{9C8C5D41-97D2-4171-910E-9F675B0C6FF6}"/>
              </a:ext>
            </a:extLst>
          </p:cNvPr>
          <p:cNvSpPr>
            <a:spLocks xmlns:a="http://schemas.openxmlformats.org/drawingml/2006/main" noGrp="1"/>
          </p:cNvSpPr>
          <p:nvPr/>
        </p:nvSpPr>
        <p:spPr>
          <a:xfrm xmlns:a="http://schemas.openxmlformats.org/drawingml/2006/main">
            <a:off x="2305050" y="2009775"/>
            <a:ext cx="1458754"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3000" b="1">
                <a:solidFill>
                  <a:srgbClr val="087F83"/>
                </a:solidFill>
                <a:latin typeface="Arial"/>
                <a:ea typeface="Arial"/>
                <a:cs typeface="Arial"/>
              </a:defRPr>
            </a:defPPr>
            <a:lvl1pPr algn="l">
              <a:defRPr sz="3000" b="1">
                <a:solidFill>
                  <a:srgbClr val="087F83"/>
                </a:solidFill>
                <a:latin typeface="Arial"/>
                <a:ea typeface="Arial"/>
                <a:cs typeface="Arial"/>
              </a:defRPr>
            </a:lvl1pPr>
            <a:lvl2pPr algn="l">
              <a:defRPr sz="3000" b="1">
                <a:solidFill>
                  <a:srgbClr val="087F83"/>
                </a:solidFill>
                <a:latin typeface="Arial"/>
                <a:ea typeface="Arial"/>
                <a:cs typeface="Arial"/>
              </a:defRPr>
            </a:lvl2pPr>
            <a:lvl3pPr algn="l">
              <a:defRPr sz="3000" b="1">
                <a:solidFill>
                  <a:srgbClr val="087F83"/>
                </a:solidFill>
                <a:latin typeface="Arial"/>
                <a:ea typeface="Arial"/>
                <a:cs typeface="Arial"/>
              </a:defRPr>
            </a:lvl3pPr>
            <a:lvl4pPr algn="l">
              <a:defRPr sz="3000" b="1">
                <a:solidFill>
                  <a:srgbClr val="087F83"/>
                </a:solidFill>
                <a:latin typeface="Arial"/>
                <a:ea typeface="Arial"/>
                <a:cs typeface="Arial"/>
              </a:defRPr>
            </a:lvl4pPr>
            <a:lvl5pPr algn="l">
              <a:defRPr sz="3000" b="1">
                <a:solidFill>
                  <a:srgbClr val="087F83"/>
                </a:solidFill>
                <a:latin typeface="Arial"/>
                <a:ea typeface="Arial"/>
                <a:cs typeface="Arial"/>
              </a:defRPr>
            </a:lvl5pPr>
            <a:lvl6pPr algn="l">
              <a:defRPr sz="3000" b="1">
                <a:solidFill>
                  <a:srgbClr val="087F83"/>
                </a:solidFill>
                <a:latin typeface="Arial"/>
                <a:ea typeface="Arial"/>
                <a:cs typeface="Arial"/>
              </a:defRPr>
            </a:lvl6pPr>
            <a:lvl7pPr algn="l">
              <a:defRPr sz="3000" b="1">
                <a:solidFill>
                  <a:srgbClr val="087F83"/>
                </a:solidFill>
                <a:latin typeface="Arial"/>
                <a:ea typeface="Arial"/>
                <a:cs typeface="Arial"/>
              </a:defRPr>
            </a:lvl7pPr>
            <a:lvl8pPr algn="l">
              <a:defRPr sz="3000" b="1">
                <a:solidFill>
                  <a:srgbClr val="087F83"/>
                </a:solidFill>
                <a:latin typeface="Arial"/>
                <a:ea typeface="Arial"/>
                <a:cs typeface="Arial"/>
              </a:defRPr>
            </a:lvl8pPr>
            <a:lvl9pPr algn="l">
              <a:defRPr sz="3000" b="1">
                <a:solidFill>
                  <a:srgbClr val="087F83"/>
                </a:solidFill>
                <a:latin typeface="Arial"/>
                <a:ea typeface="Arial"/>
                <a:cs typeface="Arial"/>
              </a:defRPr>
            </a:lvl9pPr>
          </a:lstStyle>
          <a:p xmlns:a="http://schemas.openxmlformats.org/drawingml/2006/main">
            <a:pPr algn="l">
              <a:lnSpc>
                <a:spcPct val="112000"/>
              </a:lnSpc>
              <a:buNone/>
              <a:defRPr sz="3000" b="1">
                <a:solidFill>
                  <a:srgbClr val="087F83"/>
                </a:solidFill>
                <a:latin typeface="Arial"/>
                <a:ea typeface="Arial"/>
                <a:cs typeface="Arial"/>
              </a:defRPr>
            </a:pPr>
            <a:r>
              <a:rPr sz="3000" b="1">
                <a:solidFill>
                  <a:srgbClr val="087F83"/>
                </a:solidFill>
                <a:latin typeface="Arial"/>
                <a:ea typeface="Arial"/>
                <a:cs typeface="Arial"/>
              </a:rPr>
              <a:t>h(x) = 3</a:t>
            </a:r>
          </a:p>
        </p:txBody>
      </p:sp>
      <p:sp>
        <p:nvSpPr>
          <p:cNvPr id="19" name="part">
            <a:extLst xmlns:a="http://schemas.openxmlformats.org/drawingml/2006/main">
              <a:ext uri="{FF2B5EF4-FFF2-40B4-BE49-F238E27FC236}">
                <a16:creationId xmlns:a16="http://schemas.microsoft.com/office/drawing/2014/main" id="{65DDE24B-B5E6-477E-963A-A2E0EF1EA0A3}"/>
              </a:ext>
            </a:extLst>
          </p:cNvPr>
          <p:cNvSpPr>
            <a:spLocks xmlns:a="http://schemas.openxmlformats.org/drawingml/2006/main" noGrp="1"/>
          </p:cNvSpPr>
          <p:nvPr/>
        </p:nvSpPr>
        <p:spPr>
          <a:xfrm xmlns:a="http://schemas.openxmlformats.org/drawingml/2006/main">
            <a:off x="590550" y="358140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20" name="body">
            <a:extLst xmlns:a="http://schemas.openxmlformats.org/drawingml/2006/main">
              <a:ext uri="{FF2B5EF4-FFF2-40B4-BE49-F238E27FC236}">
                <a16:creationId xmlns:a16="http://schemas.microsoft.com/office/drawing/2014/main" id="{C3209042-8F7D-46A8-A1FA-82EF078629F3}"/>
              </a:ext>
            </a:extLst>
          </p:cNvPr>
          <p:cNvSpPr>
            <a:spLocks xmlns:a="http://schemas.openxmlformats.org/drawingml/2006/main" noGrp="1"/>
          </p:cNvSpPr>
          <p:nvPr/>
        </p:nvSpPr>
        <p:spPr>
          <a:xfrm xmlns:a="http://schemas.openxmlformats.org/drawingml/2006/main">
            <a:off x="1238250" y="3581400"/>
            <a:ext cx="4448175" cy="7391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No. h(1) is undefined.</a:t>
            </a:r>
          </a:p>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There is no filled point.</a:t>
            </a:r>
          </a:p>
        </p:txBody>
      </p:sp>
      <p:sp>
        <p:nvSpPr>
          <p:cNvPr id="21" name="part">
            <a:extLst xmlns:a="http://schemas.openxmlformats.org/drawingml/2006/main">
              <a:ext uri="{FF2B5EF4-FFF2-40B4-BE49-F238E27FC236}">
                <a16:creationId xmlns:a16="http://schemas.microsoft.com/office/drawing/2014/main" id="{0E75FB80-F16B-49EC-A1BC-41E873B187A8}"/>
              </a:ext>
            </a:extLst>
          </p:cNvPr>
          <p:cNvSpPr>
            <a:spLocks xmlns:a="http://schemas.openxmlformats.org/drawingml/2006/main" noGrp="1"/>
          </p:cNvSpPr>
          <p:nvPr/>
        </p:nvSpPr>
        <p:spPr>
          <a:xfrm xmlns:a="http://schemas.openxmlformats.org/drawingml/2006/main">
            <a:off x="590550" y="47053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22" name="body">
            <a:extLst xmlns:a="http://schemas.openxmlformats.org/drawingml/2006/main">
              <a:ext uri="{FF2B5EF4-FFF2-40B4-BE49-F238E27FC236}">
                <a16:creationId xmlns:a16="http://schemas.microsoft.com/office/drawing/2014/main" id="{9F7BB4CA-C7F4-4978-8CBB-63F8E2F5504D}"/>
              </a:ext>
            </a:extLst>
          </p:cNvPr>
          <p:cNvSpPr>
            <a:spLocks xmlns:a="http://schemas.openxmlformats.org/drawingml/2006/main" noGrp="1"/>
          </p:cNvSpPr>
          <p:nvPr/>
        </p:nvSpPr>
        <p:spPr>
          <a:xfrm xmlns:a="http://schemas.openxmlformats.org/drawingml/2006/main">
            <a:off x="1238250" y="4705350"/>
            <a:ext cx="4448175" cy="7391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No. The nearby curve still</a:t>
            </a:r>
          </a:p>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approaches 3.</a:t>
            </a:r>
          </a:p>
        </p:txBody>
      </p:sp>
      <p:graphicFrame>
        <p:nvGraphicFramePr>
          <p:cNvPr id="23" name="Chart">
            <a:extLst xmlns:a="http://schemas.openxmlformats.org/drawingml/2006/main">
              <a:ext uri="{FF2B5EF4-FFF2-40B4-BE49-F238E27FC236}">
                <a16:creationId xmlns:a16="http://schemas.microsoft.com/office/drawing/2014/main" id="{AB7F44BF-1E01-49CC-9433-6DE1A79764E8}"/>
              </a:ext>
            </a:extLst>
          </p:cNvPr>
          <p:cNvGraphicFramePr/>
          <p:nvPr/>
        </p:nvGraphicFramePr>
        <p:xfrm>
          <a:off xmlns:a="http://schemas.openxmlformats.org/drawingml/2006/main" x="6162675" y="1952625"/>
          <a:ext xmlns:a="http://schemas.openxmlformats.org/drawingml/2006/main" cx="5257800" cy="3714750"/>
        </p:xfrm>
        <a:graphic xmlns:a="http://schemas.openxmlformats.org/drawingml/2006/main">
          <a:graphicData uri="http://schemas.openxmlformats.org/drawingml/2006/chart">
            <c:chart xmlns:r="http://schemas.openxmlformats.org/officeDocument/2006/relationships" xmlns:c="http://schemas.openxmlformats.org/drawingml/2006/chart" r:id="Rabcd3d63806642b9"/>
          </a:graphicData>
        </a:graphic>
      </p:graphicFrame>
    </p:spTree>
    <p:extLst>
      <p:ext uri="{BB962C8B-B14F-4D97-AF65-F5344CB8AC3E}">
        <p14:creationId xmlns:p14="http://schemas.microsoft.com/office/powerpoint/2010/main" val="1708767225"/>
      </p:ext>
    </p:extLst>
  </p:cSld>
</p:sld>
</file>

<file path=ppt/slides/slide14.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1.2</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A two-sided limit</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5 / DEFINITION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14</a:t>
            </a:r>
          </a:p>
        </p:txBody>
      </p:sp>
      <p:sp>
        <p:nvSpPr>
          <p:cNvPr id="15" name="term">
            <a:extLst xmlns:a="http://schemas.openxmlformats.org/drawingml/2006/main">
              <a:ext uri="{FF2B5EF4-FFF2-40B4-BE49-F238E27FC236}">
                <a16:creationId xmlns:a16="http://schemas.microsoft.com/office/drawing/2014/main" id="{4D8FED37-E883-4874-9606-1685CE4C1B54}"/>
              </a:ext>
            </a:extLst>
          </p:cNvPr>
          <p:cNvSpPr>
            <a:spLocks xmlns:a="http://schemas.openxmlformats.org/drawingml/2006/main" noGrp="1"/>
          </p:cNvSpPr>
          <p:nvPr/>
        </p:nvSpPr>
        <p:spPr>
          <a:xfrm xmlns:a="http://schemas.openxmlformats.org/drawingml/2006/main">
            <a:off x="590550" y="2009775"/>
            <a:ext cx="10763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1">
                <a:solidFill>
                  <a:srgbClr val="087F83"/>
                </a:solidFill>
                <a:latin typeface="Arial"/>
                <a:ea typeface="Arial"/>
                <a:cs typeface="Arial"/>
              </a:defRPr>
            </a:defPPr>
            <a:lvl1pPr algn="l">
              <a:defRPr sz="2025" b="1">
                <a:solidFill>
                  <a:srgbClr val="087F83"/>
                </a:solidFill>
                <a:latin typeface="Arial"/>
                <a:ea typeface="Arial"/>
                <a:cs typeface="Arial"/>
              </a:defRPr>
            </a:lvl1pPr>
            <a:lvl2pPr algn="l">
              <a:defRPr sz="2025" b="1">
                <a:solidFill>
                  <a:srgbClr val="087F83"/>
                </a:solidFill>
                <a:latin typeface="Arial"/>
                <a:ea typeface="Arial"/>
                <a:cs typeface="Arial"/>
              </a:defRPr>
            </a:lvl2pPr>
            <a:lvl3pPr algn="l">
              <a:defRPr sz="2025" b="1">
                <a:solidFill>
                  <a:srgbClr val="087F83"/>
                </a:solidFill>
                <a:latin typeface="Arial"/>
                <a:ea typeface="Arial"/>
                <a:cs typeface="Arial"/>
              </a:defRPr>
            </a:lvl3pPr>
            <a:lvl4pPr algn="l">
              <a:defRPr sz="2025" b="1">
                <a:solidFill>
                  <a:srgbClr val="087F83"/>
                </a:solidFill>
                <a:latin typeface="Arial"/>
                <a:ea typeface="Arial"/>
                <a:cs typeface="Arial"/>
              </a:defRPr>
            </a:lvl4pPr>
            <a:lvl5pPr algn="l">
              <a:defRPr sz="2025" b="1">
                <a:solidFill>
                  <a:srgbClr val="087F83"/>
                </a:solidFill>
                <a:latin typeface="Arial"/>
                <a:ea typeface="Arial"/>
                <a:cs typeface="Arial"/>
              </a:defRPr>
            </a:lvl5pPr>
            <a:lvl6pPr algn="l">
              <a:defRPr sz="2025" b="1">
                <a:solidFill>
                  <a:srgbClr val="087F83"/>
                </a:solidFill>
                <a:latin typeface="Arial"/>
                <a:ea typeface="Arial"/>
                <a:cs typeface="Arial"/>
              </a:defRPr>
            </a:lvl6pPr>
            <a:lvl7pPr algn="l">
              <a:defRPr sz="2025" b="1">
                <a:solidFill>
                  <a:srgbClr val="087F83"/>
                </a:solidFill>
                <a:latin typeface="Arial"/>
                <a:ea typeface="Arial"/>
                <a:cs typeface="Arial"/>
              </a:defRPr>
            </a:lvl7pPr>
            <a:lvl8pPr algn="l">
              <a:defRPr sz="2025" b="1">
                <a:solidFill>
                  <a:srgbClr val="087F83"/>
                </a:solidFill>
                <a:latin typeface="Arial"/>
                <a:ea typeface="Arial"/>
                <a:cs typeface="Arial"/>
              </a:defRPr>
            </a:lvl8pPr>
            <a:lvl9pPr algn="l">
              <a:defRPr sz="2025" b="1">
                <a:solidFill>
                  <a:srgbClr val="087F83"/>
                </a:solidFill>
                <a:latin typeface="Arial"/>
                <a:ea typeface="Arial"/>
                <a:cs typeface="Arial"/>
              </a:defRPr>
            </a:lvl9pPr>
          </a:lstStyle>
          <a:p xmlns:a="http://schemas.openxmlformats.org/drawingml/2006/main">
            <a:pPr algn="l">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FROM THE LEFT</a:t>
            </a:r>
          </a:p>
        </p:txBody>
      </p:sp>
      <p:sp>
        <p:nvSpPr>
          <p:cNvPr id="16" name="body">
            <a:extLst xmlns:a="http://schemas.openxmlformats.org/drawingml/2006/main">
              <a:ext uri="{FF2B5EF4-FFF2-40B4-BE49-F238E27FC236}">
                <a16:creationId xmlns:a16="http://schemas.microsoft.com/office/drawing/2014/main" id="{67DBC3FF-714B-44ED-A153-498FC2095714}"/>
              </a:ext>
            </a:extLst>
          </p:cNvPr>
          <p:cNvSpPr>
            <a:spLocks xmlns:a="http://schemas.openxmlformats.org/drawingml/2006/main" noGrp="1"/>
          </p:cNvSpPr>
          <p:nvPr/>
        </p:nvSpPr>
        <p:spPr>
          <a:xfrm xmlns:a="http://schemas.openxmlformats.org/drawingml/2006/main">
            <a:off x="590550" y="2466975"/>
            <a:ext cx="10763250"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Inputs are smaller than c and get close to c.</a:t>
            </a:r>
          </a:p>
        </p:txBody>
      </p:sp>
      <p:sp>
        <p:nvSpPr>
          <p:cNvPr id="17" name="term">
            <a:extLst xmlns:a="http://schemas.openxmlformats.org/drawingml/2006/main">
              <a:ext uri="{FF2B5EF4-FFF2-40B4-BE49-F238E27FC236}">
                <a16:creationId xmlns:a16="http://schemas.microsoft.com/office/drawing/2014/main" id="{6E836D84-429C-425B-B076-377DF064234A}"/>
              </a:ext>
            </a:extLst>
          </p:cNvPr>
          <p:cNvSpPr>
            <a:spLocks xmlns:a="http://schemas.openxmlformats.org/drawingml/2006/main" noGrp="1"/>
          </p:cNvSpPr>
          <p:nvPr/>
        </p:nvSpPr>
        <p:spPr>
          <a:xfrm xmlns:a="http://schemas.openxmlformats.org/drawingml/2006/main">
            <a:off x="590550" y="3476625"/>
            <a:ext cx="10763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1">
                <a:solidFill>
                  <a:srgbClr val="087F83"/>
                </a:solidFill>
                <a:latin typeface="Arial"/>
                <a:ea typeface="Arial"/>
                <a:cs typeface="Arial"/>
              </a:defRPr>
            </a:defPPr>
            <a:lvl1pPr algn="l">
              <a:defRPr sz="2025" b="1">
                <a:solidFill>
                  <a:srgbClr val="087F83"/>
                </a:solidFill>
                <a:latin typeface="Arial"/>
                <a:ea typeface="Arial"/>
                <a:cs typeface="Arial"/>
              </a:defRPr>
            </a:lvl1pPr>
            <a:lvl2pPr algn="l">
              <a:defRPr sz="2025" b="1">
                <a:solidFill>
                  <a:srgbClr val="087F83"/>
                </a:solidFill>
                <a:latin typeface="Arial"/>
                <a:ea typeface="Arial"/>
                <a:cs typeface="Arial"/>
              </a:defRPr>
            </a:lvl2pPr>
            <a:lvl3pPr algn="l">
              <a:defRPr sz="2025" b="1">
                <a:solidFill>
                  <a:srgbClr val="087F83"/>
                </a:solidFill>
                <a:latin typeface="Arial"/>
                <a:ea typeface="Arial"/>
                <a:cs typeface="Arial"/>
              </a:defRPr>
            </a:lvl3pPr>
            <a:lvl4pPr algn="l">
              <a:defRPr sz="2025" b="1">
                <a:solidFill>
                  <a:srgbClr val="087F83"/>
                </a:solidFill>
                <a:latin typeface="Arial"/>
                <a:ea typeface="Arial"/>
                <a:cs typeface="Arial"/>
              </a:defRPr>
            </a:lvl4pPr>
            <a:lvl5pPr algn="l">
              <a:defRPr sz="2025" b="1">
                <a:solidFill>
                  <a:srgbClr val="087F83"/>
                </a:solidFill>
                <a:latin typeface="Arial"/>
                <a:ea typeface="Arial"/>
                <a:cs typeface="Arial"/>
              </a:defRPr>
            </a:lvl5pPr>
            <a:lvl6pPr algn="l">
              <a:defRPr sz="2025" b="1">
                <a:solidFill>
                  <a:srgbClr val="087F83"/>
                </a:solidFill>
                <a:latin typeface="Arial"/>
                <a:ea typeface="Arial"/>
                <a:cs typeface="Arial"/>
              </a:defRPr>
            </a:lvl6pPr>
            <a:lvl7pPr algn="l">
              <a:defRPr sz="2025" b="1">
                <a:solidFill>
                  <a:srgbClr val="087F83"/>
                </a:solidFill>
                <a:latin typeface="Arial"/>
                <a:ea typeface="Arial"/>
                <a:cs typeface="Arial"/>
              </a:defRPr>
            </a:lvl7pPr>
            <a:lvl8pPr algn="l">
              <a:defRPr sz="2025" b="1">
                <a:solidFill>
                  <a:srgbClr val="087F83"/>
                </a:solidFill>
                <a:latin typeface="Arial"/>
                <a:ea typeface="Arial"/>
                <a:cs typeface="Arial"/>
              </a:defRPr>
            </a:lvl8pPr>
            <a:lvl9pPr algn="l">
              <a:defRPr sz="2025" b="1">
                <a:solidFill>
                  <a:srgbClr val="087F83"/>
                </a:solidFill>
                <a:latin typeface="Arial"/>
                <a:ea typeface="Arial"/>
                <a:cs typeface="Arial"/>
              </a:defRPr>
            </a:lvl9pPr>
          </a:lstStyle>
          <a:p xmlns:a="http://schemas.openxmlformats.org/drawingml/2006/main">
            <a:pPr algn="l">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FROM THE RIGHT</a:t>
            </a:r>
          </a:p>
        </p:txBody>
      </p:sp>
      <p:sp>
        <p:nvSpPr>
          <p:cNvPr id="18" name="body">
            <a:extLst xmlns:a="http://schemas.openxmlformats.org/drawingml/2006/main">
              <a:ext uri="{FF2B5EF4-FFF2-40B4-BE49-F238E27FC236}">
                <a16:creationId xmlns:a16="http://schemas.microsoft.com/office/drawing/2014/main" id="{9A9E16A9-6D26-4F35-904E-057ECBE43BE1}"/>
              </a:ext>
            </a:extLst>
          </p:cNvPr>
          <p:cNvSpPr>
            <a:spLocks xmlns:a="http://schemas.openxmlformats.org/drawingml/2006/main" noGrp="1"/>
          </p:cNvSpPr>
          <p:nvPr/>
        </p:nvSpPr>
        <p:spPr>
          <a:xfrm xmlns:a="http://schemas.openxmlformats.org/drawingml/2006/main">
            <a:off x="590550" y="3933825"/>
            <a:ext cx="10763250"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Inputs are greater than c and get close to c.</a:t>
            </a:r>
          </a:p>
        </p:txBody>
      </p:sp>
      <p:sp>
        <p:nvSpPr>
          <p:cNvPr id="19" name="body">
            <a:extLst xmlns:a="http://schemas.openxmlformats.org/drawingml/2006/main">
              <a:ext uri="{FF2B5EF4-FFF2-40B4-BE49-F238E27FC236}">
                <a16:creationId xmlns:a16="http://schemas.microsoft.com/office/drawing/2014/main" id="{9CFAA7F1-5B58-419A-8099-B7E0D26CC2FB}"/>
              </a:ext>
            </a:extLst>
          </p:cNvPr>
          <p:cNvSpPr>
            <a:spLocks xmlns:a="http://schemas.openxmlformats.org/drawingml/2006/main" noGrp="1"/>
          </p:cNvSpPr>
          <p:nvPr/>
        </p:nvSpPr>
        <p:spPr>
          <a:xfrm xmlns:a="http://schemas.openxmlformats.org/drawingml/2006/main">
            <a:off x="590550" y="5381625"/>
            <a:ext cx="10763250" cy="44081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75" b="1">
                <a:solidFill>
                  <a:srgbClr val="087F83"/>
                </a:solidFill>
                <a:latin typeface="Arial"/>
                <a:ea typeface="Arial"/>
                <a:cs typeface="Arial"/>
              </a:defRPr>
            </a:defPPr>
            <a:lvl1pPr algn="l">
              <a:defRPr sz="2475" b="1">
                <a:solidFill>
                  <a:srgbClr val="087F83"/>
                </a:solidFill>
                <a:latin typeface="Arial"/>
                <a:ea typeface="Arial"/>
                <a:cs typeface="Arial"/>
              </a:defRPr>
            </a:lvl1pPr>
            <a:lvl2pPr algn="l">
              <a:defRPr sz="2475" b="1">
                <a:solidFill>
                  <a:srgbClr val="087F83"/>
                </a:solidFill>
                <a:latin typeface="Arial"/>
                <a:ea typeface="Arial"/>
                <a:cs typeface="Arial"/>
              </a:defRPr>
            </a:lvl2pPr>
            <a:lvl3pPr algn="l">
              <a:defRPr sz="2475" b="1">
                <a:solidFill>
                  <a:srgbClr val="087F83"/>
                </a:solidFill>
                <a:latin typeface="Arial"/>
                <a:ea typeface="Arial"/>
                <a:cs typeface="Arial"/>
              </a:defRPr>
            </a:lvl3pPr>
            <a:lvl4pPr algn="l">
              <a:defRPr sz="2475" b="1">
                <a:solidFill>
                  <a:srgbClr val="087F83"/>
                </a:solidFill>
                <a:latin typeface="Arial"/>
                <a:ea typeface="Arial"/>
                <a:cs typeface="Arial"/>
              </a:defRPr>
            </a:lvl4pPr>
            <a:lvl5pPr algn="l">
              <a:defRPr sz="2475" b="1">
                <a:solidFill>
                  <a:srgbClr val="087F83"/>
                </a:solidFill>
                <a:latin typeface="Arial"/>
                <a:ea typeface="Arial"/>
                <a:cs typeface="Arial"/>
              </a:defRPr>
            </a:lvl5pPr>
            <a:lvl6pPr algn="l">
              <a:defRPr sz="2475" b="1">
                <a:solidFill>
                  <a:srgbClr val="087F83"/>
                </a:solidFill>
                <a:latin typeface="Arial"/>
                <a:ea typeface="Arial"/>
                <a:cs typeface="Arial"/>
              </a:defRPr>
            </a:lvl6pPr>
            <a:lvl7pPr algn="l">
              <a:defRPr sz="2475" b="1">
                <a:solidFill>
                  <a:srgbClr val="087F83"/>
                </a:solidFill>
                <a:latin typeface="Arial"/>
                <a:ea typeface="Arial"/>
                <a:cs typeface="Arial"/>
              </a:defRPr>
            </a:lvl7pPr>
            <a:lvl8pPr algn="l">
              <a:defRPr sz="2475" b="1">
                <a:solidFill>
                  <a:srgbClr val="087F83"/>
                </a:solidFill>
                <a:latin typeface="Arial"/>
                <a:ea typeface="Arial"/>
                <a:cs typeface="Arial"/>
              </a:defRPr>
            </a:lvl8pPr>
            <a:lvl9pPr algn="l">
              <a:defRPr sz="2475" b="1">
                <a:solidFill>
                  <a:srgbClr val="087F83"/>
                </a:solidFill>
                <a:latin typeface="Arial"/>
                <a:ea typeface="Arial"/>
                <a:cs typeface="Arial"/>
              </a:defRPr>
            </a:lvl9pPr>
          </a:lstStyle>
          <a:p xmlns:a="http://schemas.openxmlformats.org/drawingml/2006/main">
            <a:pPr algn="l">
              <a:lnSpc>
                <a:spcPct val="112000"/>
              </a:lnSpc>
              <a:buNone/>
              <a:defRPr sz="2475" b="1">
                <a:solidFill>
                  <a:srgbClr val="087F83"/>
                </a:solidFill>
                <a:latin typeface="Arial"/>
                <a:ea typeface="Arial"/>
                <a:cs typeface="Arial"/>
              </a:defRPr>
            </a:pPr>
            <a:r>
              <a:rPr sz="2475" b="1">
                <a:solidFill>
                  <a:srgbClr val="087F83"/>
                </a:solidFill>
                <a:latin typeface="Arial"/>
                <a:ea typeface="Arial"/>
                <a:cs typeface="Arial"/>
              </a:rPr>
              <a:t>Two-sided limit: both sides approach the same output.</a:t>
            </a:r>
          </a:p>
        </p:txBody>
      </p:sp>
    </p:spTree>
    <p:extLst>
      <p:ext uri="{BB962C8B-B14F-4D97-AF65-F5344CB8AC3E}">
        <p14:creationId xmlns:p14="http://schemas.microsoft.com/office/powerpoint/2010/main" val="1708767225"/>
      </p:ext>
    </p:extLst>
  </p:cSld>
</p:sld>
</file>

<file path=ppt/slides/slide15.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1.2</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5: two different heights</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5 / QUESTION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15</a:t>
            </a:r>
          </a:p>
        </p:txBody>
      </p:sp>
      <p:sp>
        <p:nvSpPr>
          <p:cNvPr id="15" name="body">
            <a:extLst xmlns:a="http://schemas.openxmlformats.org/drawingml/2006/main">
              <a:ext uri="{FF2B5EF4-FFF2-40B4-BE49-F238E27FC236}">
                <a16:creationId xmlns:a16="http://schemas.microsoft.com/office/drawing/2014/main" id="{81D1DF69-BF63-453F-B79A-9BB23042A3C1}"/>
              </a:ext>
            </a:extLst>
          </p:cNvPr>
          <p:cNvSpPr>
            <a:spLocks xmlns:a="http://schemas.openxmlformats.org/drawingml/2006/main" noGrp="1"/>
          </p:cNvSpPr>
          <p:nvPr/>
        </p:nvSpPr>
        <p:spPr>
          <a:xfrm xmlns:a="http://schemas.openxmlformats.org/drawingml/2006/main">
            <a:off x="590550" y="2009775"/>
            <a:ext cx="5095875"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1">
                <a:solidFill>
                  <a:srgbClr val="172D34"/>
                </a:solidFill>
                <a:latin typeface="Arial"/>
                <a:ea typeface="Arial"/>
                <a:cs typeface="Arial"/>
              </a:defRPr>
            </a:defPPr>
            <a:lvl1pPr algn="l">
              <a:defRPr sz="2400" b="1">
                <a:solidFill>
                  <a:srgbClr val="172D34"/>
                </a:solidFill>
                <a:latin typeface="Arial"/>
                <a:ea typeface="Arial"/>
                <a:cs typeface="Arial"/>
              </a:defRPr>
            </a:lvl1pPr>
            <a:lvl2pPr algn="l">
              <a:defRPr sz="2400" b="1">
                <a:solidFill>
                  <a:srgbClr val="172D34"/>
                </a:solidFill>
                <a:latin typeface="Arial"/>
                <a:ea typeface="Arial"/>
                <a:cs typeface="Arial"/>
              </a:defRPr>
            </a:lvl2pPr>
            <a:lvl3pPr algn="l">
              <a:defRPr sz="2400" b="1">
                <a:solidFill>
                  <a:srgbClr val="172D34"/>
                </a:solidFill>
                <a:latin typeface="Arial"/>
                <a:ea typeface="Arial"/>
                <a:cs typeface="Arial"/>
              </a:defRPr>
            </a:lvl3pPr>
            <a:lvl4pPr algn="l">
              <a:defRPr sz="2400" b="1">
                <a:solidFill>
                  <a:srgbClr val="172D34"/>
                </a:solidFill>
                <a:latin typeface="Arial"/>
                <a:ea typeface="Arial"/>
                <a:cs typeface="Arial"/>
              </a:defRPr>
            </a:lvl4pPr>
            <a:lvl5pPr algn="l">
              <a:defRPr sz="2400" b="1">
                <a:solidFill>
                  <a:srgbClr val="172D34"/>
                </a:solidFill>
                <a:latin typeface="Arial"/>
                <a:ea typeface="Arial"/>
                <a:cs typeface="Arial"/>
              </a:defRPr>
            </a:lvl5pPr>
            <a:lvl6pPr algn="l">
              <a:defRPr sz="2400" b="1">
                <a:solidFill>
                  <a:srgbClr val="172D34"/>
                </a:solidFill>
                <a:latin typeface="Arial"/>
                <a:ea typeface="Arial"/>
                <a:cs typeface="Arial"/>
              </a:defRPr>
            </a:lvl6pPr>
            <a:lvl7pPr algn="l">
              <a:defRPr sz="2400" b="1">
                <a:solidFill>
                  <a:srgbClr val="172D34"/>
                </a:solidFill>
                <a:latin typeface="Arial"/>
                <a:ea typeface="Arial"/>
                <a:cs typeface="Arial"/>
              </a:defRPr>
            </a:lvl7pPr>
            <a:lvl8pPr algn="l">
              <a:defRPr sz="2400" b="1">
                <a:solidFill>
                  <a:srgbClr val="172D34"/>
                </a:solidFill>
                <a:latin typeface="Arial"/>
                <a:ea typeface="Arial"/>
                <a:cs typeface="Arial"/>
              </a:defRPr>
            </a:lvl8pPr>
            <a:lvl9pPr algn="l">
              <a:defRPr sz="2400" b="1">
                <a:solidFill>
                  <a:srgbClr val="172D34"/>
                </a:solidFill>
                <a:latin typeface="Arial"/>
                <a:ea typeface="Arial"/>
                <a:cs typeface="Arial"/>
              </a:defRPr>
            </a:lvl9pPr>
          </a:lstStyle>
          <a:p xmlns:a="http://schemas.openxmlformats.org/drawingml/2006/main">
            <a:pPr algn="l">
              <a:lnSpc>
                <a:spcPct val="112000"/>
              </a:lnSpc>
              <a:buNone/>
              <a:defRPr sz="2400" b="1">
                <a:solidFill>
                  <a:srgbClr val="172D34"/>
                </a:solidFill>
                <a:latin typeface="Arial"/>
                <a:ea typeface="Arial"/>
                <a:cs typeface="Arial"/>
              </a:defRPr>
            </a:pPr>
            <a:r>
              <a:rPr sz="2400" b="1">
                <a:solidFill>
                  <a:srgbClr val="172D34"/>
                </a:solidFill>
                <a:latin typeface="Arial"/>
                <a:ea typeface="Arial"/>
                <a:cs typeface="Arial"/>
              </a:rPr>
              <a:t>Consider k(x) near x = 4.</a:t>
            </a:r>
          </a:p>
        </p:txBody>
      </p:sp>
      <p:sp>
        <p:nvSpPr>
          <p:cNvPr id="16" name="part">
            <a:extLst xmlns:a="http://schemas.openxmlformats.org/drawingml/2006/main">
              <a:ext uri="{FF2B5EF4-FFF2-40B4-BE49-F238E27FC236}">
                <a16:creationId xmlns:a16="http://schemas.microsoft.com/office/drawing/2014/main" id="{64CE7053-979D-44AA-AE68-24DE22A7E69A}"/>
              </a:ext>
            </a:extLst>
          </p:cNvPr>
          <p:cNvSpPr>
            <a:spLocks xmlns:a="http://schemas.openxmlformats.org/drawingml/2006/main" noGrp="1"/>
          </p:cNvSpPr>
          <p:nvPr/>
        </p:nvSpPr>
        <p:spPr>
          <a:xfrm xmlns:a="http://schemas.openxmlformats.org/drawingml/2006/main">
            <a:off x="590550" y="31813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7" name="body">
            <a:extLst xmlns:a="http://schemas.openxmlformats.org/drawingml/2006/main">
              <a:ext uri="{FF2B5EF4-FFF2-40B4-BE49-F238E27FC236}">
                <a16:creationId xmlns:a16="http://schemas.microsoft.com/office/drawing/2014/main" id="{75E5F89D-03DF-4278-B970-4ED4E7C57C15}"/>
              </a:ext>
            </a:extLst>
          </p:cNvPr>
          <p:cNvSpPr>
            <a:spLocks xmlns:a="http://schemas.openxmlformats.org/drawingml/2006/main" noGrp="1"/>
          </p:cNvSpPr>
          <p:nvPr/>
        </p:nvSpPr>
        <p:spPr>
          <a:xfrm xmlns:a="http://schemas.openxmlformats.org/drawingml/2006/main">
            <a:off x="1238250" y="3181350"/>
            <a:ext cx="4448175" cy="7391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Which height does k(x) approach</a:t>
            </a:r>
          </a:p>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from each side?</a:t>
            </a:r>
          </a:p>
        </p:txBody>
      </p:sp>
      <p:sp>
        <p:nvSpPr>
          <p:cNvPr id="18" name="part">
            <a:extLst xmlns:a="http://schemas.openxmlformats.org/drawingml/2006/main">
              <a:ext uri="{FF2B5EF4-FFF2-40B4-BE49-F238E27FC236}">
                <a16:creationId xmlns:a16="http://schemas.microsoft.com/office/drawing/2014/main" id="{824481F2-C2A1-48E6-9BE9-521C68D2D737}"/>
              </a:ext>
            </a:extLst>
          </p:cNvPr>
          <p:cNvSpPr>
            <a:spLocks xmlns:a="http://schemas.openxmlformats.org/drawingml/2006/main" noGrp="1"/>
          </p:cNvSpPr>
          <p:nvPr/>
        </p:nvSpPr>
        <p:spPr>
          <a:xfrm xmlns:a="http://schemas.openxmlformats.org/drawingml/2006/main">
            <a:off x="590550" y="434340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19" name="body">
            <a:extLst xmlns:a="http://schemas.openxmlformats.org/drawingml/2006/main">
              <a:ext uri="{FF2B5EF4-FFF2-40B4-BE49-F238E27FC236}">
                <a16:creationId xmlns:a16="http://schemas.microsoft.com/office/drawing/2014/main" id="{DA40C605-05E0-40C0-9125-3C9A5ECF0E01}"/>
              </a:ext>
            </a:extLst>
          </p:cNvPr>
          <p:cNvSpPr>
            <a:spLocks xmlns:a="http://schemas.openxmlformats.org/drawingml/2006/main" noGrp="1"/>
          </p:cNvSpPr>
          <p:nvPr/>
        </p:nvSpPr>
        <p:spPr>
          <a:xfrm xmlns:a="http://schemas.openxmlformats.org/drawingml/2006/main">
            <a:off x="1238250" y="4343400"/>
            <a:ext cx="4448175"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Does the two-sided limit exist?</a:t>
            </a:r>
          </a:p>
        </p:txBody>
      </p:sp>
      <p:sp>
        <p:nvSpPr>
          <p:cNvPr id="20" name="part">
            <a:extLst xmlns:a="http://schemas.openxmlformats.org/drawingml/2006/main">
              <a:ext uri="{FF2B5EF4-FFF2-40B4-BE49-F238E27FC236}">
                <a16:creationId xmlns:a16="http://schemas.microsoft.com/office/drawing/2014/main" id="{7E66FA05-03E1-41AE-941B-CC95508A8AFC}"/>
              </a:ext>
            </a:extLst>
          </p:cNvPr>
          <p:cNvSpPr>
            <a:spLocks xmlns:a="http://schemas.openxmlformats.org/drawingml/2006/main" noGrp="1"/>
          </p:cNvSpPr>
          <p:nvPr/>
        </p:nvSpPr>
        <p:spPr>
          <a:xfrm xmlns:a="http://schemas.openxmlformats.org/drawingml/2006/main">
            <a:off x="590550" y="533400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21" name="body">
            <a:extLst xmlns:a="http://schemas.openxmlformats.org/drawingml/2006/main">
              <a:ext uri="{FF2B5EF4-FFF2-40B4-BE49-F238E27FC236}">
                <a16:creationId xmlns:a16="http://schemas.microsoft.com/office/drawing/2014/main" id="{C7B2F1D1-694E-47C8-B502-DBB4CEFA72E2}"/>
              </a:ext>
            </a:extLst>
          </p:cNvPr>
          <p:cNvSpPr>
            <a:spLocks xmlns:a="http://schemas.openxmlformats.org/drawingml/2006/main" noGrp="1"/>
          </p:cNvSpPr>
          <p:nvPr/>
        </p:nvSpPr>
        <p:spPr>
          <a:xfrm xmlns:a="http://schemas.openxmlformats.org/drawingml/2006/main">
            <a:off x="1238250" y="5334000"/>
            <a:ext cx="4448175"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Is 5 a valid limit? Explain.</a:t>
            </a:r>
          </a:p>
        </p:txBody>
      </p:sp>
      <p:graphicFrame>
        <p:nvGraphicFramePr>
          <p:cNvPr id="22" name="Chart">
            <a:extLst xmlns:a="http://schemas.openxmlformats.org/drawingml/2006/main">
              <a:ext uri="{FF2B5EF4-FFF2-40B4-BE49-F238E27FC236}">
                <a16:creationId xmlns:a16="http://schemas.microsoft.com/office/drawing/2014/main" id="{7F6ADE7B-181B-4384-89B0-A8142F12CFD2}"/>
              </a:ext>
            </a:extLst>
          </p:cNvPr>
          <p:cNvGraphicFramePr/>
          <p:nvPr/>
        </p:nvGraphicFramePr>
        <p:xfrm>
          <a:off xmlns:a="http://schemas.openxmlformats.org/drawingml/2006/main" x="6162675" y="1952625"/>
          <a:ext xmlns:a="http://schemas.openxmlformats.org/drawingml/2006/main" cx="5257800" cy="3714750"/>
        </p:xfrm>
        <a:graphic xmlns:a="http://schemas.openxmlformats.org/drawingml/2006/main">
          <a:graphicData uri="http://schemas.openxmlformats.org/drawingml/2006/chart">
            <c:chart xmlns:r="http://schemas.openxmlformats.org/officeDocument/2006/relationships" xmlns:c="http://schemas.openxmlformats.org/drawingml/2006/chart" r:id="R2af99c1c23bb44ce"/>
          </a:graphicData>
        </a:graphic>
      </p:graphicFrame>
    </p:spTree>
    <p:extLst>
      <p:ext uri="{BB962C8B-B14F-4D97-AF65-F5344CB8AC3E}">
        <p14:creationId xmlns:p14="http://schemas.microsoft.com/office/powerpoint/2010/main" val="1708767225"/>
      </p:ext>
    </p:extLst>
  </p:cSld>
</p:sld>
</file>

<file path=ppt/slides/slide16.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1.2</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5: worked answer</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5 / KEY AND EXPLANATION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16</a:t>
            </a:r>
          </a:p>
        </p:txBody>
      </p:sp>
      <p:sp>
        <p:nvSpPr>
          <p:cNvPr id="15" name="part">
            <a:extLst xmlns:a="http://schemas.openxmlformats.org/drawingml/2006/main">
              <a:ext uri="{FF2B5EF4-FFF2-40B4-BE49-F238E27FC236}">
                <a16:creationId xmlns:a16="http://schemas.microsoft.com/office/drawing/2014/main" id="{E1417233-7E6F-4494-9D60-D4BF7F851E72}"/>
              </a:ext>
            </a:extLst>
          </p:cNvPr>
          <p:cNvSpPr>
            <a:spLocks xmlns:a="http://schemas.openxmlformats.org/drawingml/2006/main" noGrp="1"/>
          </p:cNvSpPr>
          <p:nvPr/>
        </p:nvSpPr>
        <p:spPr>
          <a:xfrm xmlns:a="http://schemas.openxmlformats.org/drawingml/2006/main">
            <a:off x="590550" y="200977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6" name="body">
            <a:extLst xmlns:a="http://schemas.openxmlformats.org/drawingml/2006/main">
              <a:ext uri="{FF2B5EF4-FFF2-40B4-BE49-F238E27FC236}">
                <a16:creationId xmlns:a16="http://schemas.microsoft.com/office/drawing/2014/main" id="{34CDF039-08C7-4E3C-A474-CE411573F397}"/>
              </a:ext>
            </a:extLst>
          </p:cNvPr>
          <p:cNvSpPr>
            <a:spLocks xmlns:a="http://schemas.openxmlformats.org/drawingml/2006/main" noGrp="1"/>
          </p:cNvSpPr>
          <p:nvPr/>
        </p:nvSpPr>
        <p:spPr>
          <a:xfrm xmlns:a="http://schemas.openxmlformats.org/drawingml/2006/main">
            <a:off x="1238250" y="2009775"/>
            <a:ext cx="4448175" cy="7833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From the left: 3</a:t>
            </a:r>
          </a:p>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From the right: 7</a:t>
            </a:r>
          </a:p>
        </p:txBody>
      </p:sp>
      <p:sp>
        <p:nvSpPr>
          <p:cNvPr id="17" name="part">
            <a:extLst xmlns:a="http://schemas.openxmlformats.org/drawingml/2006/main">
              <a:ext uri="{FF2B5EF4-FFF2-40B4-BE49-F238E27FC236}">
                <a16:creationId xmlns:a16="http://schemas.microsoft.com/office/drawing/2014/main" id="{AF4871B7-35E5-4AAB-8A27-181A98E33E82}"/>
              </a:ext>
            </a:extLst>
          </p:cNvPr>
          <p:cNvSpPr>
            <a:spLocks xmlns:a="http://schemas.openxmlformats.org/drawingml/2006/main" noGrp="1"/>
          </p:cNvSpPr>
          <p:nvPr/>
        </p:nvSpPr>
        <p:spPr>
          <a:xfrm xmlns:a="http://schemas.openxmlformats.org/drawingml/2006/main">
            <a:off x="590550" y="36385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18" name="body">
            <a:extLst xmlns:a="http://schemas.openxmlformats.org/drawingml/2006/main">
              <a:ext uri="{FF2B5EF4-FFF2-40B4-BE49-F238E27FC236}">
                <a16:creationId xmlns:a16="http://schemas.microsoft.com/office/drawing/2014/main" id="{E607DEBE-C08F-4444-B3BC-7ED19172AF42}"/>
              </a:ext>
            </a:extLst>
          </p:cNvPr>
          <p:cNvSpPr>
            <a:spLocks xmlns:a="http://schemas.openxmlformats.org/drawingml/2006/main" noGrp="1"/>
          </p:cNvSpPr>
          <p:nvPr/>
        </p:nvSpPr>
        <p:spPr>
          <a:xfrm xmlns:a="http://schemas.openxmlformats.org/drawingml/2006/main">
            <a:off x="1238250" y="3638550"/>
            <a:ext cx="4448175" cy="7391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No. The sides approach different</a:t>
            </a:r>
          </a:p>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heights.</a:t>
            </a:r>
          </a:p>
        </p:txBody>
      </p:sp>
      <p:sp>
        <p:nvSpPr>
          <p:cNvPr id="19" name="part">
            <a:extLst xmlns:a="http://schemas.openxmlformats.org/drawingml/2006/main">
              <a:ext uri="{FF2B5EF4-FFF2-40B4-BE49-F238E27FC236}">
                <a16:creationId xmlns:a16="http://schemas.microsoft.com/office/drawing/2014/main" id="{11B89C6A-F831-4B2C-AA29-4BEE6695BB71}"/>
              </a:ext>
            </a:extLst>
          </p:cNvPr>
          <p:cNvSpPr>
            <a:spLocks xmlns:a="http://schemas.openxmlformats.org/drawingml/2006/main" noGrp="1"/>
          </p:cNvSpPr>
          <p:nvPr/>
        </p:nvSpPr>
        <p:spPr>
          <a:xfrm xmlns:a="http://schemas.openxmlformats.org/drawingml/2006/main">
            <a:off x="590550" y="48577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20" name="body">
            <a:extLst xmlns:a="http://schemas.openxmlformats.org/drawingml/2006/main">
              <a:ext uri="{FF2B5EF4-FFF2-40B4-BE49-F238E27FC236}">
                <a16:creationId xmlns:a16="http://schemas.microsoft.com/office/drawing/2014/main" id="{B7F426C9-5486-41C0-9C22-976D09199E66}"/>
              </a:ext>
            </a:extLst>
          </p:cNvPr>
          <p:cNvSpPr>
            <a:spLocks xmlns:a="http://schemas.openxmlformats.org/drawingml/2006/main" noGrp="1"/>
          </p:cNvSpPr>
          <p:nvPr/>
        </p:nvSpPr>
        <p:spPr>
          <a:xfrm xmlns:a="http://schemas.openxmlformats.org/drawingml/2006/main">
            <a:off x="1238250" y="4857750"/>
            <a:ext cx="4448175"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72D34"/>
                </a:solidFill>
                <a:latin typeface="Arial"/>
                <a:ea typeface="Arial"/>
                <a:cs typeface="Arial"/>
              </a:defRPr>
            </a:defPPr>
            <a:lvl1pPr algn="l">
              <a:defRPr sz="2175" b="0">
                <a:solidFill>
                  <a:srgbClr val="172D34"/>
                </a:solidFill>
                <a:latin typeface="Arial"/>
                <a:ea typeface="Arial"/>
                <a:cs typeface="Arial"/>
              </a:defRPr>
            </a:lvl1pPr>
            <a:lvl2pPr algn="l">
              <a:defRPr sz="2175" b="0">
                <a:solidFill>
                  <a:srgbClr val="172D34"/>
                </a:solidFill>
                <a:latin typeface="Arial"/>
                <a:ea typeface="Arial"/>
                <a:cs typeface="Arial"/>
              </a:defRPr>
            </a:lvl2pPr>
            <a:lvl3pPr algn="l">
              <a:defRPr sz="2175" b="0">
                <a:solidFill>
                  <a:srgbClr val="172D34"/>
                </a:solidFill>
                <a:latin typeface="Arial"/>
                <a:ea typeface="Arial"/>
                <a:cs typeface="Arial"/>
              </a:defRPr>
            </a:lvl3pPr>
            <a:lvl4pPr algn="l">
              <a:defRPr sz="2175" b="0">
                <a:solidFill>
                  <a:srgbClr val="172D34"/>
                </a:solidFill>
                <a:latin typeface="Arial"/>
                <a:ea typeface="Arial"/>
                <a:cs typeface="Arial"/>
              </a:defRPr>
            </a:lvl4pPr>
            <a:lvl5pPr algn="l">
              <a:defRPr sz="2175" b="0">
                <a:solidFill>
                  <a:srgbClr val="172D34"/>
                </a:solidFill>
                <a:latin typeface="Arial"/>
                <a:ea typeface="Arial"/>
                <a:cs typeface="Arial"/>
              </a:defRPr>
            </a:lvl5pPr>
            <a:lvl6pPr algn="l">
              <a:defRPr sz="2175" b="0">
                <a:solidFill>
                  <a:srgbClr val="172D34"/>
                </a:solidFill>
                <a:latin typeface="Arial"/>
                <a:ea typeface="Arial"/>
                <a:cs typeface="Arial"/>
              </a:defRPr>
            </a:lvl6pPr>
            <a:lvl7pPr algn="l">
              <a:defRPr sz="2175" b="0">
                <a:solidFill>
                  <a:srgbClr val="172D34"/>
                </a:solidFill>
                <a:latin typeface="Arial"/>
                <a:ea typeface="Arial"/>
                <a:cs typeface="Arial"/>
              </a:defRPr>
            </a:lvl7pPr>
            <a:lvl8pPr algn="l">
              <a:defRPr sz="2175" b="0">
                <a:solidFill>
                  <a:srgbClr val="172D34"/>
                </a:solidFill>
                <a:latin typeface="Arial"/>
                <a:ea typeface="Arial"/>
                <a:cs typeface="Arial"/>
              </a:defRPr>
            </a:lvl8pPr>
            <a:lvl9pPr algn="l">
              <a:defRPr sz="2175" b="0">
                <a:solidFill>
                  <a:srgbClr val="172D34"/>
                </a:solidFill>
                <a:latin typeface="Arial"/>
                <a:ea typeface="Arial"/>
                <a:cs typeface="Arial"/>
              </a:defRPr>
            </a:lvl9pPr>
          </a:lstStyle>
          <a:p xmlns:a="http://schemas.openxmlformats.org/drawingml/2006/main">
            <a:pPr algn="l">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No. 5 is the average of 3 and 7, but</a:t>
            </a:r>
          </a:p>
          <a:p xmlns:a="http://schemas.openxmlformats.org/drawingml/2006/main">
            <a:pPr algn="l">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neither side approaches 5.</a:t>
            </a:r>
          </a:p>
        </p:txBody>
      </p:sp>
      <p:graphicFrame>
        <p:nvGraphicFramePr>
          <p:cNvPr id="21" name="Chart">
            <a:extLst xmlns:a="http://schemas.openxmlformats.org/drawingml/2006/main">
              <a:ext uri="{FF2B5EF4-FFF2-40B4-BE49-F238E27FC236}">
                <a16:creationId xmlns:a16="http://schemas.microsoft.com/office/drawing/2014/main" id="{62F98BF0-6617-424F-BDD9-FDFB52C714D1}"/>
              </a:ext>
            </a:extLst>
          </p:cNvPr>
          <p:cNvGraphicFramePr/>
          <p:nvPr/>
        </p:nvGraphicFramePr>
        <p:xfrm>
          <a:off xmlns:a="http://schemas.openxmlformats.org/drawingml/2006/main" x="6162675" y="1952625"/>
          <a:ext xmlns:a="http://schemas.openxmlformats.org/drawingml/2006/main" cx="5257800" cy="3714750"/>
        </p:xfrm>
        <a:graphic xmlns:a="http://schemas.openxmlformats.org/drawingml/2006/main">
          <a:graphicData uri="http://schemas.openxmlformats.org/drawingml/2006/chart">
            <c:chart xmlns:r="http://schemas.openxmlformats.org/officeDocument/2006/relationships" xmlns:c="http://schemas.openxmlformats.org/drawingml/2006/chart" r:id="R136a47b314aa4032"/>
          </a:graphicData>
        </a:graphic>
      </p:graphicFrame>
    </p:spTree>
    <p:extLst>
      <p:ext uri="{BB962C8B-B14F-4D97-AF65-F5344CB8AC3E}">
        <p14:creationId xmlns:p14="http://schemas.microsoft.com/office/powerpoint/2010/main" val="1708767225"/>
      </p:ext>
    </p:extLst>
  </p:cSld>
</p:sld>
</file>

<file path=ppt/slides/slide17.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1.2</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Tables and limit statements</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6 / DEFINITION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17</a:t>
            </a:r>
          </a:p>
        </p:txBody>
      </p:sp>
      <p:sp>
        <p:nvSpPr>
          <p:cNvPr id="15" name="term">
            <a:extLst xmlns:a="http://schemas.openxmlformats.org/drawingml/2006/main">
              <a:ext uri="{FF2B5EF4-FFF2-40B4-BE49-F238E27FC236}">
                <a16:creationId xmlns:a16="http://schemas.microsoft.com/office/drawing/2014/main" id="{030B2522-808D-4F9F-944B-D97629F10D33}"/>
              </a:ext>
            </a:extLst>
          </p:cNvPr>
          <p:cNvSpPr>
            <a:spLocks xmlns:a="http://schemas.openxmlformats.org/drawingml/2006/main" noGrp="1"/>
          </p:cNvSpPr>
          <p:nvPr/>
        </p:nvSpPr>
        <p:spPr>
          <a:xfrm xmlns:a="http://schemas.openxmlformats.org/drawingml/2006/main">
            <a:off x="590550" y="2009775"/>
            <a:ext cx="10763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1">
                <a:solidFill>
                  <a:srgbClr val="087F83"/>
                </a:solidFill>
                <a:latin typeface="Arial"/>
                <a:ea typeface="Arial"/>
                <a:cs typeface="Arial"/>
              </a:defRPr>
            </a:defPPr>
            <a:lvl1pPr algn="l">
              <a:defRPr sz="2025" b="1">
                <a:solidFill>
                  <a:srgbClr val="087F83"/>
                </a:solidFill>
                <a:latin typeface="Arial"/>
                <a:ea typeface="Arial"/>
                <a:cs typeface="Arial"/>
              </a:defRPr>
            </a:lvl1pPr>
            <a:lvl2pPr algn="l">
              <a:defRPr sz="2025" b="1">
                <a:solidFill>
                  <a:srgbClr val="087F83"/>
                </a:solidFill>
                <a:latin typeface="Arial"/>
                <a:ea typeface="Arial"/>
                <a:cs typeface="Arial"/>
              </a:defRPr>
            </a:lvl2pPr>
            <a:lvl3pPr algn="l">
              <a:defRPr sz="2025" b="1">
                <a:solidFill>
                  <a:srgbClr val="087F83"/>
                </a:solidFill>
                <a:latin typeface="Arial"/>
                <a:ea typeface="Arial"/>
                <a:cs typeface="Arial"/>
              </a:defRPr>
            </a:lvl3pPr>
            <a:lvl4pPr algn="l">
              <a:defRPr sz="2025" b="1">
                <a:solidFill>
                  <a:srgbClr val="087F83"/>
                </a:solidFill>
                <a:latin typeface="Arial"/>
                <a:ea typeface="Arial"/>
                <a:cs typeface="Arial"/>
              </a:defRPr>
            </a:lvl4pPr>
            <a:lvl5pPr algn="l">
              <a:defRPr sz="2025" b="1">
                <a:solidFill>
                  <a:srgbClr val="087F83"/>
                </a:solidFill>
                <a:latin typeface="Arial"/>
                <a:ea typeface="Arial"/>
                <a:cs typeface="Arial"/>
              </a:defRPr>
            </a:lvl5pPr>
            <a:lvl6pPr algn="l">
              <a:defRPr sz="2025" b="1">
                <a:solidFill>
                  <a:srgbClr val="087F83"/>
                </a:solidFill>
                <a:latin typeface="Arial"/>
                <a:ea typeface="Arial"/>
                <a:cs typeface="Arial"/>
              </a:defRPr>
            </a:lvl6pPr>
            <a:lvl7pPr algn="l">
              <a:defRPr sz="2025" b="1">
                <a:solidFill>
                  <a:srgbClr val="087F83"/>
                </a:solidFill>
                <a:latin typeface="Arial"/>
                <a:ea typeface="Arial"/>
                <a:cs typeface="Arial"/>
              </a:defRPr>
            </a:lvl7pPr>
            <a:lvl8pPr algn="l">
              <a:defRPr sz="2025" b="1">
                <a:solidFill>
                  <a:srgbClr val="087F83"/>
                </a:solidFill>
                <a:latin typeface="Arial"/>
                <a:ea typeface="Arial"/>
                <a:cs typeface="Arial"/>
              </a:defRPr>
            </a:lvl8pPr>
            <a:lvl9pPr algn="l">
              <a:defRPr sz="2025" b="1">
                <a:solidFill>
                  <a:srgbClr val="087F83"/>
                </a:solidFill>
                <a:latin typeface="Arial"/>
                <a:ea typeface="Arial"/>
                <a:cs typeface="Arial"/>
              </a:defRPr>
            </a:lvl9pPr>
          </a:lstStyle>
          <a:p xmlns:a="http://schemas.openxmlformats.org/drawingml/2006/main">
            <a:pPr algn="l">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TABLE OF VALUES</a:t>
            </a:r>
          </a:p>
        </p:txBody>
      </p:sp>
      <p:sp>
        <p:nvSpPr>
          <p:cNvPr id="16" name="body">
            <a:extLst xmlns:a="http://schemas.openxmlformats.org/drawingml/2006/main">
              <a:ext uri="{FF2B5EF4-FFF2-40B4-BE49-F238E27FC236}">
                <a16:creationId xmlns:a16="http://schemas.microsoft.com/office/drawing/2014/main" id="{AF1CDC58-D098-48C0-86F3-AA86C6EC5379}"/>
              </a:ext>
            </a:extLst>
          </p:cNvPr>
          <p:cNvSpPr>
            <a:spLocks xmlns:a="http://schemas.openxmlformats.org/drawingml/2006/main" noGrp="1"/>
          </p:cNvSpPr>
          <p:nvPr/>
        </p:nvSpPr>
        <p:spPr>
          <a:xfrm xmlns:a="http://schemas.openxmlformats.org/drawingml/2006/main">
            <a:off x="590550" y="2466975"/>
            <a:ext cx="10763250"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Selected input values and their corresponding outputs.</a:t>
            </a:r>
          </a:p>
        </p:txBody>
      </p:sp>
      <p:sp>
        <p:nvSpPr>
          <p:cNvPr id="17" name="body">
            <a:extLst xmlns:a="http://schemas.openxmlformats.org/drawingml/2006/main">
              <a:ext uri="{FF2B5EF4-FFF2-40B4-BE49-F238E27FC236}">
                <a16:creationId xmlns:a16="http://schemas.microsoft.com/office/drawing/2014/main" id="{FC47B98B-0526-49D7-9A15-666E487F2DF0}"/>
              </a:ext>
            </a:extLst>
          </p:cNvPr>
          <p:cNvSpPr>
            <a:spLocks xmlns:a="http://schemas.openxmlformats.org/drawingml/2006/main" noGrp="1"/>
          </p:cNvSpPr>
          <p:nvPr/>
        </p:nvSpPr>
        <p:spPr>
          <a:xfrm xmlns:a="http://schemas.openxmlformats.org/drawingml/2006/main">
            <a:off x="590550" y="3667125"/>
            <a:ext cx="10763250" cy="46291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625" b="1">
                <a:solidFill>
                  <a:srgbClr val="087F83"/>
                </a:solidFill>
                <a:latin typeface="Arial"/>
                <a:ea typeface="Arial"/>
                <a:cs typeface="Arial"/>
              </a:defRPr>
            </a:defPPr>
            <a:lvl1pPr algn="l">
              <a:defRPr sz="2625" b="1">
                <a:solidFill>
                  <a:srgbClr val="087F83"/>
                </a:solidFill>
                <a:latin typeface="Arial"/>
                <a:ea typeface="Arial"/>
                <a:cs typeface="Arial"/>
              </a:defRPr>
            </a:lvl1pPr>
            <a:lvl2pPr algn="l">
              <a:defRPr sz="2625" b="1">
                <a:solidFill>
                  <a:srgbClr val="087F83"/>
                </a:solidFill>
                <a:latin typeface="Arial"/>
                <a:ea typeface="Arial"/>
                <a:cs typeface="Arial"/>
              </a:defRPr>
            </a:lvl2pPr>
            <a:lvl3pPr algn="l">
              <a:defRPr sz="2625" b="1">
                <a:solidFill>
                  <a:srgbClr val="087F83"/>
                </a:solidFill>
                <a:latin typeface="Arial"/>
                <a:ea typeface="Arial"/>
                <a:cs typeface="Arial"/>
              </a:defRPr>
            </a:lvl3pPr>
            <a:lvl4pPr algn="l">
              <a:defRPr sz="2625" b="1">
                <a:solidFill>
                  <a:srgbClr val="087F83"/>
                </a:solidFill>
                <a:latin typeface="Arial"/>
                <a:ea typeface="Arial"/>
                <a:cs typeface="Arial"/>
              </a:defRPr>
            </a:lvl4pPr>
            <a:lvl5pPr algn="l">
              <a:defRPr sz="2625" b="1">
                <a:solidFill>
                  <a:srgbClr val="087F83"/>
                </a:solidFill>
                <a:latin typeface="Arial"/>
                <a:ea typeface="Arial"/>
                <a:cs typeface="Arial"/>
              </a:defRPr>
            </a:lvl5pPr>
            <a:lvl6pPr algn="l">
              <a:defRPr sz="2625" b="1">
                <a:solidFill>
                  <a:srgbClr val="087F83"/>
                </a:solidFill>
                <a:latin typeface="Arial"/>
                <a:ea typeface="Arial"/>
                <a:cs typeface="Arial"/>
              </a:defRPr>
            </a:lvl6pPr>
            <a:lvl7pPr algn="l">
              <a:defRPr sz="2625" b="1">
                <a:solidFill>
                  <a:srgbClr val="087F83"/>
                </a:solidFill>
                <a:latin typeface="Arial"/>
                <a:ea typeface="Arial"/>
                <a:cs typeface="Arial"/>
              </a:defRPr>
            </a:lvl7pPr>
            <a:lvl8pPr algn="l">
              <a:defRPr sz="2625" b="1">
                <a:solidFill>
                  <a:srgbClr val="087F83"/>
                </a:solidFill>
                <a:latin typeface="Arial"/>
                <a:ea typeface="Arial"/>
                <a:cs typeface="Arial"/>
              </a:defRPr>
            </a:lvl8pPr>
            <a:lvl9pPr algn="l">
              <a:defRPr sz="2625" b="1">
                <a:solidFill>
                  <a:srgbClr val="087F83"/>
                </a:solidFill>
                <a:latin typeface="Arial"/>
                <a:ea typeface="Arial"/>
                <a:cs typeface="Arial"/>
              </a:defRPr>
            </a:lvl9pPr>
          </a:lstStyle>
          <a:p xmlns:a="http://schemas.openxmlformats.org/drawingml/2006/main">
            <a:pPr algn="l">
              <a:lnSpc>
                <a:spcPct val="112000"/>
              </a:lnSpc>
              <a:buNone/>
              <a:defRPr sz="2625" b="1">
                <a:solidFill>
                  <a:srgbClr val="087F83"/>
                </a:solidFill>
                <a:latin typeface="Arial"/>
                <a:ea typeface="Arial"/>
                <a:cs typeface="Arial"/>
              </a:defRPr>
            </a:pPr>
            <a:r>
              <a:rPr sz="2625" b="1">
                <a:solidFill>
                  <a:srgbClr val="087F83"/>
                </a:solidFill>
                <a:latin typeface="Arial"/>
                <a:ea typeface="Arial"/>
                <a:cs typeface="Arial"/>
              </a:rPr>
              <a:t>Nearby values support a proposed limit.</a:t>
            </a:r>
          </a:p>
        </p:txBody>
      </p:sp>
      <p:sp>
        <p:nvSpPr>
          <p:cNvPr id="18" name="body">
            <a:extLst xmlns:a="http://schemas.openxmlformats.org/drawingml/2006/main">
              <a:ext uri="{FF2B5EF4-FFF2-40B4-BE49-F238E27FC236}">
                <a16:creationId xmlns:a16="http://schemas.microsoft.com/office/drawing/2014/main" id="{F867718B-DC7A-4227-94A1-3DFD2CA5DF1B}"/>
              </a:ext>
            </a:extLst>
          </p:cNvPr>
          <p:cNvSpPr>
            <a:spLocks xmlns:a="http://schemas.openxmlformats.org/drawingml/2006/main" noGrp="1"/>
          </p:cNvSpPr>
          <p:nvPr/>
        </p:nvSpPr>
        <p:spPr>
          <a:xfrm xmlns:a="http://schemas.openxmlformats.org/drawingml/2006/main">
            <a:off x="590550" y="4572000"/>
            <a:ext cx="10763250"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A finite table alone cannot prove what happens at every closer input.</a:t>
            </a:r>
          </a:p>
        </p:txBody>
      </p:sp>
      <p:sp>
        <p:nvSpPr>
          <p:cNvPr id="19" name="body">
            <a:extLst xmlns:a="http://schemas.openxmlformats.org/drawingml/2006/main">
              <a:ext uri="{FF2B5EF4-FFF2-40B4-BE49-F238E27FC236}">
                <a16:creationId xmlns:a16="http://schemas.microsoft.com/office/drawing/2014/main" id="{2EDC8175-E1F0-4F1B-B414-3EDD7F07B764}"/>
              </a:ext>
            </a:extLst>
          </p:cNvPr>
          <p:cNvSpPr>
            <a:spLocks xmlns:a="http://schemas.openxmlformats.org/drawingml/2006/main" noGrp="1"/>
          </p:cNvSpPr>
          <p:nvPr/>
        </p:nvSpPr>
        <p:spPr>
          <a:xfrm xmlns:a="http://schemas.openxmlformats.org/drawingml/2006/main">
            <a:off x="590550" y="5648325"/>
            <a:ext cx="10763250" cy="3745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416B91"/>
                </a:solidFill>
                <a:latin typeface="Arial"/>
                <a:ea typeface="Arial"/>
                <a:cs typeface="Arial"/>
              </a:defRPr>
            </a:defPPr>
            <a:lvl1pPr algn="l">
              <a:defRPr sz="2025" b="0">
                <a:solidFill>
                  <a:srgbClr val="416B91"/>
                </a:solidFill>
                <a:latin typeface="Arial"/>
                <a:ea typeface="Arial"/>
                <a:cs typeface="Arial"/>
              </a:defRPr>
            </a:lvl1pPr>
            <a:lvl2pPr algn="l">
              <a:defRPr sz="2025" b="0">
                <a:solidFill>
                  <a:srgbClr val="416B91"/>
                </a:solidFill>
                <a:latin typeface="Arial"/>
                <a:ea typeface="Arial"/>
                <a:cs typeface="Arial"/>
              </a:defRPr>
            </a:lvl2pPr>
            <a:lvl3pPr algn="l">
              <a:defRPr sz="2025" b="0">
                <a:solidFill>
                  <a:srgbClr val="416B91"/>
                </a:solidFill>
                <a:latin typeface="Arial"/>
                <a:ea typeface="Arial"/>
                <a:cs typeface="Arial"/>
              </a:defRPr>
            </a:lvl3pPr>
            <a:lvl4pPr algn="l">
              <a:defRPr sz="2025" b="0">
                <a:solidFill>
                  <a:srgbClr val="416B91"/>
                </a:solidFill>
                <a:latin typeface="Arial"/>
                <a:ea typeface="Arial"/>
                <a:cs typeface="Arial"/>
              </a:defRPr>
            </a:lvl4pPr>
            <a:lvl5pPr algn="l">
              <a:defRPr sz="2025" b="0">
                <a:solidFill>
                  <a:srgbClr val="416B91"/>
                </a:solidFill>
                <a:latin typeface="Arial"/>
                <a:ea typeface="Arial"/>
                <a:cs typeface="Arial"/>
              </a:defRPr>
            </a:lvl5pPr>
            <a:lvl6pPr algn="l">
              <a:defRPr sz="2025" b="0">
                <a:solidFill>
                  <a:srgbClr val="416B91"/>
                </a:solidFill>
                <a:latin typeface="Arial"/>
                <a:ea typeface="Arial"/>
                <a:cs typeface="Arial"/>
              </a:defRPr>
            </a:lvl6pPr>
            <a:lvl7pPr algn="l">
              <a:defRPr sz="2025" b="0">
                <a:solidFill>
                  <a:srgbClr val="416B91"/>
                </a:solidFill>
                <a:latin typeface="Arial"/>
                <a:ea typeface="Arial"/>
                <a:cs typeface="Arial"/>
              </a:defRPr>
            </a:lvl7pPr>
            <a:lvl8pPr algn="l">
              <a:defRPr sz="2025" b="0">
                <a:solidFill>
                  <a:srgbClr val="416B91"/>
                </a:solidFill>
                <a:latin typeface="Arial"/>
                <a:ea typeface="Arial"/>
                <a:cs typeface="Arial"/>
              </a:defRPr>
            </a:lvl8pPr>
            <a:lvl9pPr algn="l">
              <a:defRPr sz="2025" b="0">
                <a:solidFill>
                  <a:srgbClr val="416B91"/>
                </a:solidFill>
                <a:latin typeface="Arial"/>
                <a:ea typeface="Arial"/>
                <a:cs typeface="Arial"/>
              </a:defRPr>
            </a:lvl9pPr>
          </a:lstStyle>
          <a:p xmlns:a="http://schemas.openxmlformats.org/drawingml/2006/main">
            <a:pPr algn="l">
              <a:lnSpc>
                <a:spcPct val="112000"/>
              </a:lnSpc>
              <a:buNone/>
              <a:defRPr sz="2025" b="0">
                <a:solidFill>
                  <a:srgbClr val="416B91"/>
                </a:solidFill>
                <a:latin typeface="Arial"/>
                <a:ea typeface="Arial"/>
                <a:cs typeface="Arial"/>
              </a:defRPr>
            </a:pPr>
            <a:r>
              <a:rPr sz="2025" b="0">
                <a:solidFill>
                  <a:srgbClr val="416B91"/>
                </a:solidFill>
                <a:latin typeface="Arial"/>
                <a:ea typeface="Arial"/>
                <a:cs typeface="Arial"/>
              </a:rPr>
              <a:t>An entry at the target gives the function value.</a:t>
            </a:r>
          </a:p>
        </p:txBody>
      </p:sp>
    </p:spTree>
    <p:extLst>
      <p:ext uri="{BB962C8B-B14F-4D97-AF65-F5344CB8AC3E}">
        <p14:creationId xmlns:p14="http://schemas.microsoft.com/office/powerpoint/2010/main" val="1708767225"/>
      </p:ext>
    </p:extLst>
  </p:cSld>
</p:sld>
</file>

<file path=ppt/slides/slide18.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1.2</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6: data into notation</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6 / QUESTION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18</a:t>
            </a:r>
          </a:p>
        </p:txBody>
      </p:sp>
      <p:sp>
        <p:nvSpPr>
          <p:cNvPr id="15" name="body">
            <a:extLst xmlns:a="http://schemas.openxmlformats.org/drawingml/2006/main">
              <a:ext uri="{FF2B5EF4-FFF2-40B4-BE49-F238E27FC236}">
                <a16:creationId xmlns:a16="http://schemas.microsoft.com/office/drawing/2014/main" id="{66070655-C0EB-4839-B751-295A8D9386CD}"/>
              </a:ext>
            </a:extLst>
          </p:cNvPr>
          <p:cNvSpPr>
            <a:spLocks xmlns:a="http://schemas.openxmlformats.org/drawingml/2006/main" noGrp="1"/>
          </p:cNvSpPr>
          <p:nvPr/>
        </p:nvSpPr>
        <p:spPr>
          <a:xfrm xmlns:a="http://schemas.openxmlformats.org/drawingml/2006/main">
            <a:off x="590550" y="2009775"/>
            <a:ext cx="10763250" cy="44081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75" b="1">
                <a:solidFill>
                  <a:srgbClr val="172D34"/>
                </a:solidFill>
                <a:latin typeface="Arial"/>
                <a:ea typeface="Arial"/>
                <a:cs typeface="Arial"/>
              </a:defRPr>
            </a:defPPr>
            <a:lvl1pPr algn="l">
              <a:defRPr sz="2475" b="1">
                <a:solidFill>
                  <a:srgbClr val="172D34"/>
                </a:solidFill>
                <a:latin typeface="Arial"/>
                <a:ea typeface="Arial"/>
                <a:cs typeface="Arial"/>
              </a:defRPr>
            </a:lvl1pPr>
            <a:lvl2pPr algn="l">
              <a:defRPr sz="2475" b="1">
                <a:solidFill>
                  <a:srgbClr val="172D34"/>
                </a:solidFill>
                <a:latin typeface="Arial"/>
                <a:ea typeface="Arial"/>
                <a:cs typeface="Arial"/>
              </a:defRPr>
            </a:lvl2pPr>
            <a:lvl3pPr algn="l">
              <a:defRPr sz="2475" b="1">
                <a:solidFill>
                  <a:srgbClr val="172D34"/>
                </a:solidFill>
                <a:latin typeface="Arial"/>
                <a:ea typeface="Arial"/>
                <a:cs typeface="Arial"/>
              </a:defRPr>
            </a:lvl3pPr>
            <a:lvl4pPr algn="l">
              <a:defRPr sz="2475" b="1">
                <a:solidFill>
                  <a:srgbClr val="172D34"/>
                </a:solidFill>
                <a:latin typeface="Arial"/>
                <a:ea typeface="Arial"/>
                <a:cs typeface="Arial"/>
              </a:defRPr>
            </a:lvl4pPr>
            <a:lvl5pPr algn="l">
              <a:defRPr sz="2475" b="1">
                <a:solidFill>
                  <a:srgbClr val="172D34"/>
                </a:solidFill>
                <a:latin typeface="Arial"/>
                <a:ea typeface="Arial"/>
                <a:cs typeface="Arial"/>
              </a:defRPr>
            </a:lvl5pPr>
            <a:lvl6pPr algn="l">
              <a:defRPr sz="2475" b="1">
                <a:solidFill>
                  <a:srgbClr val="172D34"/>
                </a:solidFill>
                <a:latin typeface="Arial"/>
                <a:ea typeface="Arial"/>
                <a:cs typeface="Arial"/>
              </a:defRPr>
            </a:lvl6pPr>
            <a:lvl7pPr algn="l">
              <a:defRPr sz="2475" b="1">
                <a:solidFill>
                  <a:srgbClr val="172D34"/>
                </a:solidFill>
                <a:latin typeface="Arial"/>
                <a:ea typeface="Arial"/>
                <a:cs typeface="Arial"/>
              </a:defRPr>
            </a:lvl7pPr>
            <a:lvl8pPr algn="l">
              <a:defRPr sz="2475" b="1">
                <a:solidFill>
                  <a:srgbClr val="172D34"/>
                </a:solidFill>
                <a:latin typeface="Arial"/>
                <a:ea typeface="Arial"/>
                <a:cs typeface="Arial"/>
              </a:defRPr>
            </a:lvl8pPr>
            <a:lvl9pPr algn="l">
              <a:defRPr sz="2475" b="1">
                <a:solidFill>
                  <a:srgbClr val="172D34"/>
                </a:solidFill>
                <a:latin typeface="Arial"/>
                <a:ea typeface="Arial"/>
                <a:cs typeface="Arial"/>
              </a:defRPr>
            </a:lvl9pPr>
          </a:lstStyle>
          <a:p xmlns:a="http://schemas.openxmlformats.org/drawingml/2006/main">
            <a:pPr algn="l">
              <a:lnSpc>
                <a:spcPct val="112000"/>
              </a:lnSpc>
              <a:buNone/>
              <a:defRPr sz="2475" b="1">
                <a:solidFill>
                  <a:srgbClr val="172D34"/>
                </a:solidFill>
                <a:latin typeface="Arial"/>
                <a:ea typeface="Arial"/>
                <a:cs typeface="Arial"/>
              </a:defRPr>
            </a:pPr>
            <a:r>
              <a:rPr sz="2475" b="1">
                <a:solidFill>
                  <a:srgbClr val="172D34"/>
                </a:solidFill>
                <a:latin typeface="Arial"/>
                <a:ea typeface="Arial"/>
                <a:cs typeface="Arial"/>
              </a:rPr>
              <a:t>Values of g(x) near x = 4. Also, g(4) = 8.</a:t>
            </a:r>
          </a:p>
        </p:txBody>
      </p:sp>
      <p:graphicFrame>
        <p:nvGraphicFramePr>
          <p:cNvPr id="16" name="">
            <a:extLst xmlns:a="http://schemas.openxmlformats.org/drawingml/2006/main">
              <a:ext uri="{FF2B5EF4-FFF2-40B4-BE49-F238E27FC236}">
                <a16:creationId xmlns:a16="http://schemas.microsoft.com/office/drawing/2014/main" id="{B705F3BE-2FB9-4382-BADD-C52165E5DF3C}"/>
              </a:ext>
            </a:extLst>
          </p:cNvPr>
          <p:cNvGraphicFramePr/>
          <p:nvPr/>
        </p:nvGraphicFramePr>
        <p:xfrm>
          <a:off xmlns:a="http://schemas.openxmlformats.org/drawingml/2006/main" x="590550" y="2752725"/>
          <a:ext xmlns:a="http://schemas.openxmlformats.org/drawingml/2006/main" cx="10763250" cy="2286000"/>
        </p:xfrm>
        <a:graphic xmlns:a="http://schemas.openxmlformats.org/drawingml/2006/main">
          <a:graphicData uri="http://schemas.openxmlformats.org/drawingml/2006/table">
            <a:tbl>
              <a:tblPr/>
              <a:tblGrid>
                <a:gridCol w="5381625"/>
                <a:gridCol w="5381625"/>
              </a:tblGrid>
              <a:tr h="457200">
                <a:tc>
                  <a:txBody>
                    <a:bodyPr lIns="95250" tIns="95250" rIns="95250" bIns="95250">
                      <a:noAutofit/>
                    </a:bodyPr>
                    <a:lstStyle/>
                    <a:p>
                      <a:pPr algn="l"/>
                      <a:r>
                        <a:rPr sz="2100" b="1">
                          <a:solidFill>
                            <a:srgbClr val="FFFFFF"/>
                          </a:solidFill>
                          <a:latin typeface="Arial"/>
                          <a:ea typeface="Arial"/>
                          <a:cs typeface="Arial"/>
                        </a:rPr>
                        <a:t>x</a:t>
                      </a:r>
                    </a:p>
                  </a:txBody>
                  <a:tcPr marL="91440" marR="91440" marT="45720" marB="45720" anchor="ctr">
                    <a:lnL w="19050">
                      <a:solidFill>
                        <a:srgbClr val="FAF6E8"/>
                      </a:solidFill>
                      <a:prstDash val="solid"/>
                    </a:lnL>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c>
                  <a:txBody>
                    <a:bodyPr lIns="95250" tIns="95250" rIns="95250" bIns="95250">
                      <a:noAutofit/>
                    </a:bodyPr>
                    <a:lstStyle/>
                    <a:p>
                      <a:pPr algn="l"/>
                      <a:r>
                        <a:rPr sz="2100" b="1">
                          <a:solidFill>
                            <a:srgbClr val="FFFFFF"/>
                          </a:solidFill>
                          <a:latin typeface="Arial"/>
                          <a:ea typeface="Arial"/>
                          <a:cs typeface="Arial"/>
                        </a:rPr>
                        <a:t>g(x)</a:t>
                      </a:r>
                    </a:p>
                  </a:txBody>
                  <a:tcPr marL="91440" marR="91440" marT="45720" marB="45720" anchor="ctr">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r>
              <a:tr h="457200">
                <a:tc>
                  <a:txBody>
                    <a:bodyPr lIns="95250" tIns="95250" rIns="95250" bIns="95250">
                      <a:noAutofit/>
                    </a:bodyPr>
                    <a:lstStyle/>
                    <a:p>
                      <a:pPr algn="l"/>
                      <a:r>
                        <a:rPr sz="2100" b="0">
                          <a:solidFill>
                            <a:srgbClr val="172D34"/>
                          </a:solidFill>
                          <a:latin typeface="Arial"/>
                          <a:ea typeface="Arial"/>
                          <a:cs typeface="Arial"/>
                        </a:rPr>
                        <a:t>3.9</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100" b="0">
                          <a:solidFill>
                            <a:srgbClr val="172D34"/>
                          </a:solidFill>
                          <a:latin typeface="Arial"/>
                          <a:ea typeface="Arial"/>
                          <a:cs typeface="Arial"/>
                        </a:rPr>
                        <a:t>−2.9</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r>
              <a:tr h="457200">
                <a:tc>
                  <a:txBody>
                    <a:bodyPr lIns="95250" tIns="95250" rIns="95250" bIns="95250">
                      <a:noAutofit/>
                    </a:bodyPr>
                    <a:lstStyle/>
                    <a:p>
                      <a:pPr algn="l"/>
                      <a:r>
                        <a:rPr sz="2100" b="0">
                          <a:solidFill>
                            <a:srgbClr val="172D34"/>
                          </a:solidFill>
                          <a:latin typeface="Arial"/>
                          <a:ea typeface="Arial"/>
                          <a:cs typeface="Arial"/>
                        </a:rPr>
                        <a:t>3.99</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100" b="0">
                          <a:solidFill>
                            <a:srgbClr val="172D34"/>
                          </a:solidFill>
                          <a:latin typeface="Arial"/>
                          <a:ea typeface="Arial"/>
                          <a:cs typeface="Arial"/>
                        </a:rPr>
                        <a:t>−2.99</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r>
              <a:tr h="457200">
                <a:tc>
                  <a:txBody>
                    <a:bodyPr lIns="95250" tIns="95250" rIns="95250" bIns="95250">
                      <a:noAutofit/>
                    </a:bodyPr>
                    <a:lstStyle/>
                    <a:p>
                      <a:pPr algn="l"/>
                      <a:r>
                        <a:rPr sz="2100" b="0">
                          <a:solidFill>
                            <a:srgbClr val="172D34"/>
                          </a:solidFill>
                          <a:latin typeface="Arial"/>
                          <a:ea typeface="Arial"/>
                          <a:cs typeface="Arial"/>
                        </a:rPr>
                        <a:t>4.01</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100" b="0">
                          <a:solidFill>
                            <a:srgbClr val="172D34"/>
                          </a:solidFill>
                          <a:latin typeface="Arial"/>
                          <a:ea typeface="Arial"/>
                          <a:cs typeface="Arial"/>
                        </a:rPr>
                        <a:t>−3.01</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r>
              <a:tr h="457200">
                <a:tc>
                  <a:txBody>
                    <a:bodyPr lIns="95250" tIns="95250" rIns="95250" bIns="95250">
                      <a:noAutofit/>
                    </a:bodyPr>
                    <a:lstStyle/>
                    <a:p>
                      <a:pPr algn="l"/>
                      <a:r>
                        <a:rPr sz="2100" b="0">
                          <a:solidFill>
                            <a:srgbClr val="172D34"/>
                          </a:solidFill>
                          <a:latin typeface="Arial"/>
                          <a:ea typeface="Arial"/>
                          <a:cs typeface="Arial"/>
                        </a:rPr>
                        <a:t>4.1</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100" b="0">
                          <a:solidFill>
                            <a:srgbClr val="172D34"/>
                          </a:solidFill>
                          <a:latin typeface="Arial"/>
                          <a:ea typeface="Arial"/>
                          <a:cs typeface="Arial"/>
                        </a:rPr>
                        <a:t>−3.1</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r>
            </a:tbl>
          </a:graphicData>
        </a:graphic>
      </p:graphicFrame>
      <p:sp>
        <p:nvSpPr>
          <p:cNvPr id="17" name="part">
            <a:extLst xmlns:a="http://schemas.openxmlformats.org/drawingml/2006/main">
              <a:ext uri="{FF2B5EF4-FFF2-40B4-BE49-F238E27FC236}">
                <a16:creationId xmlns:a16="http://schemas.microsoft.com/office/drawing/2014/main" id="{30A28C72-7C62-4599-8C2C-FC5719D38B0E}"/>
              </a:ext>
            </a:extLst>
          </p:cNvPr>
          <p:cNvSpPr>
            <a:spLocks xmlns:a="http://schemas.openxmlformats.org/drawingml/2006/main" noGrp="1"/>
          </p:cNvSpPr>
          <p:nvPr/>
        </p:nvSpPr>
        <p:spPr>
          <a:xfrm xmlns:a="http://schemas.openxmlformats.org/drawingml/2006/main">
            <a:off x="590550" y="526732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8" name="body">
            <a:extLst xmlns:a="http://schemas.openxmlformats.org/drawingml/2006/main">
              <a:ext uri="{FF2B5EF4-FFF2-40B4-BE49-F238E27FC236}">
                <a16:creationId xmlns:a16="http://schemas.microsoft.com/office/drawing/2014/main" id="{6CACE905-A0D7-4E01-B504-3B17CF535A47}"/>
              </a:ext>
            </a:extLst>
          </p:cNvPr>
          <p:cNvSpPr>
            <a:spLocks xmlns:a="http://schemas.openxmlformats.org/drawingml/2006/main" noGrp="1"/>
          </p:cNvSpPr>
          <p:nvPr/>
        </p:nvSpPr>
        <p:spPr>
          <a:xfrm xmlns:a="http://schemas.openxmlformats.org/drawingml/2006/main">
            <a:off x="1238250" y="5267325"/>
            <a:ext cx="9829800" cy="3855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172D34"/>
                </a:solidFill>
                <a:latin typeface="Arial"/>
                <a:ea typeface="Arial"/>
                <a:cs typeface="Arial"/>
              </a:defRPr>
            </a:defPPr>
            <a:lvl1pPr algn="l">
              <a:defRPr sz="2100" b="0">
                <a:solidFill>
                  <a:srgbClr val="172D34"/>
                </a:solidFill>
                <a:latin typeface="Arial"/>
                <a:ea typeface="Arial"/>
                <a:cs typeface="Arial"/>
              </a:defRPr>
            </a:lvl1pPr>
            <a:lvl2pPr algn="l">
              <a:defRPr sz="2100" b="0">
                <a:solidFill>
                  <a:srgbClr val="172D34"/>
                </a:solidFill>
                <a:latin typeface="Arial"/>
                <a:ea typeface="Arial"/>
                <a:cs typeface="Arial"/>
              </a:defRPr>
            </a:lvl2pPr>
            <a:lvl3pPr algn="l">
              <a:defRPr sz="2100" b="0">
                <a:solidFill>
                  <a:srgbClr val="172D34"/>
                </a:solidFill>
                <a:latin typeface="Arial"/>
                <a:ea typeface="Arial"/>
                <a:cs typeface="Arial"/>
              </a:defRPr>
            </a:lvl3pPr>
            <a:lvl4pPr algn="l">
              <a:defRPr sz="2100" b="0">
                <a:solidFill>
                  <a:srgbClr val="172D34"/>
                </a:solidFill>
                <a:latin typeface="Arial"/>
                <a:ea typeface="Arial"/>
                <a:cs typeface="Arial"/>
              </a:defRPr>
            </a:lvl4pPr>
            <a:lvl5pPr algn="l">
              <a:defRPr sz="2100" b="0">
                <a:solidFill>
                  <a:srgbClr val="172D34"/>
                </a:solidFill>
                <a:latin typeface="Arial"/>
                <a:ea typeface="Arial"/>
                <a:cs typeface="Arial"/>
              </a:defRPr>
            </a:lvl5pPr>
            <a:lvl6pPr algn="l">
              <a:defRPr sz="2100" b="0">
                <a:solidFill>
                  <a:srgbClr val="172D34"/>
                </a:solidFill>
                <a:latin typeface="Arial"/>
                <a:ea typeface="Arial"/>
                <a:cs typeface="Arial"/>
              </a:defRPr>
            </a:lvl6pPr>
            <a:lvl7pPr algn="l">
              <a:defRPr sz="2100" b="0">
                <a:solidFill>
                  <a:srgbClr val="172D34"/>
                </a:solidFill>
                <a:latin typeface="Arial"/>
                <a:ea typeface="Arial"/>
                <a:cs typeface="Arial"/>
              </a:defRPr>
            </a:lvl7pPr>
            <a:lvl8pPr algn="l">
              <a:defRPr sz="2100" b="0">
                <a:solidFill>
                  <a:srgbClr val="172D34"/>
                </a:solidFill>
                <a:latin typeface="Arial"/>
                <a:ea typeface="Arial"/>
                <a:cs typeface="Arial"/>
              </a:defRPr>
            </a:lvl8pPr>
            <a:lvl9pPr algn="l">
              <a:defRPr sz="2100" b="0">
                <a:solidFill>
                  <a:srgbClr val="172D34"/>
                </a:solidFill>
                <a:latin typeface="Arial"/>
                <a:ea typeface="Arial"/>
                <a:cs typeface="Arial"/>
              </a:defRPr>
            </a:lvl9pPr>
          </a:lstStyle>
          <a:p xmlns:a="http://schemas.openxmlformats.org/drawingml/2006/main">
            <a:pPr algn="l">
              <a:lnSpc>
                <a:spcPct val="112000"/>
              </a:lnSpc>
              <a:buNone/>
              <a:defRPr sz="2100" b="0">
                <a:solidFill>
                  <a:srgbClr val="172D34"/>
                </a:solidFill>
                <a:latin typeface="Arial"/>
                <a:ea typeface="Arial"/>
                <a:cs typeface="Arial"/>
              </a:defRPr>
            </a:pPr>
            <a:r>
              <a:rPr sz="2100" b="0">
                <a:solidFill>
                  <a:srgbClr val="172D34"/>
                </a:solidFill>
                <a:latin typeface="Arial"/>
                <a:ea typeface="Arial"/>
                <a:cs typeface="Arial"/>
              </a:rPr>
              <a:t>Write the limit suggested by the nearby values.</a:t>
            </a:r>
          </a:p>
        </p:txBody>
      </p:sp>
      <p:sp>
        <p:nvSpPr>
          <p:cNvPr id="19" name="part">
            <a:extLst xmlns:a="http://schemas.openxmlformats.org/drawingml/2006/main">
              <a:ext uri="{FF2B5EF4-FFF2-40B4-BE49-F238E27FC236}">
                <a16:creationId xmlns:a16="http://schemas.microsoft.com/office/drawing/2014/main" id="{59BC5818-6ACD-4B84-A9E3-93F7345D980D}"/>
              </a:ext>
            </a:extLst>
          </p:cNvPr>
          <p:cNvSpPr>
            <a:spLocks xmlns:a="http://schemas.openxmlformats.org/drawingml/2006/main" noGrp="1"/>
          </p:cNvSpPr>
          <p:nvPr/>
        </p:nvSpPr>
        <p:spPr>
          <a:xfrm xmlns:a="http://schemas.openxmlformats.org/drawingml/2006/main">
            <a:off x="590550" y="567690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20" name="body">
            <a:extLst xmlns:a="http://schemas.openxmlformats.org/drawingml/2006/main">
              <a:ext uri="{FF2B5EF4-FFF2-40B4-BE49-F238E27FC236}">
                <a16:creationId xmlns:a16="http://schemas.microsoft.com/office/drawing/2014/main" id="{3A2BCA19-4B70-4E70-9A73-1BD1BE4A10D3}"/>
              </a:ext>
            </a:extLst>
          </p:cNvPr>
          <p:cNvSpPr>
            <a:spLocks xmlns:a="http://schemas.openxmlformats.org/drawingml/2006/main" noGrp="1"/>
          </p:cNvSpPr>
          <p:nvPr/>
        </p:nvSpPr>
        <p:spPr>
          <a:xfrm xmlns:a="http://schemas.openxmlformats.org/drawingml/2006/main">
            <a:off x="1238250" y="5676900"/>
            <a:ext cx="9829800" cy="3745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72D34"/>
                </a:solidFill>
                <a:latin typeface="Arial"/>
                <a:ea typeface="Arial"/>
                <a:cs typeface="Arial"/>
              </a:defRPr>
            </a:defPPr>
            <a:lvl1pPr algn="l">
              <a:defRPr sz="2025" b="0">
                <a:solidFill>
                  <a:srgbClr val="172D34"/>
                </a:solidFill>
                <a:latin typeface="Arial"/>
                <a:ea typeface="Arial"/>
                <a:cs typeface="Arial"/>
              </a:defRPr>
            </a:lvl1pPr>
            <a:lvl2pPr algn="l">
              <a:defRPr sz="2025" b="0">
                <a:solidFill>
                  <a:srgbClr val="172D34"/>
                </a:solidFill>
                <a:latin typeface="Arial"/>
                <a:ea typeface="Arial"/>
                <a:cs typeface="Arial"/>
              </a:defRPr>
            </a:lvl2pPr>
            <a:lvl3pPr algn="l">
              <a:defRPr sz="2025" b="0">
                <a:solidFill>
                  <a:srgbClr val="172D34"/>
                </a:solidFill>
                <a:latin typeface="Arial"/>
                <a:ea typeface="Arial"/>
                <a:cs typeface="Arial"/>
              </a:defRPr>
            </a:lvl3pPr>
            <a:lvl4pPr algn="l">
              <a:defRPr sz="2025" b="0">
                <a:solidFill>
                  <a:srgbClr val="172D34"/>
                </a:solidFill>
                <a:latin typeface="Arial"/>
                <a:ea typeface="Arial"/>
                <a:cs typeface="Arial"/>
              </a:defRPr>
            </a:lvl4pPr>
            <a:lvl5pPr algn="l">
              <a:defRPr sz="2025" b="0">
                <a:solidFill>
                  <a:srgbClr val="172D34"/>
                </a:solidFill>
                <a:latin typeface="Arial"/>
                <a:ea typeface="Arial"/>
                <a:cs typeface="Arial"/>
              </a:defRPr>
            </a:lvl5pPr>
            <a:lvl6pPr algn="l">
              <a:defRPr sz="2025" b="0">
                <a:solidFill>
                  <a:srgbClr val="172D34"/>
                </a:solidFill>
                <a:latin typeface="Arial"/>
                <a:ea typeface="Arial"/>
                <a:cs typeface="Arial"/>
              </a:defRPr>
            </a:lvl6pPr>
            <a:lvl7pPr algn="l">
              <a:defRPr sz="2025" b="0">
                <a:solidFill>
                  <a:srgbClr val="172D34"/>
                </a:solidFill>
                <a:latin typeface="Arial"/>
                <a:ea typeface="Arial"/>
                <a:cs typeface="Arial"/>
              </a:defRPr>
            </a:lvl7pPr>
            <a:lvl8pPr algn="l">
              <a:defRPr sz="2025" b="0">
                <a:solidFill>
                  <a:srgbClr val="172D34"/>
                </a:solidFill>
                <a:latin typeface="Arial"/>
                <a:ea typeface="Arial"/>
                <a:cs typeface="Arial"/>
              </a:defRPr>
            </a:lvl8pPr>
            <a:lvl9pPr algn="l">
              <a:defRPr sz="2025" b="0">
                <a:solidFill>
                  <a:srgbClr val="172D34"/>
                </a:solidFill>
                <a:latin typeface="Arial"/>
                <a:ea typeface="Arial"/>
                <a:cs typeface="Arial"/>
              </a:defRPr>
            </a:lvl9pPr>
          </a:lstStyle>
          <a:p xmlns:a="http://schemas.openxmlformats.org/drawingml/2006/main">
            <a:pPr algn="l">
              <a:lnSpc>
                <a:spcPct val="112000"/>
              </a:lnSpc>
              <a:buNone/>
              <a:defRPr sz="2025" b="0">
                <a:solidFill>
                  <a:srgbClr val="172D34"/>
                </a:solidFill>
                <a:latin typeface="Arial"/>
                <a:ea typeface="Arial"/>
                <a:cs typeface="Arial"/>
              </a:defRPr>
            </a:pPr>
            <a:r>
              <a:rPr sz="2025" b="0">
                <a:solidFill>
                  <a:srgbClr val="172D34"/>
                </a:solidFill>
                <a:latin typeface="Arial"/>
                <a:ea typeface="Arial"/>
                <a:cs typeface="Arial"/>
              </a:rPr>
              <a:t>State g(4).</a:t>
            </a:r>
          </a:p>
        </p:txBody>
      </p:sp>
    </p:spTree>
    <p:extLst>
      <p:ext uri="{BB962C8B-B14F-4D97-AF65-F5344CB8AC3E}">
        <p14:creationId xmlns:p14="http://schemas.microsoft.com/office/powerpoint/2010/main" val="1708767225"/>
      </p:ext>
    </p:extLst>
  </p:cSld>
</p:sld>
</file>

<file path=ppt/slides/slide19.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1.2</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6: worked answer</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6 / KEY AND EXPLANATION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19</a:t>
            </a:r>
          </a:p>
        </p:txBody>
      </p:sp>
      <p:sp>
        <p:nvSpPr>
          <p:cNvPr id="15" name="body">
            <a:extLst xmlns:a="http://schemas.openxmlformats.org/drawingml/2006/main">
              <a:ext uri="{FF2B5EF4-FFF2-40B4-BE49-F238E27FC236}">
                <a16:creationId xmlns:a16="http://schemas.microsoft.com/office/drawing/2014/main" id="{0630E896-DB97-4E7F-9188-6E97279363A8}"/>
              </a:ext>
            </a:extLst>
          </p:cNvPr>
          <p:cNvSpPr>
            <a:spLocks xmlns:a="http://schemas.openxmlformats.org/drawingml/2006/main" noGrp="1"/>
          </p:cNvSpPr>
          <p:nvPr/>
        </p:nvSpPr>
        <p:spPr>
          <a:xfrm xmlns:a="http://schemas.openxmlformats.org/drawingml/2006/main">
            <a:off x="590550" y="2009775"/>
            <a:ext cx="1076325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0">
                <a:solidFill>
                  <a:srgbClr val="172D34"/>
                </a:solidFill>
                <a:latin typeface="Arial"/>
                <a:ea typeface="Arial"/>
                <a:cs typeface="Arial"/>
              </a:defRPr>
            </a:defPPr>
            <a:lvl1pPr algn="l">
              <a:defRPr sz="2325" b="0">
                <a:solidFill>
                  <a:srgbClr val="172D34"/>
                </a:solidFill>
                <a:latin typeface="Arial"/>
                <a:ea typeface="Arial"/>
                <a:cs typeface="Arial"/>
              </a:defRPr>
            </a:lvl1pPr>
            <a:lvl2pPr algn="l">
              <a:defRPr sz="2325" b="0">
                <a:solidFill>
                  <a:srgbClr val="172D34"/>
                </a:solidFill>
                <a:latin typeface="Arial"/>
                <a:ea typeface="Arial"/>
                <a:cs typeface="Arial"/>
              </a:defRPr>
            </a:lvl2pPr>
            <a:lvl3pPr algn="l">
              <a:defRPr sz="2325" b="0">
                <a:solidFill>
                  <a:srgbClr val="172D34"/>
                </a:solidFill>
                <a:latin typeface="Arial"/>
                <a:ea typeface="Arial"/>
                <a:cs typeface="Arial"/>
              </a:defRPr>
            </a:lvl3pPr>
            <a:lvl4pPr algn="l">
              <a:defRPr sz="2325" b="0">
                <a:solidFill>
                  <a:srgbClr val="172D34"/>
                </a:solidFill>
                <a:latin typeface="Arial"/>
                <a:ea typeface="Arial"/>
                <a:cs typeface="Arial"/>
              </a:defRPr>
            </a:lvl4pPr>
            <a:lvl5pPr algn="l">
              <a:defRPr sz="2325" b="0">
                <a:solidFill>
                  <a:srgbClr val="172D34"/>
                </a:solidFill>
                <a:latin typeface="Arial"/>
                <a:ea typeface="Arial"/>
                <a:cs typeface="Arial"/>
              </a:defRPr>
            </a:lvl5pPr>
            <a:lvl6pPr algn="l">
              <a:defRPr sz="2325" b="0">
                <a:solidFill>
                  <a:srgbClr val="172D34"/>
                </a:solidFill>
                <a:latin typeface="Arial"/>
                <a:ea typeface="Arial"/>
                <a:cs typeface="Arial"/>
              </a:defRPr>
            </a:lvl6pPr>
            <a:lvl7pPr algn="l">
              <a:defRPr sz="2325" b="0">
                <a:solidFill>
                  <a:srgbClr val="172D34"/>
                </a:solidFill>
                <a:latin typeface="Arial"/>
                <a:ea typeface="Arial"/>
                <a:cs typeface="Arial"/>
              </a:defRPr>
            </a:lvl7pPr>
            <a:lvl8pPr algn="l">
              <a:defRPr sz="2325" b="0">
                <a:solidFill>
                  <a:srgbClr val="172D34"/>
                </a:solidFill>
                <a:latin typeface="Arial"/>
                <a:ea typeface="Arial"/>
                <a:cs typeface="Arial"/>
              </a:defRPr>
            </a:lvl8pPr>
            <a:lvl9pPr algn="l">
              <a:defRPr sz="2325" b="0">
                <a:solidFill>
                  <a:srgbClr val="172D34"/>
                </a:solidFill>
                <a:latin typeface="Arial"/>
                <a:ea typeface="Arial"/>
                <a:cs typeface="Arial"/>
              </a:defRPr>
            </a:lvl9pPr>
          </a:lstStyle>
          <a:p xmlns:a="http://schemas.openxmlformats.org/drawingml/2006/main">
            <a:pPr algn="l">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The suggested limit is:</a:t>
            </a:r>
          </a:p>
        </p:txBody>
      </p:sp>
      <p:sp>
        <p:nvSpPr>
          <p:cNvPr id="16" name="part">
            <a:extLst xmlns:a="http://schemas.openxmlformats.org/drawingml/2006/main">
              <a:ext uri="{FF2B5EF4-FFF2-40B4-BE49-F238E27FC236}">
                <a16:creationId xmlns:a16="http://schemas.microsoft.com/office/drawing/2014/main" id="{AA67C3D8-3C90-497F-9F12-CD7F7C94FF76}"/>
              </a:ext>
            </a:extLst>
          </p:cNvPr>
          <p:cNvSpPr>
            <a:spLocks xmlns:a="http://schemas.openxmlformats.org/drawingml/2006/main" noGrp="1"/>
          </p:cNvSpPr>
          <p:nvPr/>
        </p:nvSpPr>
        <p:spPr>
          <a:xfrm xmlns:a="http://schemas.openxmlformats.org/drawingml/2006/main">
            <a:off x="590550" y="2924175"/>
            <a:ext cx="5524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7" name="limit-operator">
            <a:extLst xmlns:a="http://schemas.openxmlformats.org/drawingml/2006/main">
              <a:ext uri="{FF2B5EF4-FFF2-40B4-BE49-F238E27FC236}">
                <a16:creationId xmlns:a16="http://schemas.microsoft.com/office/drawing/2014/main" id="{DD893242-7F89-4BF5-91DB-E2A36D83F851}"/>
              </a:ext>
            </a:extLst>
          </p:cNvPr>
          <p:cNvSpPr>
            <a:spLocks xmlns:a="http://schemas.openxmlformats.org/drawingml/2006/main" noGrp="1"/>
          </p:cNvSpPr>
          <p:nvPr/>
        </p:nvSpPr>
        <p:spPr>
          <a:xfrm xmlns:a="http://schemas.openxmlformats.org/drawingml/2006/main">
            <a:off x="1428750" y="2743200"/>
            <a:ext cx="8572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300" b="1">
                <a:solidFill>
                  <a:srgbClr val="087F83"/>
                </a:solidFill>
                <a:latin typeface="Arial"/>
                <a:ea typeface="Arial"/>
                <a:cs typeface="Arial"/>
              </a:defRPr>
            </a:defPPr>
            <a:lvl1pPr algn="ctr">
              <a:defRPr sz="3300" b="1">
                <a:solidFill>
                  <a:srgbClr val="087F83"/>
                </a:solidFill>
                <a:latin typeface="Arial"/>
                <a:ea typeface="Arial"/>
                <a:cs typeface="Arial"/>
              </a:defRPr>
            </a:lvl1pPr>
            <a:lvl2pPr algn="ctr">
              <a:defRPr sz="3300" b="1">
                <a:solidFill>
                  <a:srgbClr val="087F83"/>
                </a:solidFill>
                <a:latin typeface="Arial"/>
                <a:ea typeface="Arial"/>
                <a:cs typeface="Arial"/>
              </a:defRPr>
            </a:lvl2pPr>
            <a:lvl3pPr algn="ctr">
              <a:defRPr sz="3300" b="1">
                <a:solidFill>
                  <a:srgbClr val="087F83"/>
                </a:solidFill>
                <a:latin typeface="Arial"/>
                <a:ea typeface="Arial"/>
                <a:cs typeface="Arial"/>
              </a:defRPr>
            </a:lvl3pPr>
            <a:lvl4pPr algn="ctr">
              <a:defRPr sz="3300" b="1">
                <a:solidFill>
                  <a:srgbClr val="087F83"/>
                </a:solidFill>
                <a:latin typeface="Arial"/>
                <a:ea typeface="Arial"/>
                <a:cs typeface="Arial"/>
              </a:defRPr>
            </a:lvl4pPr>
            <a:lvl5pPr algn="ctr">
              <a:defRPr sz="3300" b="1">
                <a:solidFill>
                  <a:srgbClr val="087F83"/>
                </a:solidFill>
                <a:latin typeface="Arial"/>
                <a:ea typeface="Arial"/>
                <a:cs typeface="Arial"/>
              </a:defRPr>
            </a:lvl5pPr>
            <a:lvl6pPr algn="ctr">
              <a:defRPr sz="3300" b="1">
                <a:solidFill>
                  <a:srgbClr val="087F83"/>
                </a:solidFill>
                <a:latin typeface="Arial"/>
                <a:ea typeface="Arial"/>
                <a:cs typeface="Arial"/>
              </a:defRPr>
            </a:lvl6pPr>
            <a:lvl7pPr algn="ctr">
              <a:defRPr sz="3300" b="1">
                <a:solidFill>
                  <a:srgbClr val="087F83"/>
                </a:solidFill>
                <a:latin typeface="Arial"/>
                <a:ea typeface="Arial"/>
                <a:cs typeface="Arial"/>
              </a:defRPr>
            </a:lvl7pPr>
            <a:lvl8pPr algn="ctr">
              <a:defRPr sz="3300" b="1">
                <a:solidFill>
                  <a:srgbClr val="087F83"/>
                </a:solidFill>
                <a:latin typeface="Arial"/>
                <a:ea typeface="Arial"/>
                <a:cs typeface="Arial"/>
              </a:defRPr>
            </a:lvl8pPr>
            <a:lvl9pPr algn="ctr">
              <a:defRPr sz="3300" b="1">
                <a:solidFill>
                  <a:srgbClr val="087F83"/>
                </a:solidFill>
                <a:latin typeface="Arial"/>
                <a:ea typeface="Arial"/>
                <a:cs typeface="Arial"/>
              </a:defRPr>
            </a:lvl9pPr>
          </a:lstStyle>
          <a:p xmlns:a="http://schemas.openxmlformats.org/drawingml/2006/main">
            <a:pPr algn="ctr">
              <a:lnSpc>
                <a:spcPct val="112000"/>
              </a:lnSpc>
              <a:buNone/>
              <a:defRPr sz="3300" b="1">
                <a:solidFill>
                  <a:srgbClr val="087F83"/>
                </a:solidFill>
                <a:latin typeface="Arial"/>
                <a:ea typeface="Arial"/>
                <a:cs typeface="Arial"/>
              </a:defRPr>
            </a:pPr>
            <a:r>
              <a:rPr sz="3300" b="1">
                <a:solidFill>
                  <a:srgbClr val="087F83"/>
                </a:solidFill>
                <a:latin typeface="Arial"/>
                <a:ea typeface="Arial"/>
                <a:cs typeface="Arial"/>
              </a:rPr>
              <a:t>lim</a:t>
            </a:r>
          </a:p>
        </p:txBody>
      </p:sp>
      <p:sp>
        <p:nvSpPr>
          <p:cNvPr id="18" name="limit-subscript">
            <a:extLst xmlns:a="http://schemas.openxmlformats.org/drawingml/2006/main">
              <a:ext uri="{FF2B5EF4-FFF2-40B4-BE49-F238E27FC236}">
                <a16:creationId xmlns:a16="http://schemas.microsoft.com/office/drawing/2014/main" id="{6B8AC4C0-859C-446A-BE30-761BD6898992}"/>
              </a:ext>
            </a:extLst>
          </p:cNvPr>
          <p:cNvSpPr>
            <a:spLocks xmlns:a="http://schemas.openxmlformats.org/drawingml/2006/main" noGrp="1"/>
          </p:cNvSpPr>
          <p:nvPr/>
        </p:nvSpPr>
        <p:spPr>
          <a:xfrm xmlns:a="http://schemas.openxmlformats.org/drawingml/2006/main">
            <a:off x="1362075" y="3279648"/>
            <a:ext cx="990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800" b="0">
                <a:solidFill>
                  <a:srgbClr val="087F83"/>
                </a:solidFill>
                <a:latin typeface="Arial"/>
                <a:ea typeface="Arial"/>
                <a:cs typeface="Arial"/>
              </a:defRPr>
            </a:defPPr>
            <a:lvl1pPr algn="ctr">
              <a:defRPr sz="1800" b="0">
                <a:solidFill>
                  <a:srgbClr val="087F83"/>
                </a:solidFill>
                <a:latin typeface="Arial"/>
                <a:ea typeface="Arial"/>
                <a:cs typeface="Arial"/>
              </a:defRPr>
            </a:lvl1pPr>
            <a:lvl2pPr algn="ctr">
              <a:defRPr sz="1800" b="0">
                <a:solidFill>
                  <a:srgbClr val="087F83"/>
                </a:solidFill>
                <a:latin typeface="Arial"/>
                <a:ea typeface="Arial"/>
                <a:cs typeface="Arial"/>
              </a:defRPr>
            </a:lvl2pPr>
            <a:lvl3pPr algn="ctr">
              <a:defRPr sz="1800" b="0">
                <a:solidFill>
                  <a:srgbClr val="087F83"/>
                </a:solidFill>
                <a:latin typeface="Arial"/>
                <a:ea typeface="Arial"/>
                <a:cs typeface="Arial"/>
              </a:defRPr>
            </a:lvl3pPr>
            <a:lvl4pPr algn="ctr">
              <a:defRPr sz="1800" b="0">
                <a:solidFill>
                  <a:srgbClr val="087F83"/>
                </a:solidFill>
                <a:latin typeface="Arial"/>
                <a:ea typeface="Arial"/>
                <a:cs typeface="Arial"/>
              </a:defRPr>
            </a:lvl4pPr>
            <a:lvl5pPr algn="ctr">
              <a:defRPr sz="1800" b="0">
                <a:solidFill>
                  <a:srgbClr val="087F83"/>
                </a:solidFill>
                <a:latin typeface="Arial"/>
                <a:ea typeface="Arial"/>
                <a:cs typeface="Arial"/>
              </a:defRPr>
            </a:lvl5pPr>
            <a:lvl6pPr algn="ctr">
              <a:defRPr sz="1800" b="0">
                <a:solidFill>
                  <a:srgbClr val="087F83"/>
                </a:solidFill>
                <a:latin typeface="Arial"/>
                <a:ea typeface="Arial"/>
                <a:cs typeface="Arial"/>
              </a:defRPr>
            </a:lvl6pPr>
            <a:lvl7pPr algn="ctr">
              <a:defRPr sz="1800" b="0">
                <a:solidFill>
                  <a:srgbClr val="087F83"/>
                </a:solidFill>
                <a:latin typeface="Arial"/>
                <a:ea typeface="Arial"/>
                <a:cs typeface="Arial"/>
              </a:defRPr>
            </a:lvl7pPr>
            <a:lvl8pPr algn="ctr">
              <a:defRPr sz="1800" b="0">
                <a:solidFill>
                  <a:srgbClr val="087F83"/>
                </a:solidFill>
                <a:latin typeface="Arial"/>
                <a:ea typeface="Arial"/>
                <a:cs typeface="Arial"/>
              </a:defRPr>
            </a:lvl8pPr>
            <a:lvl9pPr algn="ctr">
              <a:defRPr sz="1800" b="0">
                <a:solidFill>
                  <a:srgbClr val="087F83"/>
                </a:solidFill>
                <a:latin typeface="Arial"/>
                <a:ea typeface="Arial"/>
                <a:cs typeface="Arial"/>
              </a:defRPr>
            </a:lvl9pPr>
          </a:lstStyle>
          <a:p xmlns:a="http://schemas.openxmlformats.org/drawingml/2006/main">
            <a:pPr algn="ctr">
              <a:lnSpc>
                <a:spcPct val="112000"/>
              </a:lnSpc>
              <a:buNone/>
              <a:defRPr sz="1800" b="0">
                <a:solidFill>
                  <a:srgbClr val="087F83"/>
                </a:solidFill>
                <a:latin typeface="Arial"/>
                <a:ea typeface="Arial"/>
                <a:cs typeface="Arial"/>
              </a:defRPr>
            </a:pPr>
            <a:r>
              <a:rPr sz="1800" b="0">
                <a:solidFill>
                  <a:srgbClr val="087F83"/>
                </a:solidFill>
                <a:latin typeface="Arial"/>
                <a:ea typeface="Arial"/>
                <a:cs typeface="Arial"/>
              </a:rPr>
              <a:t>x → 4</a:t>
            </a:r>
          </a:p>
        </p:txBody>
      </p:sp>
      <p:sp>
        <p:nvSpPr>
          <p:cNvPr id="19" name="limit-expression">
            <a:extLst xmlns:a="http://schemas.openxmlformats.org/drawingml/2006/main">
              <a:ext uri="{FF2B5EF4-FFF2-40B4-BE49-F238E27FC236}">
                <a16:creationId xmlns:a16="http://schemas.microsoft.com/office/drawing/2014/main" id="{81938849-3D8A-4A8F-B186-2FC14C618A2F}"/>
              </a:ext>
            </a:extLst>
          </p:cNvPr>
          <p:cNvSpPr>
            <a:spLocks xmlns:a="http://schemas.openxmlformats.org/drawingml/2006/main" noGrp="1"/>
          </p:cNvSpPr>
          <p:nvPr/>
        </p:nvSpPr>
        <p:spPr>
          <a:xfrm xmlns:a="http://schemas.openxmlformats.org/drawingml/2006/main">
            <a:off x="2476500" y="2743200"/>
            <a:ext cx="1837944"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3300" b="1">
                <a:solidFill>
                  <a:srgbClr val="087F83"/>
                </a:solidFill>
                <a:latin typeface="Arial"/>
                <a:ea typeface="Arial"/>
                <a:cs typeface="Arial"/>
              </a:defRPr>
            </a:defPPr>
            <a:lvl1pPr algn="l">
              <a:defRPr sz="3300" b="1">
                <a:solidFill>
                  <a:srgbClr val="087F83"/>
                </a:solidFill>
                <a:latin typeface="Arial"/>
                <a:ea typeface="Arial"/>
                <a:cs typeface="Arial"/>
              </a:defRPr>
            </a:lvl1pPr>
            <a:lvl2pPr algn="l">
              <a:defRPr sz="3300" b="1">
                <a:solidFill>
                  <a:srgbClr val="087F83"/>
                </a:solidFill>
                <a:latin typeface="Arial"/>
                <a:ea typeface="Arial"/>
                <a:cs typeface="Arial"/>
              </a:defRPr>
            </a:lvl2pPr>
            <a:lvl3pPr algn="l">
              <a:defRPr sz="3300" b="1">
                <a:solidFill>
                  <a:srgbClr val="087F83"/>
                </a:solidFill>
                <a:latin typeface="Arial"/>
                <a:ea typeface="Arial"/>
                <a:cs typeface="Arial"/>
              </a:defRPr>
            </a:lvl3pPr>
            <a:lvl4pPr algn="l">
              <a:defRPr sz="3300" b="1">
                <a:solidFill>
                  <a:srgbClr val="087F83"/>
                </a:solidFill>
                <a:latin typeface="Arial"/>
                <a:ea typeface="Arial"/>
                <a:cs typeface="Arial"/>
              </a:defRPr>
            </a:lvl4pPr>
            <a:lvl5pPr algn="l">
              <a:defRPr sz="3300" b="1">
                <a:solidFill>
                  <a:srgbClr val="087F83"/>
                </a:solidFill>
                <a:latin typeface="Arial"/>
                <a:ea typeface="Arial"/>
                <a:cs typeface="Arial"/>
              </a:defRPr>
            </a:lvl5pPr>
            <a:lvl6pPr algn="l">
              <a:defRPr sz="3300" b="1">
                <a:solidFill>
                  <a:srgbClr val="087F83"/>
                </a:solidFill>
                <a:latin typeface="Arial"/>
                <a:ea typeface="Arial"/>
                <a:cs typeface="Arial"/>
              </a:defRPr>
            </a:lvl6pPr>
            <a:lvl7pPr algn="l">
              <a:defRPr sz="3300" b="1">
                <a:solidFill>
                  <a:srgbClr val="087F83"/>
                </a:solidFill>
                <a:latin typeface="Arial"/>
                <a:ea typeface="Arial"/>
                <a:cs typeface="Arial"/>
              </a:defRPr>
            </a:lvl7pPr>
            <a:lvl8pPr algn="l">
              <a:defRPr sz="3300" b="1">
                <a:solidFill>
                  <a:srgbClr val="087F83"/>
                </a:solidFill>
                <a:latin typeface="Arial"/>
                <a:ea typeface="Arial"/>
                <a:cs typeface="Arial"/>
              </a:defRPr>
            </a:lvl8pPr>
            <a:lvl9pPr algn="l">
              <a:defRPr sz="3300" b="1">
                <a:solidFill>
                  <a:srgbClr val="087F83"/>
                </a:solidFill>
                <a:latin typeface="Arial"/>
                <a:ea typeface="Arial"/>
                <a:cs typeface="Arial"/>
              </a:defRPr>
            </a:lvl9pPr>
          </a:lstStyle>
          <a:p xmlns:a="http://schemas.openxmlformats.org/drawingml/2006/main">
            <a:pPr algn="l">
              <a:lnSpc>
                <a:spcPct val="112000"/>
              </a:lnSpc>
              <a:buNone/>
              <a:defRPr sz="3300" b="1">
                <a:solidFill>
                  <a:srgbClr val="087F83"/>
                </a:solidFill>
                <a:latin typeface="Arial"/>
                <a:ea typeface="Arial"/>
                <a:cs typeface="Arial"/>
              </a:defRPr>
            </a:pPr>
            <a:r>
              <a:rPr sz="3300" b="1">
                <a:solidFill>
                  <a:srgbClr val="087F83"/>
                </a:solidFill>
                <a:latin typeface="Arial"/>
                <a:ea typeface="Arial"/>
                <a:cs typeface="Arial"/>
              </a:rPr>
              <a:t>g(x) = −3</a:t>
            </a:r>
          </a:p>
        </p:txBody>
      </p:sp>
      <p:sp>
        <p:nvSpPr>
          <p:cNvPr id="20" name="part">
            <a:extLst xmlns:a="http://schemas.openxmlformats.org/drawingml/2006/main">
              <a:ext uri="{FF2B5EF4-FFF2-40B4-BE49-F238E27FC236}">
                <a16:creationId xmlns:a16="http://schemas.microsoft.com/office/drawing/2014/main" id="{E99670BF-961F-4890-93C0-482A73D5258D}"/>
              </a:ext>
            </a:extLst>
          </p:cNvPr>
          <p:cNvSpPr>
            <a:spLocks xmlns:a="http://schemas.openxmlformats.org/drawingml/2006/main" noGrp="1"/>
          </p:cNvSpPr>
          <p:nvPr/>
        </p:nvSpPr>
        <p:spPr>
          <a:xfrm xmlns:a="http://schemas.openxmlformats.org/drawingml/2006/main">
            <a:off x="590550" y="418147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21" name="body">
            <a:extLst xmlns:a="http://schemas.openxmlformats.org/drawingml/2006/main">
              <a:ext uri="{FF2B5EF4-FFF2-40B4-BE49-F238E27FC236}">
                <a16:creationId xmlns:a16="http://schemas.microsoft.com/office/drawing/2014/main" id="{FF659EE0-12F7-4C81-B5FC-BBB2BB719848}"/>
              </a:ext>
            </a:extLst>
          </p:cNvPr>
          <p:cNvSpPr>
            <a:spLocks xmlns:a="http://schemas.openxmlformats.org/drawingml/2006/main" noGrp="1"/>
          </p:cNvSpPr>
          <p:nvPr/>
        </p:nvSpPr>
        <p:spPr>
          <a:xfrm xmlns:a="http://schemas.openxmlformats.org/drawingml/2006/main">
            <a:off x="1238250" y="4181475"/>
            <a:ext cx="9829800" cy="45186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550" b="0">
                <a:solidFill>
                  <a:srgbClr val="172D34"/>
                </a:solidFill>
                <a:latin typeface="Arial"/>
                <a:ea typeface="Arial"/>
                <a:cs typeface="Arial"/>
              </a:defRPr>
            </a:defPPr>
            <a:lvl1pPr algn="l">
              <a:defRPr sz="2550" b="0">
                <a:solidFill>
                  <a:srgbClr val="172D34"/>
                </a:solidFill>
                <a:latin typeface="Arial"/>
                <a:ea typeface="Arial"/>
                <a:cs typeface="Arial"/>
              </a:defRPr>
            </a:lvl1pPr>
            <a:lvl2pPr algn="l">
              <a:defRPr sz="2550" b="0">
                <a:solidFill>
                  <a:srgbClr val="172D34"/>
                </a:solidFill>
                <a:latin typeface="Arial"/>
                <a:ea typeface="Arial"/>
                <a:cs typeface="Arial"/>
              </a:defRPr>
            </a:lvl2pPr>
            <a:lvl3pPr algn="l">
              <a:defRPr sz="2550" b="0">
                <a:solidFill>
                  <a:srgbClr val="172D34"/>
                </a:solidFill>
                <a:latin typeface="Arial"/>
                <a:ea typeface="Arial"/>
                <a:cs typeface="Arial"/>
              </a:defRPr>
            </a:lvl3pPr>
            <a:lvl4pPr algn="l">
              <a:defRPr sz="2550" b="0">
                <a:solidFill>
                  <a:srgbClr val="172D34"/>
                </a:solidFill>
                <a:latin typeface="Arial"/>
                <a:ea typeface="Arial"/>
                <a:cs typeface="Arial"/>
              </a:defRPr>
            </a:lvl4pPr>
            <a:lvl5pPr algn="l">
              <a:defRPr sz="2550" b="0">
                <a:solidFill>
                  <a:srgbClr val="172D34"/>
                </a:solidFill>
                <a:latin typeface="Arial"/>
                <a:ea typeface="Arial"/>
                <a:cs typeface="Arial"/>
              </a:defRPr>
            </a:lvl5pPr>
            <a:lvl6pPr algn="l">
              <a:defRPr sz="2550" b="0">
                <a:solidFill>
                  <a:srgbClr val="172D34"/>
                </a:solidFill>
                <a:latin typeface="Arial"/>
                <a:ea typeface="Arial"/>
                <a:cs typeface="Arial"/>
              </a:defRPr>
            </a:lvl6pPr>
            <a:lvl7pPr algn="l">
              <a:defRPr sz="2550" b="0">
                <a:solidFill>
                  <a:srgbClr val="172D34"/>
                </a:solidFill>
                <a:latin typeface="Arial"/>
                <a:ea typeface="Arial"/>
                <a:cs typeface="Arial"/>
              </a:defRPr>
            </a:lvl7pPr>
            <a:lvl8pPr algn="l">
              <a:defRPr sz="2550" b="0">
                <a:solidFill>
                  <a:srgbClr val="172D34"/>
                </a:solidFill>
                <a:latin typeface="Arial"/>
                <a:ea typeface="Arial"/>
                <a:cs typeface="Arial"/>
              </a:defRPr>
            </a:lvl8pPr>
            <a:lvl9pPr algn="l">
              <a:defRPr sz="2550" b="0">
                <a:solidFill>
                  <a:srgbClr val="172D34"/>
                </a:solidFill>
                <a:latin typeface="Arial"/>
                <a:ea typeface="Arial"/>
                <a:cs typeface="Arial"/>
              </a:defRPr>
            </a:lvl9pPr>
          </a:lstStyle>
          <a:p xmlns:a="http://schemas.openxmlformats.org/drawingml/2006/main">
            <a:pPr algn="l">
              <a:lnSpc>
                <a:spcPct val="112000"/>
              </a:lnSpc>
              <a:buNone/>
              <a:defRPr sz="2550" b="0">
                <a:solidFill>
                  <a:srgbClr val="172D34"/>
                </a:solidFill>
                <a:latin typeface="Arial"/>
                <a:ea typeface="Arial"/>
                <a:cs typeface="Arial"/>
              </a:defRPr>
            </a:pPr>
            <a:r>
              <a:rPr sz="2550" b="0">
                <a:solidFill>
                  <a:srgbClr val="172D34"/>
                </a:solidFill>
                <a:latin typeface="Arial"/>
                <a:ea typeface="Arial"/>
                <a:cs typeface="Arial"/>
              </a:rPr>
              <a:t>g(4) = 8</a:t>
            </a:r>
          </a:p>
        </p:txBody>
      </p:sp>
      <p:sp>
        <p:nvSpPr>
          <p:cNvPr id="22" name="body">
            <a:extLst xmlns:a="http://schemas.openxmlformats.org/drawingml/2006/main">
              <a:ext uri="{FF2B5EF4-FFF2-40B4-BE49-F238E27FC236}">
                <a16:creationId xmlns:a16="http://schemas.microsoft.com/office/drawing/2014/main" id="{823F2F9F-D293-4B0D-9C5F-249D7372CFE2}"/>
              </a:ext>
            </a:extLst>
          </p:cNvPr>
          <p:cNvSpPr>
            <a:spLocks xmlns:a="http://schemas.openxmlformats.org/drawingml/2006/main" noGrp="1"/>
          </p:cNvSpPr>
          <p:nvPr/>
        </p:nvSpPr>
        <p:spPr>
          <a:xfrm xmlns:a="http://schemas.openxmlformats.org/drawingml/2006/main">
            <a:off x="590550" y="5048250"/>
            <a:ext cx="10763250"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4 is the input target. −3 is the approached output.</a:t>
            </a:r>
          </a:p>
        </p:txBody>
      </p:sp>
      <p:sp>
        <p:nvSpPr>
          <p:cNvPr id="23" name="body">
            <a:extLst xmlns:a="http://schemas.openxmlformats.org/drawingml/2006/main">
              <a:ext uri="{FF2B5EF4-FFF2-40B4-BE49-F238E27FC236}">
                <a16:creationId xmlns:a16="http://schemas.microsoft.com/office/drawing/2014/main" id="{4D7F95CB-FA7B-4765-9425-A49A53B96393}"/>
              </a:ext>
            </a:extLst>
          </p:cNvPr>
          <p:cNvSpPr>
            <a:spLocks xmlns:a="http://schemas.openxmlformats.org/drawingml/2006/main" noGrp="1"/>
          </p:cNvSpPr>
          <p:nvPr/>
        </p:nvSpPr>
        <p:spPr>
          <a:xfrm xmlns:a="http://schemas.openxmlformats.org/drawingml/2006/main">
            <a:off x="590550" y="5657850"/>
            <a:ext cx="10763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416B91"/>
                </a:solidFill>
                <a:latin typeface="Arial"/>
                <a:ea typeface="Arial"/>
                <a:cs typeface="Arial"/>
              </a:defRPr>
            </a:defPPr>
            <a:lvl1pPr algn="l">
              <a:defRPr sz="1875" b="0">
                <a:solidFill>
                  <a:srgbClr val="416B91"/>
                </a:solidFill>
                <a:latin typeface="Arial"/>
                <a:ea typeface="Arial"/>
                <a:cs typeface="Arial"/>
              </a:defRPr>
            </a:lvl1pPr>
            <a:lvl2pPr algn="l">
              <a:defRPr sz="1875" b="0">
                <a:solidFill>
                  <a:srgbClr val="416B91"/>
                </a:solidFill>
                <a:latin typeface="Arial"/>
                <a:ea typeface="Arial"/>
                <a:cs typeface="Arial"/>
              </a:defRPr>
            </a:lvl2pPr>
            <a:lvl3pPr algn="l">
              <a:defRPr sz="1875" b="0">
                <a:solidFill>
                  <a:srgbClr val="416B91"/>
                </a:solidFill>
                <a:latin typeface="Arial"/>
                <a:ea typeface="Arial"/>
                <a:cs typeface="Arial"/>
              </a:defRPr>
            </a:lvl3pPr>
            <a:lvl4pPr algn="l">
              <a:defRPr sz="1875" b="0">
                <a:solidFill>
                  <a:srgbClr val="416B91"/>
                </a:solidFill>
                <a:latin typeface="Arial"/>
                <a:ea typeface="Arial"/>
                <a:cs typeface="Arial"/>
              </a:defRPr>
            </a:lvl4pPr>
            <a:lvl5pPr algn="l">
              <a:defRPr sz="1875" b="0">
                <a:solidFill>
                  <a:srgbClr val="416B91"/>
                </a:solidFill>
                <a:latin typeface="Arial"/>
                <a:ea typeface="Arial"/>
                <a:cs typeface="Arial"/>
              </a:defRPr>
            </a:lvl5pPr>
            <a:lvl6pPr algn="l">
              <a:defRPr sz="1875" b="0">
                <a:solidFill>
                  <a:srgbClr val="416B91"/>
                </a:solidFill>
                <a:latin typeface="Arial"/>
                <a:ea typeface="Arial"/>
                <a:cs typeface="Arial"/>
              </a:defRPr>
            </a:lvl6pPr>
            <a:lvl7pPr algn="l">
              <a:defRPr sz="1875" b="0">
                <a:solidFill>
                  <a:srgbClr val="416B91"/>
                </a:solidFill>
                <a:latin typeface="Arial"/>
                <a:ea typeface="Arial"/>
                <a:cs typeface="Arial"/>
              </a:defRPr>
            </a:lvl7pPr>
            <a:lvl8pPr algn="l">
              <a:defRPr sz="1875" b="0">
                <a:solidFill>
                  <a:srgbClr val="416B91"/>
                </a:solidFill>
                <a:latin typeface="Arial"/>
                <a:ea typeface="Arial"/>
                <a:cs typeface="Arial"/>
              </a:defRPr>
            </a:lvl8pPr>
            <a:lvl9pPr algn="l">
              <a:defRPr sz="1875" b="0">
                <a:solidFill>
                  <a:srgbClr val="416B91"/>
                </a:solidFill>
                <a:latin typeface="Arial"/>
                <a:ea typeface="Arial"/>
                <a:cs typeface="Arial"/>
              </a:defRPr>
            </a:lvl9pPr>
          </a:lstStyle>
          <a:p xmlns:a="http://schemas.openxmlformats.org/drawingml/2006/main">
            <a:pPr algn="l">
              <a:lnSpc>
                <a:spcPct val="112000"/>
              </a:lnSpc>
              <a:buNone/>
              <a:defRPr sz="1875" b="0">
                <a:solidFill>
                  <a:srgbClr val="416B91"/>
                </a:solidFill>
                <a:latin typeface="Arial"/>
                <a:ea typeface="Arial"/>
                <a:cs typeface="Arial"/>
              </a:defRPr>
            </a:pPr>
            <a:r>
              <a:rPr sz="1875" b="0">
                <a:solidFill>
                  <a:srgbClr val="416B91"/>
                </a:solidFill>
                <a:latin typeface="Arial"/>
                <a:ea typeface="Arial"/>
                <a:cs typeface="Arial"/>
              </a:rPr>
              <a:t>The limit is supported if the nearby trend continues.</a:t>
            </a:r>
          </a:p>
        </p:txBody>
      </p:sp>
    </p:spTree>
    <p:extLst>
      <p:ext uri="{BB962C8B-B14F-4D97-AF65-F5344CB8AC3E}">
        <p14:creationId xmlns:p14="http://schemas.microsoft.com/office/powerpoint/2010/main" val="1708767225"/>
      </p:ext>
    </p:extLst>
  </p:cSld>
</p:sld>
</file>

<file path=ppt/slides/slide20.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1.2</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“Approaches” can include equality</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7 / DEFINITION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20</a:t>
            </a:r>
          </a:p>
        </p:txBody>
      </p:sp>
      <p:sp>
        <p:nvSpPr>
          <p:cNvPr id="15" name="term">
            <a:extLst xmlns:a="http://schemas.openxmlformats.org/drawingml/2006/main">
              <a:ext uri="{FF2B5EF4-FFF2-40B4-BE49-F238E27FC236}">
                <a16:creationId xmlns:a16="http://schemas.microsoft.com/office/drawing/2014/main" id="{39439F72-4522-42E6-AB20-8086153D0F2C}"/>
              </a:ext>
            </a:extLst>
          </p:cNvPr>
          <p:cNvSpPr>
            <a:spLocks xmlns:a="http://schemas.openxmlformats.org/drawingml/2006/main" noGrp="1"/>
          </p:cNvSpPr>
          <p:nvPr/>
        </p:nvSpPr>
        <p:spPr>
          <a:xfrm xmlns:a="http://schemas.openxmlformats.org/drawingml/2006/main">
            <a:off x="590550" y="2009775"/>
            <a:ext cx="10763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1">
                <a:solidFill>
                  <a:srgbClr val="087F83"/>
                </a:solidFill>
                <a:latin typeface="Arial"/>
                <a:ea typeface="Arial"/>
                <a:cs typeface="Arial"/>
              </a:defRPr>
            </a:defPPr>
            <a:lvl1pPr algn="l">
              <a:defRPr sz="2025" b="1">
                <a:solidFill>
                  <a:srgbClr val="087F83"/>
                </a:solidFill>
                <a:latin typeface="Arial"/>
                <a:ea typeface="Arial"/>
                <a:cs typeface="Arial"/>
              </a:defRPr>
            </a:lvl1pPr>
            <a:lvl2pPr algn="l">
              <a:defRPr sz="2025" b="1">
                <a:solidFill>
                  <a:srgbClr val="087F83"/>
                </a:solidFill>
                <a:latin typeface="Arial"/>
                <a:ea typeface="Arial"/>
                <a:cs typeface="Arial"/>
              </a:defRPr>
            </a:lvl2pPr>
            <a:lvl3pPr algn="l">
              <a:defRPr sz="2025" b="1">
                <a:solidFill>
                  <a:srgbClr val="087F83"/>
                </a:solidFill>
                <a:latin typeface="Arial"/>
                <a:ea typeface="Arial"/>
                <a:cs typeface="Arial"/>
              </a:defRPr>
            </a:lvl3pPr>
            <a:lvl4pPr algn="l">
              <a:defRPr sz="2025" b="1">
                <a:solidFill>
                  <a:srgbClr val="087F83"/>
                </a:solidFill>
                <a:latin typeface="Arial"/>
                <a:ea typeface="Arial"/>
                <a:cs typeface="Arial"/>
              </a:defRPr>
            </a:lvl4pPr>
            <a:lvl5pPr algn="l">
              <a:defRPr sz="2025" b="1">
                <a:solidFill>
                  <a:srgbClr val="087F83"/>
                </a:solidFill>
                <a:latin typeface="Arial"/>
                <a:ea typeface="Arial"/>
                <a:cs typeface="Arial"/>
              </a:defRPr>
            </a:lvl5pPr>
            <a:lvl6pPr algn="l">
              <a:defRPr sz="2025" b="1">
                <a:solidFill>
                  <a:srgbClr val="087F83"/>
                </a:solidFill>
                <a:latin typeface="Arial"/>
                <a:ea typeface="Arial"/>
                <a:cs typeface="Arial"/>
              </a:defRPr>
            </a:lvl6pPr>
            <a:lvl7pPr algn="l">
              <a:defRPr sz="2025" b="1">
                <a:solidFill>
                  <a:srgbClr val="087F83"/>
                </a:solidFill>
                <a:latin typeface="Arial"/>
                <a:ea typeface="Arial"/>
                <a:cs typeface="Arial"/>
              </a:defRPr>
            </a:lvl7pPr>
            <a:lvl8pPr algn="l">
              <a:defRPr sz="2025" b="1">
                <a:solidFill>
                  <a:srgbClr val="087F83"/>
                </a:solidFill>
                <a:latin typeface="Arial"/>
                <a:ea typeface="Arial"/>
                <a:cs typeface="Arial"/>
              </a:defRPr>
            </a:lvl8pPr>
            <a:lvl9pPr algn="l">
              <a:defRPr sz="2025" b="1">
                <a:solidFill>
                  <a:srgbClr val="087F83"/>
                </a:solidFill>
                <a:latin typeface="Arial"/>
                <a:ea typeface="Arial"/>
                <a:cs typeface="Arial"/>
              </a:defRPr>
            </a:lvl9pPr>
          </a:lstStyle>
          <a:p xmlns:a="http://schemas.openxmlformats.org/drawingml/2006/main">
            <a:pPr algn="l">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APPROACHES</a:t>
            </a:r>
          </a:p>
        </p:txBody>
      </p:sp>
      <p:sp>
        <p:nvSpPr>
          <p:cNvPr id="16" name="body">
            <a:extLst xmlns:a="http://schemas.openxmlformats.org/drawingml/2006/main">
              <a:ext uri="{FF2B5EF4-FFF2-40B4-BE49-F238E27FC236}">
                <a16:creationId xmlns:a16="http://schemas.microsoft.com/office/drawing/2014/main" id="{4F25CE97-1349-4C8B-A895-903F30F525F5}"/>
              </a:ext>
            </a:extLst>
          </p:cNvPr>
          <p:cNvSpPr>
            <a:spLocks xmlns:a="http://schemas.openxmlformats.org/drawingml/2006/main" noGrp="1"/>
          </p:cNvSpPr>
          <p:nvPr/>
        </p:nvSpPr>
        <p:spPr>
          <a:xfrm xmlns:a="http://schemas.openxmlformats.org/drawingml/2006/main">
            <a:off x="590550" y="2466975"/>
            <a:ext cx="10763250" cy="7833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Taking every allowed x close enough to c, with x ≠ c, makes f(x) as close to L</a:t>
            </a:r>
          </a:p>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as we wish.</a:t>
            </a:r>
          </a:p>
        </p:txBody>
      </p:sp>
      <p:sp>
        <p:nvSpPr>
          <p:cNvPr id="17" name="term">
            <a:extLst xmlns:a="http://schemas.openxmlformats.org/drawingml/2006/main">
              <a:ext uri="{FF2B5EF4-FFF2-40B4-BE49-F238E27FC236}">
                <a16:creationId xmlns:a16="http://schemas.microsoft.com/office/drawing/2014/main" id="{B80045BD-7578-48C7-9E7B-F01577022850}"/>
              </a:ext>
            </a:extLst>
          </p:cNvPr>
          <p:cNvSpPr>
            <a:spLocks xmlns:a="http://schemas.openxmlformats.org/drawingml/2006/main" noGrp="1"/>
          </p:cNvSpPr>
          <p:nvPr/>
        </p:nvSpPr>
        <p:spPr>
          <a:xfrm xmlns:a="http://schemas.openxmlformats.org/drawingml/2006/main">
            <a:off x="590550" y="3886200"/>
            <a:ext cx="10763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1">
                <a:solidFill>
                  <a:srgbClr val="087F83"/>
                </a:solidFill>
                <a:latin typeface="Arial"/>
                <a:ea typeface="Arial"/>
                <a:cs typeface="Arial"/>
              </a:defRPr>
            </a:defPPr>
            <a:lvl1pPr algn="l">
              <a:defRPr sz="2025" b="1">
                <a:solidFill>
                  <a:srgbClr val="087F83"/>
                </a:solidFill>
                <a:latin typeface="Arial"/>
                <a:ea typeface="Arial"/>
                <a:cs typeface="Arial"/>
              </a:defRPr>
            </a:lvl1pPr>
            <a:lvl2pPr algn="l">
              <a:defRPr sz="2025" b="1">
                <a:solidFill>
                  <a:srgbClr val="087F83"/>
                </a:solidFill>
                <a:latin typeface="Arial"/>
                <a:ea typeface="Arial"/>
                <a:cs typeface="Arial"/>
              </a:defRPr>
            </a:lvl2pPr>
            <a:lvl3pPr algn="l">
              <a:defRPr sz="2025" b="1">
                <a:solidFill>
                  <a:srgbClr val="087F83"/>
                </a:solidFill>
                <a:latin typeface="Arial"/>
                <a:ea typeface="Arial"/>
                <a:cs typeface="Arial"/>
              </a:defRPr>
            </a:lvl3pPr>
            <a:lvl4pPr algn="l">
              <a:defRPr sz="2025" b="1">
                <a:solidFill>
                  <a:srgbClr val="087F83"/>
                </a:solidFill>
                <a:latin typeface="Arial"/>
                <a:ea typeface="Arial"/>
                <a:cs typeface="Arial"/>
              </a:defRPr>
            </a:lvl4pPr>
            <a:lvl5pPr algn="l">
              <a:defRPr sz="2025" b="1">
                <a:solidFill>
                  <a:srgbClr val="087F83"/>
                </a:solidFill>
                <a:latin typeface="Arial"/>
                <a:ea typeface="Arial"/>
                <a:cs typeface="Arial"/>
              </a:defRPr>
            </a:lvl5pPr>
            <a:lvl6pPr algn="l">
              <a:defRPr sz="2025" b="1">
                <a:solidFill>
                  <a:srgbClr val="087F83"/>
                </a:solidFill>
                <a:latin typeface="Arial"/>
                <a:ea typeface="Arial"/>
                <a:cs typeface="Arial"/>
              </a:defRPr>
            </a:lvl6pPr>
            <a:lvl7pPr algn="l">
              <a:defRPr sz="2025" b="1">
                <a:solidFill>
                  <a:srgbClr val="087F83"/>
                </a:solidFill>
                <a:latin typeface="Arial"/>
                <a:ea typeface="Arial"/>
                <a:cs typeface="Arial"/>
              </a:defRPr>
            </a:lvl7pPr>
            <a:lvl8pPr algn="l">
              <a:defRPr sz="2025" b="1">
                <a:solidFill>
                  <a:srgbClr val="087F83"/>
                </a:solidFill>
                <a:latin typeface="Arial"/>
                <a:ea typeface="Arial"/>
                <a:cs typeface="Arial"/>
              </a:defRPr>
            </a:lvl8pPr>
            <a:lvl9pPr algn="l">
              <a:defRPr sz="2025" b="1">
                <a:solidFill>
                  <a:srgbClr val="087F83"/>
                </a:solidFill>
                <a:latin typeface="Arial"/>
                <a:ea typeface="Arial"/>
                <a:cs typeface="Arial"/>
              </a:defRPr>
            </a:lvl9pPr>
          </a:lstStyle>
          <a:p xmlns:a="http://schemas.openxmlformats.org/drawingml/2006/main">
            <a:pPr algn="l">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EQUAL TO L IS ALLOWED</a:t>
            </a:r>
          </a:p>
        </p:txBody>
      </p:sp>
      <p:sp>
        <p:nvSpPr>
          <p:cNvPr id="18" name="body">
            <a:extLst xmlns:a="http://schemas.openxmlformats.org/drawingml/2006/main">
              <a:ext uri="{FF2B5EF4-FFF2-40B4-BE49-F238E27FC236}">
                <a16:creationId xmlns:a16="http://schemas.microsoft.com/office/drawing/2014/main" id="{3AD3426F-DC1B-415B-889D-990AA056456C}"/>
              </a:ext>
            </a:extLst>
          </p:cNvPr>
          <p:cNvSpPr>
            <a:spLocks xmlns:a="http://schemas.openxmlformats.org/drawingml/2006/main" noGrp="1"/>
          </p:cNvSpPr>
          <p:nvPr/>
        </p:nvSpPr>
        <p:spPr>
          <a:xfrm xmlns:a="http://schemas.openxmlformats.org/drawingml/2006/main">
            <a:off x="590550" y="4343400"/>
            <a:ext cx="10763250"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Nearby outputs may already equal L.</a:t>
            </a:r>
          </a:p>
        </p:txBody>
      </p:sp>
      <p:sp>
        <p:nvSpPr>
          <p:cNvPr id="19" name="body">
            <a:extLst xmlns:a="http://schemas.openxmlformats.org/drawingml/2006/main">
              <a:ext uri="{FF2B5EF4-FFF2-40B4-BE49-F238E27FC236}">
                <a16:creationId xmlns:a16="http://schemas.microsoft.com/office/drawing/2014/main" id="{705C902C-E923-4020-B8AA-CF54DAE1A334}"/>
              </a:ext>
            </a:extLst>
          </p:cNvPr>
          <p:cNvSpPr>
            <a:spLocks xmlns:a="http://schemas.openxmlformats.org/drawingml/2006/main" noGrp="1"/>
          </p:cNvSpPr>
          <p:nvPr/>
        </p:nvSpPr>
        <p:spPr>
          <a:xfrm xmlns:a="http://schemas.openxmlformats.org/drawingml/2006/main">
            <a:off x="590550" y="5524500"/>
            <a:ext cx="1076325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1">
                <a:solidFill>
                  <a:srgbClr val="087F83"/>
                </a:solidFill>
                <a:latin typeface="Arial"/>
                <a:ea typeface="Arial"/>
                <a:cs typeface="Arial"/>
              </a:defRPr>
            </a:defPPr>
            <a:lvl1pPr algn="l">
              <a:defRPr sz="2325" b="1">
                <a:solidFill>
                  <a:srgbClr val="087F83"/>
                </a:solidFill>
                <a:latin typeface="Arial"/>
                <a:ea typeface="Arial"/>
                <a:cs typeface="Arial"/>
              </a:defRPr>
            </a:lvl1pPr>
            <a:lvl2pPr algn="l">
              <a:defRPr sz="2325" b="1">
                <a:solidFill>
                  <a:srgbClr val="087F83"/>
                </a:solidFill>
                <a:latin typeface="Arial"/>
                <a:ea typeface="Arial"/>
                <a:cs typeface="Arial"/>
              </a:defRPr>
            </a:lvl2pPr>
            <a:lvl3pPr algn="l">
              <a:defRPr sz="2325" b="1">
                <a:solidFill>
                  <a:srgbClr val="087F83"/>
                </a:solidFill>
                <a:latin typeface="Arial"/>
                <a:ea typeface="Arial"/>
                <a:cs typeface="Arial"/>
              </a:defRPr>
            </a:lvl3pPr>
            <a:lvl4pPr algn="l">
              <a:defRPr sz="2325" b="1">
                <a:solidFill>
                  <a:srgbClr val="087F83"/>
                </a:solidFill>
                <a:latin typeface="Arial"/>
                <a:ea typeface="Arial"/>
                <a:cs typeface="Arial"/>
              </a:defRPr>
            </a:lvl4pPr>
            <a:lvl5pPr algn="l">
              <a:defRPr sz="2325" b="1">
                <a:solidFill>
                  <a:srgbClr val="087F83"/>
                </a:solidFill>
                <a:latin typeface="Arial"/>
                <a:ea typeface="Arial"/>
                <a:cs typeface="Arial"/>
              </a:defRPr>
            </a:lvl5pPr>
            <a:lvl6pPr algn="l">
              <a:defRPr sz="2325" b="1">
                <a:solidFill>
                  <a:srgbClr val="087F83"/>
                </a:solidFill>
                <a:latin typeface="Arial"/>
                <a:ea typeface="Arial"/>
                <a:cs typeface="Arial"/>
              </a:defRPr>
            </a:lvl6pPr>
            <a:lvl7pPr algn="l">
              <a:defRPr sz="2325" b="1">
                <a:solidFill>
                  <a:srgbClr val="087F83"/>
                </a:solidFill>
                <a:latin typeface="Arial"/>
                <a:ea typeface="Arial"/>
                <a:cs typeface="Arial"/>
              </a:defRPr>
            </a:lvl7pPr>
            <a:lvl8pPr algn="l">
              <a:defRPr sz="2325" b="1">
                <a:solidFill>
                  <a:srgbClr val="087F83"/>
                </a:solidFill>
                <a:latin typeface="Arial"/>
                <a:ea typeface="Arial"/>
                <a:cs typeface="Arial"/>
              </a:defRPr>
            </a:lvl8pPr>
            <a:lvl9pPr algn="l">
              <a:defRPr sz="2325" b="1">
                <a:solidFill>
                  <a:srgbClr val="087F83"/>
                </a:solidFill>
                <a:latin typeface="Arial"/>
                <a:ea typeface="Arial"/>
                <a:cs typeface="Arial"/>
              </a:defRPr>
            </a:lvl9pPr>
          </a:lstStyle>
          <a:p xmlns:a="http://schemas.openxmlformats.org/drawingml/2006/main">
            <a:pPr algn="l">
              <a:lnSpc>
                <a:spcPct val="112000"/>
              </a:lnSpc>
              <a:buNone/>
              <a:defRPr sz="2325" b="1">
                <a:solidFill>
                  <a:srgbClr val="087F83"/>
                </a:solidFill>
                <a:latin typeface="Arial"/>
                <a:ea typeface="Arial"/>
                <a:cs typeface="Arial"/>
              </a:defRPr>
            </a:pPr>
            <a:r>
              <a:rPr sz="2325" b="1">
                <a:solidFill>
                  <a:srgbClr val="087F83"/>
                </a:solidFill>
                <a:latin typeface="Arial"/>
                <a:ea typeface="Arial"/>
                <a:cs typeface="Arial"/>
              </a:rPr>
              <a:t>A constant nearby output can have a limit.</a:t>
            </a:r>
          </a:p>
        </p:txBody>
      </p:sp>
    </p:spTree>
    <p:extLst>
      <p:ext uri="{BB962C8B-B14F-4D97-AF65-F5344CB8AC3E}">
        <p14:creationId xmlns:p14="http://schemas.microsoft.com/office/powerpoint/2010/main" val="1708767225"/>
      </p:ext>
    </p:extLst>
  </p:cSld>
</p:sld>
</file>

<file path=ppt/slides/slide21.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1.2</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7: a constant nearby output</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7 / QUESTION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21</a:t>
            </a:r>
          </a:p>
        </p:txBody>
      </p:sp>
      <p:sp>
        <p:nvSpPr>
          <p:cNvPr id="15" name="body">
            <a:extLst xmlns:a="http://schemas.openxmlformats.org/drawingml/2006/main">
              <a:ext uri="{FF2B5EF4-FFF2-40B4-BE49-F238E27FC236}">
                <a16:creationId xmlns:a16="http://schemas.microsoft.com/office/drawing/2014/main" id="{00A5577D-951F-467A-9B5F-41FEA7BCD832}"/>
              </a:ext>
            </a:extLst>
          </p:cNvPr>
          <p:cNvSpPr>
            <a:spLocks xmlns:a="http://schemas.openxmlformats.org/drawingml/2006/main" noGrp="1"/>
          </p:cNvSpPr>
          <p:nvPr/>
        </p:nvSpPr>
        <p:spPr>
          <a:xfrm xmlns:a="http://schemas.openxmlformats.org/drawingml/2006/main">
            <a:off x="590550" y="2009775"/>
            <a:ext cx="5095875" cy="7833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1">
                <a:solidFill>
                  <a:srgbClr val="172D34"/>
                </a:solidFill>
                <a:latin typeface="Arial"/>
                <a:ea typeface="Arial"/>
                <a:cs typeface="Arial"/>
              </a:defRPr>
            </a:defPPr>
            <a:lvl1pPr algn="l">
              <a:defRPr sz="2400" b="1">
                <a:solidFill>
                  <a:srgbClr val="172D34"/>
                </a:solidFill>
                <a:latin typeface="Arial"/>
                <a:ea typeface="Arial"/>
                <a:cs typeface="Arial"/>
              </a:defRPr>
            </a:lvl1pPr>
            <a:lvl2pPr algn="l">
              <a:defRPr sz="2400" b="1">
                <a:solidFill>
                  <a:srgbClr val="172D34"/>
                </a:solidFill>
                <a:latin typeface="Arial"/>
                <a:ea typeface="Arial"/>
                <a:cs typeface="Arial"/>
              </a:defRPr>
            </a:lvl2pPr>
            <a:lvl3pPr algn="l">
              <a:defRPr sz="2400" b="1">
                <a:solidFill>
                  <a:srgbClr val="172D34"/>
                </a:solidFill>
                <a:latin typeface="Arial"/>
                <a:ea typeface="Arial"/>
                <a:cs typeface="Arial"/>
              </a:defRPr>
            </a:lvl3pPr>
            <a:lvl4pPr algn="l">
              <a:defRPr sz="2400" b="1">
                <a:solidFill>
                  <a:srgbClr val="172D34"/>
                </a:solidFill>
                <a:latin typeface="Arial"/>
                <a:ea typeface="Arial"/>
                <a:cs typeface="Arial"/>
              </a:defRPr>
            </a:lvl4pPr>
            <a:lvl5pPr algn="l">
              <a:defRPr sz="2400" b="1">
                <a:solidFill>
                  <a:srgbClr val="172D34"/>
                </a:solidFill>
                <a:latin typeface="Arial"/>
                <a:ea typeface="Arial"/>
                <a:cs typeface="Arial"/>
              </a:defRPr>
            </a:lvl5pPr>
            <a:lvl6pPr algn="l">
              <a:defRPr sz="2400" b="1">
                <a:solidFill>
                  <a:srgbClr val="172D34"/>
                </a:solidFill>
                <a:latin typeface="Arial"/>
                <a:ea typeface="Arial"/>
                <a:cs typeface="Arial"/>
              </a:defRPr>
            </a:lvl6pPr>
            <a:lvl7pPr algn="l">
              <a:defRPr sz="2400" b="1">
                <a:solidFill>
                  <a:srgbClr val="172D34"/>
                </a:solidFill>
                <a:latin typeface="Arial"/>
                <a:ea typeface="Arial"/>
                <a:cs typeface="Arial"/>
              </a:defRPr>
            </a:lvl7pPr>
            <a:lvl8pPr algn="l">
              <a:defRPr sz="2400" b="1">
                <a:solidFill>
                  <a:srgbClr val="172D34"/>
                </a:solidFill>
                <a:latin typeface="Arial"/>
                <a:ea typeface="Arial"/>
                <a:cs typeface="Arial"/>
              </a:defRPr>
            </a:lvl8pPr>
            <a:lvl9pPr algn="l">
              <a:defRPr sz="2400" b="1">
                <a:solidFill>
                  <a:srgbClr val="172D34"/>
                </a:solidFill>
                <a:latin typeface="Arial"/>
                <a:ea typeface="Arial"/>
                <a:cs typeface="Arial"/>
              </a:defRPr>
            </a:lvl9pPr>
          </a:lstStyle>
          <a:p xmlns:a="http://schemas.openxmlformats.org/drawingml/2006/main">
            <a:pPr algn="l">
              <a:lnSpc>
                <a:spcPct val="112000"/>
              </a:lnSpc>
              <a:buNone/>
              <a:defRPr sz="2400" b="1">
                <a:solidFill>
                  <a:srgbClr val="172D34"/>
                </a:solidFill>
                <a:latin typeface="Arial"/>
                <a:ea typeface="Arial"/>
                <a:cs typeface="Arial"/>
              </a:defRPr>
            </a:pPr>
            <a:r>
              <a:rPr sz="2400" b="1">
                <a:solidFill>
                  <a:srgbClr val="172D34"/>
                </a:solidFill>
                <a:latin typeface="Arial"/>
                <a:ea typeface="Arial"/>
                <a:cs typeface="Arial"/>
              </a:rPr>
              <a:t>Near x = 2, p(x) = 6</a:t>
            </a:r>
          </a:p>
          <a:p xmlns:a="http://schemas.openxmlformats.org/drawingml/2006/main">
            <a:pPr algn="l">
              <a:lnSpc>
                <a:spcPct val="112000"/>
              </a:lnSpc>
              <a:buNone/>
              <a:defRPr sz="2400" b="1">
                <a:solidFill>
                  <a:srgbClr val="172D34"/>
                </a:solidFill>
                <a:latin typeface="Arial"/>
                <a:ea typeface="Arial"/>
                <a:cs typeface="Arial"/>
              </a:defRPr>
            </a:pPr>
            <a:r>
              <a:rPr sz="2400" b="1">
                <a:solidFill>
                  <a:srgbClr val="172D34"/>
                </a:solidFill>
                <a:latin typeface="Arial"/>
                <a:ea typeface="Arial"/>
                <a:cs typeface="Arial"/>
              </a:rPr>
              <a:t>whenever x ≠ 2.</a:t>
            </a:r>
          </a:p>
        </p:txBody>
      </p:sp>
      <p:sp>
        <p:nvSpPr>
          <p:cNvPr id="16" name="part">
            <a:extLst xmlns:a="http://schemas.openxmlformats.org/drawingml/2006/main">
              <a:ext uri="{FF2B5EF4-FFF2-40B4-BE49-F238E27FC236}">
                <a16:creationId xmlns:a16="http://schemas.microsoft.com/office/drawing/2014/main" id="{4FD21D98-F582-4640-8C41-5B82A0F3C7FA}"/>
              </a:ext>
            </a:extLst>
          </p:cNvPr>
          <p:cNvSpPr>
            <a:spLocks xmlns:a="http://schemas.openxmlformats.org/drawingml/2006/main" noGrp="1"/>
          </p:cNvSpPr>
          <p:nvPr/>
        </p:nvSpPr>
        <p:spPr>
          <a:xfrm xmlns:a="http://schemas.openxmlformats.org/drawingml/2006/main">
            <a:off x="590550" y="33718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7" name="body">
            <a:extLst xmlns:a="http://schemas.openxmlformats.org/drawingml/2006/main">
              <a:ext uri="{FF2B5EF4-FFF2-40B4-BE49-F238E27FC236}">
                <a16:creationId xmlns:a16="http://schemas.microsoft.com/office/drawing/2014/main" id="{319AA5EF-8F3D-4AEE-B61F-55EA2D2D2F71}"/>
              </a:ext>
            </a:extLst>
          </p:cNvPr>
          <p:cNvSpPr>
            <a:spLocks xmlns:a="http://schemas.openxmlformats.org/drawingml/2006/main" noGrp="1"/>
          </p:cNvSpPr>
          <p:nvPr/>
        </p:nvSpPr>
        <p:spPr>
          <a:xfrm xmlns:a="http://schemas.openxmlformats.org/drawingml/2006/main">
            <a:off x="1238250" y="3371850"/>
            <a:ext cx="4448175"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Write the limit as x approaches 2.</a:t>
            </a:r>
          </a:p>
        </p:txBody>
      </p:sp>
      <p:sp>
        <p:nvSpPr>
          <p:cNvPr id="18" name="part">
            <a:extLst xmlns:a="http://schemas.openxmlformats.org/drawingml/2006/main">
              <a:ext uri="{FF2B5EF4-FFF2-40B4-BE49-F238E27FC236}">
                <a16:creationId xmlns:a16="http://schemas.microsoft.com/office/drawing/2014/main" id="{55F30671-A0CA-4A77-8BFE-DB46225AD925}"/>
              </a:ext>
            </a:extLst>
          </p:cNvPr>
          <p:cNvSpPr>
            <a:spLocks xmlns:a="http://schemas.openxmlformats.org/drawingml/2006/main" noGrp="1"/>
          </p:cNvSpPr>
          <p:nvPr/>
        </p:nvSpPr>
        <p:spPr>
          <a:xfrm xmlns:a="http://schemas.openxmlformats.org/drawingml/2006/main">
            <a:off x="590550" y="442912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19" name="body">
            <a:extLst xmlns:a="http://schemas.openxmlformats.org/drawingml/2006/main">
              <a:ext uri="{FF2B5EF4-FFF2-40B4-BE49-F238E27FC236}">
                <a16:creationId xmlns:a16="http://schemas.microsoft.com/office/drawing/2014/main" id="{E9FD8607-1193-4BF6-9908-BD91DA34D9EE}"/>
              </a:ext>
            </a:extLst>
          </p:cNvPr>
          <p:cNvSpPr>
            <a:spLocks xmlns:a="http://schemas.openxmlformats.org/drawingml/2006/main" noGrp="1"/>
          </p:cNvSpPr>
          <p:nvPr/>
        </p:nvSpPr>
        <p:spPr>
          <a:xfrm xmlns:a="http://schemas.openxmlformats.org/drawingml/2006/main">
            <a:off x="1238250" y="4429125"/>
            <a:ext cx="4448175"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State p(2).</a:t>
            </a:r>
          </a:p>
        </p:txBody>
      </p:sp>
      <p:sp>
        <p:nvSpPr>
          <p:cNvPr id="20" name="part">
            <a:extLst xmlns:a="http://schemas.openxmlformats.org/drawingml/2006/main">
              <a:ext uri="{FF2B5EF4-FFF2-40B4-BE49-F238E27FC236}">
                <a16:creationId xmlns:a16="http://schemas.microsoft.com/office/drawing/2014/main" id="{A4DD7BC7-2DF1-4DF2-BE6F-B0B1CDB7B7C7}"/>
              </a:ext>
            </a:extLst>
          </p:cNvPr>
          <p:cNvSpPr>
            <a:spLocks xmlns:a="http://schemas.openxmlformats.org/drawingml/2006/main" noGrp="1"/>
          </p:cNvSpPr>
          <p:nvPr/>
        </p:nvSpPr>
        <p:spPr>
          <a:xfrm xmlns:a="http://schemas.openxmlformats.org/drawingml/2006/main">
            <a:off x="590550" y="517207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21" name="body">
            <a:extLst xmlns:a="http://schemas.openxmlformats.org/drawingml/2006/main">
              <a:ext uri="{FF2B5EF4-FFF2-40B4-BE49-F238E27FC236}">
                <a16:creationId xmlns:a16="http://schemas.microsoft.com/office/drawing/2014/main" id="{3ED0F4C6-6BB9-4B9B-B5CC-5E9370E6D507}"/>
              </a:ext>
            </a:extLst>
          </p:cNvPr>
          <p:cNvSpPr>
            <a:spLocks xmlns:a="http://schemas.openxmlformats.org/drawingml/2006/main" noGrp="1"/>
          </p:cNvSpPr>
          <p:nvPr/>
        </p:nvSpPr>
        <p:spPr>
          <a:xfrm xmlns:a="http://schemas.openxmlformats.org/drawingml/2006/main">
            <a:off x="1238250" y="5172075"/>
            <a:ext cx="4448175"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72D34"/>
                </a:solidFill>
                <a:latin typeface="Arial"/>
                <a:ea typeface="Arial"/>
                <a:cs typeface="Arial"/>
              </a:defRPr>
            </a:defPPr>
            <a:lvl1pPr algn="l">
              <a:defRPr sz="2175" b="0">
                <a:solidFill>
                  <a:srgbClr val="172D34"/>
                </a:solidFill>
                <a:latin typeface="Arial"/>
                <a:ea typeface="Arial"/>
                <a:cs typeface="Arial"/>
              </a:defRPr>
            </a:lvl1pPr>
            <a:lvl2pPr algn="l">
              <a:defRPr sz="2175" b="0">
                <a:solidFill>
                  <a:srgbClr val="172D34"/>
                </a:solidFill>
                <a:latin typeface="Arial"/>
                <a:ea typeface="Arial"/>
                <a:cs typeface="Arial"/>
              </a:defRPr>
            </a:lvl2pPr>
            <a:lvl3pPr algn="l">
              <a:defRPr sz="2175" b="0">
                <a:solidFill>
                  <a:srgbClr val="172D34"/>
                </a:solidFill>
                <a:latin typeface="Arial"/>
                <a:ea typeface="Arial"/>
                <a:cs typeface="Arial"/>
              </a:defRPr>
            </a:lvl3pPr>
            <a:lvl4pPr algn="l">
              <a:defRPr sz="2175" b="0">
                <a:solidFill>
                  <a:srgbClr val="172D34"/>
                </a:solidFill>
                <a:latin typeface="Arial"/>
                <a:ea typeface="Arial"/>
                <a:cs typeface="Arial"/>
              </a:defRPr>
            </a:lvl4pPr>
            <a:lvl5pPr algn="l">
              <a:defRPr sz="2175" b="0">
                <a:solidFill>
                  <a:srgbClr val="172D34"/>
                </a:solidFill>
                <a:latin typeface="Arial"/>
                <a:ea typeface="Arial"/>
                <a:cs typeface="Arial"/>
              </a:defRPr>
            </a:lvl5pPr>
            <a:lvl6pPr algn="l">
              <a:defRPr sz="2175" b="0">
                <a:solidFill>
                  <a:srgbClr val="172D34"/>
                </a:solidFill>
                <a:latin typeface="Arial"/>
                <a:ea typeface="Arial"/>
                <a:cs typeface="Arial"/>
              </a:defRPr>
            </a:lvl6pPr>
            <a:lvl7pPr algn="l">
              <a:defRPr sz="2175" b="0">
                <a:solidFill>
                  <a:srgbClr val="172D34"/>
                </a:solidFill>
                <a:latin typeface="Arial"/>
                <a:ea typeface="Arial"/>
                <a:cs typeface="Arial"/>
              </a:defRPr>
            </a:lvl7pPr>
            <a:lvl8pPr algn="l">
              <a:defRPr sz="2175" b="0">
                <a:solidFill>
                  <a:srgbClr val="172D34"/>
                </a:solidFill>
                <a:latin typeface="Arial"/>
                <a:ea typeface="Arial"/>
                <a:cs typeface="Arial"/>
              </a:defRPr>
            </a:lvl8pPr>
            <a:lvl9pPr algn="l">
              <a:defRPr sz="2175" b="0">
                <a:solidFill>
                  <a:srgbClr val="172D34"/>
                </a:solidFill>
                <a:latin typeface="Arial"/>
                <a:ea typeface="Arial"/>
                <a:cs typeface="Arial"/>
              </a:defRPr>
            </a:lvl9pPr>
          </a:lstStyle>
          <a:p xmlns:a="http://schemas.openxmlformats.org/drawingml/2006/main">
            <a:pPr algn="l">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Must the nearby outputs change in</a:t>
            </a:r>
          </a:p>
          <a:p xmlns:a="http://schemas.openxmlformats.org/drawingml/2006/main">
            <a:pPr algn="l">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order to have a limit?</a:t>
            </a:r>
          </a:p>
        </p:txBody>
      </p:sp>
      <p:graphicFrame>
        <p:nvGraphicFramePr>
          <p:cNvPr id="22" name="Chart">
            <a:extLst xmlns:a="http://schemas.openxmlformats.org/drawingml/2006/main">
              <a:ext uri="{FF2B5EF4-FFF2-40B4-BE49-F238E27FC236}">
                <a16:creationId xmlns:a16="http://schemas.microsoft.com/office/drawing/2014/main" id="{859F6992-196E-4655-A07A-EB3E95345E15}"/>
              </a:ext>
            </a:extLst>
          </p:cNvPr>
          <p:cNvGraphicFramePr/>
          <p:nvPr/>
        </p:nvGraphicFramePr>
        <p:xfrm>
          <a:off xmlns:a="http://schemas.openxmlformats.org/drawingml/2006/main" x="6162675" y="1952625"/>
          <a:ext xmlns:a="http://schemas.openxmlformats.org/drawingml/2006/main" cx="5257800" cy="3714750"/>
        </p:xfrm>
        <a:graphic xmlns:a="http://schemas.openxmlformats.org/drawingml/2006/main">
          <a:graphicData uri="http://schemas.openxmlformats.org/drawingml/2006/chart">
            <c:chart xmlns:r="http://schemas.openxmlformats.org/officeDocument/2006/relationships" xmlns:c="http://schemas.openxmlformats.org/drawingml/2006/chart" r:id="R6983372762e24d66"/>
          </a:graphicData>
        </a:graphic>
      </p:graphicFrame>
    </p:spTree>
    <p:extLst>
      <p:ext uri="{BB962C8B-B14F-4D97-AF65-F5344CB8AC3E}">
        <p14:creationId xmlns:p14="http://schemas.microsoft.com/office/powerpoint/2010/main" val="1708767225"/>
      </p:ext>
    </p:extLst>
  </p:cSld>
</p:sld>
</file>

<file path=ppt/slides/slide22.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1.2</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7: worked answer</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7 / KEY AND EXPLANATION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22</a:t>
            </a:r>
          </a:p>
        </p:txBody>
      </p:sp>
      <p:sp>
        <p:nvSpPr>
          <p:cNvPr id="15" name="part">
            <a:extLst xmlns:a="http://schemas.openxmlformats.org/drawingml/2006/main">
              <a:ext uri="{FF2B5EF4-FFF2-40B4-BE49-F238E27FC236}">
                <a16:creationId xmlns:a16="http://schemas.microsoft.com/office/drawing/2014/main" id="{FF2B5F34-DD3F-4649-9ADD-BFDFE76A5F59}"/>
              </a:ext>
            </a:extLst>
          </p:cNvPr>
          <p:cNvSpPr>
            <a:spLocks xmlns:a="http://schemas.openxmlformats.org/drawingml/2006/main" noGrp="1"/>
          </p:cNvSpPr>
          <p:nvPr/>
        </p:nvSpPr>
        <p:spPr>
          <a:xfrm xmlns:a="http://schemas.openxmlformats.org/drawingml/2006/main">
            <a:off x="590550" y="2200275"/>
            <a:ext cx="5524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6" name="limit-operator">
            <a:extLst xmlns:a="http://schemas.openxmlformats.org/drawingml/2006/main">
              <a:ext uri="{FF2B5EF4-FFF2-40B4-BE49-F238E27FC236}">
                <a16:creationId xmlns:a16="http://schemas.microsoft.com/office/drawing/2014/main" id="{696E35E5-7184-4D17-B761-DE0D1DC510F6}"/>
              </a:ext>
            </a:extLst>
          </p:cNvPr>
          <p:cNvSpPr>
            <a:spLocks xmlns:a="http://schemas.openxmlformats.org/drawingml/2006/main" noGrp="1"/>
          </p:cNvSpPr>
          <p:nvPr/>
        </p:nvSpPr>
        <p:spPr>
          <a:xfrm xmlns:a="http://schemas.openxmlformats.org/drawingml/2006/main">
            <a:off x="1333500" y="2009775"/>
            <a:ext cx="7810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000" b="1">
                <a:solidFill>
                  <a:srgbClr val="087F83"/>
                </a:solidFill>
                <a:latin typeface="Arial"/>
                <a:ea typeface="Arial"/>
                <a:cs typeface="Arial"/>
              </a:defRPr>
            </a:defPPr>
            <a:lvl1pPr algn="ctr">
              <a:defRPr sz="3000" b="1">
                <a:solidFill>
                  <a:srgbClr val="087F83"/>
                </a:solidFill>
                <a:latin typeface="Arial"/>
                <a:ea typeface="Arial"/>
                <a:cs typeface="Arial"/>
              </a:defRPr>
            </a:lvl1pPr>
            <a:lvl2pPr algn="ctr">
              <a:defRPr sz="3000" b="1">
                <a:solidFill>
                  <a:srgbClr val="087F83"/>
                </a:solidFill>
                <a:latin typeface="Arial"/>
                <a:ea typeface="Arial"/>
                <a:cs typeface="Arial"/>
              </a:defRPr>
            </a:lvl2pPr>
            <a:lvl3pPr algn="ctr">
              <a:defRPr sz="3000" b="1">
                <a:solidFill>
                  <a:srgbClr val="087F83"/>
                </a:solidFill>
                <a:latin typeface="Arial"/>
                <a:ea typeface="Arial"/>
                <a:cs typeface="Arial"/>
              </a:defRPr>
            </a:lvl3pPr>
            <a:lvl4pPr algn="ctr">
              <a:defRPr sz="3000" b="1">
                <a:solidFill>
                  <a:srgbClr val="087F83"/>
                </a:solidFill>
                <a:latin typeface="Arial"/>
                <a:ea typeface="Arial"/>
                <a:cs typeface="Arial"/>
              </a:defRPr>
            </a:lvl4pPr>
            <a:lvl5pPr algn="ctr">
              <a:defRPr sz="3000" b="1">
                <a:solidFill>
                  <a:srgbClr val="087F83"/>
                </a:solidFill>
                <a:latin typeface="Arial"/>
                <a:ea typeface="Arial"/>
                <a:cs typeface="Arial"/>
              </a:defRPr>
            </a:lvl5pPr>
            <a:lvl6pPr algn="ctr">
              <a:defRPr sz="3000" b="1">
                <a:solidFill>
                  <a:srgbClr val="087F83"/>
                </a:solidFill>
                <a:latin typeface="Arial"/>
                <a:ea typeface="Arial"/>
                <a:cs typeface="Arial"/>
              </a:defRPr>
            </a:lvl6pPr>
            <a:lvl7pPr algn="ctr">
              <a:defRPr sz="3000" b="1">
                <a:solidFill>
                  <a:srgbClr val="087F83"/>
                </a:solidFill>
                <a:latin typeface="Arial"/>
                <a:ea typeface="Arial"/>
                <a:cs typeface="Arial"/>
              </a:defRPr>
            </a:lvl7pPr>
            <a:lvl8pPr algn="ctr">
              <a:defRPr sz="3000" b="1">
                <a:solidFill>
                  <a:srgbClr val="087F83"/>
                </a:solidFill>
                <a:latin typeface="Arial"/>
                <a:ea typeface="Arial"/>
                <a:cs typeface="Arial"/>
              </a:defRPr>
            </a:lvl8pPr>
            <a:lvl9pPr algn="ctr">
              <a:defRPr sz="3000" b="1">
                <a:solidFill>
                  <a:srgbClr val="087F83"/>
                </a:solidFill>
                <a:latin typeface="Arial"/>
                <a:ea typeface="Arial"/>
                <a:cs typeface="Arial"/>
              </a:defRPr>
            </a:lvl9pPr>
          </a:lstStyle>
          <a:p xmlns:a="http://schemas.openxmlformats.org/drawingml/2006/main">
            <a:pPr algn="ctr">
              <a:lnSpc>
                <a:spcPct val="112000"/>
              </a:lnSpc>
              <a:buNone/>
              <a:defRPr sz="3000" b="1">
                <a:solidFill>
                  <a:srgbClr val="087F83"/>
                </a:solidFill>
                <a:latin typeface="Arial"/>
                <a:ea typeface="Arial"/>
                <a:cs typeface="Arial"/>
              </a:defRPr>
            </a:pPr>
            <a:r>
              <a:rPr sz="3000" b="1">
                <a:solidFill>
                  <a:srgbClr val="087F83"/>
                </a:solidFill>
                <a:latin typeface="Arial"/>
                <a:ea typeface="Arial"/>
                <a:cs typeface="Arial"/>
              </a:rPr>
              <a:t>lim</a:t>
            </a:r>
          </a:p>
        </p:txBody>
      </p:sp>
      <p:sp>
        <p:nvSpPr>
          <p:cNvPr id="17" name="limit-subscript">
            <a:extLst xmlns:a="http://schemas.openxmlformats.org/drawingml/2006/main">
              <a:ext uri="{FF2B5EF4-FFF2-40B4-BE49-F238E27FC236}">
                <a16:creationId xmlns:a16="http://schemas.microsoft.com/office/drawing/2014/main" id="{C8217CE4-AEA9-4BB4-B283-019B092B8440}"/>
              </a:ext>
            </a:extLst>
          </p:cNvPr>
          <p:cNvSpPr>
            <a:spLocks xmlns:a="http://schemas.openxmlformats.org/drawingml/2006/main" noGrp="1"/>
          </p:cNvSpPr>
          <p:nvPr/>
        </p:nvSpPr>
        <p:spPr>
          <a:xfrm xmlns:a="http://schemas.openxmlformats.org/drawingml/2006/main">
            <a:off x="1266825" y="2497455"/>
            <a:ext cx="9144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650" b="0">
                <a:solidFill>
                  <a:srgbClr val="087F83"/>
                </a:solidFill>
                <a:latin typeface="Arial"/>
                <a:ea typeface="Arial"/>
                <a:cs typeface="Arial"/>
              </a:defRPr>
            </a:defPPr>
            <a:lvl1pPr algn="ctr">
              <a:defRPr sz="1650" b="0">
                <a:solidFill>
                  <a:srgbClr val="087F83"/>
                </a:solidFill>
                <a:latin typeface="Arial"/>
                <a:ea typeface="Arial"/>
                <a:cs typeface="Arial"/>
              </a:defRPr>
            </a:lvl1pPr>
            <a:lvl2pPr algn="ctr">
              <a:defRPr sz="1650" b="0">
                <a:solidFill>
                  <a:srgbClr val="087F83"/>
                </a:solidFill>
                <a:latin typeface="Arial"/>
                <a:ea typeface="Arial"/>
                <a:cs typeface="Arial"/>
              </a:defRPr>
            </a:lvl2pPr>
            <a:lvl3pPr algn="ctr">
              <a:defRPr sz="1650" b="0">
                <a:solidFill>
                  <a:srgbClr val="087F83"/>
                </a:solidFill>
                <a:latin typeface="Arial"/>
                <a:ea typeface="Arial"/>
                <a:cs typeface="Arial"/>
              </a:defRPr>
            </a:lvl3pPr>
            <a:lvl4pPr algn="ctr">
              <a:defRPr sz="1650" b="0">
                <a:solidFill>
                  <a:srgbClr val="087F83"/>
                </a:solidFill>
                <a:latin typeface="Arial"/>
                <a:ea typeface="Arial"/>
                <a:cs typeface="Arial"/>
              </a:defRPr>
            </a:lvl4pPr>
            <a:lvl5pPr algn="ctr">
              <a:defRPr sz="1650" b="0">
                <a:solidFill>
                  <a:srgbClr val="087F83"/>
                </a:solidFill>
                <a:latin typeface="Arial"/>
                <a:ea typeface="Arial"/>
                <a:cs typeface="Arial"/>
              </a:defRPr>
            </a:lvl5pPr>
            <a:lvl6pPr algn="ctr">
              <a:defRPr sz="1650" b="0">
                <a:solidFill>
                  <a:srgbClr val="087F83"/>
                </a:solidFill>
                <a:latin typeface="Arial"/>
                <a:ea typeface="Arial"/>
                <a:cs typeface="Arial"/>
              </a:defRPr>
            </a:lvl6pPr>
            <a:lvl7pPr algn="ctr">
              <a:defRPr sz="1650" b="0">
                <a:solidFill>
                  <a:srgbClr val="087F83"/>
                </a:solidFill>
                <a:latin typeface="Arial"/>
                <a:ea typeface="Arial"/>
                <a:cs typeface="Arial"/>
              </a:defRPr>
            </a:lvl7pPr>
            <a:lvl8pPr algn="ctr">
              <a:defRPr sz="1650" b="0">
                <a:solidFill>
                  <a:srgbClr val="087F83"/>
                </a:solidFill>
                <a:latin typeface="Arial"/>
                <a:ea typeface="Arial"/>
                <a:cs typeface="Arial"/>
              </a:defRPr>
            </a:lvl8pPr>
            <a:lvl9pPr algn="ctr">
              <a:defRPr sz="1650" b="0">
                <a:solidFill>
                  <a:srgbClr val="087F83"/>
                </a:solidFill>
                <a:latin typeface="Arial"/>
                <a:ea typeface="Arial"/>
                <a:cs typeface="Arial"/>
              </a:defRPr>
            </a:lvl9pPr>
          </a:lstStyle>
          <a:p xmlns:a="http://schemas.openxmlformats.org/drawingml/2006/main">
            <a:pPr algn="ctr">
              <a:lnSpc>
                <a:spcPct val="112000"/>
              </a:lnSpc>
              <a:buNone/>
              <a:defRPr sz="1650" b="0">
                <a:solidFill>
                  <a:srgbClr val="087F83"/>
                </a:solidFill>
                <a:latin typeface="Arial"/>
                <a:ea typeface="Arial"/>
                <a:cs typeface="Arial"/>
              </a:defRPr>
            </a:pPr>
            <a:r>
              <a:rPr sz="1650" b="0">
                <a:solidFill>
                  <a:srgbClr val="087F83"/>
                </a:solidFill>
                <a:latin typeface="Arial"/>
                <a:ea typeface="Arial"/>
                <a:cs typeface="Arial"/>
              </a:rPr>
              <a:t>x → 2</a:t>
            </a:r>
          </a:p>
        </p:txBody>
      </p:sp>
      <p:sp>
        <p:nvSpPr>
          <p:cNvPr id="18" name="limit-expression">
            <a:extLst xmlns:a="http://schemas.openxmlformats.org/drawingml/2006/main">
              <a:ext uri="{FF2B5EF4-FFF2-40B4-BE49-F238E27FC236}">
                <a16:creationId xmlns:a16="http://schemas.microsoft.com/office/drawing/2014/main" id="{9801C3FC-67DE-41FA-8D15-1F4B2C0CD76A}"/>
              </a:ext>
            </a:extLst>
          </p:cNvPr>
          <p:cNvSpPr>
            <a:spLocks xmlns:a="http://schemas.openxmlformats.org/drawingml/2006/main" noGrp="1"/>
          </p:cNvSpPr>
          <p:nvPr/>
        </p:nvSpPr>
        <p:spPr>
          <a:xfrm xmlns:a="http://schemas.openxmlformats.org/drawingml/2006/main">
            <a:off x="2305050" y="2009775"/>
            <a:ext cx="1458754"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3000" b="1">
                <a:solidFill>
                  <a:srgbClr val="087F83"/>
                </a:solidFill>
                <a:latin typeface="Arial"/>
                <a:ea typeface="Arial"/>
                <a:cs typeface="Arial"/>
              </a:defRPr>
            </a:defPPr>
            <a:lvl1pPr algn="l">
              <a:defRPr sz="3000" b="1">
                <a:solidFill>
                  <a:srgbClr val="087F83"/>
                </a:solidFill>
                <a:latin typeface="Arial"/>
                <a:ea typeface="Arial"/>
                <a:cs typeface="Arial"/>
              </a:defRPr>
            </a:lvl1pPr>
            <a:lvl2pPr algn="l">
              <a:defRPr sz="3000" b="1">
                <a:solidFill>
                  <a:srgbClr val="087F83"/>
                </a:solidFill>
                <a:latin typeface="Arial"/>
                <a:ea typeface="Arial"/>
                <a:cs typeface="Arial"/>
              </a:defRPr>
            </a:lvl2pPr>
            <a:lvl3pPr algn="l">
              <a:defRPr sz="3000" b="1">
                <a:solidFill>
                  <a:srgbClr val="087F83"/>
                </a:solidFill>
                <a:latin typeface="Arial"/>
                <a:ea typeface="Arial"/>
                <a:cs typeface="Arial"/>
              </a:defRPr>
            </a:lvl3pPr>
            <a:lvl4pPr algn="l">
              <a:defRPr sz="3000" b="1">
                <a:solidFill>
                  <a:srgbClr val="087F83"/>
                </a:solidFill>
                <a:latin typeface="Arial"/>
                <a:ea typeface="Arial"/>
                <a:cs typeface="Arial"/>
              </a:defRPr>
            </a:lvl4pPr>
            <a:lvl5pPr algn="l">
              <a:defRPr sz="3000" b="1">
                <a:solidFill>
                  <a:srgbClr val="087F83"/>
                </a:solidFill>
                <a:latin typeface="Arial"/>
                <a:ea typeface="Arial"/>
                <a:cs typeface="Arial"/>
              </a:defRPr>
            </a:lvl5pPr>
            <a:lvl6pPr algn="l">
              <a:defRPr sz="3000" b="1">
                <a:solidFill>
                  <a:srgbClr val="087F83"/>
                </a:solidFill>
                <a:latin typeface="Arial"/>
                <a:ea typeface="Arial"/>
                <a:cs typeface="Arial"/>
              </a:defRPr>
            </a:lvl6pPr>
            <a:lvl7pPr algn="l">
              <a:defRPr sz="3000" b="1">
                <a:solidFill>
                  <a:srgbClr val="087F83"/>
                </a:solidFill>
                <a:latin typeface="Arial"/>
                <a:ea typeface="Arial"/>
                <a:cs typeface="Arial"/>
              </a:defRPr>
            </a:lvl7pPr>
            <a:lvl8pPr algn="l">
              <a:defRPr sz="3000" b="1">
                <a:solidFill>
                  <a:srgbClr val="087F83"/>
                </a:solidFill>
                <a:latin typeface="Arial"/>
                <a:ea typeface="Arial"/>
                <a:cs typeface="Arial"/>
              </a:defRPr>
            </a:lvl8pPr>
            <a:lvl9pPr algn="l">
              <a:defRPr sz="3000" b="1">
                <a:solidFill>
                  <a:srgbClr val="087F83"/>
                </a:solidFill>
                <a:latin typeface="Arial"/>
                <a:ea typeface="Arial"/>
                <a:cs typeface="Arial"/>
              </a:defRPr>
            </a:lvl9pPr>
          </a:lstStyle>
          <a:p xmlns:a="http://schemas.openxmlformats.org/drawingml/2006/main">
            <a:pPr algn="l">
              <a:lnSpc>
                <a:spcPct val="112000"/>
              </a:lnSpc>
              <a:buNone/>
              <a:defRPr sz="3000" b="1">
                <a:solidFill>
                  <a:srgbClr val="087F83"/>
                </a:solidFill>
                <a:latin typeface="Arial"/>
                <a:ea typeface="Arial"/>
                <a:cs typeface="Arial"/>
              </a:defRPr>
            </a:pPr>
            <a:r>
              <a:rPr sz="3000" b="1">
                <a:solidFill>
                  <a:srgbClr val="087F83"/>
                </a:solidFill>
                <a:latin typeface="Arial"/>
                <a:ea typeface="Arial"/>
                <a:cs typeface="Arial"/>
              </a:rPr>
              <a:t>p(x) = 6</a:t>
            </a:r>
          </a:p>
        </p:txBody>
      </p:sp>
      <p:sp>
        <p:nvSpPr>
          <p:cNvPr id="19" name="part">
            <a:extLst xmlns:a="http://schemas.openxmlformats.org/drawingml/2006/main">
              <a:ext uri="{FF2B5EF4-FFF2-40B4-BE49-F238E27FC236}">
                <a16:creationId xmlns:a16="http://schemas.microsoft.com/office/drawing/2014/main" id="{22D2354E-5BDA-4389-8FAB-0D8022BF69C4}"/>
              </a:ext>
            </a:extLst>
          </p:cNvPr>
          <p:cNvSpPr>
            <a:spLocks xmlns:a="http://schemas.openxmlformats.org/drawingml/2006/main" noGrp="1"/>
          </p:cNvSpPr>
          <p:nvPr/>
        </p:nvSpPr>
        <p:spPr>
          <a:xfrm xmlns:a="http://schemas.openxmlformats.org/drawingml/2006/main">
            <a:off x="590550" y="358140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20" name="body">
            <a:extLst xmlns:a="http://schemas.openxmlformats.org/drawingml/2006/main">
              <a:ext uri="{FF2B5EF4-FFF2-40B4-BE49-F238E27FC236}">
                <a16:creationId xmlns:a16="http://schemas.microsoft.com/office/drawing/2014/main" id="{A8392E43-C247-45EC-BD7C-6CE39243EAC2}"/>
              </a:ext>
            </a:extLst>
          </p:cNvPr>
          <p:cNvSpPr>
            <a:spLocks xmlns:a="http://schemas.openxmlformats.org/drawingml/2006/main" noGrp="1"/>
          </p:cNvSpPr>
          <p:nvPr/>
        </p:nvSpPr>
        <p:spPr>
          <a:xfrm xmlns:a="http://schemas.openxmlformats.org/drawingml/2006/main">
            <a:off x="1238250" y="3581400"/>
            <a:ext cx="4448175"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p(2) = −2</a:t>
            </a:r>
          </a:p>
        </p:txBody>
      </p:sp>
      <p:sp>
        <p:nvSpPr>
          <p:cNvPr id="21" name="part">
            <a:extLst xmlns:a="http://schemas.openxmlformats.org/drawingml/2006/main">
              <a:ext uri="{FF2B5EF4-FFF2-40B4-BE49-F238E27FC236}">
                <a16:creationId xmlns:a16="http://schemas.microsoft.com/office/drawing/2014/main" id="{94DF9929-5D20-43C8-878C-C0BE369A4371}"/>
              </a:ext>
            </a:extLst>
          </p:cNvPr>
          <p:cNvSpPr>
            <a:spLocks xmlns:a="http://schemas.openxmlformats.org/drawingml/2006/main" noGrp="1"/>
          </p:cNvSpPr>
          <p:nvPr/>
        </p:nvSpPr>
        <p:spPr>
          <a:xfrm xmlns:a="http://schemas.openxmlformats.org/drawingml/2006/main">
            <a:off x="590550" y="46291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22" name="body">
            <a:extLst xmlns:a="http://schemas.openxmlformats.org/drawingml/2006/main">
              <a:ext uri="{FF2B5EF4-FFF2-40B4-BE49-F238E27FC236}">
                <a16:creationId xmlns:a16="http://schemas.microsoft.com/office/drawing/2014/main" id="{3A5AF7F0-74C1-4456-8D78-6EE20948239D}"/>
              </a:ext>
            </a:extLst>
          </p:cNvPr>
          <p:cNvSpPr>
            <a:spLocks xmlns:a="http://schemas.openxmlformats.org/drawingml/2006/main" noGrp="1"/>
          </p:cNvSpPr>
          <p:nvPr/>
        </p:nvSpPr>
        <p:spPr>
          <a:xfrm xmlns:a="http://schemas.openxmlformats.org/drawingml/2006/main">
            <a:off x="1238250" y="4629150"/>
            <a:ext cx="4448175" cy="10374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72D34"/>
                </a:solidFill>
                <a:latin typeface="Arial"/>
                <a:ea typeface="Arial"/>
                <a:cs typeface="Arial"/>
              </a:defRPr>
            </a:defPPr>
            <a:lvl1pPr algn="l">
              <a:defRPr sz="2175" b="0">
                <a:solidFill>
                  <a:srgbClr val="172D34"/>
                </a:solidFill>
                <a:latin typeface="Arial"/>
                <a:ea typeface="Arial"/>
                <a:cs typeface="Arial"/>
              </a:defRPr>
            </a:lvl1pPr>
            <a:lvl2pPr algn="l">
              <a:defRPr sz="2175" b="0">
                <a:solidFill>
                  <a:srgbClr val="172D34"/>
                </a:solidFill>
                <a:latin typeface="Arial"/>
                <a:ea typeface="Arial"/>
                <a:cs typeface="Arial"/>
              </a:defRPr>
            </a:lvl2pPr>
            <a:lvl3pPr algn="l">
              <a:defRPr sz="2175" b="0">
                <a:solidFill>
                  <a:srgbClr val="172D34"/>
                </a:solidFill>
                <a:latin typeface="Arial"/>
                <a:ea typeface="Arial"/>
                <a:cs typeface="Arial"/>
              </a:defRPr>
            </a:lvl3pPr>
            <a:lvl4pPr algn="l">
              <a:defRPr sz="2175" b="0">
                <a:solidFill>
                  <a:srgbClr val="172D34"/>
                </a:solidFill>
                <a:latin typeface="Arial"/>
                <a:ea typeface="Arial"/>
                <a:cs typeface="Arial"/>
              </a:defRPr>
            </a:lvl4pPr>
            <a:lvl5pPr algn="l">
              <a:defRPr sz="2175" b="0">
                <a:solidFill>
                  <a:srgbClr val="172D34"/>
                </a:solidFill>
                <a:latin typeface="Arial"/>
                <a:ea typeface="Arial"/>
                <a:cs typeface="Arial"/>
              </a:defRPr>
            </a:lvl5pPr>
            <a:lvl6pPr algn="l">
              <a:defRPr sz="2175" b="0">
                <a:solidFill>
                  <a:srgbClr val="172D34"/>
                </a:solidFill>
                <a:latin typeface="Arial"/>
                <a:ea typeface="Arial"/>
                <a:cs typeface="Arial"/>
              </a:defRPr>
            </a:lvl6pPr>
            <a:lvl7pPr algn="l">
              <a:defRPr sz="2175" b="0">
                <a:solidFill>
                  <a:srgbClr val="172D34"/>
                </a:solidFill>
                <a:latin typeface="Arial"/>
                <a:ea typeface="Arial"/>
                <a:cs typeface="Arial"/>
              </a:defRPr>
            </a:lvl7pPr>
            <a:lvl8pPr algn="l">
              <a:defRPr sz="2175" b="0">
                <a:solidFill>
                  <a:srgbClr val="172D34"/>
                </a:solidFill>
                <a:latin typeface="Arial"/>
                <a:ea typeface="Arial"/>
                <a:cs typeface="Arial"/>
              </a:defRPr>
            </a:lvl8pPr>
            <a:lvl9pPr algn="l">
              <a:defRPr sz="2175" b="0">
                <a:solidFill>
                  <a:srgbClr val="172D34"/>
                </a:solidFill>
                <a:latin typeface="Arial"/>
                <a:ea typeface="Arial"/>
                <a:cs typeface="Arial"/>
              </a:defRPr>
            </a:lvl9pPr>
          </a:lstStyle>
          <a:p xmlns:a="http://schemas.openxmlformats.org/drawingml/2006/main">
            <a:pPr algn="l">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No. Nearby outputs already equal</a:t>
            </a:r>
          </a:p>
          <a:p xmlns:a="http://schemas.openxmlformats.org/drawingml/2006/main">
            <a:pPr algn="l">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6, so they are as close to 6 as we</a:t>
            </a:r>
          </a:p>
          <a:p xmlns:a="http://schemas.openxmlformats.org/drawingml/2006/main">
            <a:pPr algn="l">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wish.</a:t>
            </a:r>
          </a:p>
        </p:txBody>
      </p:sp>
      <p:graphicFrame>
        <p:nvGraphicFramePr>
          <p:cNvPr id="23" name="Chart">
            <a:extLst xmlns:a="http://schemas.openxmlformats.org/drawingml/2006/main">
              <a:ext uri="{FF2B5EF4-FFF2-40B4-BE49-F238E27FC236}">
                <a16:creationId xmlns:a16="http://schemas.microsoft.com/office/drawing/2014/main" id="{D109F346-66C0-4760-ADB9-C056DB22D630}"/>
              </a:ext>
            </a:extLst>
          </p:cNvPr>
          <p:cNvGraphicFramePr/>
          <p:nvPr/>
        </p:nvGraphicFramePr>
        <p:xfrm>
          <a:off xmlns:a="http://schemas.openxmlformats.org/drawingml/2006/main" x="6162675" y="1952625"/>
          <a:ext xmlns:a="http://schemas.openxmlformats.org/drawingml/2006/main" cx="5257800" cy="3714750"/>
        </p:xfrm>
        <a:graphic xmlns:a="http://schemas.openxmlformats.org/drawingml/2006/main">
          <a:graphicData uri="http://schemas.openxmlformats.org/drawingml/2006/chart">
            <c:chart xmlns:r="http://schemas.openxmlformats.org/officeDocument/2006/relationships" xmlns:c="http://schemas.openxmlformats.org/drawingml/2006/chart" r:id="Rc2384dd934a543a1"/>
          </a:graphicData>
        </a:graphic>
      </p:graphicFrame>
    </p:spTree>
    <p:extLst>
      <p:ext uri="{BB962C8B-B14F-4D97-AF65-F5344CB8AC3E}">
        <p14:creationId xmlns:p14="http://schemas.microsoft.com/office/powerpoint/2010/main" val="1708767225"/>
      </p:ext>
    </p:extLst>
  </p:cSld>
</p:sld>
</file>

<file path=ppt/slides/slide23.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1.2</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Exit question: the correct statement</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CLOSING CHECK</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23</a:t>
            </a:r>
          </a:p>
        </p:txBody>
      </p:sp>
      <p:sp>
        <p:nvSpPr>
          <p:cNvPr id="15" name="body">
            <a:extLst xmlns:a="http://schemas.openxmlformats.org/drawingml/2006/main">
              <a:ext uri="{FF2B5EF4-FFF2-40B4-BE49-F238E27FC236}">
                <a16:creationId xmlns:a16="http://schemas.microsoft.com/office/drawing/2014/main" id="{4E40B299-7E9A-416B-A77E-C003FFD0A962}"/>
              </a:ext>
            </a:extLst>
          </p:cNvPr>
          <p:cNvSpPr>
            <a:spLocks xmlns:a="http://schemas.openxmlformats.org/drawingml/2006/main" noGrp="1"/>
          </p:cNvSpPr>
          <p:nvPr/>
        </p:nvSpPr>
        <p:spPr>
          <a:xfrm xmlns:a="http://schemas.openxmlformats.org/drawingml/2006/main">
            <a:off x="590550" y="2009775"/>
            <a:ext cx="10763250" cy="80543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75" b="1">
                <a:solidFill>
                  <a:srgbClr val="172D34"/>
                </a:solidFill>
                <a:latin typeface="Arial"/>
                <a:ea typeface="Arial"/>
                <a:cs typeface="Arial"/>
              </a:defRPr>
            </a:defPPr>
            <a:lvl1pPr algn="l">
              <a:defRPr sz="2475" b="1">
                <a:solidFill>
                  <a:srgbClr val="172D34"/>
                </a:solidFill>
                <a:latin typeface="Arial"/>
                <a:ea typeface="Arial"/>
                <a:cs typeface="Arial"/>
              </a:defRPr>
            </a:lvl1pPr>
            <a:lvl2pPr algn="l">
              <a:defRPr sz="2475" b="1">
                <a:solidFill>
                  <a:srgbClr val="172D34"/>
                </a:solidFill>
                <a:latin typeface="Arial"/>
                <a:ea typeface="Arial"/>
                <a:cs typeface="Arial"/>
              </a:defRPr>
            </a:lvl2pPr>
            <a:lvl3pPr algn="l">
              <a:defRPr sz="2475" b="1">
                <a:solidFill>
                  <a:srgbClr val="172D34"/>
                </a:solidFill>
                <a:latin typeface="Arial"/>
                <a:ea typeface="Arial"/>
                <a:cs typeface="Arial"/>
              </a:defRPr>
            </a:lvl3pPr>
            <a:lvl4pPr algn="l">
              <a:defRPr sz="2475" b="1">
                <a:solidFill>
                  <a:srgbClr val="172D34"/>
                </a:solidFill>
                <a:latin typeface="Arial"/>
                <a:ea typeface="Arial"/>
                <a:cs typeface="Arial"/>
              </a:defRPr>
            </a:lvl4pPr>
            <a:lvl5pPr algn="l">
              <a:defRPr sz="2475" b="1">
                <a:solidFill>
                  <a:srgbClr val="172D34"/>
                </a:solidFill>
                <a:latin typeface="Arial"/>
                <a:ea typeface="Arial"/>
                <a:cs typeface="Arial"/>
              </a:defRPr>
            </a:lvl5pPr>
            <a:lvl6pPr algn="l">
              <a:defRPr sz="2475" b="1">
                <a:solidFill>
                  <a:srgbClr val="172D34"/>
                </a:solidFill>
                <a:latin typeface="Arial"/>
                <a:ea typeface="Arial"/>
                <a:cs typeface="Arial"/>
              </a:defRPr>
            </a:lvl6pPr>
            <a:lvl7pPr algn="l">
              <a:defRPr sz="2475" b="1">
                <a:solidFill>
                  <a:srgbClr val="172D34"/>
                </a:solidFill>
                <a:latin typeface="Arial"/>
                <a:ea typeface="Arial"/>
                <a:cs typeface="Arial"/>
              </a:defRPr>
            </a:lvl7pPr>
            <a:lvl8pPr algn="l">
              <a:defRPr sz="2475" b="1">
                <a:solidFill>
                  <a:srgbClr val="172D34"/>
                </a:solidFill>
                <a:latin typeface="Arial"/>
                <a:ea typeface="Arial"/>
                <a:cs typeface="Arial"/>
              </a:defRPr>
            </a:lvl8pPr>
            <a:lvl9pPr algn="l">
              <a:defRPr sz="2475" b="1">
                <a:solidFill>
                  <a:srgbClr val="172D34"/>
                </a:solidFill>
                <a:latin typeface="Arial"/>
                <a:ea typeface="Arial"/>
                <a:cs typeface="Arial"/>
              </a:defRPr>
            </a:lvl9pPr>
          </a:lstStyle>
          <a:p xmlns:a="http://schemas.openxmlformats.org/drawingml/2006/main">
            <a:pPr algn="l">
              <a:lnSpc>
                <a:spcPct val="112000"/>
              </a:lnSpc>
              <a:buNone/>
              <a:defRPr sz="2475" b="1">
                <a:solidFill>
                  <a:srgbClr val="172D34"/>
                </a:solidFill>
                <a:latin typeface="Arial"/>
                <a:ea typeface="Arial"/>
                <a:cs typeface="Arial"/>
              </a:defRPr>
            </a:pPr>
            <a:r>
              <a:rPr sz="2475" b="1">
                <a:solidFill>
                  <a:srgbClr val="172D34"/>
                </a:solidFill>
                <a:latin typeface="Arial"/>
                <a:ea typeface="Arial"/>
                <a:cs typeface="Arial"/>
              </a:rPr>
              <a:t>As x approaches −2, q(x) approaches 8, while q(−2) = 1.</a:t>
            </a:r>
          </a:p>
          <a:p xmlns:a="http://schemas.openxmlformats.org/drawingml/2006/main">
            <a:pPr algn="l">
              <a:lnSpc>
                <a:spcPct val="112000"/>
              </a:lnSpc>
              <a:buNone/>
              <a:defRPr sz="2475" b="1">
                <a:solidFill>
                  <a:srgbClr val="172D34"/>
                </a:solidFill>
                <a:latin typeface="Arial"/>
                <a:ea typeface="Arial"/>
                <a:cs typeface="Arial"/>
              </a:defRPr>
            </a:pPr>
            <a:r>
              <a:rPr sz="2475" b="1">
                <a:solidFill>
                  <a:srgbClr val="172D34"/>
                </a:solidFill>
                <a:latin typeface="Arial"/>
                <a:ea typeface="Arial"/>
                <a:cs typeface="Arial"/>
              </a:rPr>
              <a:t>Which statement describes the limit?</a:t>
            </a:r>
          </a:p>
        </p:txBody>
      </p:sp>
      <p:sp>
        <p:nvSpPr>
          <p:cNvPr id="16" name="choice">
            <a:extLst xmlns:a="http://schemas.openxmlformats.org/drawingml/2006/main">
              <a:ext uri="{FF2B5EF4-FFF2-40B4-BE49-F238E27FC236}">
                <a16:creationId xmlns:a16="http://schemas.microsoft.com/office/drawing/2014/main" id="{D76B3B89-BCD2-4161-937D-DFD2925234E0}"/>
              </a:ext>
            </a:extLst>
          </p:cNvPr>
          <p:cNvSpPr>
            <a:spLocks xmlns:a="http://schemas.openxmlformats.org/drawingml/2006/main" noGrp="1"/>
          </p:cNvSpPr>
          <p:nvPr/>
        </p:nvSpPr>
        <p:spPr>
          <a:xfrm xmlns:a="http://schemas.openxmlformats.org/drawingml/2006/main">
            <a:off x="590550" y="3581400"/>
            <a:ext cx="5524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7" name="limit-operator">
            <a:extLst xmlns:a="http://schemas.openxmlformats.org/drawingml/2006/main">
              <a:ext uri="{FF2B5EF4-FFF2-40B4-BE49-F238E27FC236}">
                <a16:creationId xmlns:a16="http://schemas.microsoft.com/office/drawing/2014/main" id="{3CE7DBFA-0F6B-4B3E-809D-B960E2986B74}"/>
              </a:ext>
            </a:extLst>
          </p:cNvPr>
          <p:cNvSpPr>
            <a:spLocks xmlns:a="http://schemas.openxmlformats.org/drawingml/2006/main" noGrp="1"/>
          </p:cNvSpPr>
          <p:nvPr/>
        </p:nvSpPr>
        <p:spPr>
          <a:xfrm xmlns:a="http://schemas.openxmlformats.org/drawingml/2006/main">
            <a:off x="1238250" y="3400425"/>
            <a:ext cx="723900" cy="4405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775" b="1">
                <a:solidFill>
                  <a:srgbClr val="087F83"/>
                </a:solidFill>
                <a:latin typeface="Arial"/>
                <a:ea typeface="Arial"/>
                <a:cs typeface="Arial"/>
              </a:defRPr>
            </a:defPPr>
            <a:lvl1pPr algn="ctr">
              <a:defRPr sz="2775" b="1">
                <a:solidFill>
                  <a:srgbClr val="087F83"/>
                </a:solidFill>
                <a:latin typeface="Arial"/>
                <a:ea typeface="Arial"/>
                <a:cs typeface="Arial"/>
              </a:defRPr>
            </a:lvl1pPr>
            <a:lvl2pPr algn="ctr">
              <a:defRPr sz="2775" b="1">
                <a:solidFill>
                  <a:srgbClr val="087F83"/>
                </a:solidFill>
                <a:latin typeface="Arial"/>
                <a:ea typeface="Arial"/>
                <a:cs typeface="Arial"/>
              </a:defRPr>
            </a:lvl2pPr>
            <a:lvl3pPr algn="ctr">
              <a:defRPr sz="2775" b="1">
                <a:solidFill>
                  <a:srgbClr val="087F83"/>
                </a:solidFill>
                <a:latin typeface="Arial"/>
                <a:ea typeface="Arial"/>
                <a:cs typeface="Arial"/>
              </a:defRPr>
            </a:lvl3pPr>
            <a:lvl4pPr algn="ctr">
              <a:defRPr sz="2775" b="1">
                <a:solidFill>
                  <a:srgbClr val="087F83"/>
                </a:solidFill>
                <a:latin typeface="Arial"/>
                <a:ea typeface="Arial"/>
                <a:cs typeface="Arial"/>
              </a:defRPr>
            </a:lvl4pPr>
            <a:lvl5pPr algn="ctr">
              <a:defRPr sz="2775" b="1">
                <a:solidFill>
                  <a:srgbClr val="087F83"/>
                </a:solidFill>
                <a:latin typeface="Arial"/>
                <a:ea typeface="Arial"/>
                <a:cs typeface="Arial"/>
              </a:defRPr>
            </a:lvl5pPr>
            <a:lvl6pPr algn="ctr">
              <a:defRPr sz="2775" b="1">
                <a:solidFill>
                  <a:srgbClr val="087F83"/>
                </a:solidFill>
                <a:latin typeface="Arial"/>
                <a:ea typeface="Arial"/>
                <a:cs typeface="Arial"/>
              </a:defRPr>
            </a:lvl6pPr>
            <a:lvl7pPr algn="ctr">
              <a:defRPr sz="2775" b="1">
                <a:solidFill>
                  <a:srgbClr val="087F83"/>
                </a:solidFill>
                <a:latin typeface="Arial"/>
                <a:ea typeface="Arial"/>
                <a:cs typeface="Arial"/>
              </a:defRPr>
            </a:lvl7pPr>
            <a:lvl8pPr algn="ctr">
              <a:defRPr sz="2775" b="1">
                <a:solidFill>
                  <a:srgbClr val="087F83"/>
                </a:solidFill>
                <a:latin typeface="Arial"/>
                <a:ea typeface="Arial"/>
                <a:cs typeface="Arial"/>
              </a:defRPr>
            </a:lvl8pPr>
            <a:lvl9pPr algn="ctr">
              <a:defRPr sz="2775" b="1">
                <a:solidFill>
                  <a:srgbClr val="087F83"/>
                </a:solidFill>
                <a:latin typeface="Arial"/>
                <a:ea typeface="Arial"/>
                <a:cs typeface="Arial"/>
              </a:defRPr>
            </a:lvl9pPr>
          </a:lstStyle>
          <a:p xmlns:a="http://schemas.openxmlformats.org/drawingml/2006/main">
            <a:pPr algn="ctr">
              <a:lnSpc>
                <a:spcPct val="112000"/>
              </a:lnSpc>
              <a:buNone/>
              <a:defRPr sz="2775" b="1">
                <a:solidFill>
                  <a:srgbClr val="087F83"/>
                </a:solidFill>
                <a:latin typeface="Arial"/>
                <a:ea typeface="Arial"/>
                <a:cs typeface="Arial"/>
              </a:defRPr>
            </a:pPr>
            <a:r>
              <a:rPr sz="2775" b="1">
                <a:solidFill>
                  <a:srgbClr val="087F83"/>
                </a:solidFill>
                <a:latin typeface="Arial"/>
                <a:ea typeface="Arial"/>
                <a:cs typeface="Arial"/>
              </a:rPr>
              <a:t>lim</a:t>
            </a:r>
          </a:p>
        </p:txBody>
      </p:sp>
      <p:sp>
        <p:nvSpPr>
          <p:cNvPr id="18" name="limit-subscript">
            <a:extLst xmlns:a="http://schemas.openxmlformats.org/drawingml/2006/main">
              <a:ext uri="{FF2B5EF4-FFF2-40B4-BE49-F238E27FC236}">
                <a16:creationId xmlns:a16="http://schemas.microsoft.com/office/drawing/2014/main" id="{527A6E46-CD24-4E50-A332-3E574CC92F9B}"/>
              </a:ext>
            </a:extLst>
          </p:cNvPr>
          <p:cNvSpPr>
            <a:spLocks xmlns:a="http://schemas.openxmlformats.org/drawingml/2006/main" noGrp="1"/>
          </p:cNvSpPr>
          <p:nvPr/>
        </p:nvSpPr>
        <p:spPr>
          <a:xfrm xmlns:a="http://schemas.openxmlformats.org/drawingml/2006/main">
            <a:off x="1171575" y="3851529"/>
            <a:ext cx="857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500" b="0">
                <a:solidFill>
                  <a:srgbClr val="087F83"/>
                </a:solidFill>
                <a:latin typeface="Arial"/>
                <a:ea typeface="Arial"/>
                <a:cs typeface="Arial"/>
              </a:defRPr>
            </a:defPPr>
            <a:lvl1pPr algn="ctr">
              <a:defRPr sz="1500" b="0">
                <a:solidFill>
                  <a:srgbClr val="087F83"/>
                </a:solidFill>
                <a:latin typeface="Arial"/>
                <a:ea typeface="Arial"/>
                <a:cs typeface="Arial"/>
              </a:defRPr>
            </a:lvl1pPr>
            <a:lvl2pPr algn="ctr">
              <a:defRPr sz="1500" b="0">
                <a:solidFill>
                  <a:srgbClr val="087F83"/>
                </a:solidFill>
                <a:latin typeface="Arial"/>
                <a:ea typeface="Arial"/>
                <a:cs typeface="Arial"/>
              </a:defRPr>
            </a:lvl2pPr>
            <a:lvl3pPr algn="ctr">
              <a:defRPr sz="1500" b="0">
                <a:solidFill>
                  <a:srgbClr val="087F83"/>
                </a:solidFill>
                <a:latin typeface="Arial"/>
                <a:ea typeface="Arial"/>
                <a:cs typeface="Arial"/>
              </a:defRPr>
            </a:lvl3pPr>
            <a:lvl4pPr algn="ctr">
              <a:defRPr sz="1500" b="0">
                <a:solidFill>
                  <a:srgbClr val="087F83"/>
                </a:solidFill>
                <a:latin typeface="Arial"/>
                <a:ea typeface="Arial"/>
                <a:cs typeface="Arial"/>
              </a:defRPr>
            </a:lvl4pPr>
            <a:lvl5pPr algn="ctr">
              <a:defRPr sz="1500" b="0">
                <a:solidFill>
                  <a:srgbClr val="087F83"/>
                </a:solidFill>
                <a:latin typeface="Arial"/>
                <a:ea typeface="Arial"/>
                <a:cs typeface="Arial"/>
              </a:defRPr>
            </a:lvl5pPr>
            <a:lvl6pPr algn="ctr">
              <a:defRPr sz="1500" b="0">
                <a:solidFill>
                  <a:srgbClr val="087F83"/>
                </a:solidFill>
                <a:latin typeface="Arial"/>
                <a:ea typeface="Arial"/>
                <a:cs typeface="Arial"/>
              </a:defRPr>
            </a:lvl6pPr>
            <a:lvl7pPr algn="ctr">
              <a:defRPr sz="1500" b="0">
                <a:solidFill>
                  <a:srgbClr val="087F83"/>
                </a:solidFill>
                <a:latin typeface="Arial"/>
                <a:ea typeface="Arial"/>
                <a:cs typeface="Arial"/>
              </a:defRPr>
            </a:lvl7pPr>
            <a:lvl8pPr algn="ctr">
              <a:defRPr sz="1500" b="0">
                <a:solidFill>
                  <a:srgbClr val="087F83"/>
                </a:solidFill>
                <a:latin typeface="Arial"/>
                <a:ea typeface="Arial"/>
                <a:cs typeface="Arial"/>
              </a:defRPr>
            </a:lvl8pPr>
            <a:lvl9pPr algn="ctr">
              <a:defRPr sz="1500" b="0">
                <a:solidFill>
                  <a:srgbClr val="087F83"/>
                </a:solidFill>
                <a:latin typeface="Arial"/>
                <a:ea typeface="Arial"/>
                <a:cs typeface="Arial"/>
              </a:defRPr>
            </a:lvl9pPr>
          </a:lstStyle>
          <a:p xmlns:a="http://schemas.openxmlformats.org/drawingml/2006/main">
            <a:pPr algn="ctr">
              <a:lnSpc>
                <a:spcPct val="112000"/>
              </a:lnSpc>
              <a:buNone/>
              <a:defRPr sz="1500" b="0">
                <a:solidFill>
                  <a:srgbClr val="087F83"/>
                </a:solidFill>
                <a:latin typeface="Arial"/>
                <a:ea typeface="Arial"/>
                <a:cs typeface="Arial"/>
              </a:defRPr>
            </a:pPr>
            <a:r>
              <a:rPr sz="1500" b="0">
                <a:solidFill>
                  <a:srgbClr val="087F83"/>
                </a:solidFill>
                <a:latin typeface="Arial"/>
                <a:ea typeface="Arial"/>
                <a:cs typeface="Arial"/>
              </a:rPr>
              <a:t>x → −2</a:t>
            </a:r>
          </a:p>
        </p:txBody>
      </p:sp>
      <p:sp>
        <p:nvSpPr>
          <p:cNvPr id="19" name="limit-expression">
            <a:extLst xmlns:a="http://schemas.openxmlformats.org/drawingml/2006/main">
              <a:ext uri="{FF2B5EF4-FFF2-40B4-BE49-F238E27FC236}">
                <a16:creationId xmlns:a16="http://schemas.microsoft.com/office/drawing/2014/main" id="{D2EED307-F003-40B1-8CFA-4AA20161A912}"/>
              </a:ext>
            </a:extLst>
          </p:cNvPr>
          <p:cNvSpPr>
            <a:spLocks xmlns:a="http://schemas.openxmlformats.org/drawingml/2006/main" noGrp="1"/>
          </p:cNvSpPr>
          <p:nvPr/>
        </p:nvSpPr>
        <p:spPr>
          <a:xfrm xmlns:a="http://schemas.openxmlformats.org/drawingml/2006/main">
            <a:off x="2152650" y="3400425"/>
            <a:ext cx="1357979" cy="4405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775" b="1">
                <a:solidFill>
                  <a:srgbClr val="087F83"/>
                </a:solidFill>
                <a:latin typeface="Arial"/>
                <a:ea typeface="Arial"/>
                <a:cs typeface="Arial"/>
              </a:defRPr>
            </a:defPPr>
            <a:lvl1pPr algn="l">
              <a:defRPr sz="2775" b="1">
                <a:solidFill>
                  <a:srgbClr val="087F83"/>
                </a:solidFill>
                <a:latin typeface="Arial"/>
                <a:ea typeface="Arial"/>
                <a:cs typeface="Arial"/>
              </a:defRPr>
            </a:lvl1pPr>
            <a:lvl2pPr algn="l">
              <a:defRPr sz="2775" b="1">
                <a:solidFill>
                  <a:srgbClr val="087F83"/>
                </a:solidFill>
                <a:latin typeface="Arial"/>
                <a:ea typeface="Arial"/>
                <a:cs typeface="Arial"/>
              </a:defRPr>
            </a:lvl2pPr>
            <a:lvl3pPr algn="l">
              <a:defRPr sz="2775" b="1">
                <a:solidFill>
                  <a:srgbClr val="087F83"/>
                </a:solidFill>
                <a:latin typeface="Arial"/>
                <a:ea typeface="Arial"/>
                <a:cs typeface="Arial"/>
              </a:defRPr>
            </a:lvl3pPr>
            <a:lvl4pPr algn="l">
              <a:defRPr sz="2775" b="1">
                <a:solidFill>
                  <a:srgbClr val="087F83"/>
                </a:solidFill>
                <a:latin typeface="Arial"/>
                <a:ea typeface="Arial"/>
                <a:cs typeface="Arial"/>
              </a:defRPr>
            </a:lvl4pPr>
            <a:lvl5pPr algn="l">
              <a:defRPr sz="2775" b="1">
                <a:solidFill>
                  <a:srgbClr val="087F83"/>
                </a:solidFill>
                <a:latin typeface="Arial"/>
                <a:ea typeface="Arial"/>
                <a:cs typeface="Arial"/>
              </a:defRPr>
            </a:lvl5pPr>
            <a:lvl6pPr algn="l">
              <a:defRPr sz="2775" b="1">
                <a:solidFill>
                  <a:srgbClr val="087F83"/>
                </a:solidFill>
                <a:latin typeface="Arial"/>
                <a:ea typeface="Arial"/>
                <a:cs typeface="Arial"/>
              </a:defRPr>
            </a:lvl6pPr>
            <a:lvl7pPr algn="l">
              <a:defRPr sz="2775" b="1">
                <a:solidFill>
                  <a:srgbClr val="087F83"/>
                </a:solidFill>
                <a:latin typeface="Arial"/>
                <a:ea typeface="Arial"/>
                <a:cs typeface="Arial"/>
              </a:defRPr>
            </a:lvl7pPr>
            <a:lvl8pPr algn="l">
              <a:defRPr sz="2775" b="1">
                <a:solidFill>
                  <a:srgbClr val="087F83"/>
                </a:solidFill>
                <a:latin typeface="Arial"/>
                <a:ea typeface="Arial"/>
                <a:cs typeface="Arial"/>
              </a:defRPr>
            </a:lvl8pPr>
            <a:lvl9pPr algn="l">
              <a:defRPr sz="2775" b="1">
                <a:solidFill>
                  <a:srgbClr val="087F83"/>
                </a:solidFill>
                <a:latin typeface="Arial"/>
                <a:ea typeface="Arial"/>
                <a:cs typeface="Arial"/>
              </a:defRPr>
            </a:lvl9pPr>
          </a:lstStyle>
          <a:p xmlns:a="http://schemas.openxmlformats.org/drawingml/2006/main">
            <a:pPr algn="l">
              <a:lnSpc>
                <a:spcPct val="112000"/>
              </a:lnSpc>
              <a:buNone/>
              <a:defRPr sz="2775" b="1">
                <a:solidFill>
                  <a:srgbClr val="087F83"/>
                </a:solidFill>
                <a:latin typeface="Arial"/>
                <a:ea typeface="Arial"/>
                <a:cs typeface="Arial"/>
              </a:defRPr>
            </a:pPr>
            <a:r>
              <a:rPr sz="2775" b="1">
                <a:solidFill>
                  <a:srgbClr val="087F83"/>
                </a:solidFill>
                <a:latin typeface="Arial"/>
                <a:ea typeface="Arial"/>
                <a:cs typeface="Arial"/>
              </a:rPr>
              <a:t>q(x) = 8</a:t>
            </a:r>
          </a:p>
        </p:txBody>
      </p:sp>
      <p:sp>
        <p:nvSpPr>
          <p:cNvPr id="20" name="choice">
            <a:extLst xmlns:a="http://schemas.openxmlformats.org/drawingml/2006/main">
              <a:ext uri="{FF2B5EF4-FFF2-40B4-BE49-F238E27FC236}">
                <a16:creationId xmlns:a16="http://schemas.microsoft.com/office/drawing/2014/main" id="{4C2D509D-C409-419B-A664-E193F4DE230F}"/>
              </a:ext>
            </a:extLst>
          </p:cNvPr>
          <p:cNvSpPr>
            <a:spLocks xmlns:a="http://schemas.openxmlformats.org/drawingml/2006/main" noGrp="1"/>
          </p:cNvSpPr>
          <p:nvPr/>
        </p:nvSpPr>
        <p:spPr>
          <a:xfrm xmlns:a="http://schemas.openxmlformats.org/drawingml/2006/main">
            <a:off x="6667500" y="3581400"/>
            <a:ext cx="5524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21" name="limit-operator">
            <a:extLst xmlns:a="http://schemas.openxmlformats.org/drawingml/2006/main">
              <a:ext uri="{FF2B5EF4-FFF2-40B4-BE49-F238E27FC236}">
                <a16:creationId xmlns:a16="http://schemas.microsoft.com/office/drawing/2014/main" id="{C219D856-0BC9-4815-8ED5-DEB51B88B299}"/>
              </a:ext>
            </a:extLst>
          </p:cNvPr>
          <p:cNvSpPr>
            <a:spLocks xmlns:a="http://schemas.openxmlformats.org/drawingml/2006/main" noGrp="1"/>
          </p:cNvSpPr>
          <p:nvPr/>
        </p:nvSpPr>
        <p:spPr>
          <a:xfrm xmlns:a="http://schemas.openxmlformats.org/drawingml/2006/main">
            <a:off x="7315200" y="3400425"/>
            <a:ext cx="723900" cy="4405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775" b="1">
                <a:solidFill>
                  <a:srgbClr val="087F83"/>
                </a:solidFill>
                <a:latin typeface="Arial"/>
                <a:ea typeface="Arial"/>
                <a:cs typeface="Arial"/>
              </a:defRPr>
            </a:defPPr>
            <a:lvl1pPr algn="ctr">
              <a:defRPr sz="2775" b="1">
                <a:solidFill>
                  <a:srgbClr val="087F83"/>
                </a:solidFill>
                <a:latin typeface="Arial"/>
                <a:ea typeface="Arial"/>
                <a:cs typeface="Arial"/>
              </a:defRPr>
            </a:lvl1pPr>
            <a:lvl2pPr algn="ctr">
              <a:defRPr sz="2775" b="1">
                <a:solidFill>
                  <a:srgbClr val="087F83"/>
                </a:solidFill>
                <a:latin typeface="Arial"/>
                <a:ea typeface="Arial"/>
                <a:cs typeface="Arial"/>
              </a:defRPr>
            </a:lvl2pPr>
            <a:lvl3pPr algn="ctr">
              <a:defRPr sz="2775" b="1">
                <a:solidFill>
                  <a:srgbClr val="087F83"/>
                </a:solidFill>
                <a:latin typeface="Arial"/>
                <a:ea typeface="Arial"/>
                <a:cs typeface="Arial"/>
              </a:defRPr>
            </a:lvl3pPr>
            <a:lvl4pPr algn="ctr">
              <a:defRPr sz="2775" b="1">
                <a:solidFill>
                  <a:srgbClr val="087F83"/>
                </a:solidFill>
                <a:latin typeface="Arial"/>
                <a:ea typeface="Arial"/>
                <a:cs typeface="Arial"/>
              </a:defRPr>
            </a:lvl4pPr>
            <a:lvl5pPr algn="ctr">
              <a:defRPr sz="2775" b="1">
                <a:solidFill>
                  <a:srgbClr val="087F83"/>
                </a:solidFill>
                <a:latin typeface="Arial"/>
                <a:ea typeface="Arial"/>
                <a:cs typeface="Arial"/>
              </a:defRPr>
            </a:lvl5pPr>
            <a:lvl6pPr algn="ctr">
              <a:defRPr sz="2775" b="1">
                <a:solidFill>
                  <a:srgbClr val="087F83"/>
                </a:solidFill>
                <a:latin typeface="Arial"/>
                <a:ea typeface="Arial"/>
                <a:cs typeface="Arial"/>
              </a:defRPr>
            </a:lvl6pPr>
            <a:lvl7pPr algn="ctr">
              <a:defRPr sz="2775" b="1">
                <a:solidFill>
                  <a:srgbClr val="087F83"/>
                </a:solidFill>
                <a:latin typeface="Arial"/>
                <a:ea typeface="Arial"/>
                <a:cs typeface="Arial"/>
              </a:defRPr>
            </a:lvl7pPr>
            <a:lvl8pPr algn="ctr">
              <a:defRPr sz="2775" b="1">
                <a:solidFill>
                  <a:srgbClr val="087F83"/>
                </a:solidFill>
                <a:latin typeface="Arial"/>
                <a:ea typeface="Arial"/>
                <a:cs typeface="Arial"/>
              </a:defRPr>
            </a:lvl8pPr>
            <a:lvl9pPr algn="ctr">
              <a:defRPr sz="2775" b="1">
                <a:solidFill>
                  <a:srgbClr val="087F83"/>
                </a:solidFill>
                <a:latin typeface="Arial"/>
                <a:ea typeface="Arial"/>
                <a:cs typeface="Arial"/>
              </a:defRPr>
            </a:lvl9pPr>
          </a:lstStyle>
          <a:p xmlns:a="http://schemas.openxmlformats.org/drawingml/2006/main">
            <a:pPr algn="ctr">
              <a:lnSpc>
                <a:spcPct val="112000"/>
              </a:lnSpc>
              <a:buNone/>
              <a:defRPr sz="2775" b="1">
                <a:solidFill>
                  <a:srgbClr val="087F83"/>
                </a:solidFill>
                <a:latin typeface="Arial"/>
                <a:ea typeface="Arial"/>
                <a:cs typeface="Arial"/>
              </a:defRPr>
            </a:pPr>
            <a:r>
              <a:rPr sz="2775" b="1">
                <a:solidFill>
                  <a:srgbClr val="087F83"/>
                </a:solidFill>
                <a:latin typeface="Arial"/>
                <a:ea typeface="Arial"/>
                <a:cs typeface="Arial"/>
              </a:rPr>
              <a:t>lim</a:t>
            </a:r>
          </a:p>
        </p:txBody>
      </p:sp>
      <p:sp>
        <p:nvSpPr>
          <p:cNvPr id="22" name="limit-subscript">
            <a:extLst xmlns:a="http://schemas.openxmlformats.org/drawingml/2006/main">
              <a:ext uri="{FF2B5EF4-FFF2-40B4-BE49-F238E27FC236}">
                <a16:creationId xmlns:a16="http://schemas.microsoft.com/office/drawing/2014/main" id="{B608DF5F-012F-47E7-ACE6-0701B5527DA2}"/>
              </a:ext>
            </a:extLst>
          </p:cNvPr>
          <p:cNvSpPr>
            <a:spLocks xmlns:a="http://schemas.openxmlformats.org/drawingml/2006/main" noGrp="1"/>
          </p:cNvSpPr>
          <p:nvPr/>
        </p:nvSpPr>
        <p:spPr>
          <a:xfrm xmlns:a="http://schemas.openxmlformats.org/drawingml/2006/main">
            <a:off x="7248525" y="3851529"/>
            <a:ext cx="857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500" b="0">
                <a:solidFill>
                  <a:srgbClr val="087F83"/>
                </a:solidFill>
                <a:latin typeface="Arial"/>
                <a:ea typeface="Arial"/>
                <a:cs typeface="Arial"/>
              </a:defRPr>
            </a:defPPr>
            <a:lvl1pPr algn="ctr">
              <a:defRPr sz="1500" b="0">
                <a:solidFill>
                  <a:srgbClr val="087F83"/>
                </a:solidFill>
                <a:latin typeface="Arial"/>
                <a:ea typeface="Arial"/>
                <a:cs typeface="Arial"/>
              </a:defRPr>
            </a:lvl1pPr>
            <a:lvl2pPr algn="ctr">
              <a:defRPr sz="1500" b="0">
                <a:solidFill>
                  <a:srgbClr val="087F83"/>
                </a:solidFill>
                <a:latin typeface="Arial"/>
                <a:ea typeface="Arial"/>
                <a:cs typeface="Arial"/>
              </a:defRPr>
            </a:lvl2pPr>
            <a:lvl3pPr algn="ctr">
              <a:defRPr sz="1500" b="0">
                <a:solidFill>
                  <a:srgbClr val="087F83"/>
                </a:solidFill>
                <a:latin typeface="Arial"/>
                <a:ea typeface="Arial"/>
                <a:cs typeface="Arial"/>
              </a:defRPr>
            </a:lvl3pPr>
            <a:lvl4pPr algn="ctr">
              <a:defRPr sz="1500" b="0">
                <a:solidFill>
                  <a:srgbClr val="087F83"/>
                </a:solidFill>
                <a:latin typeface="Arial"/>
                <a:ea typeface="Arial"/>
                <a:cs typeface="Arial"/>
              </a:defRPr>
            </a:lvl4pPr>
            <a:lvl5pPr algn="ctr">
              <a:defRPr sz="1500" b="0">
                <a:solidFill>
                  <a:srgbClr val="087F83"/>
                </a:solidFill>
                <a:latin typeface="Arial"/>
                <a:ea typeface="Arial"/>
                <a:cs typeface="Arial"/>
              </a:defRPr>
            </a:lvl5pPr>
            <a:lvl6pPr algn="ctr">
              <a:defRPr sz="1500" b="0">
                <a:solidFill>
                  <a:srgbClr val="087F83"/>
                </a:solidFill>
                <a:latin typeface="Arial"/>
                <a:ea typeface="Arial"/>
                <a:cs typeface="Arial"/>
              </a:defRPr>
            </a:lvl6pPr>
            <a:lvl7pPr algn="ctr">
              <a:defRPr sz="1500" b="0">
                <a:solidFill>
                  <a:srgbClr val="087F83"/>
                </a:solidFill>
                <a:latin typeface="Arial"/>
                <a:ea typeface="Arial"/>
                <a:cs typeface="Arial"/>
              </a:defRPr>
            </a:lvl7pPr>
            <a:lvl8pPr algn="ctr">
              <a:defRPr sz="1500" b="0">
                <a:solidFill>
                  <a:srgbClr val="087F83"/>
                </a:solidFill>
                <a:latin typeface="Arial"/>
                <a:ea typeface="Arial"/>
                <a:cs typeface="Arial"/>
              </a:defRPr>
            </a:lvl8pPr>
            <a:lvl9pPr algn="ctr">
              <a:defRPr sz="1500" b="0">
                <a:solidFill>
                  <a:srgbClr val="087F83"/>
                </a:solidFill>
                <a:latin typeface="Arial"/>
                <a:ea typeface="Arial"/>
                <a:cs typeface="Arial"/>
              </a:defRPr>
            </a:lvl9pPr>
          </a:lstStyle>
          <a:p xmlns:a="http://schemas.openxmlformats.org/drawingml/2006/main">
            <a:pPr algn="ctr">
              <a:lnSpc>
                <a:spcPct val="112000"/>
              </a:lnSpc>
              <a:buNone/>
              <a:defRPr sz="1500" b="0">
                <a:solidFill>
                  <a:srgbClr val="087F83"/>
                </a:solidFill>
                <a:latin typeface="Arial"/>
                <a:ea typeface="Arial"/>
                <a:cs typeface="Arial"/>
              </a:defRPr>
            </a:pPr>
            <a:r>
              <a:rPr sz="1500" b="0">
                <a:solidFill>
                  <a:srgbClr val="087F83"/>
                </a:solidFill>
                <a:latin typeface="Arial"/>
                <a:ea typeface="Arial"/>
                <a:cs typeface="Arial"/>
              </a:rPr>
              <a:t>x → −2</a:t>
            </a:r>
          </a:p>
        </p:txBody>
      </p:sp>
      <p:sp>
        <p:nvSpPr>
          <p:cNvPr id="23" name="limit-expression">
            <a:extLst xmlns:a="http://schemas.openxmlformats.org/drawingml/2006/main">
              <a:ext uri="{FF2B5EF4-FFF2-40B4-BE49-F238E27FC236}">
                <a16:creationId xmlns:a16="http://schemas.microsoft.com/office/drawing/2014/main" id="{ECC06AE6-E06E-4F97-97D3-9B22F94498E5}"/>
              </a:ext>
            </a:extLst>
          </p:cNvPr>
          <p:cNvSpPr>
            <a:spLocks xmlns:a="http://schemas.openxmlformats.org/drawingml/2006/main" noGrp="1"/>
          </p:cNvSpPr>
          <p:nvPr/>
        </p:nvSpPr>
        <p:spPr>
          <a:xfrm xmlns:a="http://schemas.openxmlformats.org/drawingml/2006/main">
            <a:off x="8229600" y="3400425"/>
            <a:ext cx="1357979" cy="4405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775" b="1">
                <a:solidFill>
                  <a:srgbClr val="087F83"/>
                </a:solidFill>
                <a:latin typeface="Arial"/>
                <a:ea typeface="Arial"/>
                <a:cs typeface="Arial"/>
              </a:defRPr>
            </a:defPPr>
            <a:lvl1pPr algn="l">
              <a:defRPr sz="2775" b="1">
                <a:solidFill>
                  <a:srgbClr val="087F83"/>
                </a:solidFill>
                <a:latin typeface="Arial"/>
                <a:ea typeface="Arial"/>
                <a:cs typeface="Arial"/>
              </a:defRPr>
            </a:lvl1pPr>
            <a:lvl2pPr algn="l">
              <a:defRPr sz="2775" b="1">
                <a:solidFill>
                  <a:srgbClr val="087F83"/>
                </a:solidFill>
                <a:latin typeface="Arial"/>
                <a:ea typeface="Arial"/>
                <a:cs typeface="Arial"/>
              </a:defRPr>
            </a:lvl2pPr>
            <a:lvl3pPr algn="l">
              <a:defRPr sz="2775" b="1">
                <a:solidFill>
                  <a:srgbClr val="087F83"/>
                </a:solidFill>
                <a:latin typeface="Arial"/>
                <a:ea typeface="Arial"/>
                <a:cs typeface="Arial"/>
              </a:defRPr>
            </a:lvl3pPr>
            <a:lvl4pPr algn="l">
              <a:defRPr sz="2775" b="1">
                <a:solidFill>
                  <a:srgbClr val="087F83"/>
                </a:solidFill>
                <a:latin typeface="Arial"/>
                <a:ea typeface="Arial"/>
                <a:cs typeface="Arial"/>
              </a:defRPr>
            </a:lvl4pPr>
            <a:lvl5pPr algn="l">
              <a:defRPr sz="2775" b="1">
                <a:solidFill>
                  <a:srgbClr val="087F83"/>
                </a:solidFill>
                <a:latin typeface="Arial"/>
                <a:ea typeface="Arial"/>
                <a:cs typeface="Arial"/>
              </a:defRPr>
            </a:lvl5pPr>
            <a:lvl6pPr algn="l">
              <a:defRPr sz="2775" b="1">
                <a:solidFill>
                  <a:srgbClr val="087F83"/>
                </a:solidFill>
                <a:latin typeface="Arial"/>
                <a:ea typeface="Arial"/>
                <a:cs typeface="Arial"/>
              </a:defRPr>
            </a:lvl6pPr>
            <a:lvl7pPr algn="l">
              <a:defRPr sz="2775" b="1">
                <a:solidFill>
                  <a:srgbClr val="087F83"/>
                </a:solidFill>
                <a:latin typeface="Arial"/>
                <a:ea typeface="Arial"/>
                <a:cs typeface="Arial"/>
              </a:defRPr>
            </a:lvl7pPr>
            <a:lvl8pPr algn="l">
              <a:defRPr sz="2775" b="1">
                <a:solidFill>
                  <a:srgbClr val="087F83"/>
                </a:solidFill>
                <a:latin typeface="Arial"/>
                <a:ea typeface="Arial"/>
                <a:cs typeface="Arial"/>
              </a:defRPr>
            </a:lvl8pPr>
            <a:lvl9pPr algn="l">
              <a:defRPr sz="2775" b="1">
                <a:solidFill>
                  <a:srgbClr val="087F83"/>
                </a:solidFill>
                <a:latin typeface="Arial"/>
                <a:ea typeface="Arial"/>
                <a:cs typeface="Arial"/>
              </a:defRPr>
            </a:lvl9pPr>
          </a:lstStyle>
          <a:p xmlns:a="http://schemas.openxmlformats.org/drawingml/2006/main">
            <a:pPr algn="l">
              <a:lnSpc>
                <a:spcPct val="112000"/>
              </a:lnSpc>
              <a:buNone/>
              <a:defRPr sz="2775" b="1">
                <a:solidFill>
                  <a:srgbClr val="087F83"/>
                </a:solidFill>
                <a:latin typeface="Arial"/>
                <a:ea typeface="Arial"/>
                <a:cs typeface="Arial"/>
              </a:defRPr>
            </a:pPr>
            <a:r>
              <a:rPr sz="2775" b="1">
                <a:solidFill>
                  <a:srgbClr val="087F83"/>
                </a:solidFill>
                <a:latin typeface="Arial"/>
                <a:ea typeface="Arial"/>
                <a:cs typeface="Arial"/>
              </a:rPr>
              <a:t>q(x) = 1</a:t>
            </a:r>
          </a:p>
        </p:txBody>
      </p:sp>
      <p:sp>
        <p:nvSpPr>
          <p:cNvPr id="24" name="choice">
            <a:extLst xmlns:a="http://schemas.openxmlformats.org/drawingml/2006/main">
              <a:ext uri="{FF2B5EF4-FFF2-40B4-BE49-F238E27FC236}">
                <a16:creationId xmlns:a16="http://schemas.microsoft.com/office/drawing/2014/main" id="{16D74BE4-6031-4184-97F9-DF7C841171CB}"/>
              </a:ext>
            </a:extLst>
          </p:cNvPr>
          <p:cNvSpPr>
            <a:spLocks xmlns:a="http://schemas.openxmlformats.org/drawingml/2006/main" noGrp="1"/>
          </p:cNvSpPr>
          <p:nvPr/>
        </p:nvSpPr>
        <p:spPr>
          <a:xfrm xmlns:a="http://schemas.openxmlformats.org/drawingml/2006/main">
            <a:off x="590550" y="5076825"/>
            <a:ext cx="5524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25" name="limit-operator">
            <a:extLst xmlns:a="http://schemas.openxmlformats.org/drawingml/2006/main">
              <a:ext uri="{FF2B5EF4-FFF2-40B4-BE49-F238E27FC236}">
                <a16:creationId xmlns:a16="http://schemas.microsoft.com/office/drawing/2014/main" id="{2B893784-C9F9-4DFF-855E-568CAAC17DFA}"/>
              </a:ext>
            </a:extLst>
          </p:cNvPr>
          <p:cNvSpPr>
            <a:spLocks xmlns:a="http://schemas.openxmlformats.org/drawingml/2006/main" noGrp="1"/>
          </p:cNvSpPr>
          <p:nvPr/>
        </p:nvSpPr>
        <p:spPr>
          <a:xfrm xmlns:a="http://schemas.openxmlformats.org/drawingml/2006/main">
            <a:off x="1238250" y="4895850"/>
            <a:ext cx="723900" cy="4405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775" b="1">
                <a:solidFill>
                  <a:srgbClr val="087F83"/>
                </a:solidFill>
                <a:latin typeface="Arial"/>
                <a:ea typeface="Arial"/>
                <a:cs typeface="Arial"/>
              </a:defRPr>
            </a:defPPr>
            <a:lvl1pPr algn="ctr">
              <a:defRPr sz="2775" b="1">
                <a:solidFill>
                  <a:srgbClr val="087F83"/>
                </a:solidFill>
                <a:latin typeface="Arial"/>
                <a:ea typeface="Arial"/>
                <a:cs typeface="Arial"/>
              </a:defRPr>
            </a:lvl1pPr>
            <a:lvl2pPr algn="ctr">
              <a:defRPr sz="2775" b="1">
                <a:solidFill>
                  <a:srgbClr val="087F83"/>
                </a:solidFill>
                <a:latin typeface="Arial"/>
                <a:ea typeface="Arial"/>
                <a:cs typeface="Arial"/>
              </a:defRPr>
            </a:lvl2pPr>
            <a:lvl3pPr algn="ctr">
              <a:defRPr sz="2775" b="1">
                <a:solidFill>
                  <a:srgbClr val="087F83"/>
                </a:solidFill>
                <a:latin typeface="Arial"/>
                <a:ea typeface="Arial"/>
                <a:cs typeface="Arial"/>
              </a:defRPr>
            </a:lvl3pPr>
            <a:lvl4pPr algn="ctr">
              <a:defRPr sz="2775" b="1">
                <a:solidFill>
                  <a:srgbClr val="087F83"/>
                </a:solidFill>
                <a:latin typeface="Arial"/>
                <a:ea typeface="Arial"/>
                <a:cs typeface="Arial"/>
              </a:defRPr>
            </a:lvl4pPr>
            <a:lvl5pPr algn="ctr">
              <a:defRPr sz="2775" b="1">
                <a:solidFill>
                  <a:srgbClr val="087F83"/>
                </a:solidFill>
                <a:latin typeface="Arial"/>
                <a:ea typeface="Arial"/>
                <a:cs typeface="Arial"/>
              </a:defRPr>
            </a:lvl5pPr>
            <a:lvl6pPr algn="ctr">
              <a:defRPr sz="2775" b="1">
                <a:solidFill>
                  <a:srgbClr val="087F83"/>
                </a:solidFill>
                <a:latin typeface="Arial"/>
                <a:ea typeface="Arial"/>
                <a:cs typeface="Arial"/>
              </a:defRPr>
            </a:lvl6pPr>
            <a:lvl7pPr algn="ctr">
              <a:defRPr sz="2775" b="1">
                <a:solidFill>
                  <a:srgbClr val="087F83"/>
                </a:solidFill>
                <a:latin typeface="Arial"/>
                <a:ea typeface="Arial"/>
                <a:cs typeface="Arial"/>
              </a:defRPr>
            </a:lvl7pPr>
            <a:lvl8pPr algn="ctr">
              <a:defRPr sz="2775" b="1">
                <a:solidFill>
                  <a:srgbClr val="087F83"/>
                </a:solidFill>
                <a:latin typeface="Arial"/>
                <a:ea typeface="Arial"/>
                <a:cs typeface="Arial"/>
              </a:defRPr>
            </a:lvl8pPr>
            <a:lvl9pPr algn="ctr">
              <a:defRPr sz="2775" b="1">
                <a:solidFill>
                  <a:srgbClr val="087F83"/>
                </a:solidFill>
                <a:latin typeface="Arial"/>
                <a:ea typeface="Arial"/>
                <a:cs typeface="Arial"/>
              </a:defRPr>
            </a:lvl9pPr>
          </a:lstStyle>
          <a:p xmlns:a="http://schemas.openxmlformats.org/drawingml/2006/main">
            <a:pPr algn="ctr">
              <a:lnSpc>
                <a:spcPct val="112000"/>
              </a:lnSpc>
              <a:buNone/>
              <a:defRPr sz="2775" b="1">
                <a:solidFill>
                  <a:srgbClr val="087F83"/>
                </a:solidFill>
                <a:latin typeface="Arial"/>
                <a:ea typeface="Arial"/>
                <a:cs typeface="Arial"/>
              </a:defRPr>
            </a:pPr>
            <a:r>
              <a:rPr sz="2775" b="1">
                <a:solidFill>
                  <a:srgbClr val="087F83"/>
                </a:solidFill>
                <a:latin typeface="Arial"/>
                <a:ea typeface="Arial"/>
                <a:cs typeface="Arial"/>
              </a:rPr>
              <a:t>lim</a:t>
            </a:r>
          </a:p>
        </p:txBody>
      </p:sp>
      <p:sp>
        <p:nvSpPr>
          <p:cNvPr id="26" name="limit-subscript">
            <a:extLst xmlns:a="http://schemas.openxmlformats.org/drawingml/2006/main">
              <a:ext uri="{FF2B5EF4-FFF2-40B4-BE49-F238E27FC236}">
                <a16:creationId xmlns:a16="http://schemas.microsoft.com/office/drawing/2014/main" id="{4D006D78-161D-4BDA-BAB3-FA09E7B15E38}"/>
              </a:ext>
            </a:extLst>
          </p:cNvPr>
          <p:cNvSpPr>
            <a:spLocks xmlns:a="http://schemas.openxmlformats.org/drawingml/2006/main" noGrp="1"/>
          </p:cNvSpPr>
          <p:nvPr/>
        </p:nvSpPr>
        <p:spPr>
          <a:xfrm xmlns:a="http://schemas.openxmlformats.org/drawingml/2006/main">
            <a:off x="1171575" y="5346954"/>
            <a:ext cx="857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500" b="0">
                <a:solidFill>
                  <a:srgbClr val="087F83"/>
                </a:solidFill>
                <a:latin typeface="Arial"/>
                <a:ea typeface="Arial"/>
                <a:cs typeface="Arial"/>
              </a:defRPr>
            </a:defPPr>
            <a:lvl1pPr algn="ctr">
              <a:defRPr sz="1500" b="0">
                <a:solidFill>
                  <a:srgbClr val="087F83"/>
                </a:solidFill>
                <a:latin typeface="Arial"/>
                <a:ea typeface="Arial"/>
                <a:cs typeface="Arial"/>
              </a:defRPr>
            </a:lvl1pPr>
            <a:lvl2pPr algn="ctr">
              <a:defRPr sz="1500" b="0">
                <a:solidFill>
                  <a:srgbClr val="087F83"/>
                </a:solidFill>
                <a:latin typeface="Arial"/>
                <a:ea typeface="Arial"/>
                <a:cs typeface="Arial"/>
              </a:defRPr>
            </a:lvl2pPr>
            <a:lvl3pPr algn="ctr">
              <a:defRPr sz="1500" b="0">
                <a:solidFill>
                  <a:srgbClr val="087F83"/>
                </a:solidFill>
                <a:latin typeface="Arial"/>
                <a:ea typeface="Arial"/>
                <a:cs typeface="Arial"/>
              </a:defRPr>
            </a:lvl3pPr>
            <a:lvl4pPr algn="ctr">
              <a:defRPr sz="1500" b="0">
                <a:solidFill>
                  <a:srgbClr val="087F83"/>
                </a:solidFill>
                <a:latin typeface="Arial"/>
                <a:ea typeface="Arial"/>
                <a:cs typeface="Arial"/>
              </a:defRPr>
            </a:lvl4pPr>
            <a:lvl5pPr algn="ctr">
              <a:defRPr sz="1500" b="0">
                <a:solidFill>
                  <a:srgbClr val="087F83"/>
                </a:solidFill>
                <a:latin typeface="Arial"/>
                <a:ea typeface="Arial"/>
                <a:cs typeface="Arial"/>
              </a:defRPr>
            </a:lvl5pPr>
            <a:lvl6pPr algn="ctr">
              <a:defRPr sz="1500" b="0">
                <a:solidFill>
                  <a:srgbClr val="087F83"/>
                </a:solidFill>
                <a:latin typeface="Arial"/>
                <a:ea typeface="Arial"/>
                <a:cs typeface="Arial"/>
              </a:defRPr>
            </a:lvl6pPr>
            <a:lvl7pPr algn="ctr">
              <a:defRPr sz="1500" b="0">
                <a:solidFill>
                  <a:srgbClr val="087F83"/>
                </a:solidFill>
                <a:latin typeface="Arial"/>
                <a:ea typeface="Arial"/>
                <a:cs typeface="Arial"/>
              </a:defRPr>
            </a:lvl7pPr>
            <a:lvl8pPr algn="ctr">
              <a:defRPr sz="1500" b="0">
                <a:solidFill>
                  <a:srgbClr val="087F83"/>
                </a:solidFill>
                <a:latin typeface="Arial"/>
                <a:ea typeface="Arial"/>
                <a:cs typeface="Arial"/>
              </a:defRPr>
            </a:lvl8pPr>
            <a:lvl9pPr algn="ctr">
              <a:defRPr sz="1500" b="0">
                <a:solidFill>
                  <a:srgbClr val="087F83"/>
                </a:solidFill>
                <a:latin typeface="Arial"/>
                <a:ea typeface="Arial"/>
                <a:cs typeface="Arial"/>
              </a:defRPr>
            </a:lvl9pPr>
          </a:lstStyle>
          <a:p xmlns:a="http://schemas.openxmlformats.org/drawingml/2006/main">
            <a:pPr algn="ctr">
              <a:lnSpc>
                <a:spcPct val="112000"/>
              </a:lnSpc>
              <a:buNone/>
              <a:defRPr sz="1500" b="0">
                <a:solidFill>
                  <a:srgbClr val="087F83"/>
                </a:solidFill>
                <a:latin typeface="Arial"/>
                <a:ea typeface="Arial"/>
                <a:cs typeface="Arial"/>
              </a:defRPr>
            </a:pPr>
            <a:r>
              <a:rPr sz="1500" b="0">
                <a:solidFill>
                  <a:srgbClr val="087F83"/>
                </a:solidFill>
                <a:latin typeface="Arial"/>
                <a:ea typeface="Arial"/>
                <a:cs typeface="Arial"/>
              </a:rPr>
              <a:t>x → 8</a:t>
            </a:r>
          </a:p>
        </p:txBody>
      </p:sp>
      <p:sp>
        <p:nvSpPr>
          <p:cNvPr id="27" name="limit-expression">
            <a:extLst xmlns:a="http://schemas.openxmlformats.org/drawingml/2006/main">
              <a:ext uri="{FF2B5EF4-FFF2-40B4-BE49-F238E27FC236}">
                <a16:creationId xmlns:a16="http://schemas.microsoft.com/office/drawing/2014/main" id="{4C406B0F-CC25-4BDF-96A7-9A698DA5267E}"/>
              </a:ext>
            </a:extLst>
          </p:cNvPr>
          <p:cNvSpPr>
            <a:spLocks xmlns:a="http://schemas.openxmlformats.org/drawingml/2006/main" noGrp="1"/>
          </p:cNvSpPr>
          <p:nvPr/>
        </p:nvSpPr>
        <p:spPr>
          <a:xfrm xmlns:a="http://schemas.openxmlformats.org/drawingml/2006/main">
            <a:off x="2152650" y="4895850"/>
            <a:ext cx="1563719" cy="4405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775" b="1">
                <a:solidFill>
                  <a:srgbClr val="087F83"/>
                </a:solidFill>
                <a:latin typeface="Arial"/>
                <a:ea typeface="Arial"/>
                <a:cs typeface="Arial"/>
              </a:defRPr>
            </a:defPPr>
            <a:lvl1pPr algn="l">
              <a:defRPr sz="2775" b="1">
                <a:solidFill>
                  <a:srgbClr val="087F83"/>
                </a:solidFill>
                <a:latin typeface="Arial"/>
                <a:ea typeface="Arial"/>
                <a:cs typeface="Arial"/>
              </a:defRPr>
            </a:lvl1pPr>
            <a:lvl2pPr algn="l">
              <a:defRPr sz="2775" b="1">
                <a:solidFill>
                  <a:srgbClr val="087F83"/>
                </a:solidFill>
                <a:latin typeface="Arial"/>
                <a:ea typeface="Arial"/>
                <a:cs typeface="Arial"/>
              </a:defRPr>
            </a:lvl2pPr>
            <a:lvl3pPr algn="l">
              <a:defRPr sz="2775" b="1">
                <a:solidFill>
                  <a:srgbClr val="087F83"/>
                </a:solidFill>
                <a:latin typeface="Arial"/>
                <a:ea typeface="Arial"/>
                <a:cs typeface="Arial"/>
              </a:defRPr>
            </a:lvl3pPr>
            <a:lvl4pPr algn="l">
              <a:defRPr sz="2775" b="1">
                <a:solidFill>
                  <a:srgbClr val="087F83"/>
                </a:solidFill>
                <a:latin typeface="Arial"/>
                <a:ea typeface="Arial"/>
                <a:cs typeface="Arial"/>
              </a:defRPr>
            </a:lvl4pPr>
            <a:lvl5pPr algn="l">
              <a:defRPr sz="2775" b="1">
                <a:solidFill>
                  <a:srgbClr val="087F83"/>
                </a:solidFill>
                <a:latin typeface="Arial"/>
                <a:ea typeface="Arial"/>
                <a:cs typeface="Arial"/>
              </a:defRPr>
            </a:lvl5pPr>
            <a:lvl6pPr algn="l">
              <a:defRPr sz="2775" b="1">
                <a:solidFill>
                  <a:srgbClr val="087F83"/>
                </a:solidFill>
                <a:latin typeface="Arial"/>
                <a:ea typeface="Arial"/>
                <a:cs typeface="Arial"/>
              </a:defRPr>
            </a:lvl6pPr>
            <a:lvl7pPr algn="l">
              <a:defRPr sz="2775" b="1">
                <a:solidFill>
                  <a:srgbClr val="087F83"/>
                </a:solidFill>
                <a:latin typeface="Arial"/>
                <a:ea typeface="Arial"/>
                <a:cs typeface="Arial"/>
              </a:defRPr>
            </a:lvl7pPr>
            <a:lvl8pPr algn="l">
              <a:defRPr sz="2775" b="1">
                <a:solidFill>
                  <a:srgbClr val="087F83"/>
                </a:solidFill>
                <a:latin typeface="Arial"/>
                <a:ea typeface="Arial"/>
                <a:cs typeface="Arial"/>
              </a:defRPr>
            </a:lvl8pPr>
            <a:lvl9pPr algn="l">
              <a:defRPr sz="2775" b="1">
                <a:solidFill>
                  <a:srgbClr val="087F83"/>
                </a:solidFill>
                <a:latin typeface="Arial"/>
                <a:ea typeface="Arial"/>
                <a:cs typeface="Arial"/>
              </a:defRPr>
            </a:lvl9pPr>
          </a:lstStyle>
          <a:p xmlns:a="http://schemas.openxmlformats.org/drawingml/2006/main">
            <a:pPr algn="l">
              <a:lnSpc>
                <a:spcPct val="112000"/>
              </a:lnSpc>
              <a:buNone/>
              <a:defRPr sz="2775" b="1">
                <a:solidFill>
                  <a:srgbClr val="087F83"/>
                </a:solidFill>
                <a:latin typeface="Arial"/>
                <a:ea typeface="Arial"/>
                <a:cs typeface="Arial"/>
              </a:defRPr>
            </a:pPr>
            <a:r>
              <a:rPr sz="2775" b="1">
                <a:solidFill>
                  <a:srgbClr val="087F83"/>
                </a:solidFill>
                <a:latin typeface="Arial"/>
                <a:ea typeface="Arial"/>
                <a:cs typeface="Arial"/>
              </a:rPr>
              <a:t>q(x) = −2</a:t>
            </a:r>
          </a:p>
        </p:txBody>
      </p:sp>
      <p:sp>
        <p:nvSpPr>
          <p:cNvPr id="28" name="choice">
            <a:extLst xmlns:a="http://schemas.openxmlformats.org/drawingml/2006/main">
              <a:ext uri="{FF2B5EF4-FFF2-40B4-BE49-F238E27FC236}">
                <a16:creationId xmlns:a16="http://schemas.microsoft.com/office/drawing/2014/main" id="{95A6C9A7-8034-46F8-A104-F49EDA5C62CD}"/>
              </a:ext>
            </a:extLst>
          </p:cNvPr>
          <p:cNvSpPr>
            <a:spLocks xmlns:a="http://schemas.openxmlformats.org/drawingml/2006/main" noGrp="1"/>
          </p:cNvSpPr>
          <p:nvPr/>
        </p:nvSpPr>
        <p:spPr>
          <a:xfrm xmlns:a="http://schemas.openxmlformats.org/drawingml/2006/main">
            <a:off x="6667500" y="5076825"/>
            <a:ext cx="5524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D.</a:t>
            </a:r>
          </a:p>
        </p:txBody>
      </p:sp>
      <p:sp>
        <p:nvSpPr>
          <p:cNvPr id="29" name="choice-expression">
            <a:extLst xmlns:a="http://schemas.openxmlformats.org/drawingml/2006/main">
              <a:ext uri="{FF2B5EF4-FFF2-40B4-BE49-F238E27FC236}">
                <a16:creationId xmlns:a16="http://schemas.microsoft.com/office/drawing/2014/main" id="{AB1CBD55-0AD8-4531-8B08-858868E552BB}"/>
              </a:ext>
            </a:extLst>
          </p:cNvPr>
          <p:cNvSpPr>
            <a:spLocks xmlns:a="http://schemas.openxmlformats.org/drawingml/2006/main" noGrp="1"/>
          </p:cNvSpPr>
          <p:nvPr/>
        </p:nvSpPr>
        <p:spPr>
          <a:xfrm xmlns:a="http://schemas.openxmlformats.org/drawingml/2006/main">
            <a:off x="7315200" y="4933950"/>
            <a:ext cx="3905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775" b="1">
                <a:solidFill>
                  <a:srgbClr val="087F83"/>
                </a:solidFill>
                <a:latin typeface="Arial"/>
                <a:ea typeface="Arial"/>
                <a:cs typeface="Arial"/>
              </a:defRPr>
            </a:defPPr>
            <a:lvl1pPr algn="l">
              <a:defRPr sz="2775" b="1">
                <a:solidFill>
                  <a:srgbClr val="087F83"/>
                </a:solidFill>
                <a:latin typeface="Arial"/>
                <a:ea typeface="Arial"/>
                <a:cs typeface="Arial"/>
              </a:defRPr>
            </a:lvl1pPr>
            <a:lvl2pPr algn="l">
              <a:defRPr sz="2775" b="1">
                <a:solidFill>
                  <a:srgbClr val="087F83"/>
                </a:solidFill>
                <a:latin typeface="Arial"/>
                <a:ea typeface="Arial"/>
                <a:cs typeface="Arial"/>
              </a:defRPr>
            </a:lvl2pPr>
            <a:lvl3pPr algn="l">
              <a:defRPr sz="2775" b="1">
                <a:solidFill>
                  <a:srgbClr val="087F83"/>
                </a:solidFill>
                <a:latin typeface="Arial"/>
                <a:ea typeface="Arial"/>
                <a:cs typeface="Arial"/>
              </a:defRPr>
            </a:lvl3pPr>
            <a:lvl4pPr algn="l">
              <a:defRPr sz="2775" b="1">
                <a:solidFill>
                  <a:srgbClr val="087F83"/>
                </a:solidFill>
                <a:latin typeface="Arial"/>
                <a:ea typeface="Arial"/>
                <a:cs typeface="Arial"/>
              </a:defRPr>
            </a:lvl4pPr>
            <a:lvl5pPr algn="l">
              <a:defRPr sz="2775" b="1">
                <a:solidFill>
                  <a:srgbClr val="087F83"/>
                </a:solidFill>
                <a:latin typeface="Arial"/>
                <a:ea typeface="Arial"/>
                <a:cs typeface="Arial"/>
              </a:defRPr>
            </a:lvl5pPr>
            <a:lvl6pPr algn="l">
              <a:defRPr sz="2775" b="1">
                <a:solidFill>
                  <a:srgbClr val="087F83"/>
                </a:solidFill>
                <a:latin typeface="Arial"/>
                <a:ea typeface="Arial"/>
                <a:cs typeface="Arial"/>
              </a:defRPr>
            </a:lvl6pPr>
            <a:lvl7pPr algn="l">
              <a:defRPr sz="2775" b="1">
                <a:solidFill>
                  <a:srgbClr val="087F83"/>
                </a:solidFill>
                <a:latin typeface="Arial"/>
                <a:ea typeface="Arial"/>
                <a:cs typeface="Arial"/>
              </a:defRPr>
            </a:lvl7pPr>
            <a:lvl8pPr algn="l">
              <a:defRPr sz="2775" b="1">
                <a:solidFill>
                  <a:srgbClr val="087F83"/>
                </a:solidFill>
                <a:latin typeface="Arial"/>
                <a:ea typeface="Arial"/>
                <a:cs typeface="Arial"/>
              </a:defRPr>
            </a:lvl8pPr>
            <a:lvl9pPr algn="l">
              <a:defRPr sz="2775" b="1">
                <a:solidFill>
                  <a:srgbClr val="087F83"/>
                </a:solidFill>
                <a:latin typeface="Arial"/>
                <a:ea typeface="Arial"/>
                <a:cs typeface="Arial"/>
              </a:defRPr>
            </a:lvl9pPr>
          </a:lstStyle>
          <a:p xmlns:a="http://schemas.openxmlformats.org/drawingml/2006/main">
            <a:pPr algn="l">
              <a:lnSpc>
                <a:spcPct val="112000"/>
              </a:lnSpc>
              <a:buNone/>
              <a:defRPr sz="2775" b="1">
                <a:solidFill>
                  <a:srgbClr val="087F83"/>
                </a:solidFill>
                <a:latin typeface="Arial"/>
                <a:ea typeface="Arial"/>
                <a:cs typeface="Arial"/>
              </a:defRPr>
            </a:pPr>
            <a:r>
              <a:rPr sz="2775" b="1">
                <a:solidFill>
                  <a:srgbClr val="087F83"/>
                </a:solidFill>
                <a:latin typeface="Arial"/>
                <a:ea typeface="Arial"/>
                <a:cs typeface="Arial"/>
              </a:rPr>
              <a:t>q(−2) = 8</a:t>
            </a:r>
          </a:p>
        </p:txBody>
      </p:sp>
    </p:spTree>
    <p:extLst>
      <p:ext uri="{BB962C8B-B14F-4D97-AF65-F5344CB8AC3E}">
        <p14:creationId xmlns:p14="http://schemas.microsoft.com/office/powerpoint/2010/main" val="1708767225"/>
      </p:ext>
    </p:extLst>
  </p:cSld>
</p:sld>
</file>

<file path=ppt/slides/slide24.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1.2</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Exit question: key and explanation</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CLOSING KEY</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24</a:t>
            </a:r>
          </a:p>
        </p:txBody>
      </p:sp>
      <p:sp>
        <p:nvSpPr>
          <p:cNvPr id="15" name="answer">
            <a:extLst xmlns:a="http://schemas.openxmlformats.org/drawingml/2006/main">
              <a:ext uri="{FF2B5EF4-FFF2-40B4-BE49-F238E27FC236}">
                <a16:creationId xmlns:a16="http://schemas.microsoft.com/office/drawing/2014/main" id="{59A1B2CD-11B2-4127-A7EE-E6D1885585AF}"/>
              </a:ext>
            </a:extLst>
          </p:cNvPr>
          <p:cNvSpPr>
            <a:spLocks xmlns:a="http://schemas.openxmlformats.org/drawingml/2006/main" noGrp="1"/>
          </p:cNvSpPr>
          <p:nvPr/>
        </p:nvSpPr>
        <p:spPr>
          <a:xfrm xmlns:a="http://schemas.openxmlformats.org/drawingml/2006/main">
            <a:off x="590550" y="2009775"/>
            <a:ext cx="107632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3150" b="1">
                <a:solidFill>
                  <a:srgbClr val="087F83"/>
                </a:solidFill>
                <a:latin typeface="Arial"/>
                <a:ea typeface="Arial"/>
                <a:cs typeface="Arial"/>
              </a:defRPr>
            </a:defPPr>
            <a:lvl1pPr algn="l">
              <a:defRPr sz="3150" b="1">
                <a:solidFill>
                  <a:srgbClr val="087F83"/>
                </a:solidFill>
                <a:latin typeface="Arial"/>
                <a:ea typeface="Arial"/>
                <a:cs typeface="Arial"/>
              </a:defRPr>
            </a:lvl1pPr>
            <a:lvl2pPr algn="l">
              <a:defRPr sz="3150" b="1">
                <a:solidFill>
                  <a:srgbClr val="087F83"/>
                </a:solidFill>
                <a:latin typeface="Arial"/>
                <a:ea typeface="Arial"/>
                <a:cs typeface="Arial"/>
              </a:defRPr>
            </a:lvl2pPr>
            <a:lvl3pPr algn="l">
              <a:defRPr sz="3150" b="1">
                <a:solidFill>
                  <a:srgbClr val="087F83"/>
                </a:solidFill>
                <a:latin typeface="Arial"/>
                <a:ea typeface="Arial"/>
                <a:cs typeface="Arial"/>
              </a:defRPr>
            </a:lvl3pPr>
            <a:lvl4pPr algn="l">
              <a:defRPr sz="3150" b="1">
                <a:solidFill>
                  <a:srgbClr val="087F83"/>
                </a:solidFill>
                <a:latin typeface="Arial"/>
                <a:ea typeface="Arial"/>
                <a:cs typeface="Arial"/>
              </a:defRPr>
            </a:lvl4pPr>
            <a:lvl5pPr algn="l">
              <a:defRPr sz="3150" b="1">
                <a:solidFill>
                  <a:srgbClr val="087F83"/>
                </a:solidFill>
                <a:latin typeface="Arial"/>
                <a:ea typeface="Arial"/>
                <a:cs typeface="Arial"/>
              </a:defRPr>
            </a:lvl5pPr>
            <a:lvl6pPr algn="l">
              <a:defRPr sz="3150" b="1">
                <a:solidFill>
                  <a:srgbClr val="087F83"/>
                </a:solidFill>
                <a:latin typeface="Arial"/>
                <a:ea typeface="Arial"/>
                <a:cs typeface="Arial"/>
              </a:defRPr>
            </a:lvl6pPr>
            <a:lvl7pPr algn="l">
              <a:defRPr sz="3150" b="1">
                <a:solidFill>
                  <a:srgbClr val="087F83"/>
                </a:solidFill>
                <a:latin typeface="Arial"/>
                <a:ea typeface="Arial"/>
                <a:cs typeface="Arial"/>
              </a:defRPr>
            </a:lvl7pPr>
            <a:lvl8pPr algn="l">
              <a:defRPr sz="3150" b="1">
                <a:solidFill>
                  <a:srgbClr val="087F83"/>
                </a:solidFill>
                <a:latin typeface="Arial"/>
                <a:ea typeface="Arial"/>
                <a:cs typeface="Arial"/>
              </a:defRPr>
            </a:lvl8pPr>
            <a:lvl9pPr algn="l">
              <a:defRPr sz="3150" b="1">
                <a:solidFill>
                  <a:srgbClr val="087F83"/>
                </a:solidFill>
                <a:latin typeface="Arial"/>
                <a:ea typeface="Arial"/>
                <a:cs typeface="Arial"/>
              </a:defRPr>
            </a:lvl9pPr>
          </a:lstStyle>
          <a:p xmlns:a="http://schemas.openxmlformats.org/drawingml/2006/main">
            <a:pPr algn="l">
              <a:lnSpc>
                <a:spcPct val="112000"/>
              </a:lnSpc>
              <a:buNone/>
              <a:defRPr sz="3150" b="1">
                <a:solidFill>
                  <a:srgbClr val="087F83"/>
                </a:solidFill>
                <a:latin typeface="Arial"/>
                <a:ea typeface="Arial"/>
                <a:cs typeface="Arial"/>
              </a:defRPr>
            </a:pPr>
            <a:r>
              <a:rPr sz="3150" b="1">
                <a:solidFill>
                  <a:srgbClr val="087F83"/>
                </a:solidFill>
                <a:latin typeface="Arial"/>
                <a:ea typeface="Arial"/>
                <a:cs typeface="Arial"/>
              </a:rPr>
              <a:t>Correct answer: A</a:t>
            </a:r>
          </a:p>
        </p:txBody>
      </p:sp>
      <p:sp>
        <p:nvSpPr>
          <p:cNvPr id="16" name="limit-operator">
            <a:extLst xmlns:a="http://schemas.openxmlformats.org/drawingml/2006/main">
              <a:ext uri="{FF2B5EF4-FFF2-40B4-BE49-F238E27FC236}">
                <a16:creationId xmlns:a16="http://schemas.microsoft.com/office/drawing/2014/main" id="{E8A3925F-77D6-472B-887B-43811DE1B2AE}"/>
              </a:ext>
            </a:extLst>
          </p:cNvPr>
          <p:cNvSpPr>
            <a:spLocks xmlns:a="http://schemas.openxmlformats.org/drawingml/2006/main" noGrp="1"/>
          </p:cNvSpPr>
          <p:nvPr/>
        </p:nvSpPr>
        <p:spPr>
          <a:xfrm xmlns:a="http://schemas.openxmlformats.org/drawingml/2006/main">
            <a:off x="590550" y="2857500"/>
            <a:ext cx="8572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300" b="1">
                <a:solidFill>
                  <a:srgbClr val="087F83"/>
                </a:solidFill>
                <a:latin typeface="Arial"/>
                <a:ea typeface="Arial"/>
                <a:cs typeface="Arial"/>
              </a:defRPr>
            </a:defPPr>
            <a:lvl1pPr algn="ctr">
              <a:defRPr sz="3300" b="1">
                <a:solidFill>
                  <a:srgbClr val="087F83"/>
                </a:solidFill>
                <a:latin typeface="Arial"/>
                <a:ea typeface="Arial"/>
                <a:cs typeface="Arial"/>
              </a:defRPr>
            </a:lvl1pPr>
            <a:lvl2pPr algn="ctr">
              <a:defRPr sz="3300" b="1">
                <a:solidFill>
                  <a:srgbClr val="087F83"/>
                </a:solidFill>
                <a:latin typeface="Arial"/>
                <a:ea typeface="Arial"/>
                <a:cs typeface="Arial"/>
              </a:defRPr>
            </a:lvl2pPr>
            <a:lvl3pPr algn="ctr">
              <a:defRPr sz="3300" b="1">
                <a:solidFill>
                  <a:srgbClr val="087F83"/>
                </a:solidFill>
                <a:latin typeface="Arial"/>
                <a:ea typeface="Arial"/>
                <a:cs typeface="Arial"/>
              </a:defRPr>
            </a:lvl3pPr>
            <a:lvl4pPr algn="ctr">
              <a:defRPr sz="3300" b="1">
                <a:solidFill>
                  <a:srgbClr val="087F83"/>
                </a:solidFill>
                <a:latin typeface="Arial"/>
                <a:ea typeface="Arial"/>
                <a:cs typeface="Arial"/>
              </a:defRPr>
            </a:lvl4pPr>
            <a:lvl5pPr algn="ctr">
              <a:defRPr sz="3300" b="1">
                <a:solidFill>
                  <a:srgbClr val="087F83"/>
                </a:solidFill>
                <a:latin typeface="Arial"/>
                <a:ea typeface="Arial"/>
                <a:cs typeface="Arial"/>
              </a:defRPr>
            </a:lvl5pPr>
            <a:lvl6pPr algn="ctr">
              <a:defRPr sz="3300" b="1">
                <a:solidFill>
                  <a:srgbClr val="087F83"/>
                </a:solidFill>
                <a:latin typeface="Arial"/>
                <a:ea typeface="Arial"/>
                <a:cs typeface="Arial"/>
              </a:defRPr>
            </a:lvl6pPr>
            <a:lvl7pPr algn="ctr">
              <a:defRPr sz="3300" b="1">
                <a:solidFill>
                  <a:srgbClr val="087F83"/>
                </a:solidFill>
                <a:latin typeface="Arial"/>
                <a:ea typeface="Arial"/>
                <a:cs typeface="Arial"/>
              </a:defRPr>
            </a:lvl7pPr>
            <a:lvl8pPr algn="ctr">
              <a:defRPr sz="3300" b="1">
                <a:solidFill>
                  <a:srgbClr val="087F83"/>
                </a:solidFill>
                <a:latin typeface="Arial"/>
                <a:ea typeface="Arial"/>
                <a:cs typeface="Arial"/>
              </a:defRPr>
            </a:lvl8pPr>
            <a:lvl9pPr algn="ctr">
              <a:defRPr sz="3300" b="1">
                <a:solidFill>
                  <a:srgbClr val="087F83"/>
                </a:solidFill>
                <a:latin typeface="Arial"/>
                <a:ea typeface="Arial"/>
                <a:cs typeface="Arial"/>
              </a:defRPr>
            </a:lvl9pPr>
          </a:lstStyle>
          <a:p xmlns:a="http://schemas.openxmlformats.org/drawingml/2006/main">
            <a:pPr algn="ctr">
              <a:lnSpc>
                <a:spcPct val="112000"/>
              </a:lnSpc>
              <a:buNone/>
              <a:defRPr sz="3300" b="1">
                <a:solidFill>
                  <a:srgbClr val="087F83"/>
                </a:solidFill>
                <a:latin typeface="Arial"/>
                <a:ea typeface="Arial"/>
                <a:cs typeface="Arial"/>
              </a:defRPr>
            </a:pPr>
            <a:r>
              <a:rPr sz="3300" b="1">
                <a:solidFill>
                  <a:srgbClr val="087F83"/>
                </a:solidFill>
                <a:latin typeface="Arial"/>
                <a:ea typeface="Arial"/>
                <a:cs typeface="Arial"/>
              </a:rPr>
              <a:t>lim</a:t>
            </a:r>
          </a:p>
        </p:txBody>
      </p:sp>
      <p:sp>
        <p:nvSpPr>
          <p:cNvPr id="17" name="limit-subscript">
            <a:extLst xmlns:a="http://schemas.openxmlformats.org/drawingml/2006/main">
              <a:ext uri="{FF2B5EF4-FFF2-40B4-BE49-F238E27FC236}">
                <a16:creationId xmlns:a16="http://schemas.microsoft.com/office/drawing/2014/main" id="{96CF13CF-21E4-4E37-B398-D1B7EF7A8D2E}"/>
              </a:ext>
            </a:extLst>
          </p:cNvPr>
          <p:cNvSpPr>
            <a:spLocks xmlns:a="http://schemas.openxmlformats.org/drawingml/2006/main" noGrp="1"/>
          </p:cNvSpPr>
          <p:nvPr/>
        </p:nvSpPr>
        <p:spPr>
          <a:xfrm xmlns:a="http://schemas.openxmlformats.org/drawingml/2006/main">
            <a:off x="523875" y="3393948"/>
            <a:ext cx="9906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800" b="0">
                <a:solidFill>
                  <a:srgbClr val="087F83"/>
                </a:solidFill>
                <a:latin typeface="Arial"/>
                <a:ea typeface="Arial"/>
                <a:cs typeface="Arial"/>
              </a:defRPr>
            </a:defPPr>
            <a:lvl1pPr algn="ctr">
              <a:defRPr sz="1800" b="0">
                <a:solidFill>
                  <a:srgbClr val="087F83"/>
                </a:solidFill>
                <a:latin typeface="Arial"/>
                <a:ea typeface="Arial"/>
                <a:cs typeface="Arial"/>
              </a:defRPr>
            </a:lvl1pPr>
            <a:lvl2pPr algn="ctr">
              <a:defRPr sz="1800" b="0">
                <a:solidFill>
                  <a:srgbClr val="087F83"/>
                </a:solidFill>
                <a:latin typeface="Arial"/>
                <a:ea typeface="Arial"/>
                <a:cs typeface="Arial"/>
              </a:defRPr>
            </a:lvl2pPr>
            <a:lvl3pPr algn="ctr">
              <a:defRPr sz="1800" b="0">
                <a:solidFill>
                  <a:srgbClr val="087F83"/>
                </a:solidFill>
                <a:latin typeface="Arial"/>
                <a:ea typeface="Arial"/>
                <a:cs typeface="Arial"/>
              </a:defRPr>
            </a:lvl3pPr>
            <a:lvl4pPr algn="ctr">
              <a:defRPr sz="1800" b="0">
                <a:solidFill>
                  <a:srgbClr val="087F83"/>
                </a:solidFill>
                <a:latin typeface="Arial"/>
                <a:ea typeface="Arial"/>
                <a:cs typeface="Arial"/>
              </a:defRPr>
            </a:lvl4pPr>
            <a:lvl5pPr algn="ctr">
              <a:defRPr sz="1800" b="0">
                <a:solidFill>
                  <a:srgbClr val="087F83"/>
                </a:solidFill>
                <a:latin typeface="Arial"/>
                <a:ea typeface="Arial"/>
                <a:cs typeface="Arial"/>
              </a:defRPr>
            </a:lvl5pPr>
            <a:lvl6pPr algn="ctr">
              <a:defRPr sz="1800" b="0">
                <a:solidFill>
                  <a:srgbClr val="087F83"/>
                </a:solidFill>
                <a:latin typeface="Arial"/>
                <a:ea typeface="Arial"/>
                <a:cs typeface="Arial"/>
              </a:defRPr>
            </a:lvl6pPr>
            <a:lvl7pPr algn="ctr">
              <a:defRPr sz="1800" b="0">
                <a:solidFill>
                  <a:srgbClr val="087F83"/>
                </a:solidFill>
                <a:latin typeface="Arial"/>
                <a:ea typeface="Arial"/>
                <a:cs typeface="Arial"/>
              </a:defRPr>
            </a:lvl7pPr>
            <a:lvl8pPr algn="ctr">
              <a:defRPr sz="1800" b="0">
                <a:solidFill>
                  <a:srgbClr val="087F83"/>
                </a:solidFill>
                <a:latin typeface="Arial"/>
                <a:ea typeface="Arial"/>
                <a:cs typeface="Arial"/>
              </a:defRPr>
            </a:lvl8pPr>
            <a:lvl9pPr algn="ctr">
              <a:defRPr sz="1800" b="0">
                <a:solidFill>
                  <a:srgbClr val="087F83"/>
                </a:solidFill>
                <a:latin typeface="Arial"/>
                <a:ea typeface="Arial"/>
                <a:cs typeface="Arial"/>
              </a:defRPr>
            </a:lvl9pPr>
          </a:lstStyle>
          <a:p xmlns:a="http://schemas.openxmlformats.org/drawingml/2006/main">
            <a:pPr algn="ctr">
              <a:lnSpc>
                <a:spcPct val="112000"/>
              </a:lnSpc>
              <a:buNone/>
              <a:defRPr sz="1800" b="0">
                <a:solidFill>
                  <a:srgbClr val="087F83"/>
                </a:solidFill>
                <a:latin typeface="Arial"/>
                <a:ea typeface="Arial"/>
                <a:cs typeface="Arial"/>
              </a:defRPr>
            </a:pPr>
            <a:r>
              <a:rPr sz="1800" b="0">
                <a:solidFill>
                  <a:srgbClr val="087F83"/>
                </a:solidFill>
                <a:latin typeface="Arial"/>
                <a:ea typeface="Arial"/>
                <a:cs typeface="Arial"/>
              </a:rPr>
              <a:t>x → −2</a:t>
            </a:r>
          </a:p>
        </p:txBody>
      </p:sp>
      <p:sp>
        <p:nvSpPr>
          <p:cNvPr id="18" name="limit-expression">
            <a:extLst xmlns:a="http://schemas.openxmlformats.org/drawingml/2006/main">
              <a:ext uri="{FF2B5EF4-FFF2-40B4-BE49-F238E27FC236}">
                <a16:creationId xmlns:a16="http://schemas.microsoft.com/office/drawing/2014/main" id="{B748B4E2-CD21-4B5E-9E28-0AF260E5FD61}"/>
              </a:ext>
            </a:extLst>
          </p:cNvPr>
          <p:cNvSpPr>
            <a:spLocks xmlns:a="http://schemas.openxmlformats.org/drawingml/2006/main" noGrp="1"/>
          </p:cNvSpPr>
          <p:nvPr/>
        </p:nvSpPr>
        <p:spPr>
          <a:xfrm xmlns:a="http://schemas.openxmlformats.org/drawingml/2006/main">
            <a:off x="1638300" y="2857500"/>
            <a:ext cx="1593247"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3300" b="1">
                <a:solidFill>
                  <a:srgbClr val="087F83"/>
                </a:solidFill>
                <a:latin typeface="Arial"/>
                <a:ea typeface="Arial"/>
                <a:cs typeface="Arial"/>
              </a:defRPr>
            </a:defPPr>
            <a:lvl1pPr algn="l">
              <a:defRPr sz="3300" b="1">
                <a:solidFill>
                  <a:srgbClr val="087F83"/>
                </a:solidFill>
                <a:latin typeface="Arial"/>
                <a:ea typeface="Arial"/>
                <a:cs typeface="Arial"/>
              </a:defRPr>
            </a:lvl1pPr>
            <a:lvl2pPr algn="l">
              <a:defRPr sz="3300" b="1">
                <a:solidFill>
                  <a:srgbClr val="087F83"/>
                </a:solidFill>
                <a:latin typeface="Arial"/>
                <a:ea typeface="Arial"/>
                <a:cs typeface="Arial"/>
              </a:defRPr>
            </a:lvl2pPr>
            <a:lvl3pPr algn="l">
              <a:defRPr sz="3300" b="1">
                <a:solidFill>
                  <a:srgbClr val="087F83"/>
                </a:solidFill>
                <a:latin typeface="Arial"/>
                <a:ea typeface="Arial"/>
                <a:cs typeface="Arial"/>
              </a:defRPr>
            </a:lvl3pPr>
            <a:lvl4pPr algn="l">
              <a:defRPr sz="3300" b="1">
                <a:solidFill>
                  <a:srgbClr val="087F83"/>
                </a:solidFill>
                <a:latin typeface="Arial"/>
                <a:ea typeface="Arial"/>
                <a:cs typeface="Arial"/>
              </a:defRPr>
            </a:lvl4pPr>
            <a:lvl5pPr algn="l">
              <a:defRPr sz="3300" b="1">
                <a:solidFill>
                  <a:srgbClr val="087F83"/>
                </a:solidFill>
                <a:latin typeface="Arial"/>
                <a:ea typeface="Arial"/>
                <a:cs typeface="Arial"/>
              </a:defRPr>
            </a:lvl5pPr>
            <a:lvl6pPr algn="l">
              <a:defRPr sz="3300" b="1">
                <a:solidFill>
                  <a:srgbClr val="087F83"/>
                </a:solidFill>
                <a:latin typeface="Arial"/>
                <a:ea typeface="Arial"/>
                <a:cs typeface="Arial"/>
              </a:defRPr>
            </a:lvl6pPr>
            <a:lvl7pPr algn="l">
              <a:defRPr sz="3300" b="1">
                <a:solidFill>
                  <a:srgbClr val="087F83"/>
                </a:solidFill>
                <a:latin typeface="Arial"/>
                <a:ea typeface="Arial"/>
                <a:cs typeface="Arial"/>
              </a:defRPr>
            </a:lvl7pPr>
            <a:lvl8pPr algn="l">
              <a:defRPr sz="3300" b="1">
                <a:solidFill>
                  <a:srgbClr val="087F83"/>
                </a:solidFill>
                <a:latin typeface="Arial"/>
                <a:ea typeface="Arial"/>
                <a:cs typeface="Arial"/>
              </a:defRPr>
            </a:lvl8pPr>
            <a:lvl9pPr algn="l">
              <a:defRPr sz="3300" b="1">
                <a:solidFill>
                  <a:srgbClr val="087F83"/>
                </a:solidFill>
                <a:latin typeface="Arial"/>
                <a:ea typeface="Arial"/>
                <a:cs typeface="Arial"/>
              </a:defRPr>
            </a:lvl9pPr>
          </a:lstStyle>
          <a:p xmlns:a="http://schemas.openxmlformats.org/drawingml/2006/main">
            <a:pPr algn="l">
              <a:lnSpc>
                <a:spcPct val="112000"/>
              </a:lnSpc>
              <a:buNone/>
              <a:defRPr sz="3300" b="1">
                <a:solidFill>
                  <a:srgbClr val="087F83"/>
                </a:solidFill>
                <a:latin typeface="Arial"/>
                <a:ea typeface="Arial"/>
                <a:cs typeface="Arial"/>
              </a:defRPr>
            </a:pPr>
            <a:r>
              <a:rPr sz="3300" b="1">
                <a:solidFill>
                  <a:srgbClr val="087F83"/>
                </a:solidFill>
                <a:latin typeface="Arial"/>
                <a:ea typeface="Arial"/>
                <a:cs typeface="Arial"/>
              </a:rPr>
              <a:t>q(x) = 8</a:t>
            </a:r>
          </a:p>
        </p:txBody>
      </p:sp>
      <p:sp>
        <p:nvSpPr>
          <p:cNvPr id="19" name="part">
            <a:extLst xmlns:a="http://schemas.openxmlformats.org/drawingml/2006/main">
              <a:ext uri="{FF2B5EF4-FFF2-40B4-BE49-F238E27FC236}">
                <a16:creationId xmlns:a16="http://schemas.microsoft.com/office/drawing/2014/main" id="{2ACDE4D5-C9D9-4359-B2F7-F9ED4B7F4EE1}"/>
              </a:ext>
            </a:extLst>
          </p:cNvPr>
          <p:cNvSpPr>
            <a:spLocks xmlns:a="http://schemas.openxmlformats.org/drawingml/2006/main" noGrp="1"/>
          </p:cNvSpPr>
          <p:nvPr/>
        </p:nvSpPr>
        <p:spPr>
          <a:xfrm xmlns:a="http://schemas.openxmlformats.org/drawingml/2006/main">
            <a:off x="590550" y="403860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20" name="body">
            <a:extLst xmlns:a="http://schemas.openxmlformats.org/drawingml/2006/main">
              <a:ext uri="{FF2B5EF4-FFF2-40B4-BE49-F238E27FC236}">
                <a16:creationId xmlns:a16="http://schemas.microsoft.com/office/drawing/2014/main" id="{F71AE258-C1F2-46F9-A5B3-F758EF428B78}"/>
              </a:ext>
            </a:extLst>
          </p:cNvPr>
          <p:cNvSpPr>
            <a:spLocks xmlns:a="http://schemas.openxmlformats.org/drawingml/2006/main" noGrp="1"/>
          </p:cNvSpPr>
          <p:nvPr/>
        </p:nvSpPr>
        <p:spPr>
          <a:xfrm xmlns:a="http://schemas.openxmlformats.org/drawingml/2006/main">
            <a:off x="1238250" y="4038600"/>
            <a:ext cx="9829800" cy="36347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72D34"/>
                </a:solidFill>
                <a:latin typeface="Arial"/>
                <a:ea typeface="Arial"/>
                <a:cs typeface="Arial"/>
              </a:defRPr>
            </a:defPPr>
            <a:lvl1pPr algn="l">
              <a:defRPr sz="1950" b="0">
                <a:solidFill>
                  <a:srgbClr val="172D34"/>
                </a:solidFill>
                <a:latin typeface="Arial"/>
                <a:ea typeface="Arial"/>
                <a:cs typeface="Arial"/>
              </a:defRPr>
            </a:lvl1pPr>
            <a:lvl2pPr algn="l">
              <a:defRPr sz="1950" b="0">
                <a:solidFill>
                  <a:srgbClr val="172D34"/>
                </a:solidFill>
                <a:latin typeface="Arial"/>
                <a:ea typeface="Arial"/>
                <a:cs typeface="Arial"/>
              </a:defRPr>
            </a:lvl2pPr>
            <a:lvl3pPr algn="l">
              <a:defRPr sz="1950" b="0">
                <a:solidFill>
                  <a:srgbClr val="172D34"/>
                </a:solidFill>
                <a:latin typeface="Arial"/>
                <a:ea typeface="Arial"/>
                <a:cs typeface="Arial"/>
              </a:defRPr>
            </a:lvl3pPr>
            <a:lvl4pPr algn="l">
              <a:defRPr sz="1950" b="0">
                <a:solidFill>
                  <a:srgbClr val="172D34"/>
                </a:solidFill>
                <a:latin typeface="Arial"/>
                <a:ea typeface="Arial"/>
                <a:cs typeface="Arial"/>
              </a:defRPr>
            </a:lvl4pPr>
            <a:lvl5pPr algn="l">
              <a:defRPr sz="1950" b="0">
                <a:solidFill>
                  <a:srgbClr val="172D34"/>
                </a:solidFill>
                <a:latin typeface="Arial"/>
                <a:ea typeface="Arial"/>
                <a:cs typeface="Arial"/>
              </a:defRPr>
            </a:lvl5pPr>
            <a:lvl6pPr algn="l">
              <a:defRPr sz="1950" b="0">
                <a:solidFill>
                  <a:srgbClr val="172D34"/>
                </a:solidFill>
                <a:latin typeface="Arial"/>
                <a:ea typeface="Arial"/>
                <a:cs typeface="Arial"/>
              </a:defRPr>
            </a:lvl6pPr>
            <a:lvl7pPr algn="l">
              <a:defRPr sz="1950" b="0">
                <a:solidFill>
                  <a:srgbClr val="172D34"/>
                </a:solidFill>
                <a:latin typeface="Arial"/>
                <a:ea typeface="Arial"/>
                <a:cs typeface="Arial"/>
              </a:defRPr>
            </a:lvl7pPr>
            <a:lvl8pPr algn="l">
              <a:defRPr sz="1950" b="0">
                <a:solidFill>
                  <a:srgbClr val="172D34"/>
                </a:solidFill>
                <a:latin typeface="Arial"/>
                <a:ea typeface="Arial"/>
                <a:cs typeface="Arial"/>
              </a:defRPr>
            </a:lvl8pPr>
            <a:lvl9pPr algn="l">
              <a:defRPr sz="1950" b="0">
                <a:solidFill>
                  <a:srgbClr val="172D34"/>
                </a:solidFill>
                <a:latin typeface="Arial"/>
                <a:ea typeface="Arial"/>
                <a:cs typeface="Arial"/>
              </a:defRPr>
            </a:lvl9pPr>
          </a:lstStyle>
          <a:p xmlns:a="http://schemas.openxmlformats.org/drawingml/2006/main">
            <a:pPr algn="l">
              <a:lnSpc>
                <a:spcPct val="112000"/>
              </a:lnSpc>
              <a:buNone/>
              <a:defRPr sz="1950" b="0">
                <a:solidFill>
                  <a:srgbClr val="172D34"/>
                </a:solidFill>
                <a:latin typeface="Arial"/>
                <a:ea typeface="Arial"/>
                <a:cs typeface="Arial"/>
              </a:defRPr>
            </a:pPr>
            <a:r>
              <a:rPr sz="1950" b="0">
                <a:solidFill>
                  <a:srgbClr val="172D34"/>
                </a:solidFill>
                <a:latin typeface="Arial"/>
                <a:ea typeface="Arial"/>
                <a:cs typeface="Arial"/>
              </a:rPr>
              <a:t>1 is the function value at the target, rather than the limit.</a:t>
            </a:r>
          </a:p>
        </p:txBody>
      </p:sp>
      <p:sp>
        <p:nvSpPr>
          <p:cNvPr id="21" name="part">
            <a:extLst xmlns:a="http://schemas.openxmlformats.org/drawingml/2006/main">
              <a:ext uri="{FF2B5EF4-FFF2-40B4-BE49-F238E27FC236}">
                <a16:creationId xmlns:a16="http://schemas.microsoft.com/office/drawing/2014/main" id="{8F0B0031-3953-4640-99F6-82DF7C2F2172}"/>
              </a:ext>
            </a:extLst>
          </p:cNvPr>
          <p:cNvSpPr>
            <a:spLocks xmlns:a="http://schemas.openxmlformats.org/drawingml/2006/main" noGrp="1"/>
          </p:cNvSpPr>
          <p:nvPr/>
        </p:nvSpPr>
        <p:spPr>
          <a:xfrm xmlns:a="http://schemas.openxmlformats.org/drawingml/2006/main">
            <a:off x="590550" y="456247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22" name="body">
            <a:extLst xmlns:a="http://schemas.openxmlformats.org/drawingml/2006/main">
              <a:ext uri="{FF2B5EF4-FFF2-40B4-BE49-F238E27FC236}">
                <a16:creationId xmlns:a16="http://schemas.microsoft.com/office/drawing/2014/main" id="{6D487974-387C-425A-AF01-5FA184356772}"/>
              </a:ext>
            </a:extLst>
          </p:cNvPr>
          <p:cNvSpPr>
            <a:spLocks xmlns:a="http://schemas.openxmlformats.org/drawingml/2006/main" noGrp="1"/>
          </p:cNvSpPr>
          <p:nvPr/>
        </p:nvSpPr>
        <p:spPr>
          <a:xfrm xmlns:a="http://schemas.openxmlformats.org/drawingml/2006/main">
            <a:off x="1238250" y="4562475"/>
            <a:ext cx="9829800" cy="36347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72D34"/>
                </a:solidFill>
                <a:latin typeface="Arial"/>
                <a:ea typeface="Arial"/>
                <a:cs typeface="Arial"/>
              </a:defRPr>
            </a:defPPr>
            <a:lvl1pPr algn="l">
              <a:defRPr sz="1950" b="0">
                <a:solidFill>
                  <a:srgbClr val="172D34"/>
                </a:solidFill>
                <a:latin typeface="Arial"/>
                <a:ea typeface="Arial"/>
                <a:cs typeface="Arial"/>
              </a:defRPr>
            </a:lvl1pPr>
            <a:lvl2pPr algn="l">
              <a:defRPr sz="1950" b="0">
                <a:solidFill>
                  <a:srgbClr val="172D34"/>
                </a:solidFill>
                <a:latin typeface="Arial"/>
                <a:ea typeface="Arial"/>
                <a:cs typeface="Arial"/>
              </a:defRPr>
            </a:lvl2pPr>
            <a:lvl3pPr algn="l">
              <a:defRPr sz="1950" b="0">
                <a:solidFill>
                  <a:srgbClr val="172D34"/>
                </a:solidFill>
                <a:latin typeface="Arial"/>
                <a:ea typeface="Arial"/>
                <a:cs typeface="Arial"/>
              </a:defRPr>
            </a:lvl3pPr>
            <a:lvl4pPr algn="l">
              <a:defRPr sz="1950" b="0">
                <a:solidFill>
                  <a:srgbClr val="172D34"/>
                </a:solidFill>
                <a:latin typeface="Arial"/>
                <a:ea typeface="Arial"/>
                <a:cs typeface="Arial"/>
              </a:defRPr>
            </a:lvl4pPr>
            <a:lvl5pPr algn="l">
              <a:defRPr sz="1950" b="0">
                <a:solidFill>
                  <a:srgbClr val="172D34"/>
                </a:solidFill>
                <a:latin typeface="Arial"/>
                <a:ea typeface="Arial"/>
                <a:cs typeface="Arial"/>
              </a:defRPr>
            </a:lvl5pPr>
            <a:lvl6pPr algn="l">
              <a:defRPr sz="1950" b="0">
                <a:solidFill>
                  <a:srgbClr val="172D34"/>
                </a:solidFill>
                <a:latin typeface="Arial"/>
                <a:ea typeface="Arial"/>
                <a:cs typeface="Arial"/>
              </a:defRPr>
            </a:lvl6pPr>
            <a:lvl7pPr algn="l">
              <a:defRPr sz="1950" b="0">
                <a:solidFill>
                  <a:srgbClr val="172D34"/>
                </a:solidFill>
                <a:latin typeface="Arial"/>
                <a:ea typeface="Arial"/>
                <a:cs typeface="Arial"/>
              </a:defRPr>
            </a:lvl7pPr>
            <a:lvl8pPr algn="l">
              <a:defRPr sz="1950" b="0">
                <a:solidFill>
                  <a:srgbClr val="172D34"/>
                </a:solidFill>
                <a:latin typeface="Arial"/>
                <a:ea typeface="Arial"/>
                <a:cs typeface="Arial"/>
              </a:defRPr>
            </a:lvl8pPr>
            <a:lvl9pPr algn="l">
              <a:defRPr sz="1950" b="0">
                <a:solidFill>
                  <a:srgbClr val="172D34"/>
                </a:solidFill>
                <a:latin typeface="Arial"/>
                <a:ea typeface="Arial"/>
                <a:cs typeface="Arial"/>
              </a:defRPr>
            </a:lvl9pPr>
          </a:lstStyle>
          <a:p xmlns:a="http://schemas.openxmlformats.org/drawingml/2006/main">
            <a:pPr algn="l">
              <a:lnSpc>
                <a:spcPct val="112000"/>
              </a:lnSpc>
              <a:buNone/>
              <a:defRPr sz="1950" b="0">
                <a:solidFill>
                  <a:srgbClr val="172D34"/>
                </a:solidFill>
                <a:latin typeface="Arial"/>
                <a:ea typeface="Arial"/>
                <a:cs typeface="Arial"/>
              </a:defRPr>
            </a:pPr>
            <a:r>
              <a:rPr sz="1950" b="0">
                <a:solidFill>
                  <a:srgbClr val="172D34"/>
                </a:solidFill>
                <a:latin typeface="Arial"/>
                <a:ea typeface="Arial"/>
                <a:cs typeface="Arial"/>
              </a:rPr>
              <a:t>The input target and output limit have been reversed.</a:t>
            </a:r>
          </a:p>
        </p:txBody>
      </p:sp>
      <p:sp>
        <p:nvSpPr>
          <p:cNvPr id="23" name="part">
            <a:extLst xmlns:a="http://schemas.openxmlformats.org/drawingml/2006/main">
              <a:ext uri="{FF2B5EF4-FFF2-40B4-BE49-F238E27FC236}">
                <a16:creationId xmlns:a16="http://schemas.microsoft.com/office/drawing/2014/main" id="{E78C9076-94DF-4717-8992-270CECB334D6}"/>
              </a:ext>
            </a:extLst>
          </p:cNvPr>
          <p:cNvSpPr>
            <a:spLocks xmlns:a="http://schemas.openxmlformats.org/drawingml/2006/main" noGrp="1"/>
          </p:cNvSpPr>
          <p:nvPr/>
        </p:nvSpPr>
        <p:spPr>
          <a:xfrm xmlns:a="http://schemas.openxmlformats.org/drawingml/2006/main">
            <a:off x="590550" y="50863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D.</a:t>
            </a:r>
          </a:p>
        </p:txBody>
      </p:sp>
      <p:sp>
        <p:nvSpPr>
          <p:cNvPr id="24" name="body">
            <a:extLst xmlns:a="http://schemas.openxmlformats.org/drawingml/2006/main">
              <a:ext uri="{FF2B5EF4-FFF2-40B4-BE49-F238E27FC236}">
                <a16:creationId xmlns:a16="http://schemas.microsoft.com/office/drawing/2014/main" id="{3DF24F36-FF0A-430F-85ED-5B9DE6A69A88}"/>
              </a:ext>
            </a:extLst>
          </p:cNvPr>
          <p:cNvSpPr>
            <a:spLocks xmlns:a="http://schemas.openxmlformats.org/drawingml/2006/main" noGrp="1"/>
          </p:cNvSpPr>
          <p:nvPr/>
        </p:nvSpPr>
        <p:spPr>
          <a:xfrm xmlns:a="http://schemas.openxmlformats.org/drawingml/2006/main">
            <a:off x="1238250" y="5086350"/>
            <a:ext cx="9829800" cy="36347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72D34"/>
                </a:solidFill>
                <a:latin typeface="Arial"/>
                <a:ea typeface="Arial"/>
                <a:cs typeface="Arial"/>
              </a:defRPr>
            </a:defPPr>
            <a:lvl1pPr algn="l">
              <a:defRPr sz="1950" b="0">
                <a:solidFill>
                  <a:srgbClr val="172D34"/>
                </a:solidFill>
                <a:latin typeface="Arial"/>
                <a:ea typeface="Arial"/>
                <a:cs typeface="Arial"/>
              </a:defRPr>
            </a:lvl1pPr>
            <a:lvl2pPr algn="l">
              <a:defRPr sz="1950" b="0">
                <a:solidFill>
                  <a:srgbClr val="172D34"/>
                </a:solidFill>
                <a:latin typeface="Arial"/>
                <a:ea typeface="Arial"/>
                <a:cs typeface="Arial"/>
              </a:defRPr>
            </a:lvl2pPr>
            <a:lvl3pPr algn="l">
              <a:defRPr sz="1950" b="0">
                <a:solidFill>
                  <a:srgbClr val="172D34"/>
                </a:solidFill>
                <a:latin typeface="Arial"/>
                <a:ea typeface="Arial"/>
                <a:cs typeface="Arial"/>
              </a:defRPr>
            </a:lvl3pPr>
            <a:lvl4pPr algn="l">
              <a:defRPr sz="1950" b="0">
                <a:solidFill>
                  <a:srgbClr val="172D34"/>
                </a:solidFill>
                <a:latin typeface="Arial"/>
                <a:ea typeface="Arial"/>
                <a:cs typeface="Arial"/>
              </a:defRPr>
            </a:lvl4pPr>
            <a:lvl5pPr algn="l">
              <a:defRPr sz="1950" b="0">
                <a:solidFill>
                  <a:srgbClr val="172D34"/>
                </a:solidFill>
                <a:latin typeface="Arial"/>
                <a:ea typeface="Arial"/>
                <a:cs typeface="Arial"/>
              </a:defRPr>
            </a:lvl5pPr>
            <a:lvl6pPr algn="l">
              <a:defRPr sz="1950" b="0">
                <a:solidFill>
                  <a:srgbClr val="172D34"/>
                </a:solidFill>
                <a:latin typeface="Arial"/>
                <a:ea typeface="Arial"/>
                <a:cs typeface="Arial"/>
              </a:defRPr>
            </a:lvl6pPr>
            <a:lvl7pPr algn="l">
              <a:defRPr sz="1950" b="0">
                <a:solidFill>
                  <a:srgbClr val="172D34"/>
                </a:solidFill>
                <a:latin typeface="Arial"/>
                <a:ea typeface="Arial"/>
                <a:cs typeface="Arial"/>
              </a:defRPr>
            </a:lvl7pPr>
            <a:lvl8pPr algn="l">
              <a:defRPr sz="1950" b="0">
                <a:solidFill>
                  <a:srgbClr val="172D34"/>
                </a:solidFill>
                <a:latin typeface="Arial"/>
                <a:ea typeface="Arial"/>
                <a:cs typeface="Arial"/>
              </a:defRPr>
            </a:lvl8pPr>
            <a:lvl9pPr algn="l">
              <a:defRPr sz="1950" b="0">
                <a:solidFill>
                  <a:srgbClr val="172D34"/>
                </a:solidFill>
                <a:latin typeface="Arial"/>
                <a:ea typeface="Arial"/>
                <a:cs typeface="Arial"/>
              </a:defRPr>
            </a:lvl9pPr>
          </a:lstStyle>
          <a:p xmlns:a="http://schemas.openxmlformats.org/drawingml/2006/main">
            <a:pPr algn="l">
              <a:lnSpc>
                <a:spcPct val="112000"/>
              </a:lnSpc>
              <a:buNone/>
              <a:defRPr sz="1950" b="0">
                <a:solidFill>
                  <a:srgbClr val="172D34"/>
                </a:solidFill>
                <a:latin typeface="Arial"/>
                <a:ea typeface="Arial"/>
                <a:cs typeface="Arial"/>
              </a:defRPr>
            </a:pPr>
            <a:r>
              <a:rPr sz="1950" b="0">
                <a:solidFill>
                  <a:srgbClr val="172D34"/>
                </a:solidFill>
                <a:latin typeface="Arial"/>
                <a:ea typeface="Arial"/>
                <a:cs typeface="Arial"/>
              </a:rPr>
              <a:t>The given value is q(−2) = 1.</a:t>
            </a:r>
          </a:p>
        </p:txBody>
      </p:sp>
      <p:sp>
        <p:nvSpPr>
          <p:cNvPr id="25" name="body">
            <a:extLst xmlns:a="http://schemas.openxmlformats.org/drawingml/2006/main">
              <a:ext uri="{FF2B5EF4-FFF2-40B4-BE49-F238E27FC236}">
                <a16:creationId xmlns:a16="http://schemas.microsoft.com/office/drawing/2014/main" id="{0D717BC0-43B7-4EC6-B6A0-876972E02D00}"/>
              </a:ext>
            </a:extLst>
          </p:cNvPr>
          <p:cNvSpPr>
            <a:spLocks xmlns:a="http://schemas.openxmlformats.org/drawingml/2006/main" noGrp="1"/>
          </p:cNvSpPr>
          <p:nvPr/>
        </p:nvSpPr>
        <p:spPr>
          <a:xfrm xmlns:a="http://schemas.openxmlformats.org/drawingml/2006/main">
            <a:off x="590550" y="5715000"/>
            <a:ext cx="10763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416B91"/>
                </a:solidFill>
                <a:latin typeface="Arial"/>
                <a:ea typeface="Arial"/>
                <a:cs typeface="Arial"/>
              </a:defRPr>
            </a:defPPr>
            <a:lvl1pPr algn="l">
              <a:defRPr sz="1875" b="0">
                <a:solidFill>
                  <a:srgbClr val="416B91"/>
                </a:solidFill>
                <a:latin typeface="Arial"/>
                <a:ea typeface="Arial"/>
                <a:cs typeface="Arial"/>
              </a:defRPr>
            </a:lvl1pPr>
            <a:lvl2pPr algn="l">
              <a:defRPr sz="1875" b="0">
                <a:solidFill>
                  <a:srgbClr val="416B91"/>
                </a:solidFill>
                <a:latin typeface="Arial"/>
                <a:ea typeface="Arial"/>
                <a:cs typeface="Arial"/>
              </a:defRPr>
            </a:lvl2pPr>
            <a:lvl3pPr algn="l">
              <a:defRPr sz="1875" b="0">
                <a:solidFill>
                  <a:srgbClr val="416B91"/>
                </a:solidFill>
                <a:latin typeface="Arial"/>
                <a:ea typeface="Arial"/>
                <a:cs typeface="Arial"/>
              </a:defRPr>
            </a:lvl3pPr>
            <a:lvl4pPr algn="l">
              <a:defRPr sz="1875" b="0">
                <a:solidFill>
                  <a:srgbClr val="416B91"/>
                </a:solidFill>
                <a:latin typeface="Arial"/>
                <a:ea typeface="Arial"/>
                <a:cs typeface="Arial"/>
              </a:defRPr>
            </a:lvl4pPr>
            <a:lvl5pPr algn="l">
              <a:defRPr sz="1875" b="0">
                <a:solidFill>
                  <a:srgbClr val="416B91"/>
                </a:solidFill>
                <a:latin typeface="Arial"/>
                <a:ea typeface="Arial"/>
                <a:cs typeface="Arial"/>
              </a:defRPr>
            </a:lvl5pPr>
            <a:lvl6pPr algn="l">
              <a:defRPr sz="1875" b="0">
                <a:solidFill>
                  <a:srgbClr val="416B91"/>
                </a:solidFill>
                <a:latin typeface="Arial"/>
                <a:ea typeface="Arial"/>
                <a:cs typeface="Arial"/>
              </a:defRPr>
            </a:lvl6pPr>
            <a:lvl7pPr algn="l">
              <a:defRPr sz="1875" b="0">
                <a:solidFill>
                  <a:srgbClr val="416B91"/>
                </a:solidFill>
                <a:latin typeface="Arial"/>
                <a:ea typeface="Arial"/>
                <a:cs typeface="Arial"/>
              </a:defRPr>
            </a:lvl7pPr>
            <a:lvl8pPr algn="l">
              <a:defRPr sz="1875" b="0">
                <a:solidFill>
                  <a:srgbClr val="416B91"/>
                </a:solidFill>
                <a:latin typeface="Arial"/>
                <a:ea typeface="Arial"/>
                <a:cs typeface="Arial"/>
              </a:defRPr>
            </a:lvl8pPr>
            <a:lvl9pPr algn="l">
              <a:defRPr sz="1875" b="0">
                <a:solidFill>
                  <a:srgbClr val="416B91"/>
                </a:solidFill>
                <a:latin typeface="Arial"/>
                <a:ea typeface="Arial"/>
                <a:cs typeface="Arial"/>
              </a:defRPr>
            </a:lvl9pPr>
          </a:lstStyle>
          <a:p xmlns:a="http://schemas.openxmlformats.org/drawingml/2006/main">
            <a:pPr algn="l">
              <a:lnSpc>
                <a:spcPct val="112000"/>
              </a:lnSpc>
              <a:buNone/>
              <a:defRPr sz="1875" b="0">
                <a:solidFill>
                  <a:srgbClr val="416B91"/>
                </a:solidFill>
                <a:latin typeface="Arial"/>
                <a:ea typeface="Arial"/>
                <a:cs typeface="Arial"/>
              </a:defRPr>
            </a:pPr>
            <a:r>
              <a:rPr sz="1875" b="0">
                <a:solidFill>
                  <a:srgbClr val="416B91"/>
                </a:solidFill>
                <a:latin typeface="Arial"/>
                <a:ea typeface="Arial"/>
                <a:cs typeface="Arial"/>
              </a:rPr>
              <a:t>Next: Topic 1.3, Estimating Limit Values from Graphs</a:t>
            </a:r>
          </a:p>
        </p:txBody>
      </p:sp>
    </p:spTree>
    <p:extLst>
      <p:ext uri="{BB962C8B-B14F-4D97-AF65-F5344CB8AC3E}">
        <p14:creationId xmlns:p14="http://schemas.microsoft.com/office/powerpoint/2010/main" val="170876722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2026-10-25T13:13:58.8200000Z</dcterms:created>
  <dcterms:modified xsi:type="dcterms:W3CDTF">2026-10-25T13:13:58.8200000Z</dcterms:modified>
</coreProperties>
</file>