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2.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3.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4.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charts/chart5.xml" ContentType="application/vnd.openxmlformats-officedocument.drawingml.chart+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6.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slides/charts/chart7.xml" ContentType="application/vnd.openxmlformats-officedocument.drawingml.chart+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d727ff8d37c4653" /><Relationship Type="http://schemas.openxmlformats.org/officeDocument/2006/relationships/extended-properties" Target="/docProps/app.xml" Id="R09b3f1d86e114c87" /><Relationship Type="http://schemas.openxmlformats.org/officeDocument/2006/relationships/officeDocument" Target="/ppt/presentation.xml" Id="Ra700c5cca9084769" /></Relationships>
</file>

<file path=ppt/presentation.xml><?xml version="1.0" encoding="utf-8"?>
<p:presentation xmlns:p="http://schemas.openxmlformats.org/presentationml/2006/main">
  <p:sldMasterIdLst>
    <p:sldMasterId xmlns:r="http://schemas.openxmlformats.org/officeDocument/2006/relationships" id="2147483648" r:id="Rebf6a8039ac54d68"/>
  </p:sldMasterIdLst>
  <p:notesMasterIdLst>
    <p:notesMasterId xmlns:r="http://schemas.openxmlformats.org/officeDocument/2006/relationships" r:id="Ra3b37f9f1fbf45fb"/>
  </p:notesMasterIdLst>
  <p:sldIdLst>
    <p:sldId xmlns:r="http://schemas.openxmlformats.org/officeDocument/2006/relationships" id="256" r:id="R8105b78f1da04ca8"/>
    <p:sldId xmlns:r="http://schemas.openxmlformats.org/officeDocument/2006/relationships" id="257" r:id="R3c63032c291f4c19"/>
    <p:sldId xmlns:r="http://schemas.openxmlformats.org/officeDocument/2006/relationships" id="258" r:id="R373b6f9b8a174a0f"/>
    <p:sldId xmlns:r="http://schemas.openxmlformats.org/officeDocument/2006/relationships" id="259" r:id="Rbdc314cca7f847b9"/>
    <p:sldId xmlns:r="http://schemas.openxmlformats.org/officeDocument/2006/relationships" id="260" r:id="Re8d66cb1d6294db4"/>
    <p:sldId xmlns:r="http://schemas.openxmlformats.org/officeDocument/2006/relationships" id="261" r:id="R81d8a45313b346fa"/>
    <p:sldId xmlns:r="http://schemas.openxmlformats.org/officeDocument/2006/relationships" id="262" r:id="R880aff58a0ad47b3"/>
    <p:sldId xmlns:r="http://schemas.openxmlformats.org/officeDocument/2006/relationships" id="263" r:id="Re116b81e6c0a46df"/>
    <p:sldId xmlns:r="http://schemas.openxmlformats.org/officeDocument/2006/relationships" id="264" r:id="R3108ed473bde45ae"/>
    <p:sldId xmlns:r="http://schemas.openxmlformats.org/officeDocument/2006/relationships" id="265" r:id="R2a4be9b7a66d4adc"/>
    <p:sldId xmlns:r="http://schemas.openxmlformats.org/officeDocument/2006/relationships" id="266" r:id="R1fe474c18a114ebd"/>
    <p:sldId xmlns:r="http://schemas.openxmlformats.org/officeDocument/2006/relationships" id="267" r:id="Rcaae1537843645a9"/>
    <p:sldId xmlns:r="http://schemas.openxmlformats.org/officeDocument/2006/relationships" id="268" r:id="Reb6019bb3097468c"/>
    <p:sldId xmlns:r="http://schemas.openxmlformats.org/officeDocument/2006/relationships" id="269" r:id="R54a71a1563924c36"/>
    <p:sldId xmlns:r="http://schemas.openxmlformats.org/officeDocument/2006/relationships" id="270" r:id="R6940b8db861e4785"/>
    <p:sldId xmlns:r="http://schemas.openxmlformats.org/officeDocument/2006/relationships" id="271" r:id="R921b3f46e959467e"/>
    <p:sldId xmlns:r="http://schemas.openxmlformats.org/officeDocument/2006/relationships" id="272" r:id="Rc8c6bf679fe042cc"/>
    <p:sldId xmlns:r="http://schemas.openxmlformats.org/officeDocument/2006/relationships" id="273" r:id="Rd0a8adf4636b4bba"/>
    <p:sldId xmlns:r="http://schemas.openxmlformats.org/officeDocument/2006/relationships" id="274" r:id="Rd2aa26cd9c454a90"/>
    <p:sldId xmlns:r="http://schemas.openxmlformats.org/officeDocument/2006/relationships" id="275" r:id="Rcc1bc80ca9c74aa0"/>
    <p:sldId xmlns:r="http://schemas.openxmlformats.org/officeDocument/2006/relationships" id="276" r:id="R59ff0239c23740ba"/>
    <p:sldId xmlns:r="http://schemas.openxmlformats.org/officeDocument/2006/relationships" id="277" r:id="Rcc3ead113ca94dda"/>
    <p:sldId xmlns:r="http://schemas.openxmlformats.org/officeDocument/2006/relationships" id="278" r:id="R27189c87871045fc"/>
    <p:sldId xmlns:r="http://schemas.openxmlformats.org/officeDocument/2006/relationships" id="279" r:id="Rab838aaf1f164a58"/>
    <p:sldId xmlns:r="http://schemas.openxmlformats.org/officeDocument/2006/relationships" id="280" r:id="Rbd2f59d4782b46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58870e5c44641cb" /><Relationship Type="http://schemas.openxmlformats.org/officeDocument/2006/relationships/slideMaster" Target="/ppt/slideMasters/slideMaster1.xml" Id="Rebf6a8039ac54d68" /><Relationship Type="http://schemas.openxmlformats.org/officeDocument/2006/relationships/notesMaster" Target="/ppt/notesMasters/notesMaster1.xml" Id="Ra3b37f9f1fbf45fb" /><Relationship Type="http://schemas.openxmlformats.org/officeDocument/2006/relationships/presProps" Target="/ppt/presProps.xml" Id="Rb04fe704526947bb" /><Relationship Type="http://schemas.openxmlformats.org/officeDocument/2006/relationships/tableStyles" Target="/ppt/tableStyles.xml" Id="Rc1e381b8b2984818" /><Relationship Type="http://schemas.openxmlformats.org/officeDocument/2006/relationships/slide" Target="/ppt/slides/slide1.xml" Id="R8105b78f1da04ca8" /><Relationship Type="http://schemas.openxmlformats.org/officeDocument/2006/relationships/slide" Target="/ppt/slides/slide2.xml" Id="R3c63032c291f4c19" /><Relationship Type="http://schemas.openxmlformats.org/officeDocument/2006/relationships/slide" Target="/ppt/slides/slide3.xml" Id="R373b6f9b8a174a0f" /><Relationship Type="http://schemas.openxmlformats.org/officeDocument/2006/relationships/slide" Target="/ppt/slides/slide4.xml" Id="Rbdc314cca7f847b9" /><Relationship Type="http://schemas.openxmlformats.org/officeDocument/2006/relationships/slide" Target="/ppt/slides/slide5.xml" Id="Re8d66cb1d6294db4" /><Relationship Type="http://schemas.openxmlformats.org/officeDocument/2006/relationships/slide" Target="/ppt/slides/slide6.xml" Id="R81d8a45313b346fa" /><Relationship Type="http://schemas.openxmlformats.org/officeDocument/2006/relationships/slide" Target="/ppt/slides/slide7.xml" Id="R880aff58a0ad47b3" /><Relationship Type="http://schemas.openxmlformats.org/officeDocument/2006/relationships/slide" Target="/ppt/slides/slide8.xml" Id="Re116b81e6c0a46df" /><Relationship Type="http://schemas.openxmlformats.org/officeDocument/2006/relationships/slide" Target="/ppt/slides/slide9.xml" Id="R3108ed473bde45ae" /><Relationship Type="http://schemas.openxmlformats.org/officeDocument/2006/relationships/slide" Target="/ppt/slides/slide10.xml" Id="R2a4be9b7a66d4adc" /><Relationship Type="http://schemas.openxmlformats.org/officeDocument/2006/relationships/slide" Target="/ppt/slides/slide11.xml" Id="R1fe474c18a114ebd" /><Relationship Type="http://schemas.openxmlformats.org/officeDocument/2006/relationships/slide" Target="/ppt/slides/slide12.xml" Id="Rcaae1537843645a9" /><Relationship Type="http://schemas.openxmlformats.org/officeDocument/2006/relationships/slide" Target="/ppt/slides/slide13.xml" Id="Reb6019bb3097468c" /><Relationship Type="http://schemas.openxmlformats.org/officeDocument/2006/relationships/slide" Target="/ppt/slides/slide14.xml" Id="R54a71a1563924c36" /><Relationship Type="http://schemas.openxmlformats.org/officeDocument/2006/relationships/slide" Target="/ppt/slides/slide15.xml" Id="R6940b8db861e4785" /><Relationship Type="http://schemas.openxmlformats.org/officeDocument/2006/relationships/slide" Target="/ppt/slides/slide16.xml" Id="R921b3f46e959467e" /><Relationship Type="http://schemas.openxmlformats.org/officeDocument/2006/relationships/slide" Target="/ppt/slides/slide17.xml" Id="Rc8c6bf679fe042cc" /><Relationship Type="http://schemas.openxmlformats.org/officeDocument/2006/relationships/slide" Target="/ppt/slides/slide18.xml" Id="Rd0a8adf4636b4bba" /><Relationship Type="http://schemas.openxmlformats.org/officeDocument/2006/relationships/slide" Target="/ppt/slides/slide19.xml" Id="Rd2aa26cd9c454a90" /><Relationship Type="http://schemas.openxmlformats.org/officeDocument/2006/relationships/slide" Target="/ppt/slides/slide20.xml" Id="Rcc1bc80ca9c74aa0" /><Relationship Type="http://schemas.openxmlformats.org/officeDocument/2006/relationships/slide" Target="/ppt/slides/slide21.xml" Id="R59ff0239c23740ba" /><Relationship Type="http://schemas.openxmlformats.org/officeDocument/2006/relationships/slide" Target="/ppt/slides/slide22.xml" Id="Rcc3ead113ca94dda" /><Relationship Type="http://schemas.openxmlformats.org/officeDocument/2006/relationships/slide" Target="/ppt/slides/slide23.xml" Id="R27189c87871045fc" /><Relationship Type="http://schemas.openxmlformats.org/officeDocument/2006/relationships/slide" Target="/ppt/slides/slide24.xml" Id="Rab838aaf1f164a58" /><Relationship Type="http://schemas.openxmlformats.org/officeDocument/2006/relationships/slide" Target="/ppt/slides/slide25.xml" Id="Rbd2f59d4782b46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f754b7f80ff454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61c2e7ddb1549de" /><Relationship Type="http://schemas.openxmlformats.org/officeDocument/2006/relationships/notesMaster" Target="/ppt/notesMasters/notesMaster1.xml" Id="R56f7d16af14e4b44"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d7b49fe8064c52" /><Relationship Type="http://schemas.openxmlformats.org/officeDocument/2006/relationships/notesMaster" Target="/ppt/notesMasters/notesMaster1.xml" Id="R770e1ed6597645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1be39cfdb749aa" /><Relationship Type="http://schemas.openxmlformats.org/officeDocument/2006/relationships/notesMaster" Target="/ppt/notesMasters/notesMaster1.xml" Id="R7453baf18b2a4f8b" /></Relationships>
</file>

<file path=ppt/notesSlides/_rels/notesSlide4.xml.rels>&#65279;<?xml version="1.0" encoding="utf-8"?><Relationships xmlns="http://schemas.openxmlformats.org/package/2006/relationships"><Relationship Type="http://schemas.openxmlformats.org/officeDocument/2006/relationships/slide" Target="/ppt/slides/slide4.xml" Id="Ree6f2986d8c94602" /><Relationship Type="http://schemas.openxmlformats.org/officeDocument/2006/relationships/notesMaster" Target="/ppt/notesMasters/notesMaster1.xml" Id="Rfa64d68ea5094c4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f6384c600f042c3" /><Relationship Type="http://schemas.openxmlformats.org/officeDocument/2006/relationships/notesMaster" Target="/ppt/notesMasters/notesMaster1.xml" Id="R56341439f263423e"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bf6f5118b54300" /><Relationship Type="http://schemas.openxmlformats.org/officeDocument/2006/relationships/notesMaster" Target="/ppt/notesMasters/notesMaster1.xml" Id="Ref699553752543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479535db3e462b" /><Relationship Type="http://schemas.openxmlformats.org/officeDocument/2006/relationships/notesMaster" Target="/ppt/notesMasters/notesMaster1.xml" Id="R7b423f616d27464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261d90c366d4fc4" /><Relationship Type="http://schemas.openxmlformats.org/officeDocument/2006/relationships/notesMaster" Target="/ppt/notesMasters/notesMaster1.xml" Id="R6c6c5633e24f481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6c01f8d5f784bbc" /><Relationship Type="http://schemas.openxmlformats.org/officeDocument/2006/relationships/notesMaster" Target="/ppt/notesMasters/notesMaster1.xml" Id="R40dea676d72c490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0b709df40a84c54" /><Relationship Type="http://schemas.openxmlformats.org/officeDocument/2006/relationships/notesMaster" Target="/ppt/notesMasters/notesMaster1.xml" Id="R116ae634efa1476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85a11557a48408e" /><Relationship Type="http://schemas.openxmlformats.org/officeDocument/2006/relationships/notesMaster" Target="/ppt/notesMasters/notesMaster1.xml" Id="R1eddf913ffaf40e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1cc20fc3bf4490" /><Relationship Type="http://schemas.openxmlformats.org/officeDocument/2006/relationships/notesMaster" Target="/ppt/notesMasters/notesMaster1.xml" Id="R79cd6d7e0c864c4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eceecb3ee94412" /><Relationship Type="http://schemas.openxmlformats.org/officeDocument/2006/relationships/notesMaster" Target="/ppt/notesMasters/notesMaster1.xml" Id="R7bf2f6cb10d24e2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f51c15e88e346fb" /><Relationship Type="http://schemas.openxmlformats.org/officeDocument/2006/relationships/notesMaster" Target="/ppt/notesMasters/notesMaster1.xml" Id="Rde2a7caaeb75437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9c880e98f91444d" /><Relationship Type="http://schemas.openxmlformats.org/officeDocument/2006/relationships/notesMaster" Target="/ppt/notesMasters/notesMaster1.xml" Id="R2da25702b5ce4ba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7d79f8d8d63476f" /><Relationship Type="http://schemas.openxmlformats.org/officeDocument/2006/relationships/notesMaster" Target="/ppt/notesMasters/notesMaster1.xml" Id="Rdc7feb6afc844ff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454a6ce29aa4d8c" /><Relationship Type="http://schemas.openxmlformats.org/officeDocument/2006/relationships/notesMaster" Target="/ppt/notesMasters/notesMaster1.xml" Id="R772695a1d50b4cd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0637c40a7d94f1f" /><Relationship Type="http://schemas.openxmlformats.org/officeDocument/2006/relationships/notesMaster" Target="/ppt/notesMasters/notesMaster1.xml" Id="Raf0462dfb128473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1eea274e7594d3b" /><Relationship Type="http://schemas.openxmlformats.org/officeDocument/2006/relationships/notesMaster" Target="/ppt/notesMasters/notesMaster1.xml" Id="R2547ba67dd31491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3a158c8f0be449b" /><Relationship Type="http://schemas.openxmlformats.org/officeDocument/2006/relationships/notesMaster" Target="/ppt/notesMasters/notesMaster1.xml" Id="Rcb88f710fae0409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0f78f87d6d94ea8" /><Relationship Type="http://schemas.openxmlformats.org/officeDocument/2006/relationships/notesMaster" Target="/ppt/notesMasters/notesMaster1.xml" Id="R0372a5e589cd45d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dc1c4682e78427c" /><Relationship Type="http://schemas.openxmlformats.org/officeDocument/2006/relationships/notesMaster" Target="/ppt/notesMasters/notesMaster1.xml" Id="R9237ca7e60ae4c5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9c037a2281e4026" /><Relationship Type="http://schemas.openxmlformats.org/officeDocument/2006/relationships/notesMaster" Target="/ppt/notesMasters/notesMaster1.xml" Id="R6a66201bcdb2455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0693de587534e66" /><Relationship Type="http://schemas.openxmlformats.org/officeDocument/2006/relationships/notesMaster" Target="/ppt/notesMasters/notesMaster1.xml" Id="R18311ac3b3984f9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3787ece8a874464" /><Relationship Type="http://schemas.openxmlformats.org/officeDocument/2006/relationships/notesMaster" Target="/ppt/notesMasters/notesMaster1.xml" Id="Rae628c3a49bf4c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Topic1.1 is shared by AB and BC. Begin with the speedometer question on the preserved cover. Ask for an initial explanation and return to it after students develop the limiting-average-rate idea.</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CHA-1.A.2. Average rate is signed output change per input change. Distinct endpoints are required. An interval is a set of inputs between endpoints.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Position model s(t)=t²+2t metres, t seconds. Parts: values, average velocity, whether the average implies constant velocity.</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s1=3m and s3=15m. Displacement12m over2seconds gives6m/s. This average does not imply constant velocity.</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secant passes through two distinct graph points. For f=x²+3, A1,4 and B3,12 give slope4. This example supplies vocabulary and the graphical link, not a new student task.</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Constructed model T=20+0.75(t−1)² on1≤t≤5. Students read endpoints20°C and32°C. (a) average3°C/hour (b)32°C is the temperature at5hours.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graph repeats the requested evidence and adds the secant between its endpoints. Average(32−20)/(5−1)=3°C/hour. Output32°C differs from rate3°C/hour.</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CHA-1.A.2. Differentiate one exact input from a range of inputs. Instantaneous rate concerns change at that exact input. Do not imply that rate is calculated by dividing by a zero interval.</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For s=t² at2 the student substitutes identical endpoints. 0/0 is undefined and cannot establish zero instantaneous velocity.</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Undefined0/0 is neither zero nor an instantaneous rate. The next cycle introduces nonzero input changes that approach zero.</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CHA-1.A.3. Fix input a. The nonzero change h produces input a+h. Positive and negative h correspond to nearby inputs from opposite sides within the domain. No formal derivative or limit notation is needed.</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f=x²+3 at2 has value7 and limiting rate4. (a) h−0.1,−0.01,0.01,0.1 yields3.9,3.99,4.01,4.1. (b) simplify to4+h for h≠0 and explain approached rate4.</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h−0.1: f1.9=6.61, f2=7, average(6.61−7)/(−0.1)=3.9. Finite table suggests a limiting rate4; the next slide establishes the exact expression.</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Expand and cancel only for nonzero h. ((2+h)²+3−7)/h=(4h+h²)/h=4+h. Its limit as h approaches0 is4. The output at2 is7, illustrating that value and rate are different quantities.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CHA-1.A.1 and CHA-1.A.3. At2 on f=x²+3, secants of slopes5 and4.2 approach tangent slope4. Lines are y5x−3, y4.2x−1.4 and y4x−1. A tangent need not touch the graph only once.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Constructed average velocities around3, no absolute position. Smaller intervals on each side suggest6m/s. No finite sample alone proves a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Rate-only data do not determine absolute position. Conditional estimate6m/s reflects approach from both sides. A constant positional shift leaves all listed rates unchanged.</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an interior point, the nearby average rates must approach a common finite value as intervals shrink from each side. Agreement of a few samples is not proof. Introductory conceptual condition only, not a formal differentiability theorem.</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g=|x−2|. A1,1 P2,0 B3,1 on two straight sections. (a) slopesAP−1 andPB+1 (b) no single instantaneous rate at P because nearby slopes disagree.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 slope(0−1)/(2−1)=−1. PB slope(1−0)/(3−2)=+1. At the corner these remain the nearby slopes, so there is no common limiting slope.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Constructed illustration V=40−2t litres on0≤t≤5minutes. It shows positive volume and negative rate−2L/min. This example is separate from the following draining-tank dataset.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Constructed readings Vlitres at tminutes. Left and right average rates at10 are−12L/min. Their agreement supports a conditional local estimate.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(30−31.2)/0.1=−12L/min and(28.8−30)/0.1=−12L/min. Negative indicates decreasing volume, not negative volume.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One correct answer C. Distinguish zero speed, undefined direct quotient, limiting average rate and function-value ratio.</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 expresses the central Topic1.1 limiting-average-rate interpretation. Return to the cover speedometer prompt. The car can have a nonzero speed at an instant even though identical endpoints give no valid average-rate quotient. Formal limit notation follows in Topic1.2.</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1.1, printed p.33 (PDF p.38), LO CHA-1.A, EK CHA-1.A.1–CHA-1.A.3,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1.1.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8099d155639495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b2f7f1f07d8481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f2aae33b4ca42a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8dd71fb462046b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bd0222882b7414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8e51657839846d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15654A-5F86-430B-989F-90441AC7AA7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70E6F38-24E0-4A83-A34A-F25D0513E45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EA6819C-E2DD-411E-88AA-30281A3845F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A74B6E-3C07-4972-8654-A343C64020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0D6FDBB-C44D-4AD3-98F3-500F52EEBB9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6AC1C5-482D-4092-AB18-A24BC0D3A6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0FCB02-9836-4712-A9E7-1F250DEC509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5A25B9-EC05-432D-8323-9A70D5DE9DE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F3DA46-716C-4427-BA5D-54806B8C215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5F9BD94-57DF-48BB-A4C9-E3506D6FE6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da083887934818" /><Relationship Type="http://schemas.openxmlformats.org/officeDocument/2006/relationships/slideLayout" Target="/ppt/slideLayouts/slideLayout1.xml" Id="R24f65488daad4c64" /><Relationship Type="http://schemas.openxmlformats.org/officeDocument/2006/relationships/slideLayout" Target="/ppt/slideLayouts/slideLayout2.xml" Id="Rd3e66207083044d8" /><Relationship Type="http://schemas.openxmlformats.org/officeDocument/2006/relationships/slideLayout" Target="/ppt/slideLayouts/slideLayout3.xml" Id="R994febb33a024a34" /><Relationship Type="http://schemas.openxmlformats.org/officeDocument/2006/relationships/slideLayout" Target="/ppt/slideLayouts/slideLayout4.xml" Id="Rbd83298622fa4c95" /><Relationship Type="http://schemas.openxmlformats.org/officeDocument/2006/relationships/slideLayout" Target="/ppt/slideLayouts/slideLayout5.xml" Id="R6f387b3bf9ef454e" /><Relationship Type="http://schemas.openxmlformats.org/officeDocument/2006/relationships/slideLayout" Target="/ppt/slideLayouts/slideLayout6.xml" Id="R7b78fa50d9a94c3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f65488daad4c64"/>
    <p:sldLayoutId xmlns:r="http://schemas.openxmlformats.org/officeDocument/2006/relationships" id="2147483650" r:id="Rd3e66207083044d8"/>
    <p:sldLayoutId xmlns:r="http://schemas.openxmlformats.org/officeDocument/2006/relationships" id="2147483651" r:id="R994febb33a024a34"/>
    <p:sldLayoutId xmlns:r="http://schemas.openxmlformats.org/officeDocument/2006/relationships" id="2147483652" r:id="Rbd83298622fa4c95"/>
    <p:sldLayoutId xmlns:r="http://schemas.openxmlformats.org/officeDocument/2006/relationships" id="2147483653" r:id="R6f387b3bf9ef454e"/>
    <p:sldLayoutId xmlns:r="http://schemas.openxmlformats.org/officeDocument/2006/relationships" id="2147483654" r:id="R7b78fa50d9a94c3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412c8e38220425c" /><Relationship Type="http://schemas.openxmlformats.org/officeDocument/2006/relationships/image" Target="/ppt/media/image.png" Id="R8496fe9b379b4080" /><Relationship Type="http://schemas.openxmlformats.org/officeDocument/2006/relationships/notesSlide" Target="/ppt/notesSlides/notesSlide1.xml" Id="Rb5ece6551c3342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5ffb35a056a419c" /><Relationship Type="http://schemas.openxmlformats.org/officeDocument/2006/relationships/notesSlide" Target="/ppt/notesSlides/notesSlide2.xml" Id="Racaa870245bd4d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1f49ed9c7c4469b" /><Relationship Type="http://schemas.openxmlformats.org/officeDocument/2006/relationships/notesSlide" Target="/ppt/notesSlides/notesSlide3.xml" Id="R8889079e3bd440a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dbe4a58597a4a04" /><Relationship Type="http://schemas.openxmlformats.org/officeDocument/2006/relationships/notesSlide" Target="/ppt/notesSlides/notesSlide4.xml" Id="R20e82686afd24ec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b427b8b297f4e28" /><Relationship Type="http://schemas.openxmlformats.org/officeDocument/2006/relationships/chart" Target="/ppt/slides/charts/chart1.xml" Id="R15d08bbf0c684403" /><Relationship Type="http://schemas.openxmlformats.org/officeDocument/2006/relationships/notesSlide" Target="/ppt/notesSlides/notesSlide5.xml" Id="R041672c69a0c4d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e44156638094e4d" /><Relationship Type="http://schemas.openxmlformats.org/officeDocument/2006/relationships/chart" Target="/ppt/slides/charts/chart2.xml" Id="Ra8e6594847344f6e" /><Relationship Type="http://schemas.openxmlformats.org/officeDocument/2006/relationships/notesSlide" Target="/ppt/notesSlides/notesSlide6.xml" Id="Rd546c348eb4b482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87d606b22b14dbd" /><Relationship Type="http://schemas.openxmlformats.org/officeDocument/2006/relationships/chart" Target="/ppt/slides/charts/chart3.xml" Id="R00b37342bbde41d1" /><Relationship Type="http://schemas.openxmlformats.org/officeDocument/2006/relationships/notesSlide" Target="/ppt/notesSlides/notesSlide7.xml" Id="Rf86aae55ebea4b0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de206c1badb40f8" /><Relationship Type="http://schemas.openxmlformats.org/officeDocument/2006/relationships/notesSlide" Target="/ppt/notesSlides/notesSlide8.xml" Id="R8c56612cd119486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65644e5af26467c" /><Relationship Type="http://schemas.openxmlformats.org/officeDocument/2006/relationships/notesSlide" Target="/ppt/notesSlides/notesSlide9.xml" Id="R64f2d0e1618b468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62b5cdf767741ec" /><Relationship Type="http://schemas.openxmlformats.org/officeDocument/2006/relationships/notesSlide" Target="/ppt/notesSlides/notesSlide10.xml" Id="R90cdf45589bb440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bf75bd46e4d4203" /><Relationship Type="http://schemas.openxmlformats.org/officeDocument/2006/relationships/notesSlide" Target="/ppt/notesSlides/notesSlide11.xml" Id="R12846a79fa2a442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ca9f1fe098e4560" /><Relationship Type="http://schemas.openxmlformats.org/officeDocument/2006/relationships/notesSlide" Target="/ppt/notesSlides/notesSlide12.xml" Id="R523728d7345244b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d70951b68714afe" /><Relationship Type="http://schemas.openxmlformats.org/officeDocument/2006/relationships/notesSlide" Target="/ppt/notesSlides/notesSlide13.xml" Id="R233a2418e5f14a0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f85200a96dc41ec" /><Relationship Type="http://schemas.openxmlformats.org/officeDocument/2006/relationships/notesSlide" Target="/ppt/notesSlides/notesSlide14.xml" Id="R347a73e650da460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a81ab303702140dd" /><Relationship Type="http://schemas.openxmlformats.org/officeDocument/2006/relationships/chart" Target="/ppt/slides/charts/chart4.xml" Id="Rd61a3f97975c4c6f" /><Relationship Type="http://schemas.openxmlformats.org/officeDocument/2006/relationships/notesSlide" Target="/ppt/notesSlides/notesSlide15.xml" Id="R2719281d22bc476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b8140f082ea4f8b" /><Relationship Type="http://schemas.openxmlformats.org/officeDocument/2006/relationships/notesSlide" Target="/ppt/notesSlides/notesSlide16.xml" Id="R1f9f1cb5a14a4eb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b887b6832614430" /><Relationship Type="http://schemas.openxmlformats.org/officeDocument/2006/relationships/notesSlide" Target="/ppt/notesSlides/notesSlide17.xml" Id="R72e6fc444e854f1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848bee48d4ed4fbc" /><Relationship Type="http://schemas.openxmlformats.org/officeDocument/2006/relationships/notesSlide" Target="/ppt/notesSlides/notesSlide18.xml" Id="R9ab31fa0032c422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d3c39df2a6bf4c06" /><Relationship Type="http://schemas.openxmlformats.org/officeDocument/2006/relationships/chart" Target="/ppt/slides/charts/chart5.xml" Id="R51fdd84b3f82468f" /><Relationship Type="http://schemas.openxmlformats.org/officeDocument/2006/relationships/notesSlide" Target="/ppt/notesSlides/notesSlide19.xml" Id="Rf0a3e0883ace48f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ec916b675a44434" /><Relationship Type="http://schemas.openxmlformats.org/officeDocument/2006/relationships/chart" Target="/ppt/slides/charts/chart6.xml" Id="Rdb51ed3ef24f4f67" /><Relationship Type="http://schemas.openxmlformats.org/officeDocument/2006/relationships/notesSlide" Target="/ppt/notesSlides/notesSlide20.xml" Id="R79f65dc9ba764fb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3398d7ace5614c9a" /><Relationship Type="http://schemas.openxmlformats.org/officeDocument/2006/relationships/chart" Target="/ppt/slides/charts/chart7.xml" Id="R3d392fecf08a4971" /><Relationship Type="http://schemas.openxmlformats.org/officeDocument/2006/relationships/notesSlide" Target="/ppt/notesSlides/notesSlide21.xml" Id="R9cc3c2dcd6384b7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6037ee40f1994761" /><Relationship Type="http://schemas.openxmlformats.org/officeDocument/2006/relationships/notesSlide" Target="/ppt/notesSlides/notesSlide22.xml" Id="R5f1bba8367d4495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5d50c53f0ccd415d" /><Relationship Type="http://schemas.openxmlformats.org/officeDocument/2006/relationships/notesSlide" Target="/ppt/notesSlides/notesSlide23.xml" Id="R6088db7502d145b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bfdcc5c64a884f84" /><Relationship Type="http://schemas.openxmlformats.org/officeDocument/2006/relationships/notesSlide" Target="/ppt/notesSlides/notesSlide24.xml" Id="Rf57b55ee9b674b7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1060cd4c8e143eb" /><Relationship Type="http://schemas.openxmlformats.org/officeDocument/2006/relationships/notesSlide" Target="/ppt/notesSlides/notesSlide25.xml" Id="Rdf03140b898d408a"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chart1.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Function</c:v>
          </c:tx>
          <c:spPr>
            <a:ln xmlns:a="http://schemas.openxmlformats.org/drawingml/2006/main" w="28575">
              <a:solidFill>
                <a:srgbClr val="172D34"/>
              </a:solidFill>
              <a:prstDash val="solid"/>
            </a:ln>
          </c:spPr>
          <c:marker>
            <c:symbol val="none"/>
            <c:size val="8"/>
            <c:spPr>
              <a:solidFill xmlns:a="http://schemas.openxmlformats.org/drawingml/2006/main">
                <a:srgbClr val="172D34"/>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Data'!$A$2:$A$66</c:f>
              <c:numCache>
                <c:formatCode>General</c:formatCode>
                <c:ptCount val="65"/>
                <c:pt idx="0">
                  <c:v>0</c:v>
                </c:pt>
                <c:pt idx="1">
                  <c:v>0.05</c:v>
                </c:pt>
                <c:pt idx="2">
                  <c:v>0.1</c:v>
                </c:pt>
                <c:pt idx="3">
                  <c:v>0.15</c:v>
                </c:pt>
                <c:pt idx="4">
                  <c:v>0.2</c:v>
                </c:pt>
                <c:pt idx="5">
                  <c:v>0.25</c:v>
                </c:pt>
                <c:pt idx="6">
                  <c:v>0.3</c:v>
                </c:pt>
                <c:pt idx="7">
                  <c:v>0.35</c:v>
                </c:pt>
                <c:pt idx="8">
                  <c:v>0.4</c:v>
                </c:pt>
                <c:pt idx="9">
                  <c:v>0.45</c:v>
                </c:pt>
                <c:pt idx="10">
                  <c:v>0.5</c:v>
                </c:pt>
                <c:pt idx="11">
                  <c:v>0.55</c:v>
                </c:pt>
                <c:pt idx="12">
                  <c:v>0.6</c:v>
                </c:pt>
                <c:pt idx="13">
                  <c:v>0.65</c:v>
                </c:pt>
                <c:pt idx="14">
                  <c:v>0.7</c:v>
                </c:pt>
                <c:pt idx="15">
                  <c:v>0.75</c:v>
                </c:pt>
                <c:pt idx="16">
                  <c:v>0.8</c:v>
                </c:pt>
                <c:pt idx="17">
                  <c:v>0.85</c:v>
                </c:pt>
                <c:pt idx="18">
                  <c:v>0.9</c:v>
                </c:pt>
                <c:pt idx="19">
                  <c:v>0.95</c:v>
                </c:pt>
                <c:pt idx="20">
                  <c:v>1</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c:v>
                </c:pt>
                <c:pt idx="41">
                  <c:v>2.05</c:v>
                </c:pt>
                <c:pt idx="42">
                  <c:v>2.1</c:v>
                </c:pt>
                <c:pt idx="43">
                  <c:v>2.15</c:v>
                </c:pt>
                <c:pt idx="44">
                  <c:v>2.2</c:v>
                </c:pt>
                <c:pt idx="45">
                  <c:v>2.25</c:v>
                </c:pt>
                <c:pt idx="46">
                  <c:v>2.3</c:v>
                </c:pt>
                <c:pt idx="47">
                  <c:v>2.35</c:v>
                </c:pt>
                <c:pt idx="48">
                  <c:v>2.4</c:v>
                </c:pt>
                <c:pt idx="49">
                  <c:v>2.45</c:v>
                </c:pt>
                <c:pt idx="50">
                  <c:v>2.5</c:v>
                </c:pt>
                <c:pt idx="51">
                  <c:v>2.55</c:v>
                </c:pt>
                <c:pt idx="52">
                  <c:v>2.6</c:v>
                </c:pt>
                <c:pt idx="53">
                  <c:v>2.65</c:v>
                </c:pt>
                <c:pt idx="54">
                  <c:v>2.7</c:v>
                </c:pt>
                <c:pt idx="55">
                  <c:v>2.75</c:v>
                </c:pt>
                <c:pt idx="56">
                  <c:v>2.8</c:v>
                </c:pt>
                <c:pt idx="57">
                  <c:v>2.85</c:v>
                </c:pt>
                <c:pt idx="58">
                  <c:v>2.9</c:v>
                </c:pt>
                <c:pt idx="59">
                  <c:v>2.95</c:v>
                </c:pt>
                <c:pt idx="60">
                  <c:v>3</c:v>
                </c:pt>
                <c:pt idx="61">
                  <c:v>3.05</c:v>
                </c:pt>
                <c:pt idx="62">
                  <c:v>3.1</c:v>
                </c:pt>
                <c:pt idx="63">
                  <c:v>3.15</c:v>
                </c:pt>
                <c:pt idx="64">
                  <c:v>3.2</c:v>
                </c:pt>
              </c:numCache>
            </c:numRef>
          </c:xVal>
          <c:yVal>
            <c:numRef>
              <c:f>'Chart Data'!$B$2:$B$66</c:f>
              <c:numCache>
                <c:formatCode>General</c:formatCode>
                <c:ptCount val="65"/>
                <c:pt idx="0">
                  <c:v>3</c:v>
                </c:pt>
                <c:pt idx="1">
                  <c:v>3.0025</c:v>
                </c:pt>
                <c:pt idx="2">
                  <c:v>3.01</c:v>
                </c:pt>
                <c:pt idx="3">
                  <c:v>3.0225</c:v>
                </c:pt>
                <c:pt idx="4">
                  <c:v>3.04</c:v>
                </c:pt>
                <c:pt idx="5">
                  <c:v>3.0625</c:v>
                </c:pt>
                <c:pt idx="6">
                  <c:v>3.09</c:v>
                </c:pt>
                <c:pt idx="7">
                  <c:v>3.1225</c:v>
                </c:pt>
                <c:pt idx="8">
                  <c:v>3.16</c:v>
                </c:pt>
                <c:pt idx="9">
                  <c:v>3.2025</c:v>
                </c:pt>
                <c:pt idx="10">
                  <c:v>3.25</c:v>
                </c:pt>
                <c:pt idx="11">
                  <c:v>3.3025</c:v>
                </c:pt>
                <c:pt idx="12">
                  <c:v>3.36</c:v>
                </c:pt>
                <c:pt idx="13">
                  <c:v>3.4225</c:v>
                </c:pt>
                <c:pt idx="14">
                  <c:v>3.49</c:v>
                </c:pt>
                <c:pt idx="15">
                  <c:v>3.5625</c:v>
                </c:pt>
                <c:pt idx="16">
                  <c:v>3.64</c:v>
                </c:pt>
                <c:pt idx="17">
                  <c:v>3.7225</c:v>
                </c:pt>
                <c:pt idx="18">
                  <c:v>3.81</c:v>
                </c:pt>
                <c:pt idx="19">
                  <c:v>3.9025</c:v>
                </c:pt>
                <c:pt idx="20">
                  <c:v>4</c:v>
                </c:pt>
                <c:pt idx="21">
                  <c:v>4.1025</c:v>
                </c:pt>
                <c:pt idx="22">
                  <c:v>4.21</c:v>
                </c:pt>
                <c:pt idx="23">
                  <c:v>4.3225</c:v>
                </c:pt>
                <c:pt idx="24">
                  <c:v>4.44</c:v>
                </c:pt>
                <c:pt idx="25">
                  <c:v>4.5625</c:v>
                </c:pt>
                <c:pt idx="26">
                  <c:v>4.69</c:v>
                </c:pt>
                <c:pt idx="27">
                  <c:v>4.8225</c:v>
                </c:pt>
                <c:pt idx="28">
                  <c:v>4.96</c:v>
                </c:pt>
                <c:pt idx="29">
                  <c:v>5.1025</c:v>
                </c:pt>
                <c:pt idx="30">
                  <c:v>5.25</c:v>
                </c:pt>
                <c:pt idx="31">
                  <c:v>5.4025</c:v>
                </c:pt>
                <c:pt idx="32">
                  <c:v>5.56</c:v>
                </c:pt>
                <c:pt idx="33">
                  <c:v>5.7225</c:v>
                </c:pt>
                <c:pt idx="34">
                  <c:v>5.89</c:v>
                </c:pt>
                <c:pt idx="35">
                  <c:v>6.0625</c:v>
                </c:pt>
                <c:pt idx="36">
                  <c:v>6.24</c:v>
                </c:pt>
                <c:pt idx="37">
                  <c:v>6.4225</c:v>
                </c:pt>
                <c:pt idx="38">
                  <c:v>6.61</c:v>
                </c:pt>
                <c:pt idx="39">
                  <c:v>6.8025</c:v>
                </c:pt>
                <c:pt idx="40">
                  <c:v>7</c:v>
                </c:pt>
                <c:pt idx="41">
                  <c:v>7.2025</c:v>
                </c:pt>
                <c:pt idx="42">
                  <c:v>7.41</c:v>
                </c:pt>
                <c:pt idx="43">
                  <c:v>7.6225</c:v>
                </c:pt>
                <c:pt idx="44">
                  <c:v>7.84</c:v>
                </c:pt>
                <c:pt idx="45">
                  <c:v>8.0625</c:v>
                </c:pt>
                <c:pt idx="46">
                  <c:v>8.29</c:v>
                </c:pt>
                <c:pt idx="47">
                  <c:v>8.5225</c:v>
                </c:pt>
                <c:pt idx="48">
                  <c:v>8.76</c:v>
                </c:pt>
                <c:pt idx="49">
                  <c:v>9.0025</c:v>
                </c:pt>
                <c:pt idx="50">
                  <c:v>9.25</c:v>
                </c:pt>
                <c:pt idx="51">
                  <c:v>9.5025</c:v>
                </c:pt>
                <c:pt idx="52">
                  <c:v>9.76</c:v>
                </c:pt>
                <c:pt idx="53">
                  <c:v>10.0225</c:v>
                </c:pt>
                <c:pt idx="54">
                  <c:v>10.29</c:v>
                </c:pt>
                <c:pt idx="55">
                  <c:v>10.5625</c:v>
                </c:pt>
                <c:pt idx="56">
                  <c:v>10.84</c:v>
                </c:pt>
                <c:pt idx="57">
                  <c:v>11.1225</c:v>
                </c:pt>
                <c:pt idx="58">
                  <c:v>11.41</c:v>
                </c:pt>
                <c:pt idx="59">
                  <c:v>11.7025</c:v>
                </c:pt>
                <c:pt idx="60">
                  <c:v>12</c:v>
                </c:pt>
                <c:pt idx="61">
                  <c:v>12.3025</c:v>
                </c:pt>
                <c:pt idx="62">
                  <c:v>12.61</c:v>
                </c:pt>
                <c:pt idx="63">
                  <c:v>12.9225</c:v>
                </c:pt>
                <c:pt idx="64">
                  <c:v>13.24</c:v>
                </c:pt>
              </c:numCache>
            </c:numRef>
          </c:yVal>
        </c:ser>
        <c:ser>
          <c:idx val="1"/>
          <c:order val="1"/>
          <c:tx>
            <c:v>Secant</c:v>
          </c:tx>
          <c:spPr>
            <a:ln xmlns:a="http://schemas.openxmlformats.org/drawingml/2006/main" w="28575">
              <a:solidFill>
                <a:srgbClr val="B56238"/>
              </a:solidFill>
              <a:prstDash val="solid"/>
            </a:ln>
          </c:spPr>
          <c:marker>
            <c:symbol val="circle"/>
            <c:size val="8"/>
            <c:spPr>
              <a:solidFill xmlns:a="http://schemas.openxmlformats.org/drawingml/2006/main">
                <a:srgbClr val="B56238"/>
              </a:solidFill>
            </c:spPr>
          </c:marker>
          <c:dLbls>
            <c:dLbl>
              <c:idx val="0"/>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A</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t"/>
            </c:dLbl>
            <c:dLbl>
              <c:idx val="1"/>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B</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t"/>
            </c:dLbl>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1"/>
            <c:showCatName val="0"/>
            <c:showSerName val="0"/>
            <c:showPercent val="0"/>
            <c:showBubbleSize val="0"/>
            <c:showLeaderLines val="0"/>
          </c:dLbls>
          <c:xVal>
            <c:numRef>
              <c:f>'Chart Data'!$C$2:$C$3</c:f>
              <c:numCache>
                <c:formatCode>General</c:formatCode>
                <c:ptCount val="2"/>
                <c:pt idx="0">
                  <c:v>1</c:v>
                </c:pt>
                <c:pt idx="1">
                  <c:v>3</c:v>
                </c:pt>
              </c:numCache>
            </c:numRef>
          </c:xVal>
          <c:yVal>
            <c:numRef>
              <c:f>'Chart Data'!$D$2:$D$3</c:f>
              <c:numCache>
                <c:formatCode>General</c:formatCode>
                <c:ptCount val="2"/>
                <c:pt idx="0">
                  <c:v>4</c:v>
                </c:pt>
                <c:pt idx="1">
                  <c:v>12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5"/>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f(x)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majorUnit val="3"/>
      </c:valAx>
      <c:valAx>
        <c:axId val="48650112"/>
        <c:scaling>
          <c:orientation val="minMax"/>
          <c:max val="3.5"/>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Temperature</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Data'!$A$2:$A$42</c:f>
              <c:numCache>
                <c:formatCode>General</c:formatCode>
                <c:ptCount val="41"/>
                <c:pt idx="0">
                  <c:v>1</c:v>
                </c:pt>
                <c:pt idx="1">
                  <c:v>1.1</c:v>
                </c:pt>
                <c:pt idx="2">
                  <c:v>1.2</c:v>
                </c:pt>
                <c:pt idx="3">
                  <c:v>1.3</c:v>
                </c:pt>
                <c:pt idx="4">
                  <c:v>1.4</c:v>
                </c:pt>
                <c:pt idx="5">
                  <c:v>1.5</c:v>
                </c:pt>
                <c:pt idx="6">
                  <c:v>1.6</c:v>
                </c:pt>
                <c:pt idx="7">
                  <c:v>1.7</c:v>
                </c:pt>
                <c:pt idx="8">
                  <c:v>1.8</c:v>
                </c:pt>
                <c:pt idx="9">
                  <c:v>1.9</c:v>
                </c:pt>
                <c:pt idx="10">
                  <c:v>2</c:v>
                </c:pt>
                <c:pt idx="11">
                  <c:v>2.1</c:v>
                </c:pt>
                <c:pt idx="12">
                  <c:v>2.2</c:v>
                </c:pt>
                <c:pt idx="13">
                  <c:v>2.3</c:v>
                </c:pt>
                <c:pt idx="14">
                  <c:v>2.4</c:v>
                </c:pt>
                <c:pt idx="15">
                  <c:v>2.5</c:v>
                </c:pt>
                <c:pt idx="16">
                  <c:v>2.6</c:v>
                </c:pt>
                <c:pt idx="17">
                  <c:v>2.7</c:v>
                </c:pt>
                <c:pt idx="18">
                  <c:v>2.8</c:v>
                </c:pt>
                <c:pt idx="19">
                  <c:v>2.9</c:v>
                </c:pt>
                <c:pt idx="20">
                  <c:v>3</c:v>
                </c:pt>
                <c:pt idx="21">
                  <c:v>3.1</c:v>
                </c:pt>
                <c:pt idx="22">
                  <c:v>3.2</c:v>
                </c:pt>
                <c:pt idx="23">
                  <c:v>3.3</c:v>
                </c:pt>
                <c:pt idx="24">
                  <c:v>3.4</c:v>
                </c:pt>
                <c:pt idx="25">
                  <c:v>3.5</c:v>
                </c:pt>
                <c:pt idx="26">
                  <c:v>3.6</c:v>
                </c:pt>
                <c:pt idx="27">
                  <c:v>3.7</c:v>
                </c:pt>
                <c:pt idx="28">
                  <c:v>3.8</c:v>
                </c:pt>
                <c:pt idx="29">
                  <c:v>3.9</c:v>
                </c:pt>
                <c:pt idx="30">
                  <c:v>4</c:v>
                </c:pt>
                <c:pt idx="31">
                  <c:v>4.1</c:v>
                </c:pt>
                <c:pt idx="32">
                  <c:v>4.2</c:v>
                </c:pt>
                <c:pt idx="33">
                  <c:v>4.3</c:v>
                </c:pt>
                <c:pt idx="34">
                  <c:v>4.4</c:v>
                </c:pt>
                <c:pt idx="35">
                  <c:v>4.5</c:v>
                </c:pt>
                <c:pt idx="36">
                  <c:v>4.6</c:v>
                </c:pt>
                <c:pt idx="37">
                  <c:v>4.7</c:v>
                </c:pt>
                <c:pt idx="38">
                  <c:v>4.8</c:v>
                </c:pt>
                <c:pt idx="39">
                  <c:v>4.9</c:v>
                </c:pt>
                <c:pt idx="40">
                  <c:v>5</c:v>
                </c:pt>
              </c:numCache>
            </c:numRef>
          </c:xVal>
          <c:yVal>
            <c:numRef>
              <c:f>'Chart Data'!$B$2:$B$42</c:f>
              <c:numCache>
                <c:formatCode>General</c:formatCode>
                <c:ptCount val="41"/>
                <c:pt idx="0">
                  <c:v>20</c:v>
                </c:pt>
                <c:pt idx="1">
                  <c:v>20.0075</c:v>
                </c:pt>
                <c:pt idx="2">
                  <c:v>20.03</c:v>
                </c:pt>
                <c:pt idx="3">
                  <c:v>20.0675</c:v>
                </c:pt>
                <c:pt idx="4">
                  <c:v>20.12</c:v>
                </c:pt>
                <c:pt idx="5">
                  <c:v>20.1875</c:v>
                </c:pt>
                <c:pt idx="6">
                  <c:v>20.27</c:v>
                </c:pt>
                <c:pt idx="7">
                  <c:v>20.3675</c:v>
                </c:pt>
                <c:pt idx="8">
                  <c:v>20.48</c:v>
                </c:pt>
                <c:pt idx="9">
                  <c:v>20.6075</c:v>
                </c:pt>
                <c:pt idx="10">
                  <c:v>20.75</c:v>
                </c:pt>
                <c:pt idx="11">
                  <c:v>20.9075</c:v>
                </c:pt>
                <c:pt idx="12">
                  <c:v>21.08</c:v>
                </c:pt>
                <c:pt idx="13">
                  <c:v>21.2675</c:v>
                </c:pt>
                <c:pt idx="14">
                  <c:v>21.47</c:v>
                </c:pt>
                <c:pt idx="15">
                  <c:v>21.6875</c:v>
                </c:pt>
                <c:pt idx="16">
                  <c:v>21.92</c:v>
                </c:pt>
                <c:pt idx="17">
                  <c:v>22.1675</c:v>
                </c:pt>
                <c:pt idx="18">
                  <c:v>22.43</c:v>
                </c:pt>
                <c:pt idx="19">
                  <c:v>22.7075</c:v>
                </c:pt>
                <c:pt idx="20">
                  <c:v>23</c:v>
                </c:pt>
                <c:pt idx="21">
                  <c:v>23.3075</c:v>
                </c:pt>
                <c:pt idx="22">
                  <c:v>23.63</c:v>
                </c:pt>
                <c:pt idx="23">
                  <c:v>23.9675</c:v>
                </c:pt>
                <c:pt idx="24">
                  <c:v>24.32</c:v>
                </c:pt>
                <c:pt idx="25">
                  <c:v>24.6875</c:v>
                </c:pt>
                <c:pt idx="26">
                  <c:v>25.07</c:v>
                </c:pt>
                <c:pt idx="27">
                  <c:v>25.4675</c:v>
                </c:pt>
                <c:pt idx="28">
                  <c:v>25.88</c:v>
                </c:pt>
                <c:pt idx="29">
                  <c:v>26.3075</c:v>
                </c:pt>
                <c:pt idx="30">
                  <c:v>26.75</c:v>
                </c:pt>
                <c:pt idx="31">
                  <c:v>27.2075</c:v>
                </c:pt>
                <c:pt idx="32">
                  <c:v>27.68</c:v>
                </c:pt>
                <c:pt idx="33">
                  <c:v>28.1675</c:v>
                </c:pt>
                <c:pt idx="34">
                  <c:v>28.67</c:v>
                </c:pt>
                <c:pt idx="35">
                  <c:v>29.1875</c:v>
                </c:pt>
                <c:pt idx="36">
                  <c:v>29.72</c:v>
                </c:pt>
                <c:pt idx="37">
                  <c:v>30.2675</c:v>
                </c:pt>
                <c:pt idx="38">
                  <c:v>30.83</c:v>
                </c:pt>
                <c:pt idx="39">
                  <c:v>31.4075</c:v>
                </c:pt>
                <c:pt idx="40">
                  <c:v>32</c:v>
                </c:pt>
              </c:numCache>
            </c:numRef>
          </c:yVal>
        </c:ser>
        <c:ser>
          <c:idx val="1"/>
          <c:order val="1"/>
          <c:tx>
            <c:v>Readings</c:v>
          </c:tx>
          <c:spPr>
            <a:ln xmlns:a="http://schemas.openxmlformats.org/drawingml/2006/main" w="0">
              <a:solidFill>
                <a:srgbClr val="172D34"/>
              </a:solidFill>
              <a:prstDash val="solid"/>
            </a:ln>
          </c:spPr>
          <c:marker>
            <c:symbol val="circle"/>
            <c:size val="8"/>
            <c:spPr>
              <a:solidFill xmlns:a="http://schemas.openxmlformats.org/drawingml/2006/main">
                <a:srgbClr val="172D34"/>
              </a:solidFill>
            </c:spPr>
          </c:marker>
          <c:dLbls>
            <c:dLbl>
              <c:idx val="0"/>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(1, 20)</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b"/>
            </c:dLbl>
            <c:dLbl>
              <c:idx val="1"/>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(5, 32)</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l"/>
            </c:dLbl>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1"/>
            <c:showCatName val="0"/>
            <c:showSerName val="0"/>
            <c:showPercent val="0"/>
            <c:showBubbleSize val="0"/>
            <c:showLeaderLines val="0"/>
          </c:dLbls>
          <c:xVal>
            <c:numRef>
              <c:f>'Chart Data'!$C$2:$C$3</c:f>
              <c:numCache>
                <c:formatCode>General</c:formatCode>
                <c:ptCount val="2"/>
                <c:pt idx="0">
                  <c:v>1</c:v>
                </c:pt>
                <c:pt idx="1">
                  <c:v>5</c:v>
                </c:pt>
              </c:numCache>
            </c:numRef>
          </c:xVal>
          <c:yVal>
            <c:numRef>
              <c:f>'Chart Data'!$D$2:$D$3</c:f>
              <c:numCache>
                <c:formatCode>General</c:formatCode>
                <c:ptCount val="2"/>
                <c:pt idx="0">
                  <c:v>20</c:v>
                </c:pt>
                <c:pt idx="1">
                  <c:v>32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35"/>
          <c:min val="15"/>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T(t) (°C)</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majorUnit val="5"/>
      </c:valAx>
      <c:valAx>
        <c:axId val="48650112"/>
        <c:scaling>
          <c:orientation val="minMax"/>
          <c:max val="6"/>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t (hours)</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Temperature</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Data'!$A$2:$A$42</c:f>
              <c:numCache>
                <c:formatCode>General</c:formatCode>
                <c:ptCount val="41"/>
                <c:pt idx="0">
                  <c:v>1</c:v>
                </c:pt>
                <c:pt idx="1">
                  <c:v>1.1</c:v>
                </c:pt>
                <c:pt idx="2">
                  <c:v>1.2</c:v>
                </c:pt>
                <c:pt idx="3">
                  <c:v>1.3</c:v>
                </c:pt>
                <c:pt idx="4">
                  <c:v>1.4</c:v>
                </c:pt>
                <c:pt idx="5">
                  <c:v>1.5</c:v>
                </c:pt>
                <c:pt idx="6">
                  <c:v>1.6</c:v>
                </c:pt>
                <c:pt idx="7">
                  <c:v>1.7</c:v>
                </c:pt>
                <c:pt idx="8">
                  <c:v>1.8</c:v>
                </c:pt>
                <c:pt idx="9">
                  <c:v>1.9</c:v>
                </c:pt>
                <c:pt idx="10">
                  <c:v>2</c:v>
                </c:pt>
                <c:pt idx="11">
                  <c:v>2.1</c:v>
                </c:pt>
                <c:pt idx="12">
                  <c:v>2.2</c:v>
                </c:pt>
                <c:pt idx="13">
                  <c:v>2.3</c:v>
                </c:pt>
                <c:pt idx="14">
                  <c:v>2.4</c:v>
                </c:pt>
                <c:pt idx="15">
                  <c:v>2.5</c:v>
                </c:pt>
                <c:pt idx="16">
                  <c:v>2.6</c:v>
                </c:pt>
                <c:pt idx="17">
                  <c:v>2.7</c:v>
                </c:pt>
                <c:pt idx="18">
                  <c:v>2.8</c:v>
                </c:pt>
                <c:pt idx="19">
                  <c:v>2.9</c:v>
                </c:pt>
                <c:pt idx="20">
                  <c:v>3</c:v>
                </c:pt>
                <c:pt idx="21">
                  <c:v>3.1</c:v>
                </c:pt>
                <c:pt idx="22">
                  <c:v>3.2</c:v>
                </c:pt>
                <c:pt idx="23">
                  <c:v>3.3</c:v>
                </c:pt>
                <c:pt idx="24">
                  <c:v>3.4</c:v>
                </c:pt>
                <c:pt idx="25">
                  <c:v>3.5</c:v>
                </c:pt>
                <c:pt idx="26">
                  <c:v>3.6</c:v>
                </c:pt>
                <c:pt idx="27">
                  <c:v>3.7</c:v>
                </c:pt>
                <c:pt idx="28">
                  <c:v>3.8</c:v>
                </c:pt>
                <c:pt idx="29">
                  <c:v>3.9</c:v>
                </c:pt>
                <c:pt idx="30">
                  <c:v>4</c:v>
                </c:pt>
                <c:pt idx="31">
                  <c:v>4.1</c:v>
                </c:pt>
                <c:pt idx="32">
                  <c:v>4.2</c:v>
                </c:pt>
                <c:pt idx="33">
                  <c:v>4.3</c:v>
                </c:pt>
                <c:pt idx="34">
                  <c:v>4.4</c:v>
                </c:pt>
                <c:pt idx="35">
                  <c:v>4.5</c:v>
                </c:pt>
                <c:pt idx="36">
                  <c:v>4.6</c:v>
                </c:pt>
                <c:pt idx="37">
                  <c:v>4.7</c:v>
                </c:pt>
                <c:pt idx="38">
                  <c:v>4.8</c:v>
                </c:pt>
                <c:pt idx="39">
                  <c:v>4.9</c:v>
                </c:pt>
                <c:pt idx="40">
                  <c:v>5</c:v>
                </c:pt>
              </c:numCache>
            </c:numRef>
          </c:xVal>
          <c:yVal>
            <c:numRef>
              <c:f>'Chart Data'!$B$2:$B$42</c:f>
              <c:numCache>
                <c:formatCode>General</c:formatCode>
                <c:ptCount val="41"/>
                <c:pt idx="0">
                  <c:v>20</c:v>
                </c:pt>
                <c:pt idx="1">
                  <c:v>20.0075</c:v>
                </c:pt>
                <c:pt idx="2">
                  <c:v>20.03</c:v>
                </c:pt>
                <c:pt idx="3">
                  <c:v>20.0675</c:v>
                </c:pt>
                <c:pt idx="4">
                  <c:v>20.12</c:v>
                </c:pt>
                <c:pt idx="5">
                  <c:v>20.1875</c:v>
                </c:pt>
                <c:pt idx="6">
                  <c:v>20.27</c:v>
                </c:pt>
                <c:pt idx="7">
                  <c:v>20.3675</c:v>
                </c:pt>
                <c:pt idx="8">
                  <c:v>20.48</c:v>
                </c:pt>
                <c:pt idx="9">
                  <c:v>20.6075</c:v>
                </c:pt>
                <c:pt idx="10">
                  <c:v>20.75</c:v>
                </c:pt>
                <c:pt idx="11">
                  <c:v>20.9075</c:v>
                </c:pt>
                <c:pt idx="12">
                  <c:v>21.08</c:v>
                </c:pt>
                <c:pt idx="13">
                  <c:v>21.2675</c:v>
                </c:pt>
                <c:pt idx="14">
                  <c:v>21.47</c:v>
                </c:pt>
                <c:pt idx="15">
                  <c:v>21.6875</c:v>
                </c:pt>
                <c:pt idx="16">
                  <c:v>21.92</c:v>
                </c:pt>
                <c:pt idx="17">
                  <c:v>22.1675</c:v>
                </c:pt>
                <c:pt idx="18">
                  <c:v>22.43</c:v>
                </c:pt>
                <c:pt idx="19">
                  <c:v>22.7075</c:v>
                </c:pt>
                <c:pt idx="20">
                  <c:v>23</c:v>
                </c:pt>
                <c:pt idx="21">
                  <c:v>23.3075</c:v>
                </c:pt>
                <c:pt idx="22">
                  <c:v>23.63</c:v>
                </c:pt>
                <c:pt idx="23">
                  <c:v>23.9675</c:v>
                </c:pt>
                <c:pt idx="24">
                  <c:v>24.32</c:v>
                </c:pt>
                <c:pt idx="25">
                  <c:v>24.6875</c:v>
                </c:pt>
                <c:pt idx="26">
                  <c:v>25.07</c:v>
                </c:pt>
                <c:pt idx="27">
                  <c:v>25.4675</c:v>
                </c:pt>
                <c:pt idx="28">
                  <c:v>25.88</c:v>
                </c:pt>
                <c:pt idx="29">
                  <c:v>26.3075</c:v>
                </c:pt>
                <c:pt idx="30">
                  <c:v>26.75</c:v>
                </c:pt>
                <c:pt idx="31">
                  <c:v>27.2075</c:v>
                </c:pt>
                <c:pt idx="32">
                  <c:v>27.68</c:v>
                </c:pt>
                <c:pt idx="33">
                  <c:v>28.1675</c:v>
                </c:pt>
                <c:pt idx="34">
                  <c:v>28.67</c:v>
                </c:pt>
                <c:pt idx="35">
                  <c:v>29.1875</c:v>
                </c:pt>
                <c:pt idx="36">
                  <c:v>29.72</c:v>
                </c:pt>
                <c:pt idx="37">
                  <c:v>30.2675</c:v>
                </c:pt>
                <c:pt idx="38">
                  <c:v>30.83</c:v>
                </c:pt>
                <c:pt idx="39">
                  <c:v>31.4075</c:v>
                </c:pt>
                <c:pt idx="40">
                  <c:v>32</c:v>
                </c:pt>
              </c:numCache>
            </c:numRef>
          </c:yVal>
        </c:ser>
        <c:ser>
          <c:idx val="1"/>
          <c:order val="1"/>
          <c:tx>
            <c:v>Secant</c:v>
          </c:tx>
          <c:spPr>
            <a:ln xmlns:a="http://schemas.openxmlformats.org/drawingml/2006/main" w="28575">
              <a:solidFill>
                <a:srgbClr val="B56238"/>
              </a:solidFill>
              <a:prstDash val="solid"/>
            </a:ln>
          </c:spPr>
          <c:marker>
            <c:symbol val="none"/>
            <c:size val="8"/>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1</c:v>
                </c:pt>
                <c:pt idx="1">
                  <c:v>5</c:v>
                </c:pt>
              </c:numCache>
            </c:numRef>
          </c:xVal>
          <c:yVal>
            <c:numRef>
              <c:f>'Chart Data'!$D$2:$D$3</c:f>
              <c:numCache>
                <c:formatCode>General</c:formatCode>
                <c:ptCount val="2"/>
                <c:pt idx="0">
                  <c:v>20</c:v>
                </c:pt>
                <c:pt idx="1">
                  <c:v>32</c:v>
                </c:pt>
              </c:numCache>
            </c:numRef>
          </c:yVal>
        </c:ser>
        <c:ser>
          <c:idx val="2"/>
          <c:order val="2"/>
          <c:tx>
            <c:v>Readings</c:v>
          </c:tx>
          <c:spPr>
            <a:ln xmlns:a="http://schemas.openxmlformats.org/drawingml/2006/main" w="0">
              <a:solidFill>
                <a:srgbClr val="172D34"/>
              </a:solidFill>
              <a:prstDash val="solid"/>
            </a:ln>
          </c:spPr>
          <c:marker>
            <c:symbol val="circle"/>
            <c:size val="8"/>
            <c:spPr>
              <a:solidFill xmlns:a="http://schemas.openxmlformats.org/drawingml/2006/main">
                <a:srgbClr val="172D34"/>
              </a:solidFill>
            </c:spPr>
          </c:marker>
          <c:dLbls>
            <c:dLbl>
              <c:idx val="0"/>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(1, 20)</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b"/>
            </c:dLbl>
            <c:dLbl>
              <c:idx val="1"/>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(5, 32)</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l"/>
            </c:dLbl>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1"/>
            <c:showCatName val="0"/>
            <c:showSerName val="0"/>
            <c:showPercent val="0"/>
            <c:showBubbleSize val="0"/>
            <c:showLeaderLines val="0"/>
          </c:dLbls>
          <c:xVal>
            <c:numRef>
              <c:f>'Chart Data'!$E$2:$E$3</c:f>
              <c:numCache>
                <c:formatCode>General</c:formatCode>
                <c:ptCount val="2"/>
                <c:pt idx="0">
                  <c:v>1</c:v>
                </c:pt>
                <c:pt idx="1">
                  <c:v>5</c:v>
                </c:pt>
              </c:numCache>
            </c:numRef>
          </c:xVal>
          <c:yVal>
            <c:numRef>
              <c:f>'Chart Data'!$F$2:$F$3</c:f>
              <c:numCache>
                <c:formatCode>General</c:formatCode>
                <c:ptCount val="2"/>
                <c:pt idx="0">
                  <c:v>20</c:v>
                </c:pt>
                <c:pt idx="1">
                  <c:v>32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35"/>
          <c:min val="15"/>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T(t) (°C)</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majorUnit val="5"/>
      </c:valAx>
      <c:valAx>
        <c:axId val="48650112"/>
        <c:scaling>
          <c:orientation val="minMax"/>
          <c:max val="6"/>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t (hours)</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Curve</c:v>
          </c:tx>
          <c:spPr>
            <a:ln xmlns:a="http://schemas.openxmlformats.org/drawingml/2006/main" w="28575">
              <a:solidFill>
                <a:srgbClr val="172D34"/>
              </a:solidFill>
              <a:prstDash val="solid"/>
            </a:ln>
          </c:spPr>
          <c:marker>
            <c:symbol val="none"/>
            <c:size val="8"/>
            <c:spPr>
              <a:solidFill xmlns:a="http://schemas.openxmlformats.org/drawingml/2006/main">
                <a:srgbClr val="172D34"/>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Data'!$A$2:$A$46</c:f>
              <c:numCache>
                <c:formatCode>General</c:formatCode>
                <c:ptCount val="45"/>
                <c:pt idx="0">
                  <c:v>1</c:v>
                </c:pt>
                <c:pt idx="1">
                  <c:v>1.05</c:v>
                </c:pt>
                <c:pt idx="2">
                  <c:v>1.1</c:v>
                </c:pt>
                <c:pt idx="3">
                  <c:v>1.15</c:v>
                </c:pt>
                <c:pt idx="4">
                  <c:v>1.2</c:v>
                </c:pt>
                <c:pt idx="5">
                  <c:v>1.25</c:v>
                </c:pt>
                <c:pt idx="6">
                  <c:v>1.3</c:v>
                </c:pt>
                <c:pt idx="7">
                  <c:v>1.35</c:v>
                </c:pt>
                <c:pt idx="8">
                  <c:v>1.4</c:v>
                </c:pt>
                <c:pt idx="9">
                  <c:v>1.45</c:v>
                </c:pt>
                <c:pt idx="10">
                  <c:v>1.5</c:v>
                </c:pt>
                <c:pt idx="11">
                  <c:v>1.55</c:v>
                </c:pt>
                <c:pt idx="12">
                  <c:v>1.6</c:v>
                </c:pt>
                <c:pt idx="13">
                  <c:v>1.65</c:v>
                </c:pt>
                <c:pt idx="14">
                  <c:v>1.7</c:v>
                </c:pt>
                <c:pt idx="15">
                  <c:v>1.75</c:v>
                </c:pt>
                <c:pt idx="16">
                  <c:v>1.8</c:v>
                </c:pt>
                <c:pt idx="17">
                  <c:v>1.85</c:v>
                </c:pt>
                <c:pt idx="18">
                  <c:v>1.9</c:v>
                </c:pt>
                <c:pt idx="19">
                  <c:v>1.95</c:v>
                </c:pt>
                <c:pt idx="20">
                  <c:v>2</c:v>
                </c:pt>
                <c:pt idx="21">
                  <c:v>2.05</c:v>
                </c:pt>
                <c:pt idx="22">
                  <c:v>2.1</c:v>
                </c:pt>
                <c:pt idx="23">
                  <c:v>2.15</c:v>
                </c:pt>
                <c:pt idx="24">
                  <c:v>2.2</c:v>
                </c:pt>
                <c:pt idx="25">
                  <c:v>2.25</c:v>
                </c:pt>
                <c:pt idx="26">
                  <c:v>2.3</c:v>
                </c:pt>
                <c:pt idx="27">
                  <c:v>2.35</c:v>
                </c:pt>
                <c:pt idx="28">
                  <c:v>2.4</c:v>
                </c:pt>
                <c:pt idx="29">
                  <c:v>2.45</c:v>
                </c:pt>
                <c:pt idx="30">
                  <c:v>2.5</c:v>
                </c:pt>
                <c:pt idx="31">
                  <c:v>2.55</c:v>
                </c:pt>
                <c:pt idx="32">
                  <c:v>2.6</c:v>
                </c:pt>
                <c:pt idx="33">
                  <c:v>2.65</c:v>
                </c:pt>
                <c:pt idx="34">
                  <c:v>2.7</c:v>
                </c:pt>
                <c:pt idx="35">
                  <c:v>2.75</c:v>
                </c:pt>
                <c:pt idx="36">
                  <c:v>2.8</c:v>
                </c:pt>
                <c:pt idx="37">
                  <c:v>2.85</c:v>
                </c:pt>
                <c:pt idx="38">
                  <c:v>2.9</c:v>
                </c:pt>
                <c:pt idx="39">
                  <c:v>2.95</c:v>
                </c:pt>
                <c:pt idx="40">
                  <c:v>3</c:v>
                </c:pt>
                <c:pt idx="41">
                  <c:v>3.05</c:v>
                </c:pt>
                <c:pt idx="42">
                  <c:v>3.1</c:v>
                </c:pt>
                <c:pt idx="43">
                  <c:v>3.15</c:v>
                </c:pt>
                <c:pt idx="44">
                  <c:v>3.2</c:v>
                </c:pt>
              </c:numCache>
            </c:numRef>
          </c:xVal>
          <c:yVal>
            <c:numRef>
              <c:f>'Chart Data'!$B$2:$B$46</c:f>
              <c:numCache>
                <c:formatCode>General</c:formatCode>
                <c:ptCount val="45"/>
                <c:pt idx="0">
                  <c:v>4</c:v>
                </c:pt>
                <c:pt idx="1">
                  <c:v>4.1025</c:v>
                </c:pt>
                <c:pt idx="2">
                  <c:v>4.21</c:v>
                </c:pt>
                <c:pt idx="3">
                  <c:v>4.3225</c:v>
                </c:pt>
                <c:pt idx="4">
                  <c:v>4.44</c:v>
                </c:pt>
                <c:pt idx="5">
                  <c:v>4.5625</c:v>
                </c:pt>
                <c:pt idx="6">
                  <c:v>4.69</c:v>
                </c:pt>
                <c:pt idx="7">
                  <c:v>4.8225</c:v>
                </c:pt>
                <c:pt idx="8">
                  <c:v>4.96</c:v>
                </c:pt>
                <c:pt idx="9">
                  <c:v>5.1025</c:v>
                </c:pt>
                <c:pt idx="10">
                  <c:v>5.25</c:v>
                </c:pt>
                <c:pt idx="11">
                  <c:v>5.4025</c:v>
                </c:pt>
                <c:pt idx="12">
                  <c:v>5.56</c:v>
                </c:pt>
                <c:pt idx="13">
                  <c:v>5.7225</c:v>
                </c:pt>
                <c:pt idx="14">
                  <c:v>5.89</c:v>
                </c:pt>
                <c:pt idx="15">
                  <c:v>6.0625</c:v>
                </c:pt>
                <c:pt idx="16">
                  <c:v>6.24</c:v>
                </c:pt>
                <c:pt idx="17">
                  <c:v>6.4225</c:v>
                </c:pt>
                <c:pt idx="18">
                  <c:v>6.61</c:v>
                </c:pt>
                <c:pt idx="19">
                  <c:v>6.8025</c:v>
                </c:pt>
                <c:pt idx="20">
                  <c:v>7</c:v>
                </c:pt>
                <c:pt idx="21">
                  <c:v>7.2025</c:v>
                </c:pt>
                <c:pt idx="22">
                  <c:v>7.41</c:v>
                </c:pt>
                <c:pt idx="23">
                  <c:v>7.6225</c:v>
                </c:pt>
                <c:pt idx="24">
                  <c:v>7.84</c:v>
                </c:pt>
                <c:pt idx="25">
                  <c:v>8.0625</c:v>
                </c:pt>
                <c:pt idx="26">
                  <c:v>8.29</c:v>
                </c:pt>
                <c:pt idx="27">
                  <c:v>8.5225</c:v>
                </c:pt>
                <c:pt idx="28">
                  <c:v>8.76</c:v>
                </c:pt>
                <c:pt idx="29">
                  <c:v>9.0025</c:v>
                </c:pt>
                <c:pt idx="30">
                  <c:v>9.25</c:v>
                </c:pt>
                <c:pt idx="31">
                  <c:v>9.5025</c:v>
                </c:pt>
                <c:pt idx="32">
                  <c:v>9.76</c:v>
                </c:pt>
                <c:pt idx="33">
                  <c:v>10.0225</c:v>
                </c:pt>
                <c:pt idx="34">
                  <c:v>10.29</c:v>
                </c:pt>
                <c:pt idx="35">
                  <c:v>10.5625</c:v>
                </c:pt>
                <c:pt idx="36">
                  <c:v>10.84</c:v>
                </c:pt>
                <c:pt idx="37">
                  <c:v>11.1225</c:v>
                </c:pt>
                <c:pt idx="38">
                  <c:v>11.41</c:v>
                </c:pt>
                <c:pt idx="39">
                  <c:v>11.7025</c:v>
                </c:pt>
                <c:pt idx="40">
                  <c:v>12</c:v>
                </c:pt>
                <c:pt idx="41">
                  <c:v>12.3025</c:v>
                </c:pt>
                <c:pt idx="42">
                  <c:v>12.61</c:v>
                </c:pt>
                <c:pt idx="43">
                  <c:v>12.9225</c:v>
                </c:pt>
                <c:pt idx="44">
                  <c:v>13.24</c:v>
                </c:pt>
              </c:numCache>
            </c:numRef>
          </c:yVal>
        </c:ser>
        <c:ser>
          <c:idx val="1"/>
          <c:order val="1"/>
          <c:tx>
            <c:v>Secant h=1</c:v>
          </c:tx>
          <c:spPr>
            <a:ln xmlns:a="http://schemas.openxmlformats.org/drawingml/2006/main" w="19050">
              <a:solidFill>
                <a:srgbClr val="B56238"/>
              </a:solidFill>
              <a:prstDash val="solid"/>
            </a:ln>
          </c:spPr>
          <c:marker>
            <c:symbol val="none"/>
            <c:size val="8"/>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1</c:v>
                </c:pt>
                <c:pt idx="1">
                  <c:v>3.2</c:v>
                </c:pt>
              </c:numCache>
            </c:numRef>
          </c:xVal>
          <c:yVal>
            <c:numRef>
              <c:f>'Chart Data'!$D$2:$D$3</c:f>
              <c:numCache>
                <c:formatCode>General</c:formatCode>
                <c:ptCount val="2"/>
                <c:pt idx="0">
                  <c:v>2</c:v>
                </c:pt>
                <c:pt idx="1">
                  <c:v>13</c:v>
                </c:pt>
              </c:numCache>
            </c:numRef>
          </c:yVal>
        </c:ser>
        <c:ser>
          <c:idx val="2"/>
          <c:order val="2"/>
          <c:tx>
            <c:v>Secant h=0.2</c:v>
          </c:tx>
          <c:spPr>
            <a:ln xmlns:a="http://schemas.openxmlformats.org/drawingml/2006/main" w="19050">
              <a:solidFill>
                <a:srgbClr val="416B91"/>
              </a:solidFill>
              <a:prstDash val="solid"/>
            </a:ln>
          </c:spPr>
          <c:marker>
            <c:symbol val="none"/>
            <c:size val="8"/>
            <c:spPr>
              <a:solidFill xmlns:a="http://schemas.openxmlformats.org/drawingml/2006/main">
                <a:srgbClr val="416B91"/>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Data'!$E$2:$E$3</c:f>
              <c:numCache>
                <c:formatCode>General</c:formatCode>
                <c:ptCount val="2"/>
                <c:pt idx="0">
                  <c:v>1</c:v>
                </c:pt>
                <c:pt idx="1">
                  <c:v>3.2</c:v>
                </c:pt>
              </c:numCache>
            </c:numRef>
          </c:xVal>
          <c:yVal>
            <c:numRef>
              <c:f>'Chart Data'!$F$2:$F$3</c:f>
              <c:numCache>
                <c:formatCode>General</c:formatCode>
                <c:ptCount val="2"/>
                <c:pt idx="0">
                  <c:v>2.8</c:v>
                </c:pt>
                <c:pt idx="1">
                  <c:v>12.04</c:v>
                </c:pt>
              </c:numCache>
            </c:numRef>
          </c:yVal>
        </c:ser>
        <c:ser>
          <c:idx val="3"/>
          <c:order val="3"/>
          <c:tx>
            <c:v>Tangent</c:v>
          </c:tx>
          <c:spPr>
            <a:ln xmlns:a="http://schemas.openxmlformats.org/drawingml/2006/main" w="38100">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Data'!$G$2:$G$3</c:f>
              <c:numCache>
                <c:formatCode>General</c:formatCode>
                <c:ptCount val="2"/>
                <c:pt idx="0">
                  <c:v>1</c:v>
                </c:pt>
                <c:pt idx="1">
                  <c:v>3.2</c:v>
                </c:pt>
              </c:numCache>
            </c:numRef>
          </c:xVal>
          <c:yVal>
            <c:numRef>
              <c:f>'Chart Data'!$H$2:$H$3</c:f>
              <c:numCache>
                <c:formatCode>General</c:formatCode>
                <c:ptCount val="2"/>
                <c:pt idx="0">
                  <c:v>3</c:v>
                </c:pt>
                <c:pt idx="1">
                  <c:v>11.8</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4"/>
          <c:min val="2"/>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f(x)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majorUnit val="2"/>
      </c:valAx>
      <c:valAx>
        <c:axId val="48650112"/>
        <c:scaling>
          <c:orientation val="minMax"/>
          <c:max val="3.2"/>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majorUnit val="0.5"/>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Two straight sections</c:v>
          </c:tx>
          <c:spPr>
            <a:ln xmlns:a="http://schemas.openxmlformats.org/drawingml/2006/main" w="28575">
              <a:solidFill>
                <a:srgbClr val="172D34"/>
              </a:solidFill>
              <a:prstDash val="solid"/>
            </a:ln>
          </c:spPr>
          <c:marker>
            <c:symbol val="none"/>
            <c:size val="8"/>
            <c:spPr>
              <a:solidFill xmlns:a="http://schemas.openxmlformats.org/drawingml/2006/main">
                <a:srgbClr val="172D34"/>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Data'!$A$2:$A$4</c:f>
              <c:numCache>
                <c:formatCode>General</c:formatCode>
                <c:ptCount val="3"/>
                <c:pt idx="0">
                  <c:v>0</c:v>
                </c:pt>
                <c:pt idx="1">
                  <c:v>2</c:v>
                </c:pt>
                <c:pt idx="2">
                  <c:v>4</c:v>
                </c:pt>
              </c:numCache>
            </c:numRef>
          </c:xVal>
          <c:yVal>
            <c:numRef>
              <c:f>'Chart Data'!$B$2:$B$4</c:f>
              <c:numCache>
                <c:formatCode>General</c:formatCode>
                <c:ptCount val="3"/>
                <c:pt idx="0">
                  <c:v>2</c:v>
                </c:pt>
                <c:pt idx="1">
                  <c:v>0</c:v>
                </c:pt>
                <c:pt idx="2">
                  <c:v>2</c:v>
                </c:pt>
              </c:numCache>
            </c:numRef>
          </c:yVal>
        </c:ser>
        <c:ser>
          <c:idx val="1"/>
          <c:order val="1"/>
          <c:tx>
            <c:v>Points</c:v>
          </c:tx>
          <c:spPr>
            <a:ln xmlns:a="http://schemas.openxmlformats.org/drawingml/2006/main" w="0">
              <a:solidFill>
                <a:srgbClr val="087F83"/>
              </a:solidFill>
              <a:prstDash val="solid"/>
            </a:ln>
          </c:spPr>
          <c:marker>
            <c:symbol val="circle"/>
            <c:size val="8"/>
            <c:spPr>
              <a:solidFill xmlns:a="http://schemas.openxmlformats.org/drawingml/2006/main">
                <a:srgbClr val="087F83"/>
              </a:solidFill>
            </c:spPr>
          </c:marker>
          <c:dLbls>
            <c:dLbl>
              <c:idx val="0"/>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A</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t"/>
            </c:dLbl>
            <c:dLbl>
              <c:idx val="1"/>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P</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t"/>
            </c:dLbl>
            <c:dLbl>
              <c:idx val="2"/>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B</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t"/>
            </c:dLbl>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1"/>
            <c:showCatName val="0"/>
            <c:showSerName val="0"/>
            <c:showPercent val="0"/>
            <c:showBubbleSize val="0"/>
            <c:showLeaderLines val="0"/>
          </c:dLbls>
          <c:xVal>
            <c:numRef>
              <c:f>'Chart Data'!$C$2:$C$4</c:f>
              <c:numCache>
                <c:formatCode>General</c:formatCode>
                <c:ptCount val="3"/>
                <c:pt idx="0">
                  <c:v>1</c:v>
                </c:pt>
                <c:pt idx="1">
                  <c:v>2</c:v>
                </c:pt>
                <c:pt idx="2">
                  <c:v>3</c:v>
                </c:pt>
              </c:numCache>
            </c:numRef>
          </c:xVal>
          <c:yVal>
            <c:numRef>
              <c:f>'Chart Data'!$D$2:$D$4</c:f>
              <c:numCache>
                <c:formatCode>General</c:formatCode>
                <c:ptCount val="3"/>
                <c:pt idx="0">
                  <c:v>1</c:v>
                </c:pt>
                <c:pt idx="1">
                  <c:v>0</c:v>
                </c:pt>
                <c:pt idx="2">
                  <c:v>1</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3"/>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g(x)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majorUnit val="1"/>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Two straight sections</c:v>
          </c:tx>
          <c:spPr>
            <a:ln xmlns:a="http://schemas.openxmlformats.org/drawingml/2006/main" w="28575">
              <a:solidFill>
                <a:srgbClr val="172D34"/>
              </a:solidFill>
              <a:prstDash val="solid"/>
            </a:ln>
          </c:spPr>
          <c:marker>
            <c:symbol val="none"/>
            <c:size val="8"/>
            <c:spPr>
              <a:solidFill xmlns:a="http://schemas.openxmlformats.org/drawingml/2006/main">
                <a:srgbClr val="172D34"/>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Data'!$A$2:$A$4</c:f>
              <c:numCache>
                <c:formatCode>General</c:formatCode>
                <c:ptCount val="3"/>
                <c:pt idx="0">
                  <c:v>0</c:v>
                </c:pt>
                <c:pt idx="1">
                  <c:v>2</c:v>
                </c:pt>
                <c:pt idx="2">
                  <c:v>4</c:v>
                </c:pt>
              </c:numCache>
            </c:numRef>
          </c:xVal>
          <c:yVal>
            <c:numRef>
              <c:f>'Chart Data'!$B$2:$B$4</c:f>
              <c:numCache>
                <c:formatCode>General</c:formatCode>
                <c:ptCount val="3"/>
                <c:pt idx="0">
                  <c:v>2</c:v>
                </c:pt>
                <c:pt idx="1">
                  <c:v>0</c:v>
                </c:pt>
                <c:pt idx="2">
                  <c:v>2</c:v>
                </c:pt>
              </c:numCache>
            </c:numRef>
          </c:yVal>
        </c:ser>
        <c:ser>
          <c:idx val="1"/>
          <c:order val="1"/>
          <c:tx>
            <c:v>Points</c:v>
          </c:tx>
          <c:spPr>
            <a:ln xmlns:a="http://schemas.openxmlformats.org/drawingml/2006/main" w="0">
              <a:solidFill>
                <a:srgbClr val="087F83"/>
              </a:solidFill>
              <a:prstDash val="solid"/>
            </a:ln>
          </c:spPr>
          <c:marker>
            <c:symbol val="circle"/>
            <c:size val="8"/>
            <c:spPr>
              <a:solidFill xmlns:a="http://schemas.openxmlformats.org/drawingml/2006/main">
                <a:srgbClr val="087F83"/>
              </a:solidFill>
            </c:spPr>
          </c:marker>
          <c:dLbls>
            <c:dLbl>
              <c:idx val="0"/>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A</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t"/>
            </c:dLbl>
            <c:dLbl>
              <c:idx val="1"/>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P</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t"/>
            </c:dLbl>
            <c:dLbl>
              <c:idx val="2"/>
              <c:tx>
                <c:rich>
                  <a:bodyPr xmlns:a="http://schemas.openxmlformats.org/drawingml/2006/main"/>
                  <a:lstStyle xmlns:a="http://schemas.openxmlformats.org/drawingml/2006/main"/>
                  <a:p xmlns:a="http://schemas.openxmlformats.org/drawingml/2006/main">
                    <a:r>
                      <a:rPr sz="1500">
                        <a:solidFill>
                          <a:srgbClr val="172D34"/>
                        </a:solidFill>
                        <a:latin typeface="Arial"/>
                        <a:ea typeface="Arial"/>
                        <a:cs typeface="Arial"/>
                      </a:rPr>
                      <a:t>B</a:t>
                    </a:r>
                  </a:p>
                </c:rich>
              </c:tx>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dLblPos val="t"/>
            </c:dLbl>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1"/>
            <c:showCatName val="0"/>
            <c:showSerName val="0"/>
            <c:showPercent val="0"/>
            <c:showBubbleSize val="0"/>
            <c:showLeaderLines val="0"/>
          </c:dLbls>
          <c:xVal>
            <c:numRef>
              <c:f>'Chart Data'!$C$2:$C$4</c:f>
              <c:numCache>
                <c:formatCode>General</c:formatCode>
                <c:ptCount val="3"/>
                <c:pt idx="0">
                  <c:v>1</c:v>
                </c:pt>
                <c:pt idx="1">
                  <c:v>2</c:v>
                </c:pt>
                <c:pt idx="2">
                  <c:v>3</c:v>
                </c:pt>
              </c:numCache>
            </c:numRef>
          </c:xVal>
          <c:yVal>
            <c:numRef>
              <c:f>'Chart Data'!$D$2:$D$4</c:f>
              <c:numCache>
                <c:formatCode>General</c:formatCode>
                <c:ptCount val="3"/>
                <c:pt idx="0">
                  <c:v>1</c:v>
                </c:pt>
                <c:pt idx="1">
                  <c:v>0</c:v>
                </c:pt>
                <c:pt idx="2">
                  <c:v>1</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3"/>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g(x)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majorUnit val="1"/>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Volume</c:v>
          </c:tx>
          <c:spPr>
            <a:ln xmlns:a="http://schemas.openxmlformats.org/drawingml/2006/main" w="38100">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0</c:v>
                </c:pt>
                <c:pt idx="1">
                  <c:v>5</c:v>
                </c:pt>
              </c:numCache>
            </c:numRef>
          </c:xVal>
          <c:yVal>
            <c:numRef>
              <c:f>'Chart Data'!$B$2:$B$3</c:f>
              <c:numCache>
                <c:formatCode>General</c:formatCode>
                <c:ptCount val="2"/>
                <c:pt idx="0">
                  <c:v>40</c:v>
                </c:pt>
                <c:pt idx="1">
                  <c:v>30</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45"/>
          <c:min val="25"/>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V(t) (L)</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majorUnit val="5"/>
      </c:valAx>
      <c:valAx>
        <c:axId val="48650112"/>
        <c:scaling>
          <c:orientation val="minMax"/>
          <c:max val="5"/>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t (min)</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Introducing Calculus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LESSON INTRODUCTION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01</a:t>
            </a:r>
          </a:p>
        </p:txBody>
      </p:sp>
      <p:sp>
        <p:nvSpPr>
          <p:cNvPr id="15" name="body">
            <a:extLst xmlns:a="http://schemas.openxmlformats.org/drawingml/2006/main">
              <a:ext uri="{FF2B5EF4-FFF2-40B4-BE49-F238E27FC236}">
                <a16:creationId xmlns:a16="http://schemas.microsoft.com/office/drawing/2014/main" id="{D7C26AAC-BA62-4D78-91E3-DE0BE82D3AD9}"/>
              </a:ext>
            </a:extLst>
          </p:cNvPr>
          <p:cNvSpPr>
            <a:spLocks xmlns:a="http://schemas.openxmlformats.org/drawingml/2006/main" noGrp="1"/>
          </p:cNvSpPr>
          <p:nvPr/>
        </p:nvSpPr>
        <p:spPr>
          <a:xfrm xmlns:a="http://schemas.openxmlformats.org/drawingml/2006/main">
            <a:off x="590550" y="2028825"/>
            <a:ext cx="6477000" cy="12031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825" b="1">
                <a:solidFill>
                  <a:srgbClr val="087F83"/>
                </a:solidFill>
                <a:latin typeface="Arial"/>
                <a:ea typeface="Arial"/>
                <a:cs typeface="Arial"/>
              </a:defRPr>
            </a:defPPr>
            <a:lvl1pPr algn="l">
              <a:buNone/>
              <a:defRPr sz="3825" b="1">
                <a:solidFill>
                  <a:srgbClr val="087F83"/>
                </a:solidFill>
                <a:latin typeface="Arial"/>
                <a:ea typeface="Arial"/>
                <a:cs typeface="Arial"/>
              </a:defRPr>
            </a:lvl1pPr>
            <a:lvl2pPr algn="l">
              <a:buNone/>
              <a:defRPr sz="3825" b="1">
                <a:solidFill>
                  <a:srgbClr val="087F83"/>
                </a:solidFill>
                <a:latin typeface="Arial"/>
                <a:ea typeface="Arial"/>
                <a:cs typeface="Arial"/>
              </a:defRPr>
            </a:lvl2pPr>
            <a:lvl3pPr algn="l">
              <a:buNone/>
              <a:defRPr sz="3825" b="1">
                <a:solidFill>
                  <a:srgbClr val="087F83"/>
                </a:solidFill>
                <a:latin typeface="Arial"/>
                <a:ea typeface="Arial"/>
                <a:cs typeface="Arial"/>
              </a:defRPr>
            </a:lvl3pPr>
            <a:lvl4pPr algn="l">
              <a:buNone/>
              <a:defRPr sz="3825" b="1">
                <a:solidFill>
                  <a:srgbClr val="087F83"/>
                </a:solidFill>
                <a:latin typeface="Arial"/>
                <a:ea typeface="Arial"/>
                <a:cs typeface="Arial"/>
              </a:defRPr>
            </a:lvl4pPr>
            <a:lvl5pPr algn="l">
              <a:buNone/>
              <a:defRPr sz="3825" b="1">
                <a:solidFill>
                  <a:srgbClr val="087F83"/>
                </a:solidFill>
                <a:latin typeface="Arial"/>
                <a:ea typeface="Arial"/>
                <a:cs typeface="Arial"/>
              </a:defRPr>
            </a:lvl5pPr>
            <a:lvl6pPr algn="l">
              <a:buNone/>
              <a:defRPr sz="3825" b="1">
                <a:solidFill>
                  <a:srgbClr val="087F83"/>
                </a:solidFill>
                <a:latin typeface="Arial"/>
                <a:ea typeface="Arial"/>
                <a:cs typeface="Arial"/>
              </a:defRPr>
            </a:lvl6pPr>
            <a:lvl7pPr algn="l">
              <a:buNone/>
              <a:defRPr sz="3825" b="1">
                <a:solidFill>
                  <a:srgbClr val="087F83"/>
                </a:solidFill>
                <a:latin typeface="Arial"/>
                <a:ea typeface="Arial"/>
                <a:cs typeface="Arial"/>
              </a:defRPr>
            </a:lvl7pPr>
            <a:lvl8pPr algn="l">
              <a:buNone/>
              <a:defRPr sz="3825" b="1">
                <a:solidFill>
                  <a:srgbClr val="087F83"/>
                </a:solidFill>
                <a:latin typeface="Arial"/>
                <a:ea typeface="Arial"/>
                <a:cs typeface="Arial"/>
              </a:defRPr>
            </a:lvl8pPr>
            <a:lvl9pPr algn="l">
              <a:buNone/>
              <a:defRPr sz="3825" b="1">
                <a:solidFill>
                  <a:srgbClr val="087F83"/>
                </a:solidFill>
                <a:latin typeface="Arial"/>
                <a:ea typeface="Arial"/>
                <a:cs typeface="Arial"/>
              </a:defRPr>
            </a:lvl9pPr>
          </a:lstStyle>
          <a:p xmlns:a="http://schemas.openxmlformats.org/drawingml/2006/main">
            <a:pPr algn="l">
              <a:lnSpc>
                <a:spcPct val="112000"/>
              </a:lnSpc>
              <a:buNone/>
              <a:defRPr sz="3825" b="1">
                <a:solidFill>
                  <a:srgbClr val="087F83"/>
                </a:solidFill>
                <a:latin typeface="Arial"/>
                <a:ea typeface="Arial"/>
                <a:cs typeface="Arial"/>
              </a:defRPr>
            </a:pPr>
            <a:r>
              <a:rPr sz="3825" b="1">
                <a:solidFill>
                  <a:srgbClr val="087F83"/>
                </a:solidFill>
                <a:latin typeface="Arial"/>
                <a:ea typeface="Arial"/>
                <a:cs typeface="Arial"/>
              </a:rPr>
              <a:t>Can Change Occur</a:t>
            </a:r>
          </a:p>
          <a:p xmlns:a="http://schemas.openxmlformats.org/drawingml/2006/main">
            <a:pPr algn="l">
              <a:lnSpc>
                <a:spcPct val="112000"/>
              </a:lnSpc>
              <a:buNone/>
              <a:defRPr sz="3825" b="1">
                <a:solidFill>
                  <a:srgbClr val="087F83"/>
                </a:solidFill>
                <a:latin typeface="Arial"/>
                <a:ea typeface="Arial"/>
                <a:cs typeface="Arial"/>
              </a:defRPr>
            </a:pPr>
            <a:r>
              <a:rPr sz="3825" b="1">
                <a:solidFill>
                  <a:srgbClr val="087F83"/>
                </a:solidFill>
                <a:latin typeface="Arial"/>
                <a:ea typeface="Arial"/>
                <a:cs typeface="Arial"/>
              </a:rPr>
              <a:t>at an Instant?</a:t>
            </a:r>
          </a:p>
        </p:txBody>
      </p:sp>
      <p:sp>
        <p:nvSpPr>
          <p:cNvPr id="16" name="body">
            <a:extLst xmlns:a="http://schemas.openxmlformats.org/drawingml/2006/main">
              <a:ext uri="{FF2B5EF4-FFF2-40B4-BE49-F238E27FC236}">
                <a16:creationId xmlns:a16="http://schemas.microsoft.com/office/drawing/2014/main" id="{4EDAFF86-96B9-4507-8AA9-3193C05B4EE6}"/>
              </a:ext>
            </a:extLst>
          </p:cNvPr>
          <p:cNvSpPr>
            <a:spLocks xmlns:a="http://schemas.openxmlformats.org/drawingml/2006/main" noGrp="1"/>
          </p:cNvSpPr>
          <p:nvPr/>
        </p:nvSpPr>
        <p:spPr>
          <a:xfrm xmlns:a="http://schemas.openxmlformats.org/drawingml/2006/main">
            <a:off x="590550" y="3638550"/>
            <a:ext cx="628650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buNone/>
              <a:defRPr sz="2325" b="0">
                <a:solidFill>
                  <a:srgbClr val="172D34"/>
                </a:solidFill>
                <a:latin typeface="Arial"/>
                <a:ea typeface="Arial"/>
                <a:cs typeface="Arial"/>
              </a:defRPr>
            </a:lvl1pPr>
            <a:lvl2pPr algn="l">
              <a:buNone/>
              <a:defRPr sz="2325" b="0">
                <a:solidFill>
                  <a:srgbClr val="172D34"/>
                </a:solidFill>
                <a:latin typeface="Arial"/>
                <a:ea typeface="Arial"/>
                <a:cs typeface="Arial"/>
              </a:defRPr>
            </a:lvl2pPr>
            <a:lvl3pPr algn="l">
              <a:buNone/>
              <a:defRPr sz="2325" b="0">
                <a:solidFill>
                  <a:srgbClr val="172D34"/>
                </a:solidFill>
                <a:latin typeface="Arial"/>
                <a:ea typeface="Arial"/>
                <a:cs typeface="Arial"/>
              </a:defRPr>
            </a:lvl3pPr>
            <a:lvl4pPr algn="l">
              <a:buNone/>
              <a:defRPr sz="2325" b="0">
                <a:solidFill>
                  <a:srgbClr val="172D34"/>
                </a:solidFill>
                <a:latin typeface="Arial"/>
                <a:ea typeface="Arial"/>
                <a:cs typeface="Arial"/>
              </a:defRPr>
            </a:lvl4pPr>
            <a:lvl5pPr algn="l">
              <a:buNone/>
              <a:defRPr sz="2325" b="0">
                <a:solidFill>
                  <a:srgbClr val="172D34"/>
                </a:solidFill>
                <a:latin typeface="Arial"/>
                <a:ea typeface="Arial"/>
                <a:cs typeface="Arial"/>
              </a:defRPr>
            </a:lvl5pPr>
            <a:lvl6pPr algn="l">
              <a:buNone/>
              <a:defRPr sz="2325" b="0">
                <a:solidFill>
                  <a:srgbClr val="172D34"/>
                </a:solidFill>
                <a:latin typeface="Arial"/>
                <a:ea typeface="Arial"/>
                <a:cs typeface="Arial"/>
              </a:defRPr>
            </a:lvl6pPr>
            <a:lvl7pPr algn="l">
              <a:buNone/>
              <a:defRPr sz="2325" b="0">
                <a:solidFill>
                  <a:srgbClr val="172D34"/>
                </a:solidFill>
                <a:latin typeface="Arial"/>
                <a:ea typeface="Arial"/>
                <a:cs typeface="Arial"/>
              </a:defRPr>
            </a:lvl7pPr>
            <a:lvl8pPr algn="l">
              <a:buNone/>
              <a:defRPr sz="2325" b="0">
                <a:solidFill>
                  <a:srgbClr val="172D34"/>
                </a:solidFill>
                <a:latin typeface="Arial"/>
                <a:ea typeface="Arial"/>
                <a:cs typeface="Arial"/>
              </a:defRPr>
            </a:lvl8pPr>
            <a:lvl9pPr algn="l">
              <a:buNone/>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Unit 1: Limits and Continuity</a:t>
            </a:r>
          </a:p>
        </p:txBody>
      </p:sp>
      <p:sp>
        <p:nvSpPr>
          <p:cNvPr id="17" name="body">
            <a:extLst xmlns:a="http://schemas.openxmlformats.org/drawingml/2006/main">
              <a:ext uri="{FF2B5EF4-FFF2-40B4-BE49-F238E27FC236}">
                <a16:creationId xmlns:a16="http://schemas.microsoft.com/office/drawing/2014/main" id="{E35E4638-1AC2-4C29-8F28-F3876B4FCCE5}"/>
              </a:ext>
            </a:extLst>
          </p:cNvPr>
          <p:cNvSpPr>
            <a:spLocks xmlns:a="http://schemas.openxmlformats.org/drawingml/2006/main" noGrp="1"/>
          </p:cNvSpPr>
          <p:nvPr/>
        </p:nvSpPr>
        <p:spPr>
          <a:xfrm xmlns:a="http://schemas.openxmlformats.org/drawingml/2006/main">
            <a:off x="590550" y="4591050"/>
            <a:ext cx="6381750"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buNone/>
              <a:defRPr sz="2250" b="0">
                <a:solidFill>
                  <a:srgbClr val="172D34"/>
                </a:solidFill>
                <a:latin typeface="Arial"/>
                <a:ea typeface="Arial"/>
                <a:cs typeface="Arial"/>
              </a:defRPr>
            </a:lvl1pPr>
            <a:lvl2pPr algn="l">
              <a:buNone/>
              <a:defRPr sz="2250" b="0">
                <a:solidFill>
                  <a:srgbClr val="172D34"/>
                </a:solidFill>
                <a:latin typeface="Arial"/>
                <a:ea typeface="Arial"/>
                <a:cs typeface="Arial"/>
              </a:defRPr>
            </a:lvl2pPr>
            <a:lvl3pPr algn="l">
              <a:buNone/>
              <a:defRPr sz="2250" b="0">
                <a:solidFill>
                  <a:srgbClr val="172D34"/>
                </a:solidFill>
                <a:latin typeface="Arial"/>
                <a:ea typeface="Arial"/>
                <a:cs typeface="Arial"/>
              </a:defRPr>
            </a:lvl3pPr>
            <a:lvl4pPr algn="l">
              <a:buNone/>
              <a:defRPr sz="2250" b="0">
                <a:solidFill>
                  <a:srgbClr val="172D34"/>
                </a:solidFill>
                <a:latin typeface="Arial"/>
                <a:ea typeface="Arial"/>
                <a:cs typeface="Arial"/>
              </a:defRPr>
            </a:lvl4pPr>
            <a:lvl5pPr algn="l">
              <a:buNone/>
              <a:defRPr sz="2250" b="0">
                <a:solidFill>
                  <a:srgbClr val="172D34"/>
                </a:solidFill>
                <a:latin typeface="Arial"/>
                <a:ea typeface="Arial"/>
                <a:cs typeface="Arial"/>
              </a:defRPr>
            </a:lvl5pPr>
            <a:lvl6pPr algn="l">
              <a:buNone/>
              <a:defRPr sz="2250" b="0">
                <a:solidFill>
                  <a:srgbClr val="172D34"/>
                </a:solidFill>
                <a:latin typeface="Arial"/>
                <a:ea typeface="Arial"/>
                <a:cs typeface="Arial"/>
              </a:defRPr>
            </a:lvl6pPr>
            <a:lvl7pPr algn="l">
              <a:buNone/>
              <a:defRPr sz="2250" b="0">
                <a:solidFill>
                  <a:srgbClr val="172D34"/>
                </a:solidFill>
                <a:latin typeface="Arial"/>
                <a:ea typeface="Arial"/>
                <a:cs typeface="Arial"/>
              </a:defRPr>
            </a:lvl7pPr>
            <a:lvl8pPr algn="l">
              <a:buNone/>
              <a:defRPr sz="2250" b="0">
                <a:solidFill>
                  <a:srgbClr val="172D34"/>
                </a:solidFill>
                <a:latin typeface="Arial"/>
                <a:ea typeface="Arial"/>
                <a:cs typeface="Arial"/>
              </a:defRPr>
            </a:lvl8pPr>
            <a:lvl9pPr algn="l">
              <a:buNone/>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How can a speedometer show a speed</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at one exact moment?</a:t>
            </a:r>
          </a:p>
        </p:txBody>
      </p:sp>
      <p:pic>
        <p:nvPicPr>
          <p:cNvPr id="18" name="">
            <a:extLst xmlns:a="http://schemas.openxmlformats.org/drawingml/2006/main">
              <a:ext uri="{FF2B5EF4-FFF2-40B4-BE49-F238E27FC236}">
                <a16:creationId xmlns:a16="http://schemas.microsoft.com/office/drawing/2014/main" id="{4C5F4895-4FCD-432A-85E1-2C5A3043F02C}"/>
              </a:ext>
            </a:extLst>
          </p:cNvPr>
          <p:cNvPicPr>
            <a:picLocks xmlns:a="http://schemas.openxmlformats.org/drawingml/2006/main" noChangeAspect="1"/>
          </p:cNvPicPr>
          <p:nvPr/>
        </p:nvPicPr>
        <p:blipFill>
          <a:blip xmlns:r="http://schemas.openxmlformats.org/officeDocument/2006/relationships" xmlns:a="http://schemas.openxmlformats.org/drawingml/2006/main" r:embed="R8496fe9b379b4080"/>
          <a:stretch xmlns:a="http://schemas.openxmlformats.org/drawingml/2006/main"/>
        </p:blipFill>
        <p:spPr>
          <a:xfrm xmlns:a="http://schemas.openxmlformats.org/drawingml/2006/main">
            <a:off x="7689882" y="1790700"/>
            <a:ext cx="3384487" cy="4229100"/>
          </a:xfrm>
          <a:prstGeom xmlns:a="http://schemas.openxmlformats.org/drawingml/2006/main" prst="rect">
            <a:avLst/>
          </a:prstGeom>
        </p:spPr>
      </p:pic>
    </p:spTree>
    <p:extLst>
      <p:ext uri="{BB962C8B-B14F-4D97-AF65-F5344CB8AC3E}">
        <p14:creationId xmlns:p14="http://schemas.microsoft.com/office/powerpoint/2010/main" val="1708767225"/>
      </p:ext>
    </p:extLst>
  </p:cSld>
</p:sld>
</file>

<file path=ppt/slides/slide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Average rate of change</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02</a:t>
            </a:r>
          </a:p>
        </p:txBody>
      </p:sp>
      <p:sp>
        <p:nvSpPr>
          <p:cNvPr id="15" name="term">
            <a:extLst xmlns:a="http://schemas.openxmlformats.org/drawingml/2006/main">
              <a:ext uri="{FF2B5EF4-FFF2-40B4-BE49-F238E27FC236}">
                <a16:creationId xmlns:a16="http://schemas.microsoft.com/office/drawing/2014/main" id="{A2EF09D5-361E-424B-B81E-483F4ECB543E}"/>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AVERAGE RATE</a:t>
            </a:r>
          </a:p>
        </p:txBody>
      </p:sp>
      <p:sp>
        <p:nvSpPr>
          <p:cNvPr id="16" name="body">
            <a:extLst xmlns:a="http://schemas.openxmlformats.org/drawingml/2006/main">
              <a:ext uri="{FF2B5EF4-FFF2-40B4-BE49-F238E27FC236}">
                <a16:creationId xmlns:a16="http://schemas.microsoft.com/office/drawing/2014/main" id="{7BA1137D-E1EB-4F82-A43E-D7297A3DB344}"/>
              </a:ext>
            </a:extLst>
          </p:cNvPr>
          <p:cNvSpPr>
            <a:spLocks xmlns:a="http://schemas.openxmlformats.org/drawingml/2006/main" noGrp="1"/>
          </p:cNvSpPr>
          <p:nvPr/>
        </p:nvSpPr>
        <p:spPr>
          <a:xfrm xmlns:a="http://schemas.openxmlformats.org/drawingml/2006/main">
            <a:off x="590550" y="2466975"/>
            <a:ext cx="107632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Change in output divided by change in input over an interval.</a:t>
            </a:r>
          </a:p>
        </p:txBody>
      </p:sp>
      <p:sp>
        <p:nvSpPr>
          <p:cNvPr id="17" name="equation">
            <a:extLst xmlns:a="http://schemas.openxmlformats.org/drawingml/2006/main">
              <a:ext uri="{FF2B5EF4-FFF2-40B4-BE49-F238E27FC236}">
                <a16:creationId xmlns:a16="http://schemas.microsoft.com/office/drawing/2014/main" id="{4A6813C4-8738-4466-BE2C-9F6B7549465E}"/>
              </a:ext>
            </a:extLst>
          </p:cNvPr>
          <p:cNvSpPr>
            <a:spLocks xmlns:a="http://schemas.openxmlformats.org/drawingml/2006/main" noGrp="1"/>
          </p:cNvSpPr>
          <p:nvPr/>
        </p:nvSpPr>
        <p:spPr>
          <a:xfrm xmlns:a="http://schemas.openxmlformats.org/drawingml/2006/main">
            <a:off x="590550" y="3486150"/>
            <a:ext cx="295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075" b="1">
                <a:solidFill>
                  <a:srgbClr val="087F83"/>
                </a:solidFill>
                <a:latin typeface="Arial"/>
                <a:ea typeface="Arial"/>
                <a:cs typeface="Arial"/>
              </a:defRPr>
            </a:defPPr>
            <a:lvl1pPr algn="l">
              <a:defRPr sz="3075" b="1">
                <a:solidFill>
                  <a:srgbClr val="087F83"/>
                </a:solidFill>
                <a:latin typeface="Arial"/>
                <a:ea typeface="Arial"/>
                <a:cs typeface="Arial"/>
              </a:defRPr>
            </a:lvl1pPr>
            <a:lvl2pPr algn="l">
              <a:defRPr sz="3075" b="1">
                <a:solidFill>
                  <a:srgbClr val="087F83"/>
                </a:solidFill>
                <a:latin typeface="Arial"/>
                <a:ea typeface="Arial"/>
                <a:cs typeface="Arial"/>
              </a:defRPr>
            </a:lvl2pPr>
            <a:lvl3pPr algn="l">
              <a:defRPr sz="3075" b="1">
                <a:solidFill>
                  <a:srgbClr val="087F83"/>
                </a:solidFill>
                <a:latin typeface="Arial"/>
                <a:ea typeface="Arial"/>
                <a:cs typeface="Arial"/>
              </a:defRPr>
            </a:lvl3pPr>
            <a:lvl4pPr algn="l">
              <a:defRPr sz="3075" b="1">
                <a:solidFill>
                  <a:srgbClr val="087F83"/>
                </a:solidFill>
                <a:latin typeface="Arial"/>
                <a:ea typeface="Arial"/>
                <a:cs typeface="Arial"/>
              </a:defRPr>
            </a:lvl4pPr>
            <a:lvl5pPr algn="l">
              <a:defRPr sz="3075" b="1">
                <a:solidFill>
                  <a:srgbClr val="087F83"/>
                </a:solidFill>
                <a:latin typeface="Arial"/>
                <a:ea typeface="Arial"/>
                <a:cs typeface="Arial"/>
              </a:defRPr>
            </a:lvl5pPr>
            <a:lvl6pPr algn="l">
              <a:defRPr sz="3075" b="1">
                <a:solidFill>
                  <a:srgbClr val="087F83"/>
                </a:solidFill>
                <a:latin typeface="Arial"/>
                <a:ea typeface="Arial"/>
                <a:cs typeface="Arial"/>
              </a:defRPr>
            </a:lvl6pPr>
            <a:lvl7pPr algn="l">
              <a:defRPr sz="3075" b="1">
                <a:solidFill>
                  <a:srgbClr val="087F83"/>
                </a:solidFill>
                <a:latin typeface="Arial"/>
                <a:ea typeface="Arial"/>
                <a:cs typeface="Arial"/>
              </a:defRPr>
            </a:lvl7pPr>
            <a:lvl8pPr algn="l">
              <a:defRPr sz="3075" b="1">
                <a:solidFill>
                  <a:srgbClr val="087F83"/>
                </a:solidFill>
                <a:latin typeface="Arial"/>
                <a:ea typeface="Arial"/>
                <a:cs typeface="Arial"/>
              </a:defRPr>
            </a:lvl8pPr>
            <a:lvl9pPr algn="l">
              <a:defRPr sz="3075" b="1">
                <a:solidFill>
                  <a:srgbClr val="087F83"/>
                </a:solidFill>
                <a:latin typeface="Arial"/>
                <a:ea typeface="Arial"/>
                <a:cs typeface="Arial"/>
              </a:defRPr>
            </a:lvl9pPr>
          </a:lstStyle>
          <a:p xmlns:a="http://schemas.openxmlformats.org/drawingml/2006/main">
            <a:pPr algn="l">
              <a:lnSpc>
                <a:spcPct val="112000"/>
              </a:lnSpc>
              <a:buNone/>
              <a:defRPr sz="3075" b="1">
                <a:solidFill>
                  <a:srgbClr val="087F83"/>
                </a:solidFill>
                <a:latin typeface="Arial"/>
                <a:ea typeface="Arial"/>
                <a:cs typeface="Arial"/>
              </a:defRPr>
            </a:pPr>
            <a:r>
              <a:rPr sz="3075" b="1">
                <a:solidFill>
                  <a:srgbClr val="087F83"/>
                </a:solidFill>
                <a:latin typeface="Arial"/>
                <a:ea typeface="Arial"/>
                <a:cs typeface="Arial"/>
              </a:rPr>
              <a:t>Average rate =</a:t>
            </a:r>
          </a:p>
        </p:txBody>
      </p:sp>
      <p:sp>
        <p:nvSpPr>
          <p:cNvPr id="18" name="numerator">
            <a:extLst xmlns:a="http://schemas.openxmlformats.org/drawingml/2006/main">
              <a:ext uri="{FF2B5EF4-FFF2-40B4-BE49-F238E27FC236}">
                <a16:creationId xmlns:a16="http://schemas.microsoft.com/office/drawing/2014/main" id="{45A1E652-3D33-4EB0-806D-205182F94584}"/>
              </a:ext>
            </a:extLst>
          </p:cNvPr>
          <p:cNvSpPr>
            <a:spLocks xmlns:a="http://schemas.openxmlformats.org/drawingml/2006/main" noGrp="1"/>
          </p:cNvSpPr>
          <p:nvPr/>
        </p:nvSpPr>
        <p:spPr>
          <a:xfrm xmlns:a="http://schemas.openxmlformats.org/drawingml/2006/main">
            <a:off x="3905250" y="3324225"/>
            <a:ext cx="1827657"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925" b="1">
                <a:solidFill>
                  <a:srgbClr val="087F83"/>
                </a:solidFill>
                <a:latin typeface="Arial"/>
                <a:ea typeface="Arial"/>
                <a:cs typeface="Arial"/>
              </a:defRPr>
            </a:defPPr>
            <a:lvl1pPr algn="ctr">
              <a:defRPr sz="2925" b="1">
                <a:solidFill>
                  <a:srgbClr val="087F83"/>
                </a:solidFill>
                <a:latin typeface="Arial"/>
                <a:ea typeface="Arial"/>
                <a:cs typeface="Arial"/>
              </a:defRPr>
            </a:lvl1pPr>
            <a:lvl2pPr algn="ctr">
              <a:defRPr sz="2925" b="1">
                <a:solidFill>
                  <a:srgbClr val="087F83"/>
                </a:solidFill>
                <a:latin typeface="Arial"/>
                <a:ea typeface="Arial"/>
                <a:cs typeface="Arial"/>
              </a:defRPr>
            </a:lvl2pPr>
            <a:lvl3pPr algn="ctr">
              <a:defRPr sz="2925" b="1">
                <a:solidFill>
                  <a:srgbClr val="087F83"/>
                </a:solidFill>
                <a:latin typeface="Arial"/>
                <a:ea typeface="Arial"/>
                <a:cs typeface="Arial"/>
              </a:defRPr>
            </a:lvl3pPr>
            <a:lvl4pPr algn="ctr">
              <a:defRPr sz="2925" b="1">
                <a:solidFill>
                  <a:srgbClr val="087F83"/>
                </a:solidFill>
                <a:latin typeface="Arial"/>
                <a:ea typeface="Arial"/>
                <a:cs typeface="Arial"/>
              </a:defRPr>
            </a:lvl4pPr>
            <a:lvl5pPr algn="ctr">
              <a:defRPr sz="2925" b="1">
                <a:solidFill>
                  <a:srgbClr val="087F83"/>
                </a:solidFill>
                <a:latin typeface="Arial"/>
                <a:ea typeface="Arial"/>
                <a:cs typeface="Arial"/>
              </a:defRPr>
            </a:lvl5pPr>
            <a:lvl6pPr algn="ctr">
              <a:defRPr sz="2925" b="1">
                <a:solidFill>
                  <a:srgbClr val="087F83"/>
                </a:solidFill>
                <a:latin typeface="Arial"/>
                <a:ea typeface="Arial"/>
                <a:cs typeface="Arial"/>
              </a:defRPr>
            </a:lvl6pPr>
            <a:lvl7pPr algn="ctr">
              <a:defRPr sz="2925" b="1">
                <a:solidFill>
                  <a:srgbClr val="087F83"/>
                </a:solidFill>
                <a:latin typeface="Arial"/>
                <a:ea typeface="Arial"/>
                <a:cs typeface="Arial"/>
              </a:defRPr>
            </a:lvl7pPr>
            <a:lvl8pPr algn="ctr">
              <a:defRPr sz="2925" b="1">
                <a:solidFill>
                  <a:srgbClr val="087F83"/>
                </a:solidFill>
                <a:latin typeface="Arial"/>
                <a:ea typeface="Arial"/>
                <a:cs typeface="Arial"/>
              </a:defRPr>
            </a:lvl8pPr>
            <a:lvl9pPr algn="ctr">
              <a:defRPr sz="2925" b="1">
                <a:solidFill>
                  <a:srgbClr val="087F83"/>
                </a:solidFill>
                <a:latin typeface="Arial"/>
                <a:ea typeface="Arial"/>
                <a:cs typeface="Arial"/>
              </a:defRPr>
            </a:lvl9pPr>
          </a:lstStyle>
          <a:p xmlns:a="http://schemas.openxmlformats.org/drawingml/2006/main">
            <a:pPr algn="ctr">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f(b) − f(a)</a:t>
            </a:r>
          </a:p>
        </p:txBody>
      </p:sp>
      <p:sp>
        <p:nvSpPr>
          <p:cNvPr id="19" name="fraction-bar">
            <a:extLst xmlns:a="http://schemas.openxmlformats.org/drawingml/2006/main">
              <a:ext uri="{FF2B5EF4-FFF2-40B4-BE49-F238E27FC236}">
                <a16:creationId xmlns:a16="http://schemas.microsoft.com/office/drawing/2014/main" id="{733E0CD3-C697-4F13-A9E7-78DE64A89F7E}"/>
              </a:ext>
            </a:extLst>
          </p:cNvPr>
          <p:cNvSpPr>
            <a:spLocks xmlns:a="http://schemas.openxmlformats.org/drawingml/2006/main" noGrp="1"/>
          </p:cNvSpPr>
          <p:nvPr/>
        </p:nvSpPr>
        <p:spPr>
          <a:xfrm xmlns:a="http://schemas.openxmlformats.org/drawingml/2006/main">
            <a:off x="3905250" y="3810000"/>
            <a:ext cx="1827657" cy="0"/>
          </a:xfrm>
          <a:prstGeom xmlns:a="http://schemas.openxmlformats.org/drawingml/2006/main" prst="line">
            <a:avLst/>
          </a:prstGeom>
          <a:noFill xmlns:a="http://schemas.openxmlformats.org/drawingml/2006/main"/>
          <a:ln xmlns:a="http://schemas.openxmlformats.org/drawingml/2006/main" w="17145">
            <a:solidFill>
              <a:srgbClr val="087F83"/>
            </a:solidFill>
          </a:ln>
        </p:spPr>
      </p:sp>
      <p:sp>
        <p:nvSpPr>
          <p:cNvPr id="20" name="denominator">
            <a:extLst xmlns:a="http://schemas.openxmlformats.org/drawingml/2006/main">
              <a:ext uri="{FF2B5EF4-FFF2-40B4-BE49-F238E27FC236}">
                <a16:creationId xmlns:a16="http://schemas.microsoft.com/office/drawing/2014/main" id="{F49F8B68-EB75-401C-B8A3-BB83F401C2AB}"/>
              </a:ext>
            </a:extLst>
          </p:cNvPr>
          <p:cNvSpPr>
            <a:spLocks xmlns:a="http://schemas.openxmlformats.org/drawingml/2006/main" noGrp="1"/>
          </p:cNvSpPr>
          <p:nvPr/>
        </p:nvSpPr>
        <p:spPr>
          <a:xfrm xmlns:a="http://schemas.openxmlformats.org/drawingml/2006/main">
            <a:off x="3905250" y="3905250"/>
            <a:ext cx="1827657"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925" b="1">
                <a:solidFill>
                  <a:srgbClr val="087F83"/>
                </a:solidFill>
                <a:latin typeface="Arial"/>
                <a:ea typeface="Arial"/>
                <a:cs typeface="Arial"/>
              </a:defRPr>
            </a:defPPr>
            <a:lvl1pPr algn="ctr">
              <a:defRPr sz="2925" b="1">
                <a:solidFill>
                  <a:srgbClr val="087F83"/>
                </a:solidFill>
                <a:latin typeface="Arial"/>
                <a:ea typeface="Arial"/>
                <a:cs typeface="Arial"/>
              </a:defRPr>
            </a:lvl1pPr>
            <a:lvl2pPr algn="ctr">
              <a:defRPr sz="2925" b="1">
                <a:solidFill>
                  <a:srgbClr val="087F83"/>
                </a:solidFill>
                <a:latin typeface="Arial"/>
                <a:ea typeface="Arial"/>
                <a:cs typeface="Arial"/>
              </a:defRPr>
            </a:lvl2pPr>
            <a:lvl3pPr algn="ctr">
              <a:defRPr sz="2925" b="1">
                <a:solidFill>
                  <a:srgbClr val="087F83"/>
                </a:solidFill>
                <a:latin typeface="Arial"/>
                <a:ea typeface="Arial"/>
                <a:cs typeface="Arial"/>
              </a:defRPr>
            </a:lvl3pPr>
            <a:lvl4pPr algn="ctr">
              <a:defRPr sz="2925" b="1">
                <a:solidFill>
                  <a:srgbClr val="087F83"/>
                </a:solidFill>
                <a:latin typeface="Arial"/>
                <a:ea typeface="Arial"/>
                <a:cs typeface="Arial"/>
              </a:defRPr>
            </a:lvl4pPr>
            <a:lvl5pPr algn="ctr">
              <a:defRPr sz="2925" b="1">
                <a:solidFill>
                  <a:srgbClr val="087F83"/>
                </a:solidFill>
                <a:latin typeface="Arial"/>
                <a:ea typeface="Arial"/>
                <a:cs typeface="Arial"/>
              </a:defRPr>
            </a:lvl5pPr>
            <a:lvl6pPr algn="ctr">
              <a:defRPr sz="2925" b="1">
                <a:solidFill>
                  <a:srgbClr val="087F83"/>
                </a:solidFill>
                <a:latin typeface="Arial"/>
                <a:ea typeface="Arial"/>
                <a:cs typeface="Arial"/>
              </a:defRPr>
            </a:lvl6pPr>
            <a:lvl7pPr algn="ctr">
              <a:defRPr sz="2925" b="1">
                <a:solidFill>
                  <a:srgbClr val="087F83"/>
                </a:solidFill>
                <a:latin typeface="Arial"/>
                <a:ea typeface="Arial"/>
                <a:cs typeface="Arial"/>
              </a:defRPr>
            </a:lvl7pPr>
            <a:lvl8pPr algn="ctr">
              <a:defRPr sz="2925" b="1">
                <a:solidFill>
                  <a:srgbClr val="087F83"/>
                </a:solidFill>
                <a:latin typeface="Arial"/>
                <a:ea typeface="Arial"/>
                <a:cs typeface="Arial"/>
              </a:defRPr>
            </a:lvl8pPr>
            <a:lvl9pPr algn="ctr">
              <a:defRPr sz="2925" b="1">
                <a:solidFill>
                  <a:srgbClr val="087F83"/>
                </a:solidFill>
                <a:latin typeface="Arial"/>
                <a:ea typeface="Arial"/>
                <a:cs typeface="Arial"/>
              </a:defRPr>
            </a:lvl9pPr>
          </a:lstStyle>
          <a:p xmlns:a="http://schemas.openxmlformats.org/drawingml/2006/main">
            <a:pPr algn="ctr">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b − a</a:t>
            </a:r>
          </a:p>
        </p:txBody>
      </p:sp>
      <p:sp>
        <p:nvSpPr>
          <p:cNvPr id="21" name="body">
            <a:extLst xmlns:a="http://schemas.openxmlformats.org/drawingml/2006/main">
              <a:ext uri="{FF2B5EF4-FFF2-40B4-BE49-F238E27FC236}">
                <a16:creationId xmlns:a16="http://schemas.microsoft.com/office/drawing/2014/main" id="{DA58E54D-930B-483D-B5FA-C1BA54F6DB0C}"/>
              </a:ext>
            </a:extLst>
          </p:cNvPr>
          <p:cNvSpPr>
            <a:spLocks xmlns:a="http://schemas.openxmlformats.org/drawingml/2006/main" noGrp="1"/>
          </p:cNvSpPr>
          <p:nvPr/>
        </p:nvSpPr>
        <p:spPr>
          <a:xfrm xmlns:a="http://schemas.openxmlformats.org/drawingml/2006/main">
            <a:off x="590550" y="4800600"/>
            <a:ext cx="107632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Interval: input values between two endpoints.</a:t>
            </a:r>
          </a:p>
        </p:txBody>
      </p:sp>
      <p:sp>
        <p:nvSpPr>
          <p:cNvPr id="22" name="body">
            <a:extLst xmlns:a="http://schemas.openxmlformats.org/drawingml/2006/main">
              <a:ext uri="{FF2B5EF4-FFF2-40B4-BE49-F238E27FC236}">
                <a16:creationId xmlns:a16="http://schemas.microsoft.com/office/drawing/2014/main" id="{4578E1E1-725F-4634-B239-29C19710F264}"/>
              </a:ext>
            </a:extLst>
          </p:cNvPr>
          <p:cNvSpPr>
            <a:spLocks xmlns:a="http://schemas.openxmlformats.org/drawingml/2006/main" noGrp="1"/>
          </p:cNvSpPr>
          <p:nvPr/>
        </p:nvSpPr>
        <p:spPr>
          <a:xfrm xmlns:a="http://schemas.openxmlformats.org/drawingml/2006/main">
            <a:off x="590550" y="5305425"/>
            <a:ext cx="10763250"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72D34"/>
                </a:solidFill>
                <a:latin typeface="Arial"/>
                <a:ea typeface="Arial"/>
                <a:cs typeface="Arial"/>
              </a:defRPr>
            </a:defPPr>
            <a:lvl1pPr algn="l">
              <a:defRPr sz="2100" b="0">
                <a:solidFill>
                  <a:srgbClr val="172D34"/>
                </a:solidFill>
                <a:latin typeface="Arial"/>
                <a:ea typeface="Arial"/>
                <a:cs typeface="Arial"/>
              </a:defRPr>
            </a:lvl1pPr>
            <a:lvl2pPr algn="l">
              <a:defRPr sz="2100" b="0">
                <a:solidFill>
                  <a:srgbClr val="172D34"/>
                </a:solidFill>
                <a:latin typeface="Arial"/>
                <a:ea typeface="Arial"/>
                <a:cs typeface="Arial"/>
              </a:defRPr>
            </a:lvl2pPr>
            <a:lvl3pPr algn="l">
              <a:defRPr sz="2100" b="0">
                <a:solidFill>
                  <a:srgbClr val="172D34"/>
                </a:solidFill>
                <a:latin typeface="Arial"/>
                <a:ea typeface="Arial"/>
                <a:cs typeface="Arial"/>
              </a:defRPr>
            </a:lvl3pPr>
            <a:lvl4pPr algn="l">
              <a:defRPr sz="2100" b="0">
                <a:solidFill>
                  <a:srgbClr val="172D34"/>
                </a:solidFill>
                <a:latin typeface="Arial"/>
                <a:ea typeface="Arial"/>
                <a:cs typeface="Arial"/>
              </a:defRPr>
            </a:lvl4pPr>
            <a:lvl5pPr algn="l">
              <a:defRPr sz="2100" b="0">
                <a:solidFill>
                  <a:srgbClr val="172D34"/>
                </a:solidFill>
                <a:latin typeface="Arial"/>
                <a:ea typeface="Arial"/>
                <a:cs typeface="Arial"/>
              </a:defRPr>
            </a:lvl5pPr>
            <a:lvl6pPr algn="l">
              <a:defRPr sz="2100" b="0">
                <a:solidFill>
                  <a:srgbClr val="172D34"/>
                </a:solidFill>
                <a:latin typeface="Arial"/>
                <a:ea typeface="Arial"/>
                <a:cs typeface="Arial"/>
              </a:defRPr>
            </a:lvl6pPr>
            <a:lvl7pPr algn="l">
              <a:defRPr sz="2100" b="0">
                <a:solidFill>
                  <a:srgbClr val="172D34"/>
                </a:solidFill>
                <a:latin typeface="Arial"/>
                <a:ea typeface="Arial"/>
                <a:cs typeface="Arial"/>
              </a:defRPr>
            </a:lvl7pPr>
            <a:lvl8pPr algn="l">
              <a:defRPr sz="2100" b="0">
                <a:solidFill>
                  <a:srgbClr val="172D34"/>
                </a:solidFill>
                <a:latin typeface="Arial"/>
                <a:ea typeface="Arial"/>
                <a:cs typeface="Arial"/>
              </a:defRPr>
            </a:lvl8pPr>
            <a:lvl9pPr algn="l">
              <a:defRPr sz="2100" b="0">
                <a:solidFill>
                  <a:srgbClr val="172D34"/>
                </a:solidFill>
                <a:latin typeface="Arial"/>
                <a:ea typeface="Arial"/>
                <a:cs typeface="Arial"/>
              </a:defRPr>
            </a:lvl9pPr>
          </a:lstStyle>
          <a:p xmlns:a="http://schemas.openxmlformats.org/drawingml/2006/main">
            <a:pPr algn="l">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a, b: different inputs.     f(a), f(b): their outputs.</a:t>
            </a:r>
          </a:p>
        </p:txBody>
      </p:sp>
      <p:sp>
        <p:nvSpPr>
          <p:cNvPr id="23" name="body">
            <a:extLst xmlns:a="http://schemas.openxmlformats.org/drawingml/2006/main">
              <a:ext uri="{FF2B5EF4-FFF2-40B4-BE49-F238E27FC236}">
                <a16:creationId xmlns:a16="http://schemas.microsoft.com/office/drawing/2014/main" id="{25640277-6ADB-4529-9075-67D6E9B4D147}"/>
              </a:ext>
            </a:extLst>
          </p:cNvPr>
          <p:cNvSpPr>
            <a:spLocks xmlns:a="http://schemas.openxmlformats.org/drawingml/2006/main" noGrp="1"/>
          </p:cNvSpPr>
          <p:nvPr/>
        </p:nvSpPr>
        <p:spPr>
          <a:xfrm xmlns:a="http://schemas.openxmlformats.org/drawingml/2006/main">
            <a:off x="590550" y="5715000"/>
            <a:ext cx="10763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416B91"/>
                </a:solidFill>
                <a:latin typeface="Arial"/>
                <a:ea typeface="Arial"/>
                <a:cs typeface="Arial"/>
              </a:defRPr>
            </a:defPPr>
            <a:lvl1pPr algn="l">
              <a:defRPr sz="1875" b="0">
                <a:solidFill>
                  <a:srgbClr val="416B91"/>
                </a:solidFill>
                <a:latin typeface="Arial"/>
                <a:ea typeface="Arial"/>
                <a:cs typeface="Arial"/>
              </a:defRPr>
            </a:lvl1pPr>
            <a:lvl2pPr algn="l">
              <a:defRPr sz="1875" b="0">
                <a:solidFill>
                  <a:srgbClr val="416B91"/>
                </a:solidFill>
                <a:latin typeface="Arial"/>
                <a:ea typeface="Arial"/>
                <a:cs typeface="Arial"/>
              </a:defRPr>
            </a:lvl2pPr>
            <a:lvl3pPr algn="l">
              <a:defRPr sz="1875" b="0">
                <a:solidFill>
                  <a:srgbClr val="416B91"/>
                </a:solidFill>
                <a:latin typeface="Arial"/>
                <a:ea typeface="Arial"/>
                <a:cs typeface="Arial"/>
              </a:defRPr>
            </a:lvl3pPr>
            <a:lvl4pPr algn="l">
              <a:defRPr sz="1875" b="0">
                <a:solidFill>
                  <a:srgbClr val="416B91"/>
                </a:solidFill>
                <a:latin typeface="Arial"/>
                <a:ea typeface="Arial"/>
                <a:cs typeface="Arial"/>
              </a:defRPr>
            </a:lvl4pPr>
            <a:lvl5pPr algn="l">
              <a:defRPr sz="1875" b="0">
                <a:solidFill>
                  <a:srgbClr val="416B91"/>
                </a:solidFill>
                <a:latin typeface="Arial"/>
                <a:ea typeface="Arial"/>
                <a:cs typeface="Arial"/>
              </a:defRPr>
            </a:lvl5pPr>
            <a:lvl6pPr algn="l">
              <a:defRPr sz="1875" b="0">
                <a:solidFill>
                  <a:srgbClr val="416B91"/>
                </a:solidFill>
                <a:latin typeface="Arial"/>
                <a:ea typeface="Arial"/>
                <a:cs typeface="Arial"/>
              </a:defRPr>
            </a:lvl6pPr>
            <a:lvl7pPr algn="l">
              <a:defRPr sz="1875" b="0">
                <a:solidFill>
                  <a:srgbClr val="416B91"/>
                </a:solidFill>
                <a:latin typeface="Arial"/>
                <a:ea typeface="Arial"/>
                <a:cs typeface="Arial"/>
              </a:defRPr>
            </a:lvl7pPr>
            <a:lvl8pPr algn="l">
              <a:defRPr sz="1875" b="0">
                <a:solidFill>
                  <a:srgbClr val="416B91"/>
                </a:solidFill>
                <a:latin typeface="Arial"/>
                <a:ea typeface="Arial"/>
                <a:cs typeface="Arial"/>
              </a:defRPr>
            </a:lvl8pPr>
            <a:lvl9pPr algn="l">
              <a:defRPr sz="1875" b="0">
                <a:solidFill>
                  <a:srgbClr val="416B91"/>
                </a:solidFill>
                <a:latin typeface="Arial"/>
                <a:ea typeface="Arial"/>
                <a:cs typeface="Arial"/>
              </a:defRPr>
            </a:lvl9pPr>
          </a:lstStyle>
          <a:p xmlns:a="http://schemas.openxmlformats.org/drawingml/2006/main">
            <a:pPr algn="l">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Units: output units per input unit.</a:t>
            </a:r>
          </a:p>
        </p:txBody>
      </p:sp>
    </p:spTree>
    <p:extLst>
      <p:ext uri="{BB962C8B-B14F-4D97-AF65-F5344CB8AC3E}">
        <p14:creationId xmlns:p14="http://schemas.microsoft.com/office/powerpoint/2010/main" val="1708767225"/>
      </p:ext>
    </p:extLst>
  </p:cSld>
</p:sld>
</file>

<file path=ppt/slides/slide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1: average velocity</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03</a:t>
            </a:r>
          </a:p>
        </p:txBody>
      </p:sp>
      <p:sp>
        <p:nvSpPr>
          <p:cNvPr id="15" name="body">
            <a:extLst xmlns:a="http://schemas.openxmlformats.org/drawingml/2006/main">
              <a:ext uri="{FF2B5EF4-FFF2-40B4-BE49-F238E27FC236}">
                <a16:creationId xmlns:a16="http://schemas.microsoft.com/office/drawing/2014/main" id="{A5DFBE85-4F94-4AFD-85A2-86E307DFC85F}"/>
              </a:ext>
            </a:extLst>
          </p:cNvPr>
          <p:cNvSpPr>
            <a:spLocks xmlns:a="http://schemas.openxmlformats.org/drawingml/2006/main" noGrp="1"/>
          </p:cNvSpPr>
          <p:nvPr/>
        </p:nvSpPr>
        <p:spPr>
          <a:xfrm xmlns:a="http://schemas.openxmlformats.org/drawingml/2006/main">
            <a:off x="590550" y="2009775"/>
            <a:ext cx="1076325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1">
                <a:solidFill>
                  <a:srgbClr val="172D34"/>
                </a:solidFill>
                <a:latin typeface="Arial"/>
                <a:ea typeface="Arial"/>
                <a:cs typeface="Arial"/>
              </a:defRPr>
            </a:defPPr>
            <a:lvl1pPr algn="l">
              <a:defRPr sz="2550" b="1">
                <a:solidFill>
                  <a:srgbClr val="172D34"/>
                </a:solidFill>
                <a:latin typeface="Arial"/>
                <a:ea typeface="Arial"/>
                <a:cs typeface="Arial"/>
              </a:defRPr>
            </a:lvl1pPr>
            <a:lvl2pPr algn="l">
              <a:defRPr sz="2550" b="1">
                <a:solidFill>
                  <a:srgbClr val="172D34"/>
                </a:solidFill>
                <a:latin typeface="Arial"/>
                <a:ea typeface="Arial"/>
                <a:cs typeface="Arial"/>
              </a:defRPr>
            </a:lvl2pPr>
            <a:lvl3pPr algn="l">
              <a:defRPr sz="2550" b="1">
                <a:solidFill>
                  <a:srgbClr val="172D34"/>
                </a:solidFill>
                <a:latin typeface="Arial"/>
                <a:ea typeface="Arial"/>
                <a:cs typeface="Arial"/>
              </a:defRPr>
            </a:lvl3pPr>
            <a:lvl4pPr algn="l">
              <a:defRPr sz="2550" b="1">
                <a:solidFill>
                  <a:srgbClr val="172D34"/>
                </a:solidFill>
                <a:latin typeface="Arial"/>
                <a:ea typeface="Arial"/>
                <a:cs typeface="Arial"/>
              </a:defRPr>
            </a:lvl4pPr>
            <a:lvl5pPr algn="l">
              <a:defRPr sz="2550" b="1">
                <a:solidFill>
                  <a:srgbClr val="172D34"/>
                </a:solidFill>
                <a:latin typeface="Arial"/>
                <a:ea typeface="Arial"/>
                <a:cs typeface="Arial"/>
              </a:defRPr>
            </a:lvl5pPr>
            <a:lvl6pPr algn="l">
              <a:defRPr sz="2550" b="1">
                <a:solidFill>
                  <a:srgbClr val="172D34"/>
                </a:solidFill>
                <a:latin typeface="Arial"/>
                <a:ea typeface="Arial"/>
                <a:cs typeface="Arial"/>
              </a:defRPr>
            </a:lvl6pPr>
            <a:lvl7pPr algn="l">
              <a:defRPr sz="2550" b="1">
                <a:solidFill>
                  <a:srgbClr val="172D34"/>
                </a:solidFill>
                <a:latin typeface="Arial"/>
                <a:ea typeface="Arial"/>
                <a:cs typeface="Arial"/>
              </a:defRPr>
            </a:lvl7pPr>
            <a:lvl8pPr algn="l">
              <a:defRPr sz="2550" b="1">
                <a:solidFill>
                  <a:srgbClr val="172D34"/>
                </a:solidFill>
                <a:latin typeface="Arial"/>
                <a:ea typeface="Arial"/>
                <a:cs typeface="Arial"/>
              </a:defRPr>
            </a:lvl8pPr>
            <a:lvl9pPr algn="l">
              <a:defRPr sz="2550" b="1">
                <a:solidFill>
                  <a:srgbClr val="172D34"/>
                </a:solidFill>
                <a:latin typeface="Arial"/>
                <a:ea typeface="Arial"/>
                <a:cs typeface="Arial"/>
              </a:defRPr>
            </a:lvl9pPr>
          </a:lstStyle>
          <a:p xmlns:a="http://schemas.openxmlformats.org/drawingml/2006/main">
            <a:pPr algn="l">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A particle has position s(t) = t² + 2t metres.</a:t>
            </a:r>
          </a:p>
          <a:p xmlns:a="http://schemas.openxmlformats.org/drawingml/2006/main">
            <a:pPr algn="l">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Time t is measured in seconds.</a:t>
            </a:r>
          </a:p>
        </p:txBody>
      </p:sp>
      <p:sp>
        <p:nvSpPr>
          <p:cNvPr id="16" name="part">
            <a:extLst xmlns:a="http://schemas.openxmlformats.org/drawingml/2006/main">
              <a:ext uri="{FF2B5EF4-FFF2-40B4-BE49-F238E27FC236}">
                <a16:creationId xmlns:a16="http://schemas.microsoft.com/office/drawing/2014/main" id="{4D8E9F59-040E-42BC-841D-7FE5CB38E6EF}"/>
              </a:ext>
            </a:extLst>
          </p:cNvPr>
          <p:cNvSpPr>
            <a:spLocks xmlns:a="http://schemas.openxmlformats.org/drawingml/2006/main" noGrp="1"/>
          </p:cNvSpPr>
          <p:nvPr/>
        </p:nvSpPr>
        <p:spPr>
          <a:xfrm xmlns:a="http://schemas.openxmlformats.org/drawingml/2006/main">
            <a:off x="590550" y="34766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19AF8CFF-4F8F-430C-9DBA-63DB55C46245}"/>
              </a:ext>
            </a:extLst>
          </p:cNvPr>
          <p:cNvSpPr>
            <a:spLocks xmlns:a="http://schemas.openxmlformats.org/drawingml/2006/main" noGrp="1"/>
          </p:cNvSpPr>
          <p:nvPr/>
        </p:nvSpPr>
        <p:spPr>
          <a:xfrm xmlns:a="http://schemas.openxmlformats.org/drawingml/2006/main">
            <a:off x="1238250" y="3476625"/>
            <a:ext cx="982980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Find s(1) and s(3).</a:t>
            </a:r>
          </a:p>
        </p:txBody>
      </p:sp>
      <p:sp>
        <p:nvSpPr>
          <p:cNvPr id="18" name="part">
            <a:extLst xmlns:a="http://schemas.openxmlformats.org/drawingml/2006/main">
              <a:ext uri="{FF2B5EF4-FFF2-40B4-BE49-F238E27FC236}">
                <a16:creationId xmlns:a16="http://schemas.microsoft.com/office/drawing/2014/main" id="{23C56530-C2E2-4695-8761-0D6175B46422}"/>
              </a:ext>
            </a:extLst>
          </p:cNvPr>
          <p:cNvSpPr>
            <a:spLocks xmlns:a="http://schemas.openxmlformats.org/drawingml/2006/main" noGrp="1"/>
          </p:cNvSpPr>
          <p:nvPr/>
        </p:nvSpPr>
        <p:spPr>
          <a:xfrm xmlns:a="http://schemas.openxmlformats.org/drawingml/2006/main">
            <a:off x="590550" y="42005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F3F981AD-6041-418D-A9CC-04AEE33A5DC5}"/>
              </a:ext>
            </a:extLst>
          </p:cNvPr>
          <p:cNvSpPr>
            <a:spLocks xmlns:a="http://schemas.openxmlformats.org/drawingml/2006/main" noGrp="1"/>
          </p:cNvSpPr>
          <p:nvPr/>
        </p:nvSpPr>
        <p:spPr>
          <a:xfrm xmlns:a="http://schemas.openxmlformats.org/drawingml/2006/main">
            <a:off x="1238250" y="4200525"/>
            <a:ext cx="982980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Calculate the average velocity from t = 1 to t = 3.</a:t>
            </a:r>
          </a:p>
        </p:txBody>
      </p:sp>
      <p:sp>
        <p:nvSpPr>
          <p:cNvPr id="20" name="part">
            <a:extLst xmlns:a="http://schemas.openxmlformats.org/drawingml/2006/main">
              <a:ext uri="{FF2B5EF4-FFF2-40B4-BE49-F238E27FC236}">
                <a16:creationId xmlns:a16="http://schemas.microsoft.com/office/drawing/2014/main" id="{7FE035BD-2FD0-43DF-BA68-E1A75FC921E1}"/>
              </a:ext>
            </a:extLst>
          </p:cNvPr>
          <p:cNvSpPr>
            <a:spLocks xmlns:a="http://schemas.openxmlformats.org/drawingml/2006/main" noGrp="1"/>
          </p:cNvSpPr>
          <p:nvPr/>
        </p:nvSpPr>
        <p:spPr>
          <a:xfrm xmlns:a="http://schemas.openxmlformats.org/drawingml/2006/main">
            <a:off x="590550" y="49244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2F8433B4-7D49-45BB-B992-59A2F373A3C5}"/>
              </a:ext>
            </a:extLst>
          </p:cNvPr>
          <p:cNvSpPr>
            <a:spLocks xmlns:a="http://schemas.openxmlformats.org/drawingml/2006/main" noGrp="1"/>
          </p:cNvSpPr>
          <p:nvPr/>
        </p:nvSpPr>
        <p:spPr>
          <a:xfrm xmlns:a="http://schemas.openxmlformats.org/drawingml/2006/main">
            <a:off x="1238250" y="4924425"/>
            <a:ext cx="982980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Does this mean the velocity stayed constant?</a:t>
            </a:r>
          </a:p>
        </p:txBody>
      </p:sp>
      <p:sp>
        <p:nvSpPr>
          <p:cNvPr id="22" name="hint">
            <a:extLst xmlns:a="http://schemas.openxmlformats.org/drawingml/2006/main">
              <a:ext uri="{FF2B5EF4-FFF2-40B4-BE49-F238E27FC236}">
                <a16:creationId xmlns:a16="http://schemas.microsoft.com/office/drawing/2014/main" id="{C026F868-9C28-44E0-804F-614159EDD5AF}"/>
              </a:ext>
            </a:extLst>
          </p:cNvPr>
          <p:cNvSpPr>
            <a:spLocks xmlns:a="http://schemas.openxmlformats.org/drawingml/2006/main" noGrp="1"/>
          </p:cNvSpPr>
          <p:nvPr/>
        </p:nvSpPr>
        <p:spPr>
          <a:xfrm xmlns:a="http://schemas.openxmlformats.org/drawingml/2006/main">
            <a:off x="590550" y="5676900"/>
            <a:ext cx="10763250"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Use the change in position divided by the elapsed time.</a:t>
            </a:r>
          </a:p>
        </p:txBody>
      </p:sp>
    </p:spTree>
    <p:extLst>
      <p:ext uri="{BB962C8B-B14F-4D97-AF65-F5344CB8AC3E}">
        <p14:creationId xmlns:p14="http://schemas.microsoft.com/office/powerpoint/2010/main" val="1708767225"/>
      </p:ext>
    </p:extLst>
  </p:cSld>
</p:sld>
</file>

<file path=ppt/slides/slide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1: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04</a:t>
            </a:r>
          </a:p>
        </p:txBody>
      </p:sp>
      <p:sp>
        <p:nvSpPr>
          <p:cNvPr id="15" name="part">
            <a:extLst xmlns:a="http://schemas.openxmlformats.org/drawingml/2006/main">
              <a:ext uri="{FF2B5EF4-FFF2-40B4-BE49-F238E27FC236}">
                <a16:creationId xmlns:a16="http://schemas.microsoft.com/office/drawing/2014/main" id="{F633A8E6-6005-4EBC-AE6A-030BA4BC809F}"/>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2EFBEA68-66F2-4330-A82C-F5A9A74F0183}"/>
              </a:ext>
            </a:extLst>
          </p:cNvPr>
          <p:cNvSpPr>
            <a:spLocks xmlns:a="http://schemas.openxmlformats.org/drawingml/2006/main" noGrp="1"/>
          </p:cNvSpPr>
          <p:nvPr/>
        </p:nvSpPr>
        <p:spPr>
          <a:xfrm xmlns:a="http://schemas.openxmlformats.org/drawingml/2006/main">
            <a:off x="1238250" y="2009775"/>
            <a:ext cx="9829800"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72D34"/>
                </a:solidFill>
                <a:latin typeface="Arial"/>
                <a:ea typeface="Arial"/>
                <a:cs typeface="Arial"/>
              </a:defRPr>
            </a:defPPr>
            <a:lvl1pPr algn="l">
              <a:defRPr sz="2475" b="0">
                <a:solidFill>
                  <a:srgbClr val="172D34"/>
                </a:solidFill>
                <a:latin typeface="Arial"/>
                <a:ea typeface="Arial"/>
                <a:cs typeface="Arial"/>
              </a:defRPr>
            </a:lvl1pPr>
            <a:lvl2pPr algn="l">
              <a:defRPr sz="2475" b="0">
                <a:solidFill>
                  <a:srgbClr val="172D34"/>
                </a:solidFill>
                <a:latin typeface="Arial"/>
                <a:ea typeface="Arial"/>
                <a:cs typeface="Arial"/>
              </a:defRPr>
            </a:lvl2pPr>
            <a:lvl3pPr algn="l">
              <a:defRPr sz="2475" b="0">
                <a:solidFill>
                  <a:srgbClr val="172D34"/>
                </a:solidFill>
                <a:latin typeface="Arial"/>
                <a:ea typeface="Arial"/>
                <a:cs typeface="Arial"/>
              </a:defRPr>
            </a:lvl3pPr>
            <a:lvl4pPr algn="l">
              <a:defRPr sz="2475" b="0">
                <a:solidFill>
                  <a:srgbClr val="172D34"/>
                </a:solidFill>
                <a:latin typeface="Arial"/>
                <a:ea typeface="Arial"/>
                <a:cs typeface="Arial"/>
              </a:defRPr>
            </a:lvl4pPr>
            <a:lvl5pPr algn="l">
              <a:defRPr sz="2475" b="0">
                <a:solidFill>
                  <a:srgbClr val="172D34"/>
                </a:solidFill>
                <a:latin typeface="Arial"/>
                <a:ea typeface="Arial"/>
                <a:cs typeface="Arial"/>
              </a:defRPr>
            </a:lvl5pPr>
            <a:lvl6pPr algn="l">
              <a:defRPr sz="2475" b="0">
                <a:solidFill>
                  <a:srgbClr val="172D34"/>
                </a:solidFill>
                <a:latin typeface="Arial"/>
                <a:ea typeface="Arial"/>
                <a:cs typeface="Arial"/>
              </a:defRPr>
            </a:lvl6pPr>
            <a:lvl7pPr algn="l">
              <a:defRPr sz="2475" b="0">
                <a:solidFill>
                  <a:srgbClr val="172D34"/>
                </a:solidFill>
                <a:latin typeface="Arial"/>
                <a:ea typeface="Arial"/>
                <a:cs typeface="Arial"/>
              </a:defRPr>
            </a:lvl7pPr>
            <a:lvl8pPr algn="l">
              <a:defRPr sz="2475" b="0">
                <a:solidFill>
                  <a:srgbClr val="172D34"/>
                </a:solidFill>
                <a:latin typeface="Arial"/>
                <a:ea typeface="Arial"/>
                <a:cs typeface="Arial"/>
              </a:defRPr>
            </a:lvl8pPr>
            <a:lvl9pPr algn="l">
              <a:defRPr sz="2475" b="0">
                <a:solidFill>
                  <a:srgbClr val="172D34"/>
                </a:solidFill>
                <a:latin typeface="Arial"/>
                <a:ea typeface="Arial"/>
                <a:cs typeface="Arial"/>
              </a:defRPr>
            </a:lvl9pPr>
          </a:lstStyle>
          <a:p xmlns:a="http://schemas.openxmlformats.org/drawingml/2006/main">
            <a:pPr algn="l">
              <a:lnSpc>
                <a:spcPct val="112000"/>
              </a:lnSpc>
              <a:buNone/>
              <a:defRPr sz="2475" b="0">
                <a:solidFill>
                  <a:srgbClr val="172D34"/>
                </a:solidFill>
                <a:latin typeface="Arial"/>
                <a:ea typeface="Arial"/>
                <a:cs typeface="Arial"/>
              </a:defRPr>
            </a:pPr>
            <a:r>
              <a:rPr sz="2475" b="0">
                <a:solidFill>
                  <a:srgbClr val="172D34"/>
                </a:solidFill>
                <a:latin typeface="Arial"/>
                <a:ea typeface="Arial"/>
                <a:cs typeface="Arial"/>
              </a:rPr>
              <a:t>s(1) = 1² + 2(1) = 3 m</a:t>
            </a:r>
          </a:p>
          <a:p xmlns:a="http://schemas.openxmlformats.org/drawingml/2006/main">
            <a:pPr algn="l">
              <a:lnSpc>
                <a:spcPct val="112000"/>
              </a:lnSpc>
              <a:buNone/>
              <a:defRPr sz="2475" b="0">
                <a:solidFill>
                  <a:srgbClr val="172D34"/>
                </a:solidFill>
                <a:latin typeface="Arial"/>
                <a:ea typeface="Arial"/>
                <a:cs typeface="Arial"/>
              </a:defRPr>
            </a:pPr>
            <a:r>
              <a:rPr sz="2475" b="0">
                <a:solidFill>
                  <a:srgbClr val="172D34"/>
                </a:solidFill>
                <a:latin typeface="Arial"/>
                <a:ea typeface="Arial"/>
                <a:cs typeface="Arial"/>
              </a:rPr>
              <a:t>s(3) = 3² + 2(3) = 15 m</a:t>
            </a:r>
          </a:p>
        </p:txBody>
      </p:sp>
      <p:sp>
        <p:nvSpPr>
          <p:cNvPr id="17" name="part">
            <a:extLst xmlns:a="http://schemas.openxmlformats.org/drawingml/2006/main">
              <a:ext uri="{FF2B5EF4-FFF2-40B4-BE49-F238E27FC236}">
                <a16:creationId xmlns:a16="http://schemas.microsoft.com/office/drawing/2014/main" id="{4DC2191C-8465-4D0B-8478-9F7A82A2E4FB}"/>
              </a:ext>
            </a:extLst>
          </p:cNvPr>
          <p:cNvSpPr>
            <a:spLocks xmlns:a="http://schemas.openxmlformats.org/drawingml/2006/main" noGrp="1"/>
          </p:cNvSpPr>
          <p:nvPr/>
        </p:nvSpPr>
        <p:spPr>
          <a:xfrm xmlns:a="http://schemas.openxmlformats.org/drawingml/2006/main">
            <a:off x="590550" y="356235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numerator">
            <a:extLst xmlns:a="http://schemas.openxmlformats.org/drawingml/2006/main">
              <a:ext uri="{FF2B5EF4-FFF2-40B4-BE49-F238E27FC236}">
                <a16:creationId xmlns:a16="http://schemas.microsoft.com/office/drawing/2014/main" id="{EAAC72AF-007B-4E53-ACA5-19B92B4BE479}"/>
              </a:ext>
            </a:extLst>
          </p:cNvPr>
          <p:cNvSpPr>
            <a:spLocks xmlns:a="http://schemas.openxmlformats.org/drawingml/2006/main" noGrp="1"/>
          </p:cNvSpPr>
          <p:nvPr/>
        </p:nvSpPr>
        <p:spPr>
          <a:xfrm xmlns:a="http://schemas.openxmlformats.org/drawingml/2006/main">
            <a:off x="1438275" y="3314700"/>
            <a:ext cx="1245013"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087F83"/>
                </a:solidFill>
                <a:latin typeface="Arial"/>
                <a:ea typeface="Arial"/>
                <a:cs typeface="Arial"/>
              </a:defRPr>
            </a:defPPr>
            <a:lvl1pPr algn="ctr">
              <a:defRPr sz="2850" b="1">
                <a:solidFill>
                  <a:srgbClr val="087F83"/>
                </a:solidFill>
                <a:latin typeface="Arial"/>
                <a:ea typeface="Arial"/>
                <a:cs typeface="Arial"/>
              </a:defRPr>
            </a:lvl1pPr>
            <a:lvl2pPr algn="ctr">
              <a:defRPr sz="2850" b="1">
                <a:solidFill>
                  <a:srgbClr val="087F83"/>
                </a:solidFill>
                <a:latin typeface="Arial"/>
                <a:ea typeface="Arial"/>
                <a:cs typeface="Arial"/>
              </a:defRPr>
            </a:lvl2pPr>
            <a:lvl3pPr algn="ctr">
              <a:defRPr sz="2850" b="1">
                <a:solidFill>
                  <a:srgbClr val="087F83"/>
                </a:solidFill>
                <a:latin typeface="Arial"/>
                <a:ea typeface="Arial"/>
                <a:cs typeface="Arial"/>
              </a:defRPr>
            </a:lvl3pPr>
            <a:lvl4pPr algn="ctr">
              <a:defRPr sz="2850" b="1">
                <a:solidFill>
                  <a:srgbClr val="087F83"/>
                </a:solidFill>
                <a:latin typeface="Arial"/>
                <a:ea typeface="Arial"/>
                <a:cs typeface="Arial"/>
              </a:defRPr>
            </a:lvl4pPr>
            <a:lvl5pPr algn="ctr">
              <a:defRPr sz="2850" b="1">
                <a:solidFill>
                  <a:srgbClr val="087F83"/>
                </a:solidFill>
                <a:latin typeface="Arial"/>
                <a:ea typeface="Arial"/>
                <a:cs typeface="Arial"/>
              </a:defRPr>
            </a:lvl5pPr>
            <a:lvl6pPr algn="ctr">
              <a:defRPr sz="2850" b="1">
                <a:solidFill>
                  <a:srgbClr val="087F83"/>
                </a:solidFill>
                <a:latin typeface="Arial"/>
                <a:ea typeface="Arial"/>
                <a:cs typeface="Arial"/>
              </a:defRPr>
            </a:lvl6pPr>
            <a:lvl7pPr algn="ctr">
              <a:defRPr sz="2850" b="1">
                <a:solidFill>
                  <a:srgbClr val="087F83"/>
                </a:solidFill>
                <a:latin typeface="Arial"/>
                <a:ea typeface="Arial"/>
                <a:cs typeface="Arial"/>
              </a:defRPr>
            </a:lvl7pPr>
            <a:lvl8pPr algn="ctr">
              <a:defRPr sz="2850" b="1">
                <a:solidFill>
                  <a:srgbClr val="087F83"/>
                </a:solidFill>
                <a:latin typeface="Arial"/>
                <a:ea typeface="Arial"/>
                <a:cs typeface="Arial"/>
              </a:defRPr>
            </a:lvl8pPr>
            <a:lvl9pPr algn="ctr">
              <a:defRPr sz="2850" b="1">
                <a:solidFill>
                  <a:srgbClr val="087F83"/>
                </a:solidFill>
                <a:latin typeface="Arial"/>
                <a:ea typeface="Arial"/>
                <a:cs typeface="Arial"/>
              </a:defRPr>
            </a:lvl9pPr>
          </a:lstStyle>
          <a:p xmlns:a="http://schemas.openxmlformats.org/drawingml/2006/main">
            <a:pPr algn="ctr">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15 − 3</a:t>
            </a:r>
          </a:p>
        </p:txBody>
      </p:sp>
      <p:sp>
        <p:nvSpPr>
          <p:cNvPr id="19" name="fraction-bar">
            <a:extLst xmlns:a="http://schemas.openxmlformats.org/drawingml/2006/main">
              <a:ext uri="{FF2B5EF4-FFF2-40B4-BE49-F238E27FC236}">
                <a16:creationId xmlns:a16="http://schemas.microsoft.com/office/drawing/2014/main" id="{B7B7F09C-D21D-4103-9270-35B4C7590323}"/>
              </a:ext>
            </a:extLst>
          </p:cNvPr>
          <p:cNvSpPr>
            <a:spLocks xmlns:a="http://schemas.openxmlformats.org/drawingml/2006/main" noGrp="1"/>
          </p:cNvSpPr>
          <p:nvPr/>
        </p:nvSpPr>
        <p:spPr>
          <a:xfrm xmlns:a="http://schemas.openxmlformats.org/drawingml/2006/main">
            <a:off x="1438275" y="3800475"/>
            <a:ext cx="1245013" cy="0"/>
          </a:xfrm>
          <a:prstGeom xmlns:a="http://schemas.openxmlformats.org/drawingml/2006/main" prst="line">
            <a:avLst/>
          </a:prstGeom>
          <a:noFill xmlns:a="http://schemas.openxmlformats.org/drawingml/2006/main"/>
          <a:ln xmlns:a="http://schemas.openxmlformats.org/drawingml/2006/main" w="17145">
            <a:solidFill>
              <a:srgbClr val="087F83"/>
            </a:solidFill>
          </a:ln>
        </p:spPr>
      </p:sp>
      <p:sp>
        <p:nvSpPr>
          <p:cNvPr id="20" name="denominator">
            <a:extLst xmlns:a="http://schemas.openxmlformats.org/drawingml/2006/main">
              <a:ext uri="{FF2B5EF4-FFF2-40B4-BE49-F238E27FC236}">
                <a16:creationId xmlns:a16="http://schemas.microsoft.com/office/drawing/2014/main" id="{D3BFCB99-A262-49B1-87BE-997476948D06}"/>
              </a:ext>
            </a:extLst>
          </p:cNvPr>
          <p:cNvSpPr>
            <a:spLocks xmlns:a="http://schemas.openxmlformats.org/drawingml/2006/main" noGrp="1"/>
          </p:cNvSpPr>
          <p:nvPr/>
        </p:nvSpPr>
        <p:spPr>
          <a:xfrm xmlns:a="http://schemas.openxmlformats.org/drawingml/2006/main">
            <a:off x="1438275" y="3895725"/>
            <a:ext cx="1245013"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087F83"/>
                </a:solidFill>
                <a:latin typeface="Arial"/>
                <a:ea typeface="Arial"/>
                <a:cs typeface="Arial"/>
              </a:defRPr>
            </a:defPPr>
            <a:lvl1pPr algn="ctr">
              <a:defRPr sz="2850" b="1">
                <a:solidFill>
                  <a:srgbClr val="087F83"/>
                </a:solidFill>
                <a:latin typeface="Arial"/>
                <a:ea typeface="Arial"/>
                <a:cs typeface="Arial"/>
              </a:defRPr>
            </a:lvl1pPr>
            <a:lvl2pPr algn="ctr">
              <a:defRPr sz="2850" b="1">
                <a:solidFill>
                  <a:srgbClr val="087F83"/>
                </a:solidFill>
                <a:latin typeface="Arial"/>
                <a:ea typeface="Arial"/>
                <a:cs typeface="Arial"/>
              </a:defRPr>
            </a:lvl2pPr>
            <a:lvl3pPr algn="ctr">
              <a:defRPr sz="2850" b="1">
                <a:solidFill>
                  <a:srgbClr val="087F83"/>
                </a:solidFill>
                <a:latin typeface="Arial"/>
                <a:ea typeface="Arial"/>
                <a:cs typeface="Arial"/>
              </a:defRPr>
            </a:lvl3pPr>
            <a:lvl4pPr algn="ctr">
              <a:defRPr sz="2850" b="1">
                <a:solidFill>
                  <a:srgbClr val="087F83"/>
                </a:solidFill>
                <a:latin typeface="Arial"/>
                <a:ea typeface="Arial"/>
                <a:cs typeface="Arial"/>
              </a:defRPr>
            </a:lvl4pPr>
            <a:lvl5pPr algn="ctr">
              <a:defRPr sz="2850" b="1">
                <a:solidFill>
                  <a:srgbClr val="087F83"/>
                </a:solidFill>
                <a:latin typeface="Arial"/>
                <a:ea typeface="Arial"/>
                <a:cs typeface="Arial"/>
              </a:defRPr>
            </a:lvl5pPr>
            <a:lvl6pPr algn="ctr">
              <a:defRPr sz="2850" b="1">
                <a:solidFill>
                  <a:srgbClr val="087F83"/>
                </a:solidFill>
                <a:latin typeface="Arial"/>
                <a:ea typeface="Arial"/>
                <a:cs typeface="Arial"/>
              </a:defRPr>
            </a:lvl6pPr>
            <a:lvl7pPr algn="ctr">
              <a:defRPr sz="2850" b="1">
                <a:solidFill>
                  <a:srgbClr val="087F83"/>
                </a:solidFill>
                <a:latin typeface="Arial"/>
                <a:ea typeface="Arial"/>
                <a:cs typeface="Arial"/>
              </a:defRPr>
            </a:lvl7pPr>
            <a:lvl8pPr algn="ctr">
              <a:defRPr sz="2850" b="1">
                <a:solidFill>
                  <a:srgbClr val="087F83"/>
                </a:solidFill>
                <a:latin typeface="Arial"/>
                <a:ea typeface="Arial"/>
                <a:cs typeface="Arial"/>
              </a:defRPr>
            </a:lvl8pPr>
            <a:lvl9pPr algn="ctr">
              <a:defRPr sz="2850" b="1">
                <a:solidFill>
                  <a:srgbClr val="087F83"/>
                </a:solidFill>
                <a:latin typeface="Arial"/>
                <a:ea typeface="Arial"/>
                <a:cs typeface="Arial"/>
              </a:defRPr>
            </a:lvl9pPr>
          </a:lstStyle>
          <a:p xmlns:a="http://schemas.openxmlformats.org/drawingml/2006/main">
            <a:pPr algn="ctr">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3 − 1</a:t>
            </a:r>
          </a:p>
        </p:txBody>
      </p:sp>
      <p:sp>
        <p:nvSpPr>
          <p:cNvPr id="21" name="answer">
            <a:extLst xmlns:a="http://schemas.openxmlformats.org/drawingml/2006/main">
              <a:ext uri="{FF2B5EF4-FFF2-40B4-BE49-F238E27FC236}">
                <a16:creationId xmlns:a16="http://schemas.microsoft.com/office/drawing/2014/main" id="{3D3C6189-ECE0-46F3-9A0F-3C11FC7040CE}"/>
              </a:ext>
            </a:extLst>
          </p:cNvPr>
          <p:cNvSpPr>
            <a:spLocks xmlns:a="http://schemas.openxmlformats.org/drawingml/2006/main" noGrp="1"/>
          </p:cNvSpPr>
          <p:nvPr/>
        </p:nvSpPr>
        <p:spPr>
          <a:xfrm xmlns:a="http://schemas.openxmlformats.org/drawingml/2006/main">
            <a:off x="3143250" y="3476625"/>
            <a:ext cx="5715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150" b="1">
                <a:solidFill>
                  <a:srgbClr val="087F83"/>
                </a:solidFill>
                <a:latin typeface="Arial"/>
                <a:ea typeface="Arial"/>
                <a:cs typeface="Arial"/>
              </a:defRPr>
            </a:defPPr>
            <a:lvl1pPr algn="l">
              <a:defRPr sz="3150" b="1">
                <a:solidFill>
                  <a:srgbClr val="087F83"/>
                </a:solidFill>
                <a:latin typeface="Arial"/>
                <a:ea typeface="Arial"/>
                <a:cs typeface="Arial"/>
              </a:defRPr>
            </a:lvl1pPr>
            <a:lvl2pPr algn="l">
              <a:defRPr sz="3150" b="1">
                <a:solidFill>
                  <a:srgbClr val="087F83"/>
                </a:solidFill>
                <a:latin typeface="Arial"/>
                <a:ea typeface="Arial"/>
                <a:cs typeface="Arial"/>
              </a:defRPr>
            </a:lvl2pPr>
            <a:lvl3pPr algn="l">
              <a:defRPr sz="3150" b="1">
                <a:solidFill>
                  <a:srgbClr val="087F83"/>
                </a:solidFill>
                <a:latin typeface="Arial"/>
                <a:ea typeface="Arial"/>
                <a:cs typeface="Arial"/>
              </a:defRPr>
            </a:lvl3pPr>
            <a:lvl4pPr algn="l">
              <a:defRPr sz="3150" b="1">
                <a:solidFill>
                  <a:srgbClr val="087F83"/>
                </a:solidFill>
                <a:latin typeface="Arial"/>
                <a:ea typeface="Arial"/>
                <a:cs typeface="Arial"/>
              </a:defRPr>
            </a:lvl4pPr>
            <a:lvl5pPr algn="l">
              <a:defRPr sz="3150" b="1">
                <a:solidFill>
                  <a:srgbClr val="087F83"/>
                </a:solidFill>
                <a:latin typeface="Arial"/>
                <a:ea typeface="Arial"/>
                <a:cs typeface="Arial"/>
              </a:defRPr>
            </a:lvl5pPr>
            <a:lvl6pPr algn="l">
              <a:defRPr sz="3150" b="1">
                <a:solidFill>
                  <a:srgbClr val="087F83"/>
                </a:solidFill>
                <a:latin typeface="Arial"/>
                <a:ea typeface="Arial"/>
                <a:cs typeface="Arial"/>
              </a:defRPr>
            </a:lvl6pPr>
            <a:lvl7pPr algn="l">
              <a:defRPr sz="3150" b="1">
                <a:solidFill>
                  <a:srgbClr val="087F83"/>
                </a:solidFill>
                <a:latin typeface="Arial"/>
                <a:ea typeface="Arial"/>
                <a:cs typeface="Arial"/>
              </a:defRPr>
            </a:lvl7pPr>
            <a:lvl8pPr algn="l">
              <a:defRPr sz="3150" b="1">
                <a:solidFill>
                  <a:srgbClr val="087F83"/>
                </a:solidFill>
                <a:latin typeface="Arial"/>
                <a:ea typeface="Arial"/>
                <a:cs typeface="Arial"/>
              </a:defRPr>
            </a:lvl8pPr>
            <a:lvl9pPr algn="l">
              <a:defRPr sz="3150" b="1">
                <a:solidFill>
                  <a:srgbClr val="087F83"/>
                </a:solidFill>
                <a:latin typeface="Arial"/>
                <a:ea typeface="Arial"/>
                <a:cs typeface="Arial"/>
              </a:defRPr>
            </a:lvl9pPr>
          </a:lstStyle>
          <a:p xmlns:a="http://schemas.openxmlformats.org/drawingml/2006/main">
            <a:pPr algn="l">
              <a:lnSpc>
                <a:spcPct val="112000"/>
              </a:lnSpc>
              <a:buNone/>
              <a:defRPr sz="3150" b="1">
                <a:solidFill>
                  <a:srgbClr val="087F83"/>
                </a:solidFill>
                <a:latin typeface="Arial"/>
                <a:ea typeface="Arial"/>
                <a:cs typeface="Arial"/>
              </a:defRPr>
            </a:pPr>
            <a:r>
              <a:rPr sz="3150" b="1">
                <a:solidFill>
                  <a:srgbClr val="087F83"/>
                </a:solidFill>
                <a:latin typeface="Arial"/>
                <a:ea typeface="Arial"/>
                <a:cs typeface="Arial"/>
              </a:rPr>
              <a:t>= 6 m/s</a:t>
            </a:r>
          </a:p>
        </p:txBody>
      </p:sp>
      <p:sp>
        <p:nvSpPr>
          <p:cNvPr id="22" name="part">
            <a:extLst xmlns:a="http://schemas.openxmlformats.org/drawingml/2006/main">
              <a:ext uri="{FF2B5EF4-FFF2-40B4-BE49-F238E27FC236}">
                <a16:creationId xmlns:a16="http://schemas.microsoft.com/office/drawing/2014/main" id="{C4638957-6B2F-4FD5-B45B-07539462E415}"/>
              </a:ext>
            </a:extLst>
          </p:cNvPr>
          <p:cNvSpPr>
            <a:spLocks xmlns:a="http://schemas.openxmlformats.org/drawingml/2006/main" noGrp="1"/>
          </p:cNvSpPr>
          <p:nvPr/>
        </p:nvSpPr>
        <p:spPr>
          <a:xfrm xmlns:a="http://schemas.openxmlformats.org/drawingml/2006/main">
            <a:off x="590550" y="49053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3" name="body">
            <a:extLst xmlns:a="http://schemas.openxmlformats.org/drawingml/2006/main">
              <a:ext uri="{FF2B5EF4-FFF2-40B4-BE49-F238E27FC236}">
                <a16:creationId xmlns:a16="http://schemas.microsoft.com/office/drawing/2014/main" id="{72C34D62-AF12-4012-8B0F-4FED57AB5828}"/>
              </a:ext>
            </a:extLst>
          </p:cNvPr>
          <p:cNvSpPr>
            <a:spLocks xmlns:a="http://schemas.openxmlformats.org/drawingml/2006/main" noGrp="1"/>
          </p:cNvSpPr>
          <p:nvPr/>
        </p:nvSpPr>
        <p:spPr>
          <a:xfrm xmlns:a="http://schemas.openxmlformats.org/drawingml/2006/main">
            <a:off x="1238250" y="4905375"/>
            <a:ext cx="982980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No. The average describes the full interval. The velocity can vary during</a:t>
            </a:r>
          </a:p>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the interval.</a:t>
            </a:r>
          </a:p>
        </p:txBody>
      </p:sp>
    </p:spTree>
    <p:extLst>
      <p:ext uri="{BB962C8B-B14F-4D97-AF65-F5344CB8AC3E}">
        <p14:creationId xmlns:p14="http://schemas.microsoft.com/office/powerpoint/2010/main" val="1708767225"/>
      </p:ext>
    </p:extLst>
  </p:cSld>
</p:sld>
</file>

<file path=ppt/slides/slide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Secant and gradient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05</a:t>
            </a:r>
          </a:p>
        </p:txBody>
      </p:sp>
      <p:sp>
        <p:nvSpPr>
          <p:cNvPr id="15" name="term">
            <a:extLst xmlns:a="http://schemas.openxmlformats.org/drawingml/2006/main">
              <a:ext uri="{FF2B5EF4-FFF2-40B4-BE49-F238E27FC236}">
                <a16:creationId xmlns:a16="http://schemas.microsoft.com/office/drawing/2014/main" id="{37799662-BB63-4BA9-9D05-735F0CF024CA}"/>
              </a:ext>
            </a:extLst>
          </p:cNvPr>
          <p:cNvSpPr>
            <a:spLocks xmlns:a="http://schemas.openxmlformats.org/drawingml/2006/main" noGrp="1"/>
          </p:cNvSpPr>
          <p:nvPr/>
        </p:nvSpPr>
        <p:spPr>
          <a:xfrm xmlns:a="http://schemas.openxmlformats.org/drawingml/2006/main">
            <a:off x="590550" y="2009775"/>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SECANT LINE</a:t>
            </a:r>
          </a:p>
        </p:txBody>
      </p:sp>
      <p:sp>
        <p:nvSpPr>
          <p:cNvPr id="16" name="body">
            <a:extLst xmlns:a="http://schemas.openxmlformats.org/drawingml/2006/main">
              <a:ext uri="{FF2B5EF4-FFF2-40B4-BE49-F238E27FC236}">
                <a16:creationId xmlns:a16="http://schemas.microsoft.com/office/drawing/2014/main" id="{3242C023-A0F3-4577-933B-668A50F374D3}"/>
              </a:ext>
            </a:extLst>
          </p:cNvPr>
          <p:cNvSpPr>
            <a:spLocks xmlns:a="http://schemas.openxmlformats.org/drawingml/2006/main" noGrp="1"/>
          </p:cNvSpPr>
          <p:nvPr/>
        </p:nvSpPr>
        <p:spPr>
          <a:xfrm xmlns:a="http://schemas.openxmlformats.org/drawingml/2006/main">
            <a:off x="590550" y="2466975"/>
            <a:ext cx="509587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A line through two different points on a</a:t>
            </a:r>
          </a:p>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curve.</a:t>
            </a:r>
          </a:p>
        </p:txBody>
      </p:sp>
      <p:sp>
        <p:nvSpPr>
          <p:cNvPr id="17" name="term">
            <a:extLst xmlns:a="http://schemas.openxmlformats.org/drawingml/2006/main">
              <a:ext uri="{FF2B5EF4-FFF2-40B4-BE49-F238E27FC236}">
                <a16:creationId xmlns:a16="http://schemas.microsoft.com/office/drawing/2014/main" id="{1786EBD9-B128-4BD6-9A58-C1E948996037}"/>
              </a:ext>
            </a:extLst>
          </p:cNvPr>
          <p:cNvSpPr>
            <a:spLocks xmlns:a="http://schemas.openxmlformats.org/drawingml/2006/main" noGrp="1"/>
          </p:cNvSpPr>
          <p:nvPr/>
        </p:nvSpPr>
        <p:spPr>
          <a:xfrm xmlns:a="http://schemas.openxmlformats.org/drawingml/2006/main">
            <a:off x="590550" y="3562350"/>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GRADIENT (SLOPE)</a:t>
            </a:r>
          </a:p>
        </p:txBody>
      </p:sp>
      <p:sp>
        <p:nvSpPr>
          <p:cNvPr id="18" name="body">
            <a:extLst xmlns:a="http://schemas.openxmlformats.org/drawingml/2006/main">
              <a:ext uri="{FF2B5EF4-FFF2-40B4-BE49-F238E27FC236}">
                <a16:creationId xmlns:a16="http://schemas.microsoft.com/office/drawing/2014/main" id="{E4528D22-9A2C-4539-8F1B-9323BBB102A4}"/>
              </a:ext>
            </a:extLst>
          </p:cNvPr>
          <p:cNvSpPr>
            <a:spLocks xmlns:a="http://schemas.openxmlformats.org/drawingml/2006/main" noGrp="1"/>
          </p:cNvSpPr>
          <p:nvPr/>
        </p:nvSpPr>
        <p:spPr>
          <a:xfrm xmlns:a="http://schemas.openxmlformats.org/drawingml/2006/main">
            <a:off x="590550" y="4019550"/>
            <a:ext cx="509587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Vertical change divided by horizontal</a:t>
            </a:r>
          </a:p>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change.</a:t>
            </a:r>
          </a:p>
        </p:txBody>
      </p:sp>
      <p:sp>
        <p:nvSpPr>
          <p:cNvPr id="19" name="body">
            <a:extLst xmlns:a="http://schemas.openxmlformats.org/drawingml/2006/main">
              <a:ext uri="{FF2B5EF4-FFF2-40B4-BE49-F238E27FC236}">
                <a16:creationId xmlns:a16="http://schemas.microsoft.com/office/drawing/2014/main" id="{00CB026A-0AC1-40EE-88DE-04969392FD29}"/>
              </a:ext>
            </a:extLst>
          </p:cNvPr>
          <p:cNvSpPr>
            <a:spLocks xmlns:a="http://schemas.openxmlformats.org/drawingml/2006/main" noGrp="1"/>
          </p:cNvSpPr>
          <p:nvPr/>
        </p:nvSpPr>
        <p:spPr>
          <a:xfrm xmlns:a="http://schemas.openxmlformats.org/drawingml/2006/main">
            <a:off x="590550" y="5248275"/>
            <a:ext cx="514350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087F83"/>
                </a:solidFill>
                <a:latin typeface="Arial"/>
                <a:ea typeface="Arial"/>
                <a:cs typeface="Arial"/>
              </a:defRPr>
            </a:defPPr>
            <a:lvl1pPr algn="l">
              <a:defRPr sz="2400" b="1">
                <a:solidFill>
                  <a:srgbClr val="087F83"/>
                </a:solidFill>
                <a:latin typeface="Arial"/>
                <a:ea typeface="Arial"/>
                <a:cs typeface="Arial"/>
              </a:defRPr>
            </a:lvl1pPr>
            <a:lvl2pPr algn="l">
              <a:defRPr sz="2400" b="1">
                <a:solidFill>
                  <a:srgbClr val="087F83"/>
                </a:solidFill>
                <a:latin typeface="Arial"/>
                <a:ea typeface="Arial"/>
                <a:cs typeface="Arial"/>
              </a:defRPr>
            </a:lvl2pPr>
            <a:lvl3pPr algn="l">
              <a:defRPr sz="2400" b="1">
                <a:solidFill>
                  <a:srgbClr val="087F83"/>
                </a:solidFill>
                <a:latin typeface="Arial"/>
                <a:ea typeface="Arial"/>
                <a:cs typeface="Arial"/>
              </a:defRPr>
            </a:lvl3pPr>
            <a:lvl4pPr algn="l">
              <a:defRPr sz="2400" b="1">
                <a:solidFill>
                  <a:srgbClr val="087F83"/>
                </a:solidFill>
                <a:latin typeface="Arial"/>
                <a:ea typeface="Arial"/>
                <a:cs typeface="Arial"/>
              </a:defRPr>
            </a:lvl4pPr>
            <a:lvl5pPr algn="l">
              <a:defRPr sz="2400" b="1">
                <a:solidFill>
                  <a:srgbClr val="087F83"/>
                </a:solidFill>
                <a:latin typeface="Arial"/>
                <a:ea typeface="Arial"/>
                <a:cs typeface="Arial"/>
              </a:defRPr>
            </a:lvl5pPr>
            <a:lvl6pPr algn="l">
              <a:defRPr sz="2400" b="1">
                <a:solidFill>
                  <a:srgbClr val="087F83"/>
                </a:solidFill>
                <a:latin typeface="Arial"/>
                <a:ea typeface="Arial"/>
                <a:cs typeface="Arial"/>
              </a:defRPr>
            </a:lvl6pPr>
            <a:lvl7pPr algn="l">
              <a:defRPr sz="2400" b="1">
                <a:solidFill>
                  <a:srgbClr val="087F83"/>
                </a:solidFill>
                <a:latin typeface="Arial"/>
                <a:ea typeface="Arial"/>
                <a:cs typeface="Arial"/>
              </a:defRPr>
            </a:lvl7pPr>
            <a:lvl8pPr algn="l">
              <a:defRPr sz="2400" b="1">
                <a:solidFill>
                  <a:srgbClr val="087F83"/>
                </a:solidFill>
                <a:latin typeface="Arial"/>
                <a:ea typeface="Arial"/>
                <a:cs typeface="Arial"/>
              </a:defRPr>
            </a:lvl8pPr>
            <a:lvl9pPr algn="l">
              <a:defRPr sz="2400" b="1">
                <a:solidFill>
                  <a:srgbClr val="087F83"/>
                </a:solidFill>
                <a:latin typeface="Arial"/>
                <a:ea typeface="Arial"/>
                <a:cs typeface="Arial"/>
              </a:defRPr>
            </a:lvl9pPr>
          </a:lstStyle>
          <a:p xmlns:a="http://schemas.openxmlformats.org/drawingml/2006/main">
            <a:pPr algn="l">
              <a:lnSpc>
                <a:spcPct val="112000"/>
              </a:lnSpc>
              <a:buNone/>
              <a:defRPr sz="2400" b="1">
                <a:solidFill>
                  <a:srgbClr val="087F83"/>
                </a:solidFill>
                <a:latin typeface="Arial"/>
                <a:ea typeface="Arial"/>
                <a:cs typeface="Arial"/>
              </a:defRPr>
            </a:pPr>
            <a:r>
              <a:rPr sz="2400" b="1">
                <a:solidFill>
                  <a:srgbClr val="087F83"/>
                </a:solidFill>
                <a:latin typeface="Arial"/>
                <a:ea typeface="Arial"/>
                <a:cs typeface="Arial"/>
              </a:rPr>
              <a:t>Secant slope = average rate</a:t>
            </a:r>
          </a:p>
        </p:txBody>
      </p:sp>
      <p:graphicFrame>
        <p:nvGraphicFramePr>
          <p:cNvPr id="20" name="Chart">
            <a:extLst xmlns:a="http://schemas.openxmlformats.org/drawingml/2006/main">
              <a:ext uri="{FF2B5EF4-FFF2-40B4-BE49-F238E27FC236}">
                <a16:creationId xmlns:a16="http://schemas.microsoft.com/office/drawing/2014/main" id="{85129DFE-F60F-48CC-8E87-413979CCA719}"/>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15d08bbf0c684403"/>
          </a:graphicData>
        </a:graphic>
      </p:graphicFrame>
      <p:sp>
        <p:nvSpPr>
          <p:cNvPr id="21" name="body">
            <a:extLst xmlns:a="http://schemas.openxmlformats.org/drawingml/2006/main">
              <a:ext uri="{FF2B5EF4-FFF2-40B4-BE49-F238E27FC236}">
                <a16:creationId xmlns:a16="http://schemas.microsoft.com/office/drawing/2014/main" id="{A8E7257A-0CA2-4D9B-9A51-8379FF34A936}"/>
              </a:ext>
            </a:extLst>
          </p:cNvPr>
          <p:cNvSpPr>
            <a:spLocks xmlns:a="http://schemas.openxmlformats.org/drawingml/2006/main" noGrp="1"/>
          </p:cNvSpPr>
          <p:nvPr/>
        </p:nvSpPr>
        <p:spPr>
          <a:xfrm xmlns:a="http://schemas.openxmlformats.org/drawingml/2006/main">
            <a:off x="6191250" y="5705475"/>
            <a:ext cx="5191125" cy="33032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B56238"/>
                </a:solidFill>
                <a:latin typeface="Arial"/>
                <a:ea typeface="Arial"/>
                <a:cs typeface="Arial"/>
              </a:defRPr>
            </a:defPPr>
            <a:lvl1pPr algn="l">
              <a:defRPr sz="1725" b="0">
                <a:solidFill>
                  <a:srgbClr val="B56238"/>
                </a:solidFill>
                <a:latin typeface="Arial"/>
                <a:ea typeface="Arial"/>
                <a:cs typeface="Arial"/>
              </a:defRPr>
            </a:lvl1pPr>
            <a:lvl2pPr algn="l">
              <a:defRPr sz="1725" b="0">
                <a:solidFill>
                  <a:srgbClr val="B56238"/>
                </a:solidFill>
                <a:latin typeface="Arial"/>
                <a:ea typeface="Arial"/>
                <a:cs typeface="Arial"/>
              </a:defRPr>
            </a:lvl2pPr>
            <a:lvl3pPr algn="l">
              <a:defRPr sz="1725" b="0">
                <a:solidFill>
                  <a:srgbClr val="B56238"/>
                </a:solidFill>
                <a:latin typeface="Arial"/>
                <a:ea typeface="Arial"/>
                <a:cs typeface="Arial"/>
              </a:defRPr>
            </a:lvl3pPr>
            <a:lvl4pPr algn="l">
              <a:defRPr sz="1725" b="0">
                <a:solidFill>
                  <a:srgbClr val="B56238"/>
                </a:solidFill>
                <a:latin typeface="Arial"/>
                <a:ea typeface="Arial"/>
                <a:cs typeface="Arial"/>
              </a:defRPr>
            </a:lvl4pPr>
            <a:lvl5pPr algn="l">
              <a:defRPr sz="1725" b="0">
                <a:solidFill>
                  <a:srgbClr val="B56238"/>
                </a:solidFill>
                <a:latin typeface="Arial"/>
                <a:ea typeface="Arial"/>
                <a:cs typeface="Arial"/>
              </a:defRPr>
            </a:lvl5pPr>
            <a:lvl6pPr algn="l">
              <a:defRPr sz="1725" b="0">
                <a:solidFill>
                  <a:srgbClr val="B56238"/>
                </a:solidFill>
                <a:latin typeface="Arial"/>
                <a:ea typeface="Arial"/>
                <a:cs typeface="Arial"/>
              </a:defRPr>
            </a:lvl6pPr>
            <a:lvl7pPr algn="l">
              <a:defRPr sz="1725" b="0">
                <a:solidFill>
                  <a:srgbClr val="B56238"/>
                </a:solidFill>
                <a:latin typeface="Arial"/>
                <a:ea typeface="Arial"/>
                <a:cs typeface="Arial"/>
              </a:defRPr>
            </a:lvl7pPr>
            <a:lvl8pPr algn="l">
              <a:defRPr sz="1725" b="0">
                <a:solidFill>
                  <a:srgbClr val="B56238"/>
                </a:solidFill>
                <a:latin typeface="Arial"/>
                <a:ea typeface="Arial"/>
                <a:cs typeface="Arial"/>
              </a:defRPr>
            </a:lvl8pPr>
            <a:lvl9pPr algn="l">
              <a:defRPr sz="1725" b="0">
                <a:solidFill>
                  <a:srgbClr val="B56238"/>
                </a:solidFill>
                <a:latin typeface="Arial"/>
                <a:ea typeface="Arial"/>
                <a:cs typeface="Arial"/>
              </a:defRPr>
            </a:lvl9pPr>
          </a:lstStyle>
          <a:p xmlns:a="http://schemas.openxmlformats.org/drawingml/2006/main">
            <a:pPr algn="l">
              <a:lnSpc>
                <a:spcPct val="112000"/>
              </a:lnSpc>
              <a:buNone/>
              <a:defRPr sz="1725" b="0">
                <a:solidFill>
                  <a:srgbClr val="B56238"/>
                </a:solidFill>
                <a:latin typeface="Arial"/>
                <a:ea typeface="Arial"/>
                <a:cs typeface="Arial"/>
              </a:defRPr>
            </a:pPr>
            <a:r>
              <a:rPr sz="1725" b="0">
                <a:solidFill>
                  <a:srgbClr val="B56238"/>
                </a:solidFill>
                <a:latin typeface="Arial"/>
                <a:ea typeface="Arial"/>
                <a:cs typeface="Arial"/>
              </a:rPr>
              <a:t>Copper secant: A (1, 4), B (3, 12)</a:t>
            </a:r>
          </a:p>
        </p:txBody>
      </p:sp>
    </p:spTree>
    <p:extLst>
      <p:ext uri="{BB962C8B-B14F-4D97-AF65-F5344CB8AC3E}">
        <p14:creationId xmlns:p14="http://schemas.microsoft.com/office/powerpoint/2010/main" val="1708767225"/>
      </p:ext>
    </p:extLst>
  </p:cSld>
</p:sld>
</file>

<file path=ppt/slides/slide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2: a temperature graph</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06</a:t>
            </a:r>
          </a:p>
        </p:txBody>
      </p:sp>
      <p:sp>
        <p:nvSpPr>
          <p:cNvPr id="15" name="body">
            <a:extLst xmlns:a="http://schemas.openxmlformats.org/drawingml/2006/main">
              <a:ext uri="{FF2B5EF4-FFF2-40B4-BE49-F238E27FC236}">
                <a16:creationId xmlns:a16="http://schemas.microsoft.com/office/drawing/2014/main" id="{F486896C-DD88-4A8A-8798-63C9EFF35E13}"/>
              </a:ext>
            </a:extLst>
          </p:cNvPr>
          <p:cNvSpPr>
            <a:spLocks xmlns:a="http://schemas.openxmlformats.org/drawingml/2006/main" noGrp="1"/>
          </p:cNvSpPr>
          <p:nvPr/>
        </p:nvSpPr>
        <p:spPr>
          <a:xfrm xmlns:a="http://schemas.openxmlformats.org/drawingml/2006/main">
            <a:off x="590550" y="2009775"/>
            <a:ext cx="5048250"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172D34"/>
                </a:solidFill>
                <a:latin typeface="Arial"/>
                <a:ea typeface="Arial"/>
                <a:cs typeface="Arial"/>
              </a:defRPr>
            </a:defPPr>
            <a:lvl1pPr algn="l">
              <a:defRPr sz="2475" b="1">
                <a:solidFill>
                  <a:srgbClr val="172D34"/>
                </a:solidFill>
                <a:latin typeface="Arial"/>
                <a:ea typeface="Arial"/>
                <a:cs typeface="Arial"/>
              </a:defRPr>
            </a:lvl1pPr>
            <a:lvl2pPr algn="l">
              <a:defRPr sz="2475" b="1">
                <a:solidFill>
                  <a:srgbClr val="172D34"/>
                </a:solidFill>
                <a:latin typeface="Arial"/>
                <a:ea typeface="Arial"/>
                <a:cs typeface="Arial"/>
              </a:defRPr>
            </a:lvl2pPr>
            <a:lvl3pPr algn="l">
              <a:defRPr sz="2475" b="1">
                <a:solidFill>
                  <a:srgbClr val="172D34"/>
                </a:solidFill>
                <a:latin typeface="Arial"/>
                <a:ea typeface="Arial"/>
                <a:cs typeface="Arial"/>
              </a:defRPr>
            </a:lvl3pPr>
            <a:lvl4pPr algn="l">
              <a:defRPr sz="2475" b="1">
                <a:solidFill>
                  <a:srgbClr val="172D34"/>
                </a:solidFill>
                <a:latin typeface="Arial"/>
                <a:ea typeface="Arial"/>
                <a:cs typeface="Arial"/>
              </a:defRPr>
            </a:lvl4pPr>
            <a:lvl5pPr algn="l">
              <a:defRPr sz="2475" b="1">
                <a:solidFill>
                  <a:srgbClr val="172D34"/>
                </a:solidFill>
                <a:latin typeface="Arial"/>
                <a:ea typeface="Arial"/>
                <a:cs typeface="Arial"/>
              </a:defRPr>
            </a:lvl5pPr>
            <a:lvl6pPr algn="l">
              <a:defRPr sz="2475" b="1">
                <a:solidFill>
                  <a:srgbClr val="172D34"/>
                </a:solidFill>
                <a:latin typeface="Arial"/>
                <a:ea typeface="Arial"/>
                <a:cs typeface="Arial"/>
              </a:defRPr>
            </a:lvl6pPr>
            <a:lvl7pPr algn="l">
              <a:defRPr sz="2475" b="1">
                <a:solidFill>
                  <a:srgbClr val="172D34"/>
                </a:solidFill>
                <a:latin typeface="Arial"/>
                <a:ea typeface="Arial"/>
                <a:cs typeface="Arial"/>
              </a:defRPr>
            </a:lvl7pPr>
            <a:lvl8pPr algn="l">
              <a:defRPr sz="2475" b="1">
                <a:solidFill>
                  <a:srgbClr val="172D34"/>
                </a:solidFill>
                <a:latin typeface="Arial"/>
                <a:ea typeface="Arial"/>
                <a:cs typeface="Arial"/>
              </a:defRPr>
            </a:lvl8pPr>
            <a:lvl9pPr algn="l">
              <a:defRPr sz="2475" b="1">
                <a:solidFill>
                  <a:srgbClr val="172D34"/>
                </a:solidFill>
                <a:latin typeface="Arial"/>
                <a:ea typeface="Arial"/>
                <a:cs typeface="Arial"/>
              </a:defRPr>
            </a:lvl9pPr>
          </a:lstStyle>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The graph shows temperature</a:t>
            </a:r>
          </a:p>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over four hours.</a:t>
            </a:r>
          </a:p>
        </p:txBody>
      </p:sp>
      <p:sp>
        <p:nvSpPr>
          <p:cNvPr id="16" name="part">
            <a:extLst xmlns:a="http://schemas.openxmlformats.org/drawingml/2006/main">
              <a:ext uri="{FF2B5EF4-FFF2-40B4-BE49-F238E27FC236}">
                <a16:creationId xmlns:a16="http://schemas.microsoft.com/office/drawing/2014/main" id="{087982BB-79D0-4A50-9BAA-1B164F207C20}"/>
              </a:ext>
            </a:extLst>
          </p:cNvPr>
          <p:cNvSpPr>
            <a:spLocks xmlns:a="http://schemas.openxmlformats.org/drawingml/2006/main" noGrp="1"/>
          </p:cNvSpPr>
          <p:nvPr/>
        </p:nvSpPr>
        <p:spPr>
          <a:xfrm xmlns:a="http://schemas.openxmlformats.org/drawingml/2006/main">
            <a:off x="590550" y="32385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2CB9BAE0-6CCD-4E4C-9341-D98F26346375}"/>
              </a:ext>
            </a:extLst>
          </p:cNvPr>
          <p:cNvSpPr>
            <a:spLocks xmlns:a="http://schemas.openxmlformats.org/drawingml/2006/main" noGrp="1"/>
          </p:cNvSpPr>
          <p:nvPr/>
        </p:nvSpPr>
        <p:spPr>
          <a:xfrm xmlns:a="http://schemas.openxmlformats.org/drawingml/2006/main">
            <a:off x="1238250" y="3238500"/>
            <a:ext cx="444817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Find the average rate of</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temperature change over [1, 5].</a:t>
            </a:r>
          </a:p>
        </p:txBody>
      </p:sp>
      <p:sp>
        <p:nvSpPr>
          <p:cNvPr id="18" name="part">
            <a:extLst xmlns:a="http://schemas.openxmlformats.org/drawingml/2006/main">
              <a:ext uri="{FF2B5EF4-FFF2-40B4-BE49-F238E27FC236}">
                <a16:creationId xmlns:a16="http://schemas.microsoft.com/office/drawing/2014/main" id="{2AD88D25-8367-4460-BEEE-97179E165985}"/>
              </a:ext>
            </a:extLst>
          </p:cNvPr>
          <p:cNvSpPr>
            <a:spLocks xmlns:a="http://schemas.openxmlformats.org/drawingml/2006/main" noGrp="1"/>
          </p:cNvSpPr>
          <p:nvPr/>
        </p:nvSpPr>
        <p:spPr>
          <a:xfrm xmlns:a="http://schemas.openxmlformats.org/drawingml/2006/main">
            <a:off x="590550" y="45720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C7E4F3AF-43C5-4750-9D74-25B4A8A159CA}"/>
              </a:ext>
            </a:extLst>
          </p:cNvPr>
          <p:cNvSpPr>
            <a:spLocks xmlns:a="http://schemas.openxmlformats.org/drawingml/2006/main" noGrp="1"/>
          </p:cNvSpPr>
          <p:nvPr/>
        </p:nvSpPr>
        <p:spPr>
          <a:xfrm xmlns:a="http://schemas.openxmlformats.org/drawingml/2006/main">
            <a:off x="1238250" y="4572000"/>
            <a:ext cx="444817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What does 32 describe: a</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temperature or a rate?</a:t>
            </a:r>
          </a:p>
        </p:txBody>
      </p:sp>
      <p:graphicFrame>
        <p:nvGraphicFramePr>
          <p:cNvPr id="20" name="Chart">
            <a:extLst xmlns:a="http://schemas.openxmlformats.org/drawingml/2006/main">
              <a:ext uri="{FF2B5EF4-FFF2-40B4-BE49-F238E27FC236}">
                <a16:creationId xmlns:a16="http://schemas.microsoft.com/office/drawing/2014/main" id="{9FE645C8-A489-418C-901D-DAA63378E811}"/>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a8e6594847344f6e"/>
          </a:graphicData>
        </a:graphic>
      </p:graphicFrame>
    </p:spTree>
    <p:extLst>
      <p:ext uri="{BB962C8B-B14F-4D97-AF65-F5344CB8AC3E}">
        <p14:creationId xmlns:p14="http://schemas.microsoft.com/office/powerpoint/2010/main" val="1708767225"/>
      </p:ext>
    </p:extLst>
  </p:cSld>
</p:sld>
</file>

<file path=ppt/slides/slide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2: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07</a:t>
            </a:r>
          </a:p>
        </p:txBody>
      </p:sp>
      <p:sp>
        <p:nvSpPr>
          <p:cNvPr id="15" name="part">
            <a:extLst xmlns:a="http://schemas.openxmlformats.org/drawingml/2006/main">
              <a:ext uri="{FF2B5EF4-FFF2-40B4-BE49-F238E27FC236}">
                <a16:creationId xmlns:a16="http://schemas.microsoft.com/office/drawing/2014/main" id="{9770878C-42AF-4587-8C59-080FDF3527FC}"/>
              </a:ext>
            </a:extLst>
          </p:cNvPr>
          <p:cNvSpPr>
            <a:spLocks xmlns:a="http://schemas.openxmlformats.org/drawingml/2006/main" noGrp="1"/>
          </p:cNvSpPr>
          <p:nvPr/>
        </p:nvSpPr>
        <p:spPr>
          <a:xfrm xmlns:a="http://schemas.openxmlformats.org/drawingml/2006/main">
            <a:off x="590550" y="270510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numerator">
            <a:extLst xmlns:a="http://schemas.openxmlformats.org/drawingml/2006/main">
              <a:ext uri="{FF2B5EF4-FFF2-40B4-BE49-F238E27FC236}">
                <a16:creationId xmlns:a16="http://schemas.microsoft.com/office/drawing/2014/main" id="{61FCAA37-9731-4EFD-85B6-F70B0B02FA31}"/>
              </a:ext>
            </a:extLst>
          </p:cNvPr>
          <p:cNvSpPr>
            <a:spLocks xmlns:a="http://schemas.openxmlformats.org/drawingml/2006/main" noGrp="1"/>
          </p:cNvSpPr>
          <p:nvPr/>
        </p:nvSpPr>
        <p:spPr>
          <a:xfrm xmlns:a="http://schemas.openxmlformats.org/drawingml/2006/main">
            <a:off x="1362075" y="2438400"/>
            <a:ext cx="1350169"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087F83"/>
                </a:solidFill>
                <a:latin typeface="Arial"/>
                <a:ea typeface="Arial"/>
                <a:cs typeface="Arial"/>
              </a:defRPr>
            </a:defPPr>
            <a:lvl1pPr algn="ctr">
              <a:defRPr sz="2625" b="1">
                <a:solidFill>
                  <a:srgbClr val="087F83"/>
                </a:solidFill>
                <a:latin typeface="Arial"/>
                <a:ea typeface="Arial"/>
                <a:cs typeface="Arial"/>
              </a:defRPr>
            </a:lvl1pPr>
            <a:lvl2pPr algn="ctr">
              <a:defRPr sz="2625" b="1">
                <a:solidFill>
                  <a:srgbClr val="087F83"/>
                </a:solidFill>
                <a:latin typeface="Arial"/>
                <a:ea typeface="Arial"/>
                <a:cs typeface="Arial"/>
              </a:defRPr>
            </a:lvl2pPr>
            <a:lvl3pPr algn="ctr">
              <a:defRPr sz="2625" b="1">
                <a:solidFill>
                  <a:srgbClr val="087F83"/>
                </a:solidFill>
                <a:latin typeface="Arial"/>
                <a:ea typeface="Arial"/>
                <a:cs typeface="Arial"/>
              </a:defRPr>
            </a:lvl3pPr>
            <a:lvl4pPr algn="ctr">
              <a:defRPr sz="2625" b="1">
                <a:solidFill>
                  <a:srgbClr val="087F83"/>
                </a:solidFill>
                <a:latin typeface="Arial"/>
                <a:ea typeface="Arial"/>
                <a:cs typeface="Arial"/>
              </a:defRPr>
            </a:lvl4pPr>
            <a:lvl5pPr algn="ctr">
              <a:defRPr sz="2625" b="1">
                <a:solidFill>
                  <a:srgbClr val="087F83"/>
                </a:solidFill>
                <a:latin typeface="Arial"/>
                <a:ea typeface="Arial"/>
                <a:cs typeface="Arial"/>
              </a:defRPr>
            </a:lvl5pPr>
            <a:lvl6pPr algn="ctr">
              <a:defRPr sz="2625" b="1">
                <a:solidFill>
                  <a:srgbClr val="087F83"/>
                </a:solidFill>
                <a:latin typeface="Arial"/>
                <a:ea typeface="Arial"/>
                <a:cs typeface="Arial"/>
              </a:defRPr>
            </a:lvl6pPr>
            <a:lvl7pPr algn="ctr">
              <a:defRPr sz="2625" b="1">
                <a:solidFill>
                  <a:srgbClr val="087F83"/>
                </a:solidFill>
                <a:latin typeface="Arial"/>
                <a:ea typeface="Arial"/>
                <a:cs typeface="Arial"/>
              </a:defRPr>
            </a:lvl7pPr>
            <a:lvl8pPr algn="ctr">
              <a:defRPr sz="2625" b="1">
                <a:solidFill>
                  <a:srgbClr val="087F83"/>
                </a:solidFill>
                <a:latin typeface="Arial"/>
                <a:ea typeface="Arial"/>
                <a:cs typeface="Arial"/>
              </a:defRPr>
            </a:lvl8pPr>
            <a:lvl9pPr algn="ctr">
              <a:defRPr sz="2625" b="1">
                <a:solidFill>
                  <a:srgbClr val="087F83"/>
                </a:solidFill>
                <a:latin typeface="Arial"/>
                <a:ea typeface="Arial"/>
                <a:cs typeface="Arial"/>
              </a:defRPr>
            </a:lvl9pPr>
          </a:lstStyle>
          <a:p xmlns:a="http://schemas.openxmlformats.org/drawingml/2006/main">
            <a:pPr algn="ctr">
              <a:lnSpc>
                <a:spcPct val="112000"/>
              </a:lnSpc>
              <a:buNone/>
              <a:defRPr sz="2625" b="1">
                <a:solidFill>
                  <a:srgbClr val="087F83"/>
                </a:solidFill>
                <a:latin typeface="Arial"/>
                <a:ea typeface="Arial"/>
                <a:cs typeface="Arial"/>
              </a:defRPr>
            </a:pPr>
            <a:r>
              <a:rPr sz="2625" b="1">
                <a:solidFill>
                  <a:srgbClr val="087F83"/>
                </a:solidFill>
                <a:latin typeface="Arial"/>
                <a:ea typeface="Arial"/>
                <a:cs typeface="Arial"/>
              </a:rPr>
              <a:t>32 − 20</a:t>
            </a:r>
          </a:p>
        </p:txBody>
      </p:sp>
      <p:sp>
        <p:nvSpPr>
          <p:cNvPr id="17" name="fraction-bar">
            <a:extLst xmlns:a="http://schemas.openxmlformats.org/drawingml/2006/main">
              <a:ext uri="{FF2B5EF4-FFF2-40B4-BE49-F238E27FC236}">
                <a16:creationId xmlns:a16="http://schemas.microsoft.com/office/drawing/2014/main" id="{DB509FC6-0EE2-4D06-B2AE-4B61D9E60814}"/>
              </a:ext>
            </a:extLst>
          </p:cNvPr>
          <p:cNvSpPr>
            <a:spLocks xmlns:a="http://schemas.openxmlformats.org/drawingml/2006/main" noGrp="1"/>
          </p:cNvSpPr>
          <p:nvPr/>
        </p:nvSpPr>
        <p:spPr>
          <a:xfrm xmlns:a="http://schemas.openxmlformats.org/drawingml/2006/main">
            <a:off x="1362075" y="2924175"/>
            <a:ext cx="1350169" cy="0"/>
          </a:xfrm>
          <a:prstGeom xmlns:a="http://schemas.openxmlformats.org/drawingml/2006/main" prst="line">
            <a:avLst/>
          </a:prstGeom>
          <a:noFill xmlns:a="http://schemas.openxmlformats.org/drawingml/2006/main"/>
          <a:ln xmlns:a="http://schemas.openxmlformats.org/drawingml/2006/main" w="17145">
            <a:solidFill>
              <a:srgbClr val="087F83"/>
            </a:solidFill>
          </a:ln>
        </p:spPr>
      </p:sp>
      <p:sp>
        <p:nvSpPr>
          <p:cNvPr id="18" name="denominator">
            <a:extLst xmlns:a="http://schemas.openxmlformats.org/drawingml/2006/main">
              <a:ext uri="{FF2B5EF4-FFF2-40B4-BE49-F238E27FC236}">
                <a16:creationId xmlns:a16="http://schemas.microsoft.com/office/drawing/2014/main" id="{A4E9D6B5-6350-41AF-BED7-5984BF0E2292}"/>
              </a:ext>
            </a:extLst>
          </p:cNvPr>
          <p:cNvSpPr>
            <a:spLocks xmlns:a="http://schemas.openxmlformats.org/drawingml/2006/main" noGrp="1"/>
          </p:cNvSpPr>
          <p:nvPr/>
        </p:nvSpPr>
        <p:spPr>
          <a:xfrm xmlns:a="http://schemas.openxmlformats.org/drawingml/2006/main">
            <a:off x="1362075" y="3019425"/>
            <a:ext cx="1350169"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625" b="1">
                <a:solidFill>
                  <a:srgbClr val="087F83"/>
                </a:solidFill>
                <a:latin typeface="Arial"/>
                <a:ea typeface="Arial"/>
                <a:cs typeface="Arial"/>
              </a:defRPr>
            </a:defPPr>
            <a:lvl1pPr algn="ctr">
              <a:defRPr sz="2625" b="1">
                <a:solidFill>
                  <a:srgbClr val="087F83"/>
                </a:solidFill>
                <a:latin typeface="Arial"/>
                <a:ea typeface="Arial"/>
                <a:cs typeface="Arial"/>
              </a:defRPr>
            </a:lvl1pPr>
            <a:lvl2pPr algn="ctr">
              <a:defRPr sz="2625" b="1">
                <a:solidFill>
                  <a:srgbClr val="087F83"/>
                </a:solidFill>
                <a:latin typeface="Arial"/>
                <a:ea typeface="Arial"/>
                <a:cs typeface="Arial"/>
              </a:defRPr>
            </a:lvl2pPr>
            <a:lvl3pPr algn="ctr">
              <a:defRPr sz="2625" b="1">
                <a:solidFill>
                  <a:srgbClr val="087F83"/>
                </a:solidFill>
                <a:latin typeface="Arial"/>
                <a:ea typeface="Arial"/>
                <a:cs typeface="Arial"/>
              </a:defRPr>
            </a:lvl3pPr>
            <a:lvl4pPr algn="ctr">
              <a:defRPr sz="2625" b="1">
                <a:solidFill>
                  <a:srgbClr val="087F83"/>
                </a:solidFill>
                <a:latin typeface="Arial"/>
                <a:ea typeface="Arial"/>
                <a:cs typeface="Arial"/>
              </a:defRPr>
            </a:lvl4pPr>
            <a:lvl5pPr algn="ctr">
              <a:defRPr sz="2625" b="1">
                <a:solidFill>
                  <a:srgbClr val="087F83"/>
                </a:solidFill>
                <a:latin typeface="Arial"/>
                <a:ea typeface="Arial"/>
                <a:cs typeface="Arial"/>
              </a:defRPr>
            </a:lvl5pPr>
            <a:lvl6pPr algn="ctr">
              <a:defRPr sz="2625" b="1">
                <a:solidFill>
                  <a:srgbClr val="087F83"/>
                </a:solidFill>
                <a:latin typeface="Arial"/>
                <a:ea typeface="Arial"/>
                <a:cs typeface="Arial"/>
              </a:defRPr>
            </a:lvl6pPr>
            <a:lvl7pPr algn="ctr">
              <a:defRPr sz="2625" b="1">
                <a:solidFill>
                  <a:srgbClr val="087F83"/>
                </a:solidFill>
                <a:latin typeface="Arial"/>
                <a:ea typeface="Arial"/>
                <a:cs typeface="Arial"/>
              </a:defRPr>
            </a:lvl7pPr>
            <a:lvl8pPr algn="ctr">
              <a:defRPr sz="2625" b="1">
                <a:solidFill>
                  <a:srgbClr val="087F83"/>
                </a:solidFill>
                <a:latin typeface="Arial"/>
                <a:ea typeface="Arial"/>
                <a:cs typeface="Arial"/>
              </a:defRPr>
            </a:lvl8pPr>
            <a:lvl9pPr algn="ctr">
              <a:defRPr sz="2625" b="1">
                <a:solidFill>
                  <a:srgbClr val="087F83"/>
                </a:solidFill>
                <a:latin typeface="Arial"/>
                <a:ea typeface="Arial"/>
                <a:cs typeface="Arial"/>
              </a:defRPr>
            </a:lvl9pPr>
          </a:lstStyle>
          <a:p xmlns:a="http://schemas.openxmlformats.org/drawingml/2006/main">
            <a:pPr algn="ctr">
              <a:lnSpc>
                <a:spcPct val="112000"/>
              </a:lnSpc>
              <a:buNone/>
              <a:defRPr sz="2625" b="1">
                <a:solidFill>
                  <a:srgbClr val="087F83"/>
                </a:solidFill>
                <a:latin typeface="Arial"/>
                <a:ea typeface="Arial"/>
                <a:cs typeface="Arial"/>
              </a:defRPr>
            </a:pPr>
            <a:r>
              <a:rPr sz="2625" b="1">
                <a:solidFill>
                  <a:srgbClr val="087F83"/>
                </a:solidFill>
                <a:latin typeface="Arial"/>
                <a:ea typeface="Arial"/>
                <a:cs typeface="Arial"/>
              </a:rPr>
              <a:t>5 − 1</a:t>
            </a:r>
          </a:p>
        </p:txBody>
      </p:sp>
      <p:sp>
        <p:nvSpPr>
          <p:cNvPr id="19" name="answer">
            <a:extLst xmlns:a="http://schemas.openxmlformats.org/drawingml/2006/main">
              <a:ext uri="{FF2B5EF4-FFF2-40B4-BE49-F238E27FC236}">
                <a16:creationId xmlns:a16="http://schemas.microsoft.com/office/drawing/2014/main" id="{9497B377-03C8-40FF-BBA9-8E7477DF840C}"/>
              </a:ext>
            </a:extLst>
          </p:cNvPr>
          <p:cNvSpPr>
            <a:spLocks xmlns:a="http://schemas.openxmlformats.org/drawingml/2006/main" noGrp="1"/>
          </p:cNvSpPr>
          <p:nvPr/>
        </p:nvSpPr>
        <p:spPr>
          <a:xfrm xmlns:a="http://schemas.openxmlformats.org/drawingml/2006/main">
            <a:off x="3257550" y="2657475"/>
            <a:ext cx="247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1">
                <a:solidFill>
                  <a:srgbClr val="087F83"/>
                </a:solidFill>
                <a:latin typeface="Arial"/>
                <a:ea typeface="Arial"/>
                <a:cs typeface="Arial"/>
              </a:defRPr>
            </a:defPPr>
            <a:lvl1pPr algn="l">
              <a:defRPr sz="2550" b="1">
                <a:solidFill>
                  <a:srgbClr val="087F83"/>
                </a:solidFill>
                <a:latin typeface="Arial"/>
                <a:ea typeface="Arial"/>
                <a:cs typeface="Arial"/>
              </a:defRPr>
            </a:lvl1pPr>
            <a:lvl2pPr algn="l">
              <a:defRPr sz="2550" b="1">
                <a:solidFill>
                  <a:srgbClr val="087F83"/>
                </a:solidFill>
                <a:latin typeface="Arial"/>
                <a:ea typeface="Arial"/>
                <a:cs typeface="Arial"/>
              </a:defRPr>
            </a:lvl2pPr>
            <a:lvl3pPr algn="l">
              <a:defRPr sz="2550" b="1">
                <a:solidFill>
                  <a:srgbClr val="087F83"/>
                </a:solidFill>
                <a:latin typeface="Arial"/>
                <a:ea typeface="Arial"/>
                <a:cs typeface="Arial"/>
              </a:defRPr>
            </a:lvl3pPr>
            <a:lvl4pPr algn="l">
              <a:defRPr sz="2550" b="1">
                <a:solidFill>
                  <a:srgbClr val="087F83"/>
                </a:solidFill>
                <a:latin typeface="Arial"/>
                <a:ea typeface="Arial"/>
                <a:cs typeface="Arial"/>
              </a:defRPr>
            </a:lvl4pPr>
            <a:lvl5pPr algn="l">
              <a:defRPr sz="2550" b="1">
                <a:solidFill>
                  <a:srgbClr val="087F83"/>
                </a:solidFill>
                <a:latin typeface="Arial"/>
                <a:ea typeface="Arial"/>
                <a:cs typeface="Arial"/>
              </a:defRPr>
            </a:lvl5pPr>
            <a:lvl6pPr algn="l">
              <a:defRPr sz="2550" b="1">
                <a:solidFill>
                  <a:srgbClr val="087F83"/>
                </a:solidFill>
                <a:latin typeface="Arial"/>
                <a:ea typeface="Arial"/>
                <a:cs typeface="Arial"/>
              </a:defRPr>
            </a:lvl6pPr>
            <a:lvl7pPr algn="l">
              <a:defRPr sz="2550" b="1">
                <a:solidFill>
                  <a:srgbClr val="087F83"/>
                </a:solidFill>
                <a:latin typeface="Arial"/>
                <a:ea typeface="Arial"/>
                <a:cs typeface="Arial"/>
              </a:defRPr>
            </a:lvl7pPr>
            <a:lvl8pPr algn="l">
              <a:defRPr sz="2550" b="1">
                <a:solidFill>
                  <a:srgbClr val="087F83"/>
                </a:solidFill>
                <a:latin typeface="Arial"/>
                <a:ea typeface="Arial"/>
                <a:cs typeface="Arial"/>
              </a:defRPr>
            </a:lvl8pPr>
            <a:lvl9pPr algn="l">
              <a:defRPr sz="2550" b="1">
                <a:solidFill>
                  <a:srgbClr val="087F83"/>
                </a:solidFill>
                <a:latin typeface="Arial"/>
                <a:ea typeface="Arial"/>
                <a:cs typeface="Arial"/>
              </a:defRPr>
            </a:lvl9pPr>
          </a:lstStyle>
          <a:p xmlns:a="http://schemas.openxmlformats.org/drawingml/2006/main">
            <a:pPr algn="l">
              <a:lnSpc>
                <a:spcPct val="112000"/>
              </a:lnSpc>
              <a:buNone/>
              <a:defRPr sz="2550" b="1">
                <a:solidFill>
                  <a:srgbClr val="087F83"/>
                </a:solidFill>
                <a:latin typeface="Arial"/>
                <a:ea typeface="Arial"/>
                <a:cs typeface="Arial"/>
              </a:defRPr>
            </a:pPr>
            <a:r>
              <a:rPr sz="2550" b="1">
                <a:solidFill>
                  <a:srgbClr val="087F83"/>
                </a:solidFill>
                <a:latin typeface="Arial"/>
                <a:ea typeface="Arial"/>
                <a:cs typeface="Arial"/>
              </a:rPr>
              <a:t>= 3 °C/hour</a:t>
            </a:r>
          </a:p>
        </p:txBody>
      </p:sp>
      <p:sp>
        <p:nvSpPr>
          <p:cNvPr id="20" name="part">
            <a:extLst xmlns:a="http://schemas.openxmlformats.org/drawingml/2006/main">
              <a:ext uri="{FF2B5EF4-FFF2-40B4-BE49-F238E27FC236}">
                <a16:creationId xmlns:a16="http://schemas.microsoft.com/office/drawing/2014/main" id="{86F3EDA7-F496-49E4-9724-D9645344C188}"/>
              </a:ext>
            </a:extLst>
          </p:cNvPr>
          <p:cNvSpPr>
            <a:spLocks xmlns:a="http://schemas.openxmlformats.org/drawingml/2006/main" noGrp="1"/>
          </p:cNvSpPr>
          <p:nvPr/>
        </p:nvSpPr>
        <p:spPr>
          <a:xfrm xmlns:a="http://schemas.openxmlformats.org/drawingml/2006/main">
            <a:off x="590550" y="42576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1" name="body">
            <a:extLst xmlns:a="http://schemas.openxmlformats.org/drawingml/2006/main">
              <a:ext uri="{FF2B5EF4-FFF2-40B4-BE49-F238E27FC236}">
                <a16:creationId xmlns:a16="http://schemas.microsoft.com/office/drawing/2014/main" id="{33A1A9B6-2208-4404-8D25-D8F56D16E218}"/>
              </a:ext>
            </a:extLst>
          </p:cNvPr>
          <p:cNvSpPr>
            <a:spLocks xmlns:a="http://schemas.openxmlformats.org/drawingml/2006/main" noGrp="1"/>
          </p:cNvSpPr>
          <p:nvPr/>
        </p:nvSpPr>
        <p:spPr>
          <a:xfrm xmlns:a="http://schemas.openxmlformats.org/drawingml/2006/main">
            <a:off x="1238250" y="4257675"/>
            <a:ext cx="444817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32 °C is the temperature at t = 5</a:t>
            </a:r>
          </a:p>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hours.</a:t>
            </a:r>
          </a:p>
        </p:txBody>
      </p:sp>
      <p:sp>
        <p:nvSpPr>
          <p:cNvPr id="22" name="body">
            <a:extLst xmlns:a="http://schemas.openxmlformats.org/drawingml/2006/main">
              <a:ext uri="{FF2B5EF4-FFF2-40B4-BE49-F238E27FC236}">
                <a16:creationId xmlns:a16="http://schemas.microsoft.com/office/drawing/2014/main" id="{9671BC86-2FA6-41A1-AFB7-A0F0D0F76757}"/>
              </a:ext>
            </a:extLst>
          </p:cNvPr>
          <p:cNvSpPr>
            <a:spLocks xmlns:a="http://schemas.openxmlformats.org/drawingml/2006/main" noGrp="1"/>
          </p:cNvSpPr>
          <p:nvPr/>
        </p:nvSpPr>
        <p:spPr>
          <a:xfrm xmlns:a="http://schemas.openxmlformats.org/drawingml/2006/main">
            <a:off x="6191250" y="5705475"/>
            <a:ext cx="5191125" cy="33032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B56238"/>
                </a:solidFill>
                <a:latin typeface="Arial"/>
                <a:ea typeface="Arial"/>
                <a:cs typeface="Arial"/>
              </a:defRPr>
            </a:defPPr>
            <a:lvl1pPr algn="l">
              <a:defRPr sz="1725" b="0">
                <a:solidFill>
                  <a:srgbClr val="B56238"/>
                </a:solidFill>
                <a:latin typeface="Arial"/>
                <a:ea typeface="Arial"/>
                <a:cs typeface="Arial"/>
              </a:defRPr>
            </a:lvl1pPr>
            <a:lvl2pPr algn="l">
              <a:defRPr sz="1725" b="0">
                <a:solidFill>
                  <a:srgbClr val="B56238"/>
                </a:solidFill>
                <a:latin typeface="Arial"/>
                <a:ea typeface="Arial"/>
                <a:cs typeface="Arial"/>
              </a:defRPr>
            </a:lvl2pPr>
            <a:lvl3pPr algn="l">
              <a:defRPr sz="1725" b="0">
                <a:solidFill>
                  <a:srgbClr val="B56238"/>
                </a:solidFill>
                <a:latin typeface="Arial"/>
                <a:ea typeface="Arial"/>
                <a:cs typeface="Arial"/>
              </a:defRPr>
            </a:lvl3pPr>
            <a:lvl4pPr algn="l">
              <a:defRPr sz="1725" b="0">
                <a:solidFill>
                  <a:srgbClr val="B56238"/>
                </a:solidFill>
                <a:latin typeface="Arial"/>
                <a:ea typeface="Arial"/>
                <a:cs typeface="Arial"/>
              </a:defRPr>
            </a:lvl4pPr>
            <a:lvl5pPr algn="l">
              <a:defRPr sz="1725" b="0">
                <a:solidFill>
                  <a:srgbClr val="B56238"/>
                </a:solidFill>
                <a:latin typeface="Arial"/>
                <a:ea typeface="Arial"/>
                <a:cs typeface="Arial"/>
              </a:defRPr>
            </a:lvl5pPr>
            <a:lvl6pPr algn="l">
              <a:defRPr sz="1725" b="0">
                <a:solidFill>
                  <a:srgbClr val="B56238"/>
                </a:solidFill>
                <a:latin typeface="Arial"/>
                <a:ea typeface="Arial"/>
                <a:cs typeface="Arial"/>
              </a:defRPr>
            </a:lvl6pPr>
            <a:lvl7pPr algn="l">
              <a:defRPr sz="1725" b="0">
                <a:solidFill>
                  <a:srgbClr val="B56238"/>
                </a:solidFill>
                <a:latin typeface="Arial"/>
                <a:ea typeface="Arial"/>
                <a:cs typeface="Arial"/>
              </a:defRPr>
            </a:lvl7pPr>
            <a:lvl8pPr algn="l">
              <a:defRPr sz="1725" b="0">
                <a:solidFill>
                  <a:srgbClr val="B56238"/>
                </a:solidFill>
                <a:latin typeface="Arial"/>
                <a:ea typeface="Arial"/>
                <a:cs typeface="Arial"/>
              </a:defRPr>
            </a:lvl8pPr>
            <a:lvl9pPr algn="l">
              <a:defRPr sz="1725" b="0">
                <a:solidFill>
                  <a:srgbClr val="B56238"/>
                </a:solidFill>
                <a:latin typeface="Arial"/>
                <a:ea typeface="Arial"/>
                <a:cs typeface="Arial"/>
              </a:defRPr>
            </a:lvl9pPr>
          </a:lstStyle>
          <a:p xmlns:a="http://schemas.openxmlformats.org/drawingml/2006/main">
            <a:pPr algn="l">
              <a:lnSpc>
                <a:spcPct val="112000"/>
              </a:lnSpc>
              <a:buNone/>
              <a:defRPr sz="1725" b="0">
                <a:solidFill>
                  <a:srgbClr val="B56238"/>
                </a:solidFill>
                <a:latin typeface="Arial"/>
                <a:ea typeface="Arial"/>
                <a:cs typeface="Arial"/>
              </a:defRPr>
            </a:pPr>
            <a:r>
              <a:rPr sz="1725" b="0">
                <a:solidFill>
                  <a:srgbClr val="B56238"/>
                </a:solidFill>
                <a:latin typeface="Arial"/>
                <a:ea typeface="Arial"/>
                <a:cs typeface="Arial"/>
              </a:rPr>
              <a:t>Copper secant: average rate</a:t>
            </a:r>
          </a:p>
        </p:txBody>
      </p:sp>
      <p:graphicFrame>
        <p:nvGraphicFramePr>
          <p:cNvPr id="23" name="Chart">
            <a:extLst xmlns:a="http://schemas.openxmlformats.org/drawingml/2006/main">
              <a:ext uri="{FF2B5EF4-FFF2-40B4-BE49-F238E27FC236}">
                <a16:creationId xmlns:a16="http://schemas.microsoft.com/office/drawing/2014/main" id="{5BA7A98E-914A-460F-BCE8-E262DA12E661}"/>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00b37342bbde41d1"/>
          </a:graphicData>
        </a:graphic>
      </p:graphicFrame>
    </p:spTree>
    <p:extLst>
      <p:ext uri="{BB962C8B-B14F-4D97-AF65-F5344CB8AC3E}">
        <p14:creationId xmlns:p14="http://schemas.microsoft.com/office/powerpoint/2010/main" val="1708767225"/>
      </p:ext>
    </p:extLst>
  </p:cSld>
</p:sld>
</file>

<file path=ppt/slides/slide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Instant and interval</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08</a:t>
            </a:r>
          </a:p>
        </p:txBody>
      </p:sp>
      <p:sp>
        <p:nvSpPr>
          <p:cNvPr id="15" name="term">
            <a:extLst xmlns:a="http://schemas.openxmlformats.org/drawingml/2006/main">
              <a:ext uri="{FF2B5EF4-FFF2-40B4-BE49-F238E27FC236}">
                <a16:creationId xmlns:a16="http://schemas.microsoft.com/office/drawing/2014/main" id="{C0CFBF3A-10DA-45E3-A8A7-BC1622151695}"/>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INSTANT</a:t>
            </a:r>
          </a:p>
        </p:txBody>
      </p:sp>
      <p:sp>
        <p:nvSpPr>
          <p:cNvPr id="16" name="body">
            <a:extLst xmlns:a="http://schemas.openxmlformats.org/drawingml/2006/main">
              <a:ext uri="{FF2B5EF4-FFF2-40B4-BE49-F238E27FC236}">
                <a16:creationId xmlns:a16="http://schemas.microsoft.com/office/drawing/2014/main" id="{62C67FE5-0179-4EB1-897F-C9B1614F71DE}"/>
              </a:ext>
            </a:extLst>
          </p:cNvPr>
          <p:cNvSpPr>
            <a:spLocks xmlns:a="http://schemas.openxmlformats.org/drawingml/2006/main" noGrp="1"/>
          </p:cNvSpPr>
          <p:nvPr/>
        </p:nvSpPr>
        <p:spPr>
          <a:xfrm xmlns:a="http://schemas.openxmlformats.org/drawingml/2006/main">
            <a:off x="590550" y="2466975"/>
            <a:ext cx="1076325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72D34"/>
                </a:solidFill>
                <a:latin typeface="Arial"/>
                <a:ea typeface="Arial"/>
                <a:cs typeface="Arial"/>
              </a:defRPr>
            </a:defPPr>
            <a:lvl1pPr algn="l">
              <a:defRPr sz="2475" b="0">
                <a:solidFill>
                  <a:srgbClr val="172D34"/>
                </a:solidFill>
                <a:latin typeface="Arial"/>
                <a:ea typeface="Arial"/>
                <a:cs typeface="Arial"/>
              </a:defRPr>
            </a:lvl1pPr>
            <a:lvl2pPr algn="l">
              <a:defRPr sz="2475" b="0">
                <a:solidFill>
                  <a:srgbClr val="172D34"/>
                </a:solidFill>
                <a:latin typeface="Arial"/>
                <a:ea typeface="Arial"/>
                <a:cs typeface="Arial"/>
              </a:defRPr>
            </a:lvl2pPr>
            <a:lvl3pPr algn="l">
              <a:defRPr sz="2475" b="0">
                <a:solidFill>
                  <a:srgbClr val="172D34"/>
                </a:solidFill>
                <a:latin typeface="Arial"/>
                <a:ea typeface="Arial"/>
                <a:cs typeface="Arial"/>
              </a:defRPr>
            </a:lvl3pPr>
            <a:lvl4pPr algn="l">
              <a:defRPr sz="2475" b="0">
                <a:solidFill>
                  <a:srgbClr val="172D34"/>
                </a:solidFill>
                <a:latin typeface="Arial"/>
                <a:ea typeface="Arial"/>
                <a:cs typeface="Arial"/>
              </a:defRPr>
            </a:lvl4pPr>
            <a:lvl5pPr algn="l">
              <a:defRPr sz="2475" b="0">
                <a:solidFill>
                  <a:srgbClr val="172D34"/>
                </a:solidFill>
                <a:latin typeface="Arial"/>
                <a:ea typeface="Arial"/>
                <a:cs typeface="Arial"/>
              </a:defRPr>
            </a:lvl5pPr>
            <a:lvl6pPr algn="l">
              <a:defRPr sz="2475" b="0">
                <a:solidFill>
                  <a:srgbClr val="172D34"/>
                </a:solidFill>
                <a:latin typeface="Arial"/>
                <a:ea typeface="Arial"/>
                <a:cs typeface="Arial"/>
              </a:defRPr>
            </a:lvl6pPr>
            <a:lvl7pPr algn="l">
              <a:defRPr sz="2475" b="0">
                <a:solidFill>
                  <a:srgbClr val="172D34"/>
                </a:solidFill>
                <a:latin typeface="Arial"/>
                <a:ea typeface="Arial"/>
                <a:cs typeface="Arial"/>
              </a:defRPr>
            </a:lvl7pPr>
            <a:lvl8pPr algn="l">
              <a:defRPr sz="2475" b="0">
                <a:solidFill>
                  <a:srgbClr val="172D34"/>
                </a:solidFill>
                <a:latin typeface="Arial"/>
                <a:ea typeface="Arial"/>
                <a:cs typeface="Arial"/>
              </a:defRPr>
            </a:lvl8pPr>
            <a:lvl9pPr algn="l">
              <a:defRPr sz="2475" b="0">
                <a:solidFill>
                  <a:srgbClr val="172D34"/>
                </a:solidFill>
                <a:latin typeface="Arial"/>
                <a:ea typeface="Arial"/>
                <a:cs typeface="Arial"/>
              </a:defRPr>
            </a:lvl9pPr>
          </a:lstStyle>
          <a:p xmlns:a="http://schemas.openxmlformats.org/drawingml/2006/main">
            <a:pPr algn="l">
              <a:lnSpc>
                <a:spcPct val="112000"/>
              </a:lnSpc>
              <a:buNone/>
              <a:defRPr sz="2475" b="0">
                <a:solidFill>
                  <a:srgbClr val="172D34"/>
                </a:solidFill>
                <a:latin typeface="Arial"/>
                <a:ea typeface="Arial"/>
                <a:cs typeface="Arial"/>
              </a:defRPr>
            </a:pPr>
            <a:r>
              <a:rPr sz="2475" b="0">
                <a:solidFill>
                  <a:srgbClr val="172D34"/>
                </a:solidFill>
                <a:latin typeface="Arial"/>
                <a:ea typeface="Arial"/>
                <a:cs typeface="Arial"/>
              </a:rPr>
              <a:t>One exact input value, such as t = 2.</a:t>
            </a:r>
          </a:p>
        </p:txBody>
      </p:sp>
      <p:sp>
        <p:nvSpPr>
          <p:cNvPr id="17" name="term">
            <a:extLst xmlns:a="http://schemas.openxmlformats.org/drawingml/2006/main">
              <a:ext uri="{FF2B5EF4-FFF2-40B4-BE49-F238E27FC236}">
                <a16:creationId xmlns:a16="http://schemas.microsoft.com/office/drawing/2014/main" id="{70166626-3DBE-4F27-B0AF-09FEC61E44FE}"/>
              </a:ext>
            </a:extLst>
          </p:cNvPr>
          <p:cNvSpPr>
            <a:spLocks xmlns:a="http://schemas.openxmlformats.org/drawingml/2006/main" noGrp="1"/>
          </p:cNvSpPr>
          <p:nvPr/>
        </p:nvSpPr>
        <p:spPr>
          <a:xfrm xmlns:a="http://schemas.openxmlformats.org/drawingml/2006/main">
            <a:off x="590550" y="343852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INTERVAL</a:t>
            </a:r>
          </a:p>
        </p:txBody>
      </p:sp>
      <p:sp>
        <p:nvSpPr>
          <p:cNvPr id="18" name="body">
            <a:extLst xmlns:a="http://schemas.openxmlformats.org/drawingml/2006/main">
              <a:ext uri="{FF2B5EF4-FFF2-40B4-BE49-F238E27FC236}">
                <a16:creationId xmlns:a16="http://schemas.microsoft.com/office/drawing/2014/main" id="{2E2CCFBF-8A4D-4E71-99A8-0D38F92358E6}"/>
              </a:ext>
            </a:extLst>
          </p:cNvPr>
          <p:cNvSpPr>
            <a:spLocks xmlns:a="http://schemas.openxmlformats.org/drawingml/2006/main" noGrp="1"/>
          </p:cNvSpPr>
          <p:nvPr/>
        </p:nvSpPr>
        <p:spPr>
          <a:xfrm xmlns:a="http://schemas.openxmlformats.org/drawingml/2006/main">
            <a:off x="590550" y="3895725"/>
            <a:ext cx="1076325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72D34"/>
                </a:solidFill>
                <a:latin typeface="Arial"/>
                <a:ea typeface="Arial"/>
                <a:cs typeface="Arial"/>
              </a:defRPr>
            </a:defPPr>
            <a:lvl1pPr algn="l">
              <a:defRPr sz="2475" b="0">
                <a:solidFill>
                  <a:srgbClr val="172D34"/>
                </a:solidFill>
                <a:latin typeface="Arial"/>
                <a:ea typeface="Arial"/>
                <a:cs typeface="Arial"/>
              </a:defRPr>
            </a:lvl1pPr>
            <a:lvl2pPr algn="l">
              <a:defRPr sz="2475" b="0">
                <a:solidFill>
                  <a:srgbClr val="172D34"/>
                </a:solidFill>
                <a:latin typeface="Arial"/>
                <a:ea typeface="Arial"/>
                <a:cs typeface="Arial"/>
              </a:defRPr>
            </a:lvl2pPr>
            <a:lvl3pPr algn="l">
              <a:defRPr sz="2475" b="0">
                <a:solidFill>
                  <a:srgbClr val="172D34"/>
                </a:solidFill>
                <a:latin typeface="Arial"/>
                <a:ea typeface="Arial"/>
                <a:cs typeface="Arial"/>
              </a:defRPr>
            </a:lvl3pPr>
            <a:lvl4pPr algn="l">
              <a:defRPr sz="2475" b="0">
                <a:solidFill>
                  <a:srgbClr val="172D34"/>
                </a:solidFill>
                <a:latin typeface="Arial"/>
                <a:ea typeface="Arial"/>
                <a:cs typeface="Arial"/>
              </a:defRPr>
            </a:lvl4pPr>
            <a:lvl5pPr algn="l">
              <a:defRPr sz="2475" b="0">
                <a:solidFill>
                  <a:srgbClr val="172D34"/>
                </a:solidFill>
                <a:latin typeface="Arial"/>
                <a:ea typeface="Arial"/>
                <a:cs typeface="Arial"/>
              </a:defRPr>
            </a:lvl5pPr>
            <a:lvl6pPr algn="l">
              <a:defRPr sz="2475" b="0">
                <a:solidFill>
                  <a:srgbClr val="172D34"/>
                </a:solidFill>
                <a:latin typeface="Arial"/>
                <a:ea typeface="Arial"/>
                <a:cs typeface="Arial"/>
              </a:defRPr>
            </a:lvl6pPr>
            <a:lvl7pPr algn="l">
              <a:defRPr sz="2475" b="0">
                <a:solidFill>
                  <a:srgbClr val="172D34"/>
                </a:solidFill>
                <a:latin typeface="Arial"/>
                <a:ea typeface="Arial"/>
                <a:cs typeface="Arial"/>
              </a:defRPr>
            </a:lvl7pPr>
            <a:lvl8pPr algn="l">
              <a:defRPr sz="2475" b="0">
                <a:solidFill>
                  <a:srgbClr val="172D34"/>
                </a:solidFill>
                <a:latin typeface="Arial"/>
                <a:ea typeface="Arial"/>
                <a:cs typeface="Arial"/>
              </a:defRPr>
            </a:lvl8pPr>
            <a:lvl9pPr algn="l">
              <a:defRPr sz="2475" b="0">
                <a:solidFill>
                  <a:srgbClr val="172D34"/>
                </a:solidFill>
                <a:latin typeface="Arial"/>
                <a:ea typeface="Arial"/>
                <a:cs typeface="Arial"/>
              </a:defRPr>
            </a:lvl9pPr>
          </a:lstStyle>
          <a:p xmlns:a="http://schemas.openxmlformats.org/drawingml/2006/main">
            <a:pPr algn="l">
              <a:lnSpc>
                <a:spcPct val="112000"/>
              </a:lnSpc>
              <a:buNone/>
              <a:defRPr sz="2475" b="0">
                <a:solidFill>
                  <a:srgbClr val="172D34"/>
                </a:solidFill>
                <a:latin typeface="Arial"/>
                <a:ea typeface="Arial"/>
                <a:cs typeface="Arial"/>
              </a:defRPr>
            </a:pPr>
            <a:r>
              <a:rPr sz="2475" b="0">
                <a:solidFill>
                  <a:srgbClr val="172D34"/>
                </a:solidFill>
                <a:latin typeface="Arial"/>
                <a:ea typeface="Arial"/>
                <a:cs typeface="Arial"/>
              </a:rPr>
              <a:t>A range of input values, such as the times from 2 to 3.</a:t>
            </a:r>
          </a:p>
        </p:txBody>
      </p:sp>
      <p:sp>
        <p:nvSpPr>
          <p:cNvPr id="19" name="body">
            <a:extLst xmlns:a="http://schemas.openxmlformats.org/drawingml/2006/main">
              <a:ext uri="{FF2B5EF4-FFF2-40B4-BE49-F238E27FC236}">
                <a16:creationId xmlns:a16="http://schemas.microsoft.com/office/drawing/2014/main" id="{D798EFD1-FDED-45F9-A7DD-AAEBF9D1E0BA}"/>
              </a:ext>
            </a:extLst>
          </p:cNvPr>
          <p:cNvSpPr>
            <a:spLocks xmlns:a="http://schemas.openxmlformats.org/drawingml/2006/main" noGrp="1"/>
          </p:cNvSpPr>
          <p:nvPr/>
        </p:nvSpPr>
        <p:spPr>
          <a:xfrm xmlns:a="http://schemas.openxmlformats.org/drawingml/2006/main">
            <a:off x="590550" y="5238750"/>
            <a:ext cx="1076325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1">
                <a:solidFill>
                  <a:srgbClr val="087F83"/>
                </a:solidFill>
                <a:latin typeface="Arial"/>
                <a:ea typeface="Arial"/>
                <a:cs typeface="Arial"/>
              </a:defRPr>
            </a:defPPr>
            <a:lvl1pPr algn="l">
              <a:defRPr sz="2550" b="1">
                <a:solidFill>
                  <a:srgbClr val="087F83"/>
                </a:solidFill>
                <a:latin typeface="Arial"/>
                <a:ea typeface="Arial"/>
                <a:cs typeface="Arial"/>
              </a:defRPr>
            </a:lvl1pPr>
            <a:lvl2pPr algn="l">
              <a:defRPr sz="2550" b="1">
                <a:solidFill>
                  <a:srgbClr val="087F83"/>
                </a:solidFill>
                <a:latin typeface="Arial"/>
                <a:ea typeface="Arial"/>
                <a:cs typeface="Arial"/>
              </a:defRPr>
            </a:lvl2pPr>
            <a:lvl3pPr algn="l">
              <a:defRPr sz="2550" b="1">
                <a:solidFill>
                  <a:srgbClr val="087F83"/>
                </a:solidFill>
                <a:latin typeface="Arial"/>
                <a:ea typeface="Arial"/>
                <a:cs typeface="Arial"/>
              </a:defRPr>
            </a:lvl3pPr>
            <a:lvl4pPr algn="l">
              <a:defRPr sz="2550" b="1">
                <a:solidFill>
                  <a:srgbClr val="087F83"/>
                </a:solidFill>
                <a:latin typeface="Arial"/>
                <a:ea typeface="Arial"/>
                <a:cs typeface="Arial"/>
              </a:defRPr>
            </a:lvl4pPr>
            <a:lvl5pPr algn="l">
              <a:defRPr sz="2550" b="1">
                <a:solidFill>
                  <a:srgbClr val="087F83"/>
                </a:solidFill>
                <a:latin typeface="Arial"/>
                <a:ea typeface="Arial"/>
                <a:cs typeface="Arial"/>
              </a:defRPr>
            </a:lvl5pPr>
            <a:lvl6pPr algn="l">
              <a:defRPr sz="2550" b="1">
                <a:solidFill>
                  <a:srgbClr val="087F83"/>
                </a:solidFill>
                <a:latin typeface="Arial"/>
                <a:ea typeface="Arial"/>
                <a:cs typeface="Arial"/>
              </a:defRPr>
            </a:lvl6pPr>
            <a:lvl7pPr algn="l">
              <a:defRPr sz="2550" b="1">
                <a:solidFill>
                  <a:srgbClr val="087F83"/>
                </a:solidFill>
                <a:latin typeface="Arial"/>
                <a:ea typeface="Arial"/>
                <a:cs typeface="Arial"/>
              </a:defRPr>
            </a:lvl7pPr>
            <a:lvl8pPr algn="l">
              <a:defRPr sz="2550" b="1">
                <a:solidFill>
                  <a:srgbClr val="087F83"/>
                </a:solidFill>
                <a:latin typeface="Arial"/>
                <a:ea typeface="Arial"/>
                <a:cs typeface="Arial"/>
              </a:defRPr>
            </a:lvl8pPr>
            <a:lvl9pPr algn="l">
              <a:defRPr sz="2550" b="1">
                <a:solidFill>
                  <a:srgbClr val="087F83"/>
                </a:solidFill>
                <a:latin typeface="Arial"/>
                <a:ea typeface="Arial"/>
                <a:cs typeface="Arial"/>
              </a:defRPr>
            </a:lvl9pPr>
          </a:lstStyle>
          <a:p xmlns:a="http://schemas.openxmlformats.org/drawingml/2006/main">
            <a:pPr algn="l">
              <a:lnSpc>
                <a:spcPct val="112000"/>
              </a:lnSpc>
              <a:buNone/>
              <a:defRPr sz="2550" b="1">
                <a:solidFill>
                  <a:srgbClr val="087F83"/>
                </a:solidFill>
                <a:latin typeface="Arial"/>
                <a:ea typeface="Arial"/>
                <a:cs typeface="Arial"/>
              </a:defRPr>
            </a:pPr>
            <a:r>
              <a:rPr sz="2550" b="1">
                <a:solidFill>
                  <a:srgbClr val="087F83"/>
                </a:solidFill>
                <a:latin typeface="Arial"/>
                <a:ea typeface="Arial"/>
                <a:cs typeface="Arial"/>
              </a:rPr>
              <a:t>An instantaneous rate describes how quickly a quantity changes at</a:t>
            </a:r>
          </a:p>
          <a:p xmlns:a="http://schemas.openxmlformats.org/drawingml/2006/main">
            <a:pPr algn="l">
              <a:lnSpc>
                <a:spcPct val="112000"/>
              </a:lnSpc>
              <a:buNone/>
              <a:defRPr sz="2550" b="1">
                <a:solidFill>
                  <a:srgbClr val="087F83"/>
                </a:solidFill>
                <a:latin typeface="Arial"/>
                <a:ea typeface="Arial"/>
                <a:cs typeface="Arial"/>
              </a:defRPr>
            </a:pPr>
            <a:r>
              <a:rPr sz="2550" b="1">
                <a:solidFill>
                  <a:srgbClr val="087F83"/>
                </a:solidFill>
                <a:latin typeface="Arial"/>
                <a:ea typeface="Arial"/>
                <a:cs typeface="Arial"/>
              </a:rPr>
              <a:t>one exact input.</a:t>
            </a:r>
          </a:p>
        </p:txBody>
      </p:sp>
    </p:spTree>
    <p:extLst>
      <p:ext uri="{BB962C8B-B14F-4D97-AF65-F5344CB8AC3E}">
        <p14:creationId xmlns:p14="http://schemas.microsoft.com/office/powerpoint/2010/main" val="1708767225"/>
      </p:ext>
    </p:extLst>
  </p:cSld>
</p:sld>
</file>

<file path=ppt/slides/slide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3: the zero-interval problem</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09</a:t>
            </a:r>
          </a:p>
        </p:txBody>
      </p:sp>
      <p:sp>
        <p:nvSpPr>
          <p:cNvPr id="15" name="body">
            <a:extLst xmlns:a="http://schemas.openxmlformats.org/drawingml/2006/main">
              <a:ext uri="{FF2B5EF4-FFF2-40B4-BE49-F238E27FC236}">
                <a16:creationId xmlns:a16="http://schemas.microsoft.com/office/drawing/2014/main" id="{3059FECA-12B2-436E-AEB9-C99EE8B876F1}"/>
              </a:ext>
            </a:extLst>
          </p:cNvPr>
          <p:cNvSpPr>
            <a:spLocks xmlns:a="http://schemas.openxmlformats.org/drawingml/2006/main" noGrp="1"/>
          </p:cNvSpPr>
          <p:nvPr/>
        </p:nvSpPr>
        <p:spPr>
          <a:xfrm xmlns:a="http://schemas.openxmlformats.org/drawingml/2006/main">
            <a:off x="590550" y="2009775"/>
            <a:ext cx="1076325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1">
                <a:solidFill>
                  <a:srgbClr val="172D34"/>
                </a:solidFill>
                <a:latin typeface="Arial"/>
                <a:ea typeface="Arial"/>
                <a:cs typeface="Arial"/>
              </a:defRPr>
            </a:defPPr>
            <a:lvl1pPr algn="l">
              <a:defRPr sz="2550" b="1">
                <a:solidFill>
                  <a:srgbClr val="172D34"/>
                </a:solidFill>
                <a:latin typeface="Arial"/>
                <a:ea typeface="Arial"/>
                <a:cs typeface="Arial"/>
              </a:defRPr>
            </a:lvl1pPr>
            <a:lvl2pPr algn="l">
              <a:defRPr sz="2550" b="1">
                <a:solidFill>
                  <a:srgbClr val="172D34"/>
                </a:solidFill>
                <a:latin typeface="Arial"/>
                <a:ea typeface="Arial"/>
                <a:cs typeface="Arial"/>
              </a:defRPr>
            </a:lvl2pPr>
            <a:lvl3pPr algn="l">
              <a:defRPr sz="2550" b="1">
                <a:solidFill>
                  <a:srgbClr val="172D34"/>
                </a:solidFill>
                <a:latin typeface="Arial"/>
                <a:ea typeface="Arial"/>
                <a:cs typeface="Arial"/>
              </a:defRPr>
            </a:lvl3pPr>
            <a:lvl4pPr algn="l">
              <a:defRPr sz="2550" b="1">
                <a:solidFill>
                  <a:srgbClr val="172D34"/>
                </a:solidFill>
                <a:latin typeface="Arial"/>
                <a:ea typeface="Arial"/>
                <a:cs typeface="Arial"/>
              </a:defRPr>
            </a:lvl4pPr>
            <a:lvl5pPr algn="l">
              <a:defRPr sz="2550" b="1">
                <a:solidFill>
                  <a:srgbClr val="172D34"/>
                </a:solidFill>
                <a:latin typeface="Arial"/>
                <a:ea typeface="Arial"/>
                <a:cs typeface="Arial"/>
              </a:defRPr>
            </a:lvl5pPr>
            <a:lvl6pPr algn="l">
              <a:defRPr sz="2550" b="1">
                <a:solidFill>
                  <a:srgbClr val="172D34"/>
                </a:solidFill>
                <a:latin typeface="Arial"/>
                <a:ea typeface="Arial"/>
                <a:cs typeface="Arial"/>
              </a:defRPr>
            </a:lvl6pPr>
            <a:lvl7pPr algn="l">
              <a:defRPr sz="2550" b="1">
                <a:solidFill>
                  <a:srgbClr val="172D34"/>
                </a:solidFill>
                <a:latin typeface="Arial"/>
                <a:ea typeface="Arial"/>
                <a:cs typeface="Arial"/>
              </a:defRPr>
            </a:lvl7pPr>
            <a:lvl8pPr algn="l">
              <a:defRPr sz="2550" b="1">
                <a:solidFill>
                  <a:srgbClr val="172D34"/>
                </a:solidFill>
                <a:latin typeface="Arial"/>
                <a:ea typeface="Arial"/>
                <a:cs typeface="Arial"/>
              </a:defRPr>
            </a:lvl8pPr>
            <a:lvl9pPr algn="l">
              <a:defRPr sz="2550" b="1">
                <a:solidFill>
                  <a:srgbClr val="172D34"/>
                </a:solidFill>
                <a:latin typeface="Arial"/>
                <a:ea typeface="Arial"/>
                <a:cs typeface="Arial"/>
              </a:defRPr>
            </a:lvl9pPr>
          </a:lstStyle>
          <a:p xmlns:a="http://schemas.openxmlformats.org/drawingml/2006/main">
            <a:pPr algn="l">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A student tries to find the velocity at t = 2</a:t>
            </a:r>
          </a:p>
          <a:p xmlns:a="http://schemas.openxmlformats.org/drawingml/2006/main">
            <a:pPr algn="l">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using s(t) = t² and two identical times.</a:t>
            </a:r>
          </a:p>
        </p:txBody>
      </p:sp>
      <p:sp>
        <p:nvSpPr>
          <p:cNvPr id="16" name="numerator">
            <a:extLst xmlns:a="http://schemas.openxmlformats.org/drawingml/2006/main">
              <a:ext uri="{FF2B5EF4-FFF2-40B4-BE49-F238E27FC236}">
                <a16:creationId xmlns:a16="http://schemas.microsoft.com/office/drawing/2014/main" id="{8A286792-4134-45FA-8E7A-133728FB6842}"/>
              </a:ext>
            </a:extLst>
          </p:cNvPr>
          <p:cNvSpPr>
            <a:spLocks xmlns:a="http://schemas.openxmlformats.org/drawingml/2006/main" noGrp="1"/>
          </p:cNvSpPr>
          <p:nvPr/>
        </p:nvSpPr>
        <p:spPr>
          <a:xfrm xmlns:a="http://schemas.openxmlformats.org/drawingml/2006/main">
            <a:off x="590550" y="3171825"/>
            <a:ext cx="1086612"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087F83"/>
                </a:solidFill>
                <a:latin typeface="Arial"/>
                <a:ea typeface="Arial"/>
                <a:cs typeface="Arial"/>
              </a:defRPr>
            </a:defPPr>
            <a:lvl1pPr algn="ctr">
              <a:defRPr sz="3000" b="1">
                <a:solidFill>
                  <a:srgbClr val="087F83"/>
                </a:solidFill>
                <a:latin typeface="Arial"/>
                <a:ea typeface="Arial"/>
                <a:cs typeface="Arial"/>
              </a:defRPr>
            </a:lvl1pPr>
            <a:lvl2pPr algn="ctr">
              <a:defRPr sz="3000" b="1">
                <a:solidFill>
                  <a:srgbClr val="087F83"/>
                </a:solidFill>
                <a:latin typeface="Arial"/>
                <a:ea typeface="Arial"/>
                <a:cs typeface="Arial"/>
              </a:defRPr>
            </a:lvl2pPr>
            <a:lvl3pPr algn="ctr">
              <a:defRPr sz="3000" b="1">
                <a:solidFill>
                  <a:srgbClr val="087F83"/>
                </a:solidFill>
                <a:latin typeface="Arial"/>
                <a:ea typeface="Arial"/>
                <a:cs typeface="Arial"/>
              </a:defRPr>
            </a:lvl3pPr>
            <a:lvl4pPr algn="ctr">
              <a:defRPr sz="3000" b="1">
                <a:solidFill>
                  <a:srgbClr val="087F83"/>
                </a:solidFill>
                <a:latin typeface="Arial"/>
                <a:ea typeface="Arial"/>
                <a:cs typeface="Arial"/>
              </a:defRPr>
            </a:lvl4pPr>
            <a:lvl5pPr algn="ctr">
              <a:defRPr sz="3000" b="1">
                <a:solidFill>
                  <a:srgbClr val="087F83"/>
                </a:solidFill>
                <a:latin typeface="Arial"/>
                <a:ea typeface="Arial"/>
                <a:cs typeface="Arial"/>
              </a:defRPr>
            </a:lvl5pPr>
            <a:lvl6pPr algn="ctr">
              <a:defRPr sz="3000" b="1">
                <a:solidFill>
                  <a:srgbClr val="087F83"/>
                </a:solidFill>
                <a:latin typeface="Arial"/>
                <a:ea typeface="Arial"/>
                <a:cs typeface="Arial"/>
              </a:defRPr>
            </a:lvl6pPr>
            <a:lvl7pPr algn="ctr">
              <a:defRPr sz="3000" b="1">
                <a:solidFill>
                  <a:srgbClr val="087F83"/>
                </a:solidFill>
                <a:latin typeface="Arial"/>
                <a:ea typeface="Arial"/>
                <a:cs typeface="Arial"/>
              </a:defRPr>
            </a:lvl7pPr>
            <a:lvl8pPr algn="ctr">
              <a:defRPr sz="3000" b="1">
                <a:solidFill>
                  <a:srgbClr val="087F83"/>
                </a:solidFill>
                <a:latin typeface="Arial"/>
                <a:ea typeface="Arial"/>
                <a:cs typeface="Arial"/>
              </a:defRPr>
            </a:lvl8pPr>
            <a:lvl9pPr algn="ctr">
              <a:defRPr sz="3000" b="1">
                <a:solidFill>
                  <a:srgbClr val="087F83"/>
                </a:solidFill>
                <a:latin typeface="Arial"/>
                <a:ea typeface="Arial"/>
                <a:cs typeface="Arial"/>
              </a:defRPr>
            </a:lvl9pPr>
          </a:lstStyle>
          <a:p xmlns:a="http://schemas.openxmlformats.org/drawingml/2006/main">
            <a:pPr algn="ctr">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4 − 4</a:t>
            </a:r>
          </a:p>
        </p:txBody>
      </p:sp>
      <p:sp>
        <p:nvSpPr>
          <p:cNvPr id="17" name="fraction-bar">
            <a:extLst xmlns:a="http://schemas.openxmlformats.org/drawingml/2006/main">
              <a:ext uri="{FF2B5EF4-FFF2-40B4-BE49-F238E27FC236}">
                <a16:creationId xmlns:a16="http://schemas.microsoft.com/office/drawing/2014/main" id="{6899BCFA-64C9-4FF1-871F-9915EE5FAA03}"/>
              </a:ext>
            </a:extLst>
          </p:cNvPr>
          <p:cNvSpPr>
            <a:spLocks xmlns:a="http://schemas.openxmlformats.org/drawingml/2006/main" noGrp="1"/>
          </p:cNvSpPr>
          <p:nvPr/>
        </p:nvSpPr>
        <p:spPr>
          <a:xfrm xmlns:a="http://schemas.openxmlformats.org/drawingml/2006/main">
            <a:off x="590550" y="3657600"/>
            <a:ext cx="1086612" cy="0"/>
          </a:xfrm>
          <a:prstGeom xmlns:a="http://schemas.openxmlformats.org/drawingml/2006/main" prst="line">
            <a:avLst/>
          </a:prstGeom>
          <a:noFill xmlns:a="http://schemas.openxmlformats.org/drawingml/2006/main"/>
          <a:ln xmlns:a="http://schemas.openxmlformats.org/drawingml/2006/main" w="17145">
            <a:solidFill>
              <a:srgbClr val="087F83"/>
            </a:solidFill>
          </a:ln>
        </p:spPr>
      </p:sp>
      <p:sp>
        <p:nvSpPr>
          <p:cNvPr id="18" name="denominator">
            <a:extLst xmlns:a="http://schemas.openxmlformats.org/drawingml/2006/main">
              <a:ext uri="{FF2B5EF4-FFF2-40B4-BE49-F238E27FC236}">
                <a16:creationId xmlns:a16="http://schemas.microsoft.com/office/drawing/2014/main" id="{E113EE33-DA6C-4885-9AB9-C681BFACFC17}"/>
              </a:ext>
            </a:extLst>
          </p:cNvPr>
          <p:cNvSpPr>
            <a:spLocks xmlns:a="http://schemas.openxmlformats.org/drawingml/2006/main" noGrp="1"/>
          </p:cNvSpPr>
          <p:nvPr/>
        </p:nvSpPr>
        <p:spPr>
          <a:xfrm xmlns:a="http://schemas.openxmlformats.org/drawingml/2006/main">
            <a:off x="590550" y="3752850"/>
            <a:ext cx="1086612"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087F83"/>
                </a:solidFill>
                <a:latin typeface="Arial"/>
                <a:ea typeface="Arial"/>
                <a:cs typeface="Arial"/>
              </a:defRPr>
            </a:defPPr>
            <a:lvl1pPr algn="ctr">
              <a:defRPr sz="3000" b="1">
                <a:solidFill>
                  <a:srgbClr val="087F83"/>
                </a:solidFill>
                <a:latin typeface="Arial"/>
                <a:ea typeface="Arial"/>
                <a:cs typeface="Arial"/>
              </a:defRPr>
            </a:lvl1pPr>
            <a:lvl2pPr algn="ctr">
              <a:defRPr sz="3000" b="1">
                <a:solidFill>
                  <a:srgbClr val="087F83"/>
                </a:solidFill>
                <a:latin typeface="Arial"/>
                <a:ea typeface="Arial"/>
                <a:cs typeface="Arial"/>
              </a:defRPr>
            </a:lvl2pPr>
            <a:lvl3pPr algn="ctr">
              <a:defRPr sz="3000" b="1">
                <a:solidFill>
                  <a:srgbClr val="087F83"/>
                </a:solidFill>
                <a:latin typeface="Arial"/>
                <a:ea typeface="Arial"/>
                <a:cs typeface="Arial"/>
              </a:defRPr>
            </a:lvl3pPr>
            <a:lvl4pPr algn="ctr">
              <a:defRPr sz="3000" b="1">
                <a:solidFill>
                  <a:srgbClr val="087F83"/>
                </a:solidFill>
                <a:latin typeface="Arial"/>
                <a:ea typeface="Arial"/>
                <a:cs typeface="Arial"/>
              </a:defRPr>
            </a:lvl4pPr>
            <a:lvl5pPr algn="ctr">
              <a:defRPr sz="3000" b="1">
                <a:solidFill>
                  <a:srgbClr val="087F83"/>
                </a:solidFill>
                <a:latin typeface="Arial"/>
                <a:ea typeface="Arial"/>
                <a:cs typeface="Arial"/>
              </a:defRPr>
            </a:lvl5pPr>
            <a:lvl6pPr algn="ctr">
              <a:defRPr sz="3000" b="1">
                <a:solidFill>
                  <a:srgbClr val="087F83"/>
                </a:solidFill>
                <a:latin typeface="Arial"/>
                <a:ea typeface="Arial"/>
                <a:cs typeface="Arial"/>
              </a:defRPr>
            </a:lvl6pPr>
            <a:lvl7pPr algn="ctr">
              <a:defRPr sz="3000" b="1">
                <a:solidFill>
                  <a:srgbClr val="087F83"/>
                </a:solidFill>
                <a:latin typeface="Arial"/>
                <a:ea typeface="Arial"/>
                <a:cs typeface="Arial"/>
              </a:defRPr>
            </a:lvl7pPr>
            <a:lvl8pPr algn="ctr">
              <a:defRPr sz="3000" b="1">
                <a:solidFill>
                  <a:srgbClr val="087F83"/>
                </a:solidFill>
                <a:latin typeface="Arial"/>
                <a:ea typeface="Arial"/>
                <a:cs typeface="Arial"/>
              </a:defRPr>
            </a:lvl8pPr>
            <a:lvl9pPr algn="ctr">
              <a:defRPr sz="3000" b="1">
                <a:solidFill>
                  <a:srgbClr val="087F83"/>
                </a:solidFill>
                <a:latin typeface="Arial"/>
                <a:ea typeface="Arial"/>
                <a:cs typeface="Arial"/>
              </a:defRPr>
            </a:lvl9pPr>
          </a:lstStyle>
          <a:p xmlns:a="http://schemas.openxmlformats.org/drawingml/2006/main">
            <a:pPr algn="ctr">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2 − 2</a:t>
            </a:r>
          </a:p>
        </p:txBody>
      </p:sp>
      <p:sp>
        <p:nvSpPr>
          <p:cNvPr id="19" name="equation">
            <a:extLst xmlns:a="http://schemas.openxmlformats.org/drawingml/2006/main">
              <a:ext uri="{FF2B5EF4-FFF2-40B4-BE49-F238E27FC236}">
                <a16:creationId xmlns:a16="http://schemas.microsoft.com/office/drawing/2014/main" id="{9E4CDF98-CA92-4607-859D-516BAA67BE0F}"/>
              </a:ext>
            </a:extLst>
          </p:cNvPr>
          <p:cNvSpPr>
            <a:spLocks xmlns:a="http://schemas.openxmlformats.org/drawingml/2006/main" noGrp="1"/>
          </p:cNvSpPr>
          <p:nvPr/>
        </p:nvSpPr>
        <p:spPr>
          <a:xfrm xmlns:a="http://schemas.openxmlformats.org/drawingml/2006/main">
            <a:off x="2476500" y="3333750"/>
            <a:ext cx="5715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225" b="1">
                <a:solidFill>
                  <a:srgbClr val="087F83"/>
                </a:solidFill>
                <a:latin typeface="Arial"/>
                <a:ea typeface="Arial"/>
                <a:cs typeface="Arial"/>
              </a:defRPr>
            </a:defPPr>
            <a:lvl1pPr algn="l">
              <a:defRPr sz="3225" b="1">
                <a:solidFill>
                  <a:srgbClr val="087F83"/>
                </a:solidFill>
                <a:latin typeface="Arial"/>
                <a:ea typeface="Arial"/>
                <a:cs typeface="Arial"/>
              </a:defRPr>
            </a:lvl1pPr>
            <a:lvl2pPr algn="l">
              <a:defRPr sz="3225" b="1">
                <a:solidFill>
                  <a:srgbClr val="087F83"/>
                </a:solidFill>
                <a:latin typeface="Arial"/>
                <a:ea typeface="Arial"/>
                <a:cs typeface="Arial"/>
              </a:defRPr>
            </a:lvl2pPr>
            <a:lvl3pPr algn="l">
              <a:defRPr sz="3225" b="1">
                <a:solidFill>
                  <a:srgbClr val="087F83"/>
                </a:solidFill>
                <a:latin typeface="Arial"/>
                <a:ea typeface="Arial"/>
                <a:cs typeface="Arial"/>
              </a:defRPr>
            </a:lvl3pPr>
            <a:lvl4pPr algn="l">
              <a:defRPr sz="3225" b="1">
                <a:solidFill>
                  <a:srgbClr val="087F83"/>
                </a:solidFill>
                <a:latin typeface="Arial"/>
                <a:ea typeface="Arial"/>
                <a:cs typeface="Arial"/>
              </a:defRPr>
            </a:lvl4pPr>
            <a:lvl5pPr algn="l">
              <a:defRPr sz="3225" b="1">
                <a:solidFill>
                  <a:srgbClr val="087F83"/>
                </a:solidFill>
                <a:latin typeface="Arial"/>
                <a:ea typeface="Arial"/>
                <a:cs typeface="Arial"/>
              </a:defRPr>
            </a:lvl5pPr>
            <a:lvl6pPr algn="l">
              <a:defRPr sz="3225" b="1">
                <a:solidFill>
                  <a:srgbClr val="087F83"/>
                </a:solidFill>
                <a:latin typeface="Arial"/>
                <a:ea typeface="Arial"/>
                <a:cs typeface="Arial"/>
              </a:defRPr>
            </a:lvl6pPr>
            <a:lvl7pPr algn="l">
              <a:defRPr sz="3225" b="1">
                <a:solidFill>
                  <a:srgbClr val="087F83"/>
                </a:solidFill>
                <a:latin typeface="Arial"/>
                <a:ea typeface="Arial"/>
                <a:cs typeface="Arial"/>
              </a:defRPr>
            </a:lvl7pPr>
            <a:lvl8pPr algn="l">
              <a:defRPr sz="3225" b="1">
                <a:solidFill>
                  <a:srgbClr val="087F83"/>
                </a:solidFill>
                <a:latin typeface="Arial"/>
                <a:ea typeface="Arial"/>
                <a:cs typeface="Arial"/>
              </a:defRPr>
            </a:lvl8pPr>
            <a:lvl9pPr algn="l">
              <a:defRPr sz="3225" b="1">
                <a:solidFill>
                  <a:srgbClr val="087F83"/>
                </a:solidFill>
                <a:latin typeface="Arial"/>
                <a:ea typeface="Arial"/>
                <a:cs typeface="Arial"/>
              </a:defRPr>
            </a:lvl9pPr>
          </a:lstStyle>
          <a:p xmlns:a="http://schemas.openxmlformats.org/drawingml/2006/main">
            <a:pPr algn="l">
              <a:lnSpc>
                <a:spcPct val="112000"/>
              </a:lnSpc>
              <a:buNone/>
              <a:defRPr sz="3225" b="1">
                <a:solidFill>
                  <a:srgbClr val="087F83"/>
                </a:solidFill>
                <a:latin typeface="Arial"/>
                <a:ea typeface="Arial"/>
                <a:cs typeface="Arial"/>
              </a:defRPr>
            </a:pPr>
            <a:r>
              <a:rPr sz="3225" b="1">
                <a:solidFill>
                  <a:srgbClr val="087F83"/>
                </a:solidFill>
                <a:latin typeface="Arial"/>
                <a:ea typeface="Arial"/>
                <a:cs typeface="Arial"/>
              </a:rPr>
              <a:t>= 0 / 0</a:t>
            </a:r>
          </a:p>
        </p:txBody>
      </p:sp>
      <p:sp>
        <p:nvSpPr>
          <p:cNvPr id="20" name="part">
            <a:extLst xmlns:a="http://schemas.openxmlformats.org/drawingml/2006/main">
              <a:ext uri="{FF2B5EF4-FFF2-40B4-BE49-F238E27FC236}">
                <a16:creationId xmlns:a16="http://schemas.microsoft.com/office/drawing/2014/main" id="{77277C9C-79D3-4569-AB66-B6850DAB89CB}"/>
              </a:ext>
            </a:extLst>
          </p:cNvPr>
          <p:cNvSpPr>
            <a:spLocks xmlns:a="http://schemas.openxmlformats.org/drawingml/2006/main" noGrp="1"/>
          </p:cNvSpPr>
          <p:nvPr/>
        </p:nvSpPr>
        <p:spPr>
          <a:xfrm xmlns:a="http://schemas.openxmlformats.org/drawingml/2006/main">
            <a:off x="590550" y="47815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21" name="body">
            <a:extLst xmlns:a="http://schemas.openxmlformats.org/drawingml/2006/main">
              <a:ext uri="{FF2B5EF4-FFF2-40B4-BE49-F238E27FC236}">
                <a16:creationId xmlns:a16="http://schemas.microsoft.com/office/drawing/2014/main" id="{3846DE1B-6606-4096-B8AB-2FEC91E32D49}"/>
              </a:ext>
            </a:extLst>
          </p:cNvPr>
          <p:cNvSpPr>
            <a:spLocks xmlns:a="http://schemas.openxmlformats.org/drawingml/2006/main" noGrp="1"/>
          </p:cNvSpPr>
          <p:nvPr/>
        </p:nvSpPr>
        <p:spPr>
          <a:xfrm xmlns:a="http://schemas.openxmlformats.org/drawingml/2006/main">
            <a:off x="1238250" y="4781550"/>
            <a:ext cx="982980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Why is this quotient undefined?</a:t>
            </a:r>
          </a:p>
        </p:txBody>
      </p:sp>
      <p:sp>
        <p:nvSpPr>
          <p:cNvPr id="22" name="part">
            <a:extLst xmlns:a="http://schemas.openxmlformats.org/drawingml/2006/main">
              <a:ext uri="{FF2B5EF4-FFF2-40B4-BE49-F238E27FC236}">
                <a16:creationId xmlns:a16="http://schemas.microsoft.com/office/drawing/2014/main" id="{EF135248-88B7-4611-987A-725508C44FEC}"/>
              </a:ext>
            </a:extLst>
          </p:cNvPr>
          <p:cNvSpPr>
            <a:spLocks xmlns:a="http://schemas.openxmlformats.org/drawingml/2006/main" noGrp="1"/>
          </p:cNvSpPr>
          <p:nvPr/>
        </p:nvSpPr>
        <p:spPr>
          <a:xfrm xmlns:a="http://schemas.openxmlformats.org/drawingml/2006/main">
            <a:off x="590550" y="5467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3" name="body">
            <a:extLst xmlns:a="http://schemas.openxmlformats.org/drawingml/2006/main">
              <a:ext uri="{FF2B5EF4-FFF2-40B4-BE49-F238E27FC236}">
                <a16:creationId xmlns:a16="http://schemas.microsoft.com/office/drawing/2014/main" id="{90F03734-3747-42C9-8D79-C26ED77E6199}"/>
              </a:ext>
            </a:extLst>
          </p:cNvPr>
          <p:cNvSpPr>
            <a:spLocks xmlns:a="http://schemas.openxmlformats.org/drawingml/2006/main" noGrp="1"/>
          </p:cNvSpPr>
          <p:nvPr/>
        </p:nvSpPr>
        <p:spPr>
          <a:xfrm xmlns:a="http://schemas.openxmlformats.org/drawingml/2006/main">
            <a:off x="1238250" y="5467350"/>
            <a:ext cx="982980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Does it show that the velocity is zero? Explain.</a:t>
            </a:r>
          </a:p>
        </p:txBody>
      </p:sp>
    </p:spTree>
    <p:extLst>
      <p:ext uri="{BB962C8B-B14F-4D97-AF65-F5344CB8AC3E}">
        <p14:creationId xmlns:p14="http://schemas.microsoft.com/office/powerpoint/2010/main" val="1708767225"/>
      </p:ext>
    </p:extLst>
  </p:cSld>
</p:sld>
</file>

<file path=ppt/slides/slide1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3: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10</a:t>
            </a:r>
          </a:p>
        </p:txBody>
      </p:sp>
      <p:sp>
        <p:nvSpPr>
          <p:cNvPr id="15" name="part">
            <a:extLst xmlns:a="http://schemas.openxmlformats.org/drawingml/2006/main">
              <a:ext uri="{FF2B5EF4-FFF2-40B4-BE49-F238E27FC236}">
                <a16:creationId xmlns:a16="http://schemas.microsoft.com/office/drawing/2014/main" id="{2502D9FB-568B-4784-AF62-850117BEA567}"/>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3BBF665B-E9FD-42D8-8C75-1389793D15D6}"/>
              </a:ext>
            </a:extLst>
          </p:cNvPr>
          <p:cNvSpPr>
            <a:spLocks xmlns:a="http://schemas.openxmlformats.org/drawingml/2006/main" noGrp="1"/>
          </p:cNvSpPr>
          <p:nvPr/>
        </p:nvSpPr>
        <p:spPr>
          <a:xfrm xmlns:a="http://schemas.openxmlformats.org/drawingml/2006/main">
            <a:off x="1238250" y="2009775"/>
            <a:ext cx="9829800" cy="4518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72D34"/>
                </a:solidFill>
                <a:latin typeface="Arial"/>
                <a:ea typeface="Arial"/>
                <a:cs typeface="Arial"/>
              </a:defRPr>
            </a:defPPr>
            <a:lvl1pPr algn="l">
              <a:defRPr sz="2550" b="0">
                <a:solidFill>
                  <a:srgbClr val="172D34"/>
                </a:solidFill>
                <a:latin typeface="Arial"/>
                <a:ea typeface="Arial"/>
                <a:cs typeface="Arial"/>
              </a:defRPr>
            </a:lvl1pPr>
            <a:lvl2pPr algn="l">
              <a:defRPr sz="2550" b="0">
                <a:solidFill>
                  <a:srgbClr val="172D34"/>
                </a:solidFill>
                <a:latin typeface="Arial"/>
                <a:ea typeface="Arial"/>
                <a:cs typeface="Arial"/>
              </a:defRPr>
            </a:lvl2pPr>
            <a:lvl3pPr algn="l">
              <a:defRPr sz="2550" b="0">
                <a:solidFill>
                  <a:srgbClr val="172D34"/>
                </a:solidFill>
                <a:latin typeface="Arial"/>
                <a:ea typeface="Arial"/>
                <a:cs typeface="Arial"/>
              </a:defRPr>
            </a:lvl3pPr>
            <a:lvl4pPr algn="l">
              <a:defRPr sz="2550" b="0">
                <a:solidFill>
                  <a:srgbClr val="172D34"/>
                </a:solidFill>
                <a:latin typeface="Arial"/>
                <a:ea typeface="Arial"/>
                <a:cs typeface="Arial"/>
              </a:defRPr>
            </a:lvl4pPr>
            <a:lvl5pPr algn="l">
              <a:defRPr sz="2550" b="0">
                <a:solidFill>
                  <a:srgbClr val="172D34"/>
                </a:solidFill>
                <a:latin typeface="Arial"/>
                <a:ea typeface="Arial"/>
                <a:cs typeface="Arial"/>
              </a:defRPr>
            </a:lvl5pPr>
            <a:lvl6pPr algn="l">
              <a:defRPr sz="2550" b="0">
                <a:solidFill>
                  <a:srgbClr val="172D34"/>
                </a:solidFill>
                <a:latin typeface="Arial"/>
                <a:ea typeface="Arial"/>
                <a:cs typeface="Arial"/>
              </a:defRPr>
            </a:lvl6pPr>
            <a:lvl7pPr algn="l">
              <a:defRPr sz="2550" b="0">
                <a:solidFill>
                  <a:srgbClr val="172D34"/>
                </a:solidFill>
                <a:latin typeface="Arial"/>
                <a:ea typeface="Arial"/>
                <a:cs typeface="Arial"/>
              </a:defRPr>
            </a:lvl7pPr>
            <a:lvl8pPr algn="l">
              <a:defRPr sz="2550" b="0">
                <a:solidFill>
                  <a:srgbClr val="172D34"/>
                </a:solidFill>
                <a:latin typeface="Arial"/>
                <a:ea typeface="Arial"/>
                <a:cs typeface="Arial"/>
              </a:defRPr>
            </a:lvl8pPr>
            <a:lvl9pPr algn="l">
              <a:defRPr sz="2550" b="0">
                <a:solidFill>
                  <a:srgbClr val="172D34"/>
                </a:solidFill>
                <a:latin typeface="Arial"/>
                <a:ea typeface="Arial"/>
                <a:cs typeface="Arial"/>
              </a:defRPr>
            </a:lvl9pPr>
          </a:lstStyle>
          <a:p xmlns:a="http://schemas.openxmlformats.org/drawingml/2006/main">
            <a:pPr algn="l">
              <a:lnSpc>
                <a:spcPct val="112000"/>
              </a:lnSpc>
              <a:buNone/>
              <a:defRPr sz="2550" b="0">
                <a:solidFill>
                  <a:srgbClr val="172D34"/>
                </a:solidFill>
                <a:latin typeface="Arial"/>
                <a:ea typeface="Arial"/>
                <a:cs typeface="Arial"/>
              </a:defRPr>
            </a:pPr>
            <a:r>
              <a:rPr sz="2550" b="0">
                <a:solidFill>
                  <a:srgbClr val="172D34"/>
                </a:solidFill>
                <a:latin typeface="Arial"/>
                <a:ea typeface="Arial"/>
                <a:cs typeface="Arial"/>
              </a:rPr>
              <a:t>The denominator is zero. Division by zero is undefined.</a:t>
            </a:r>
          </a:p>
        </p:txBody>
      </p:sp>
      <p:sp>
        <p:nvSpPr>
          <p:cNvPr id="17" name="part">
            <a:extLst xmlns:a="http://schemas.openxmlformats.org/drawingml/2006/main">
              <a:ext uri="{FF2B5EF4-FFF2-40B4-BE49-F238E27FC236}">
                <a16:creationId xmlns:a16="http://schemas.microsoft.com/office/drawing/2014/main" id="{78EEAB1F-1654-4A3E-BAD6-6AB116A6082D}"/>
              </a:ext>
            </a:extLst>
          </p:cNvPr>
          <p:cNvSpPr>
            <a:spLocks xmlns:a="http://schemas.openxmlformats.org/drawingml/2006/main" noGrp="1"/>
          </p:cNvSpPr>
          <p:nvPr/>
        </p:nvSpPr>
        <p:spPr>
          <a:xfrm xmlns:a="http://schemas.openxmlformats.org/drawingml/2006/main">
            <a:off x="590550" y="36576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221E10CC-88EC-4B3D-BBD2-E8EBC96128F4}"/>
              </a:ext>
            </a:extLst>
          </p:cNvPr>
          <p:cNvSpPr>
            <a:spLocks xmlns:a="http://schemas.openxmlformats.org/drawingml/2006/main" noGrp="1"/>
          </p:cNvSpPr>
          <p:nvPr/>
        </p:nvSpPr>
        <p:spPr>
          <a:xfrm xmlns:a="http://schemas.openxmlformats.org/drawingml/2006/main">
            <a:off x="1238250" y="3657600"/>
            <a:ext cx="982980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72D34"/>
                </a:solidFill>
                <a:latin typeface="Arial"/>
                <a:ea typeface="Arial"/>
                <a:cs typeface="Arial"/>
              </a:defRPr>
            </a:defPPr>
            <a:lvl1pPr algn="l">
              <a:defRPr sz="2550" b="0">
                <a:solidFill>
                  <a:srgbClr val="172D34"/>
                </a:solidFill>
                <a:latin typeface="Arial"/>
                <a:ea typeface="Arial"/>
                <a:cs typeface="Arial"/>
              </a:defRPr>
            </a:lvl1pPr>
            <a:lvl2pPr algn="l">
              <a:defRPr sz="2550" b="0">
                <a:solidFill>
                  <a:srgbClr val="172D34"/>
                </a:solidFill>
                <a:latin typeface="Arial"/>
                <a:ea typeface="Arial"/>
                <a:cs typeface="Arial"/>
              </a:defRPr>
            </a:lvl2pPr>
            <a:lvl3pPr algn="l">
              <a:defRPr sz="2550" b="0">
                <a:solidFill>
                  <a:srgbClr val="172D34"/>
                </a:solidFill>
                <a:latin typeface="Arial"/>
                <a:ea typeface="Arial"/>
                <a:cs typeface="Arial"/>
              </a:defRPr>
            </a:lvl3pPr>
            <a:lvl4pPr algn="l">
              <a:defRPr sz="2550" b="0">
                <a:solidFill>
                  <a:srgbClr val="172D34"/>
                </a:solidFill>
                <a:latin typeface="Arial"/>
                <a:ea typeface="Arial"/>
                <a:cs typeface="Arial"/>
              </a:defRPr>
            </a:lvl4pPr>
            <a:lvl5pPr algn="l">
              <a:defRPr sz="2550" b="0">
                <a:solidFill>
                  <a:srgbClr val="172D34"/>
                </a:solidFill>
                <a:latin typeface="Arial"/>
                <a:ea typeface="Arial"/>
                <a:cs typeface="Arial"/>
              </a:defRPr>
            </a:lvl5pPr>
            <a:lvl6pPr algn="l">
              <a:defRPr sz="2550" b="0">
                <a:solidFill>
                  <a:srgbClr val="172D34"/>
                </a:solidFill>
                <a:latin typeface="Arial"/>
                <a:ea typeface="Arial"/>
                <a:cs typeface="Arial"/>
              </a:defRPr>
            </a:lvl6pPr>
            <a:lvl7pPr algn="l">
              <a:defRPr sz="2550" b="0">
                <a:solidFill>
                  <a:srgbClr val="172D34"/>
                </a:solidFill>
                <a:latin typeface="Arial"/>
                <a:ea typeface="Arial"/>
                <a:cs typeface="Arial"/>
              </a:defRPr>
            </a:lvl7pPr>
            <a:lvl8pPr algn="l">
              <a:defRPr sz="2550" b="0">
                <a:solidFill>
                  <a:srgbClr val="172D34"/>
                </a:solidFill>
                <a:latin typeface="Arial"/>
                <a:ea typeface="Arial"/>
                <a:cs typeface="Arial"/>
              </a:defRPr>
            </a:lvl8pPr>
            <a:lvl9pPr algn="l">
              <a:defRPr sz="2550" b="0">
                <a:solidFill>
                  <a:srgbClr val="172D34"/>
                </a:solidFill>
                <a:latin typeface="Arial"/>
                <a:ea typeface="Arial"/>
                <a:cs typeface="Arial"/>
              </a:defRPr>
            </a:lvl9pPr>
          </a:lstStyle>
          <a:p xmlns:a="http://schemas.openxmlformats.org/drawingml/2006/main">
            <a:pPr algn="l">
              <a:lnSpc>
                <a:spcPct val="112000"/>
              </a:lnSpc>
              <a:buNone/>
              <a:defRPr sz="2550" b="0">
                <a:solidFill>
                  <a:srgbClr val="172D34"/>
                </a:solidFill>
                <a:latin typeface="Arial"/>
                <a:ea typeface="Arial"/>
                <a:cs typeface="Arial"/>
              </a:defRPr>
            </a:pPr>
            <a:r>
              <a:rPr sz="2550" b="0">
                <a:solidFill>
                  <a:srgbClr val="172D34"/>
                </a:solidFill>
                <a:latin typeface="Arial"/>
                <a:ea typeface="Arial"/>
                <a:cs typeface="Arial"/>
              </a:rPr>
              <a:t>No. 0 / 0 does not equal zero. This quotient gives no instantaneous</a:t>
            </a:r>
          </a:p>
          <a:p xmlns:a="http://schemas.openxmlformats.org/drawingml/2006/main">
            <a:pPr algn="l">
              <a:lnSpc>
                <a:spcPct val="112000"/>
              </a:lnSpc>
              <a:buNone/>
              <a:defRPr sz="2550" b="0">
                <a:solidFill>
                  <a:srgbClr val="172D34"/>
                </a:solidFill>
                <a:latin typeface="Arial"/>
                <a:ea typeface="Arial"/>
                <a:cs typeface="Arial"/>
              </a:defRPr>
            </a:pPr>
            <a:r>
              <a:rPr sz="2550" b="0">
                <a:solidFill>
                  <a:srgbClr val="172D34"/>
                </a:solidFill>
                <a:latin typeface="Arial"/>
                <a:ea typeface="Arial"/>
                <a:cs typeface="Arial"/>
              </a:rPr>
              <a:t>velocity.</a:t>
            </a:r>
          </a:p>
        </p:txBody>
      </p:sp>
      <p:sp>
        <p:nvSpPr>
          <p:cNvPr id="19" name="hint">
            <a:extLst xmlns:a="http://schemas.openxmlformats.org/drawingml/2006/main">
              <a:ext uri="{FF2B5EF4-FFF2-40B4-BE49-F238E27FC236}">
                <a16:creationId xmlns:a16="http://schemas.microsoft.com/office/drawing/2014/main" id="{932ED7CC-9E1F-4EEC-87E7-DF8204E82549}"/>
              </a:ext>
            </a:extLst>
          </p:cNvPr>
          <p:cNvSpPr>
            <a:spLocks xmlns:a="http://schemas.openxmlformats.org/drawingml/2006/main" noGrp="1"/>
          </p:cNvSpPr>
          <p:nvPr/>
        </p:nvSpPr>
        <p:spPr>
          <a:xfrm xmlns:a="http://schemas.openxmlformats.org/drawingml/2006/main">
            <a:off x="590550" y="5562600"/>
            <a:ext cx="10763250"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Compare two different times that get closer together.</a:t>
            </a:r>
          </a:p>
        </p:txBody>
      </p:sp>
    </p:spTree>
    <p:extLst>
      <p:ext uri="{BB962C8B-B14F-4D97-AF65-F5344CB8AC3E}">
        <p14:creationId xmlns:p14="http://schemas.microsoft.com/office/powerpoint/2010/main" val="1708767225"/>
      </p:ext>
    </p:extLst>
  </p:cSld>
</p:sld>
</file>

<file path=ppt/slides/slide1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Nearby inputs and h</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11</a:t>
            </a:r>
          </a:p>
        </p:txBody>
      </p:sp>
      <p:sp>
        <p:nvSpPr>
          <p:cNvPr id="15" name="term">
            <a:extLst xmlns:a="http://schemas.openxmlformats.org/drawingml/2006/main">
              <a:ext uri="{FF2B5EF4-FFF2-40B4-BE49-F238E27FC236}">
                <a16:creationId xmlns:a16="http://schemas.microsoft.com/office/drawing/2014/main" id="{E93005EE-5B7C-46C7-81B9-BF716069C418}"/>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h: CHANGE IN INPUT</a:t>
            </a:r>
          </a:p>
        </p:txBody>
      </p:sp>
      <p:sp>
        <p:nvSpPr>
          <p:cNvPr id="16" name="body">
            <a:extLst xmlns:a="http://schemas.openxmlformats.org/drawingml/2006/main">
              <a:ext uri="{FF2B5EF4-FFF2-40B4-BE49-F238E27FC236}">
                <a16:creationId xmlns:a16="http://schemas.microsoft.com/office/drawing/2014/main" id="{C21FA00B-A049-47CD-A716-431C0FB850C2}"/>
              </a:ext>
            </a:extLst>
          </p:cNvPr>
          <p:cNvSpPr>
            <a:spLocks xmlns:a="http://schemas.openxmlformats.org/drawingml/2006/main" noGrp="1"/>
          </p:cNvSpPr>
          <p:nvPr/>
        </p:nvSpPr>
        <p:spPr>
          <a:xfrm xmlns:a="http://schemas.openxmlformats.org/drawingml/2006/main">
            <a:off x="590550" y="2466975"/>
            <a:ext cx="1076325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72D34"/>
                </a:solidFill>
                <a:latin typeface="Arial"/>
                <a:ea typeface="Arial"/>
                <a:cs typeface="Arial"/>
              </a:defRPr>
            </a:defPPr>
            <a:lvl1pPr algn="l">
              <a:defRPr sz="2475" b="0">
                <a:solidFill>
                  <a:srgbClr val="172D34"/>
                </a:solidFill>
                <a:latin typeface="Arial"/>
                <a:ea typeface="Arial"/>
                <a:cs typeface="Arial"/>
              </a:defRPr>
            </a:lvl1pPr>
            <a:lvl2pPr algn="l">
              <a:defRPr sz="2475" b="0">
                <a:solidFill>
                  <a:srgbClr val="172D34"/>
                </a:solidFill>
                <a:latin typeface="Arial"/>
                <a:ea typeface="Arial"/>
                <a:cs typeface="Arial"/>
              </a:defRPr>
            </a:lvl2pPr>
            <a:lvl3pPr algn="l">
              <a:defRPr sz="2475" b="0">
                <a:solidFill>
                  <a:srgbClr val="172D34"/>
                </a:solidFill>
                <a:latin typeface="Arial"/>
                <a:ea typeface="Arial"/>
                <a:cs typeface="Arial"/>
              </a:defRPr>
            </a:lvl3pPr>
            <a:lvl4pPr algn="l">
              <a:defRPr sz="2475" b="0">
                <a:solidFill>
                  <a:srgbClr val="172D34"/>
                </a:solidFill>
                <a:latin typeface="Arial"/>
                <a:ea typeface="Arial"/>
                <a:cs typeface="Arial"/>
              </a:defRPr>
            </a:lvl4pPr>
            <a:lvl5pPr algn="l">
              <a:defRPr sz="2475" b="0">
                <a:solidFill>
                  <a:srgbClr val="172D34"/>
                </a:solidFill>
                <a:latin typeface="Arial"/>
                <a:ea typeface="Arial"/>
                <a:cs typeface="Arial"/>
              </a:defRPr>
            </a:lvl5pPr>
            <a:lvl6pPr algn="l">
              <a:defRPr sz="2475" b="0">
                <a:solidFill>
                  <a:srgbClr val="172D34"/>
                </a:solidFill>
                <a:latin typeface="Arial"/>
                <a:ea typeface="Arial"/>
                <a:cs typeface="Arial"/>
              </a:defRPr>
            </a:lvl6pPr>
            <a:lvl7pPr algn="l">
              <a:defRPr sz="2475" b="0">
                <a:solidFill>
                  <a:srgbClr val="172D34"/>
                </a:solidFill>
                <a:latin typeface="Arial"/>
                <a:ea typeface="Arial"/>
                <a:cs typeface="Arial"/>
              </a:defRPr>
            </a:lvl7pPr>
            <a:lvl8pPr algn="l">
              <a:defRPr sz="2475" b="0">
                <a:solidFill>
                  <a:srgbClr val="172D34"/>
                </a:solidFill>
                <a:latin typeface="Arial"/>
                <a:ea typeface="Arial"/>
                <a:cs typeface="Arial"/>
              </a:defRPr>
            </a:lvl8pPr>
            <a:lvl9pPr algn="l">
              <a:defRPr sz="2475" b="0">
                <a:solidFill>
                  <a:srgbClr val="172D34"/>
                </a:solidFill>
                <a:latin typeface="Arial"/>
                <a:ea typeface="Arial"/>
                <a:cs typeface="Arial"/>
              </a:defRPr>
            </a:lvl9pPr>
          </a:lstStyle>
          <a:p xmlns:a="http://schemas.openxmlformats.org/drawingml/2006/main">
            <a:pPr algn="l">
              <a:lnSpc>
                <a:spcPct val="112000"/>
              </a:lnSpc>
              <a:buNone/>
              <a:defRPr sz="2475" b="0">
                <a:solidFill>
                  <a:srgbClr val="172D34"/>
                </a:solidFill>
                <a:latin typeface="Arial"/>
                <a:ea typeface="Arial"/>
                <a:cs typeface="Arial"/>
              </a:defRPr>
            </a:pPr>
            <a:r>
              <a:rPr sz="2475" b="0">
                <a:solidFill>
                  <a:srgbClr val="172D34"/>
                </a:solidFill>
                <a:latin typeface="Arial"/>
                <a:ea typeface="Arial"/>
                <a:cs typeface="Arial"/>
              </a:rPr>
              <a:t>The nearby input is a + h. Keep h ≠ 0.</a:t>
            </a:r>
          </a:p>
        </p:txBody>
      </p:sp>
      <p:sp>
        <p:nvSpPr>
          <p:cNvPr id="17" name="equation">
            <a:extLst xmlns:a="http://schemas.openxmlformats.org/drawingml/2006/main">
              <a:ext uri="{FF2B5EF4-FFF2-40B4-BE49-F238E27FC236}">
                <a16:creationId xmlns:a16="http://schemas.microsoft.com/office/drawing/2014/main" id="{7DAE24E7-10AB-47A7-AF0C-503AA85EED73}"/>
              </a:ext>
            </a:extLst>
          </p:cNvPr>
          <p:cNvSpPr>
            <a:spLocks xmlns:a="http://schemas.openxmlformats.org/drawingml/2006/main" noGrp="1"/>
          </p:cNvSpPr>
          <p:nvPr/>
        </p:nvSpPr>
        <p:spPr>
          <a:xfrm xmlns:a="http://schemas.openxmlformats.org/drawingml/2006/main">
            <a:off x="590550" y="3505200"/>
            <a:ext cx="314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925" b="1">
                <a:solidFill>
                  <a:srgbClr val="087F83"/>
                </a:solidFill>
                <a:latin typeface="Arial"/>
                <a:ea typeface="Arial"/>
                <a:cs typeface="Arial"/>
              </a:defRPr>
            </a:defPPr>
            <a:lvl1pPr algn="l">
              <a:defRPr sz="2925" b="1">
                <a:solidFill>
                  <a:srgbClr val="087F83"/>
                </a:solidFill>
                <a:latin typeface="Arial"/>
                <a:ea typeface="Arial"/>
                <a:cs typeface="Arial"/>
              </a:defRPr>
            </a:lvl1pPr>
            <a:lvl2pPr algn="l">
              <a:defRPr sz="2925" b="1">
                <a:solidFill>
                  <a:srgbClr val="087F83"/>
                </a:solidFill>
                <a:latin typeface="Arial"/>
                <a:ea typeface="Arial"/>
                <a:cs typeface="Arial"/>
              </a:defRPr>
            </a:lvl2pPr>
            <a:lvl3pPr algn="l">
              <a:defRPr sz="2925" b="1">
                <a:solidFill>
                  <a:srgbClr val="087F83"/>
                </a:solidFill>
                <a:latin typeface="Arial"/>
                <a:ea typeface="Arial"/>
                <a:cs typeface="Arial"/>
              </a:defRPr>
            </a:lvl3pPr>
            <a:lvl4pPr algn="l">
              <a:defRPr sz="2925" b="1">
                <a:solidFill>
                  <a:srgbClr val="087F83"/>
                </a:solidFill>
                <a:latin typeface="Arial"/>
                <a:ea typeface="Arial"/>
                <a:cs typeface="Arial"/>
              </a:defRPr>
            </a:lvl4pPr>
            <a:lvl5pPr algn="l">
              <a:defRPr sz="2925" b="1">
                <a:solidFill>
                  <a:srgbClr val="087F83"/>
                </a:solidFill>
                <a:latin typeface="Arial"/>
                <a:ea typeface="Arial"/>
                <a:cs typeface="Arial"/>
              </a:defRPr>
            </a:lvl5pPr>
            <a:lvl6pPr algn="l">
              <a:defRPr sz="2925" b="1">
                <a:solidFill>
                  <a:srgbClr val="087F83"/>
                </a:solidFill>
                <a:latin typeface="Arial"/>
                <a:ea typeface="Arial"/>
                <a:cs typeface="Arial"/>
              </a:defRPr>
            </a:lvl6pPr>
            <a:lvl7pPr algn="l">
              <a:defRPr sz="2925" b="1">
                <a:solidFill>
                  <a:srgbClr val="087F83"/>
                </a:solidFill>
                <a:latin typeface="Arial"/>
                <a:ea typeface="Arial"/>
                <a:cs typeface="Arial"/>
              </a:defRPr>
            </a:lvl7pPr>
            <a:lvl8pPr algn="l">
              <a:defRPr sz="2925" b="1">
                <a:solidFill>
                  <a:srgbClr val="087F83"/>
                </a:solidFill>
                <a:latin typeface="Arial"/>
                <a:ea typeface="Arial"/>
                <a:cs typeface="Arial"/>
              </a:defRPr>
            </a:lvl8pPr>
            <a:lvl9pPr algn="l">
              <a:defRPr sz="2925" b="1">
                <a:solidFill>
                  <a:srgbClr val="087F83"/>
                </a:solidFill>
                <a:latin typeface="Arial"/>
                <a:ea typeface="Arial"/>
                <a:cs typeface="Arial"/>
              </a:defRPr>
            </a:lvl9pPr>
          </a:lstStyle>
          <a:p xmlns:a="http://schemas.openxmlformats.org/drawingml/2006/main">
            <a:pPr algn="l">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Average rate =</a:t>
            </a:r>
          </a:p>
        </p:txBody>
      </p:sp>
      <p:sp>
        <p:nvSpPr>
          <p:cNvPr id="18" name="numerator">
            <a:extLst xmlns:a="http://schemas.openxmlformats.org/drawingml/2006/main">
              <a:ext uri="{FF2B5EF4-FFF2-40B4-BE49-F238E27FC236}">
                <a16:creationId xmlns:a16="http://schemas.microsoft.com/office/drawing/2014/main" id="{7556F962-DD31-47AB-9212-50CCDE028170}"/>
              </a:ext>
            </a:extLst>
          </p:cNvPr>
          <p:cNvSpPr>
            <a:spLocks xmlns:a="http://schemas.openxmlformats.org/drawingml/2006/main" noGrp="1"/>
          </p:cNvSpPr>
          <p:nvPr/>
        </p:nvSpPr>
        <p:spPr>
          <a:xfrm xmlns:a="http://schemas.openxmlformats.org/drawingml/2006/main">
            <a:off x="4048125" y="3343275"/>
            <a:ext cx="2400491"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087F83"/>
                </a:solidFill>
                <a:latin typeface="Arial"/>
                <a:ea typeface="Arial"/>
                <a:cs typeface="Arial"/>
              </a:defRPr>
            </a:defPPr>
            <a:lvl1pPr algn="ctr">
              <a:defRPr sz="2850" b="1">
                <a:solidFill>
                  <a:srgbClr val="087F83"/>
                </a:solidFill>
                <a:latin typeface="Arial"/>
                <a:ea typeface="Arial"/>
                <a:cs typeface="Arial"/>
              </a:defRPr>
            </a:lvl1pPr>
            <a:lvl2pPr algn="ctr">
              <a:defRPr sz="2850" b="1">
                <a:solidFill>
                  <a:srgbClr val="087F83"/>
                </a:solidFill>
                <a:latin typeface="Arial"/>
                <a:ea typeface="Arial"/>
                <a:cs typeface="Arial"/>
              </a:defRPr>
            </a:lvl2pPr>
            <a:lvl3pPr algn="ctr">
              <a:defRPr sz="2850" b="1">
                <a:solidFill>
                  <a:srgbClr val="087F83"/>
                </a:solidFill>
                <a:latin typeface="Arial"/>
                <a:ea typeface="Arial"/>
                <a:cs typeface="Arial"/>
              </a:defRPr>
            </a:lvl3pPr>
            <a:lvl4pPr algn="ctr">
              <a:defRPr sz="2850" b="1">
                <a:solidFill>
                  <a:srgbClr val="087F83"/>
                </a:solidFill>
                <a:latin typeface="Arial"/>
                <a:ea typeface="Arial"/>
                <a:cs typeface="Arial"/>
              </a:defRPr>
            </a:lvl4pPr>
            <a:lvl5pPr algn="ctr">
              <a:defRPr sz="2850" b="1">
                <a:solidFill>
                  <a:srgbClr val="087F83"/>
                </a:solidFill>
                <a:latin typeface="Arial"/>
                <a:ea typeface="Arial"/>
                <a:cs typeface="Arial"/>
              </a:defRPr>
            </a:lvl5pPr>
            <a:lvl6pPr algn="ctr">
              <a:defRPr sz="2850" b="1">
                <a:solidFill>
                  <a:srgbClr val="087F83"/>
                </a:solidFill>
                <a:latin typeface="Arial"/>
                <a:ea typeface="Arial"/>
                <a:cs typeface="Arial"/>
              </a:defRPr>
            </a:lvl6pPr>
            <a:lvl7pPr algn="ctr">
              <a:defRPr sz="2850" b="1">
                <a:solidFill>
                  <a:srgbClr val="087F83"/>
                </a:solidFill>
                <a:latin typeface="Arial"/>
                <a:ea typeface="Arial"/>
                <a:cs typeface="Arial"/>
              </a:defRPr>
            </a:lvl7pPr>
            <a:lvl8pPr algn="ctr">
              <a:defRPr sz="2850" b="1">
                <a:solidFill>
                  <a:srgbClr val="087F83"/>
                </a:solidFill>
                <a:latin typeface="Arial"/>
                <a:ea typeface="Arial"/>
                <a:cs typeface="Arial"/>
              </a:defRPr>
            </a:lvl8pPr>
            <a:lvl9pPr algn="ctr">
              <a:defRPr sz="2850" b="1">
                <a:solidFill>
                  <a:srgbClr val="087F83"/>
                </a:solidFill>
                <a:latin typeface="Arial"/>
                <a:ea typeface="Arial"/>
                <a:cs typeface="Arial"/>
              </a:defRPr>
            </a:lvl9pPr>
          </a:lstStyle>
          <a:p xmlns:a="http://schemas.openxmlformats.org/drawingml/2006/main">
            <a:pPr algn="ctr">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f(a + h) − f(a)</a:t>
            </a:r>
          </a:p>
        </p:txBody>
      </p:sp>
      <p:sp>
        <p:nvSpPr>
          <p:cNvPr id="19" name="fraction-bar">
            <a:extLst xmlns:a="http://schemas.openxmlformats.org/drawingml/2006/main">
              <a:ext uri="{FF2B5EF4-FFF2-40B4-BE49-F238E27FC236}">
                <a16:creationId xmlns:a16="http://schemas.microsoft.com/office/drawing/2014/main" id="{6362C7D2-5C0D-41CE-8E48-DF3DD34046FD}"/>
              </a:ext>
            </a:extLst>
          </p:cNvPr>
          <p:cNvSpPr>
            <a:spLocks xmlns:a="http://schemas.openxmlformats.org/drawingml/2006/main" noGrp="1"/>
          </p:cNvSpPr>
          <p:nvPr/>
        </p:nvSpPr>
        <p:spPr>
          <a:xfrm xmlns:a="http://schemas.openxmlformats.org/drawingml/2006/main">
            <a:off x="4048125" y="3829050"/>
            <a:ext cx="2400491" cy="0"/>
          </a:xfrm>
          <a:prstGeom xmlns:a="http://schemas.openxmlformats.org/drawingml/2006/main" prst="line">
            <a:avLst/>
          </a:prstGeom>
          <a:noFill xmlns:a="http://schemas.openxmlformats.org/drawingml/2006/main"/>
          <a:ln xmlns:a="http://schemas.openxmlformats.org/drawingml/2006/main" w="17145">
            <a:solidFill>
              <a:srgbClr val="087F83"/>
            </a:solidFill>
          </a:ln>
        </p:spPr>
      </p:sp>
      <p:sp>
        <p:nvSpPr>
          <p:cNvPr id="20" name="denominator">
            <a:extLst xmlns:a="http://schemas.openxmlformats.org/drawingml/2006/main">
              <a:ext uri="{FF2B5EF4-FFF2-40B4-BE49-F238E27FC236}">
                <a16:creationId xmlns:a16="http://schemas.microsoft.com/office/drawing/2014/main" id="{5F699AD3-15A7-4A39-924C-F4F7D16F7581}"/>
              </a:ext>
            </a:extLst>
          </p:cNvPr>
          <p:cNvSpPr>
            <a:spLocks xmlns:a="http://schemas.openxmlformats.org/drawingml/2006/main" noGrp="1"/>
          </p:cNvSpPr>
          <p:nvPr/>
        </p:nvSpPr>
        <p:spPr>
          <a:xfrm xmlns:a="http://schemas.openxmlformats.org/drawingml/2006/main">
            <a:off x="4048125" y="3924300"/>
            <a:ext cx="2400491"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087F83"/>
                </a:solidFill>
                <a:latin typeface="Arial"/>
                <a:ea typeface="Arial"/>
                <a:cs typeface="Arial"/>
              </a:defRPr>
            </a:defPPr>
            <a:lvl1pPr algn="ctr">
              <a:defRPr sz="2850" b="1">
                <a:solidFill>
                  <a:srgbClr val="087F83"/>
                </a:solidFill>
                <a:latin typeface="Arial"/>
                <a:ea typeface="Arial"/>
                <a:cs typeface="Arial"/>
              </a:defRPr>
            </a:lvl1pPr>
            <a:lvl2pPr algn="ctr">
              <a:defRPr sz="2850" b="1">
                <a:solidFill>
                  <a:srgbClr val="087F83"/>
                </a:solidFill>
                <a:latin typeface="Arial"/>
                <a:ea typeface="Arial"/>
                <a:cs typeface="Arial"/>
              </a:defRPr>
            </a:lvl2pPr>
            <a:lvl3pPr algn="ctr">
              <a:defRPr sz="2850" b="1">
                <a:solidFill>
                  <a:srgbClr val="087F83"/>
                </a:solidFill>
                <a:latin typeface="Arial"/>
                <a:ea typeface="Arial"/>
                <a:cs typeface="Arial"/>
              </a:defRPr>
            </a:lvl3pPr>
            <a:lvl4pPr algn="ctr">
              <a:defRPr sz="2850" b="1">
                <a:solidFill>
                  <a:srgbClr val="087F83"/>
                </a:solidFill>
                <a:latin typeface="Arial"/>
                <a:ea typeface="Arial"/>
                <a:cs typeface="Arial"/>
              </a:defRPr>
            </a:lvl4pPr>
            <a:lvl5pPr algn="ctr">
              <a:defRPr sz="2850" b="1">
                <a:solidFill>
                  <a:srgbClr val="087F83"/>
                </a:solidFill>
                <a:latin typeface="Arial"/>
                <a:ea typeface="Arial"/>
                <a:cs typeface="Arial"/>
              </a:defRPr>
            </a:lvl5pPr>
            <a:lvl6pPr algn="ctr">
              <a:defRPr sz="2850" b="1">
                <a:solidFill>
                  <a:srgbClr val="087F83"/>
                </a:solidFill>
                <a:latin typeface="Arial"/>
                <a:ea typeface="Arial"/>
                <a:cs typeface="Arial"/>
              </a:defRPr>
            </a:lvl6pPr>
            <a:lvl7pPr algn="ctr">
              <a:defRPr sz="2850" b="1">
                <a:solidFill>
                  <a:srgbClr val="087F83"/>
                </a:solidFill>
                <a:latin typeface="Arial"/>
                <a:ea typeface="Arial"/>
                <a:cs typeface="Arial"/>
              </a:defRPr>
            </a:lvl7pPr>
            <a:lvl8pPr algn="ctr">
              <a:defRPr sz="2850" b="1">
                <a:solidFill>
                  <a:srgbClr val="087F83"/>
                </a:solidFill>
                <a:latin typeface="Arial"/>
                <a:ea typeface="Arial"/>
                <a:cs typeface="Arial"/>
              </a:defRPr>
            </a:lvl8pPr>
            <a:lvl9pPr algn="ctr">
              <a:defRPr sz="2850" b="1">
                <a:solidFill>
                  <a:srgbClr val="087F83"/>
                </a:solidFill>
                <a:latin typeface="Arial"/>
                <a:ea typeface="Arial"/>
                <a:cs typeface="Arial"/>
              </a:defRPr>
            </a:lvl9pPr>
          </a:lstStyle>
          <a:p xmlns:a="http://schemas.openxmlformats.org/drawingml/2006/main">
            <a:pPr algn="ctr">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h</a:t>
            </a:r>
          </a:p>
        </p:txBody>
      </p:sp>
      <p:graphicFrame>
        <p:nvGraphicFramePr>
          <p:cNvPr id="21" name="">
            <a:extLst xmlns:a="http://schemas.openxmlformats.org/drawingml/2006/main">
              <a:ext uri="{FF2B5EF4-FFF2-40B4-BE49-F238E27FC236}">
                <a16:creationId xmlns:a16="http://schemas.microsoft.com/office/drawing/2014/main" id="{56C70E85-7E31-4AF8-AEDA-89551029756C}"/>
              </a:ext>
            </a:extLst>
          </p:cNvPr>
          <p:cNvGraphicFramePr/>
          <p:nvPr/>
        </p:nvGraphicFramePr>
        <p:xfrm>
          <a:off xmlns:a="http://schemas.openxmlformats.org/drawingml/2006/main" x="590550" y="4657725"/>
          <a:ext xmlns:a="http://schemas.openxmlformats.org/drawingml/2006/main" cx="10763250" cy="1343025"/>
        </p:xfrm>
        <a:graphic xmlns:a="http://schemas.openxmlformats.org/drawingml/2006/main">
          <a:graphicData uri="http://schemas.openxmlformats.org/drawingml/2006/table">
            <a:tbl>
              <a:tblPr/>
              <a:tblGrid>
                <a:gridCol w="3333750"/>
                <a:gridCol w="7429500"/>
              </a:tblGrid>
              <a:tr h="447675">
                <a:tc>
                  <a:txBody>
                    <a:bodyPr lIns="95250" tIns="95250" rIns="95250" bIns="95250">
                      <a:noAutofit/>
                    </a:bodyPr>
                    <a:lstStyle/>
                    <a:p>
                      <a:pPr algn="l"/>
                      <a:r>
                        <a:rPr sz="1875" b="1">
                          <a:solidFill>
                            <a:srgbClr val="FFFFFF"/>
                          </a:solidFill>
                          <a:latin typeface="Arial"/>
                          <a:ea typeface="Arial"/>
                          <a:cs typeface="Arial"/>
                        </a:rPr>
                        <a:t>h</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1875" b="1">
                          <a:solidFill>
                            <a:srgbClr val="FFFFFF"/>
                          </a:solidFill>
                          <a:latin typeface="Arial"/>
                          <a:ea typeface="Arial"/>
                          <a:cs typeface="Arial"/>
                        </a:rPr>
                        <a:t>Nearby input</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447675">
                <a:tc>
                  <a:txBody>
                    <a:bodyPr lIns="95250" tIns="95250" rIns="95250" bIns="95250">
                      <a:noAutofit/>
                    </a:bodyPr>
                    <a:lstStyle/>
                    <a:p>
                      <a:pPr algn="l"/>
                      <a:r>
                        <a:rPr sz="1875" b="0">
                          <a:solidFill>
                            <a:srgbClr val="172D34"/>
                          </a:solidFill>
                          <a:latin typeface="Arial"/>
                          <a:ea typeface="Arial"/>
                          <a:cs typeface="Arial"/>
                        </a:rPr>
                        <a:t>Positive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1875" b="0">
                          <a:solidFill>
                            <a:srgbClr val="172D34"/>
                          </a:solidFill>
                          <a:latin typeface="Arial"/>
                          <a:ea typeface="Arial"/>
                          <a:cs typeface="Arial"/>
                        </a:rPr>
                        <a:t>To the right of a</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447675">
                <a:tc>
                  <a:txBody>
                    <a:bodyPr lIns="95250" tIns="95250" rIns="95250" bIns="95250">
                      <a:noAutofit/>
                    </a:bodyPr>
                    <a:lstStyle/>
                    <a:p>
                      <a:pPr algn="l"/>
                      <a:r>
                        <a:rPr sz="1875" b="0">
                          <a:solidFill>
                            <a:srgbClr val="172D34"/>
                          </a:solidFill>
                          <a:latin typeface="Arial"/>
                          <a:ea typeface="Arial"/>
                          <a:cs typeface="Arial"/>
                        </a:rPr>
                        <a:t>Negative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1875" b="0">
                          <a:solidFill>
                            <a:srgbClr val="172D34"/>
                          </a:solidFill>
                          <a:latin typeface="Arial"/>
                          <a:ea typeface="Arial"/>
                          <a:cs typeface="Arial"/>
                        </a:rPr>
                        <a:t>To the left of a</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Tree>
    <p:extLst>
      <p:ext uri="{BB962C8B-B14F-4D97-AF65-F5344CB8AC3E}">
        <p14:creationId xmlns:p14="http://schemas.microsoft.com/office/powerpoint/2010/main" val="1708767225"/>
      </p:ext>
    </p:extLst>
  </p:cSld>
</p:sld>
</file>

<file path=ppt/slides/slide1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4: nearby average rates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12</a:t>
            </a:r>
          </a:p>
        </p:txBody>
      </p:sp>
      <p:sp>
        <p:nvSpPr>
          <p:cNvPr id="15" name="body">
            <a:extLst xmlns:a="http://schemas.openxmlformats.org/drawingml/2006/main">
              <a:ext uri="{FF2B5EF4-FFF2-40B4-BE49-F238E27FC236}">
                <a16:creationId xmlns:a16="http://schemas.microsoft.com/office/drawing/2014/main" id="{FB1DEF0B-2FAB-4433-9F75-32480AD786A4}"/>
              </a:ext>
            </a:extLst>
          </p:cNvPr>
          <p:cNvSpPr>
            <a:spLocks xmlns:a="http://schemas.openxmlformats.org/drawingml/2006/main" noGrp="1"/>
          </p:cNvSpPr>
          <p:nvPr/>
        </p:nvSpPr>
        <p:spPr>
          <a:xfrm xmlns:a="http://schemas.openxmlformats.org/drawingml/2006/main">
            <a:off x="590550" y="2009775"/>
            <a:ext cx="10763250" cy="4518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1">
                <a:solidFill>
                  <a:srgbClr val="172D34"/>
                </a:solidFill>
                <a:latin typeface="Arial"/>
                <a:ea typeface="Arial"/>
                <a:cs typeface="Arial"/>
              </a:defRPr>
            </a:defPPr>
            <a:lvl1pPr algn="l">
              <a:defRPr sz="2550" b="1">
                <a:solidFill>
                  <a:srgbClr val="172D34"/>
                </a:solidFill>
                <a:latin typeface="Arial"/>
                <a:ea typeface="Arial"/>
                <a:cs typeface="Arial"/>
              </a:defRPr>
            </a:lvl1pPr>
            <a:lvl2pPr algn="l">
              <a:defRPr sz="2550" b="1">
                <a:solidFill>
                  <a:srgbClr val="172D34"/>
                </a:solidFill>
                <a:latin typeface="Arial"/>
                <a:ea typeface="Arial"/>
                <a:cs typeface="Arial"/>
              </a:defRPr>
            </a:lvl2pPr>
            <a:lvl3pPr algn="l">
              <a:defRPr sz="2550" b="1">
                <a:solidFill>
                  <a:srgbClr val="172D34"/>
                </a:solidFill>
                <a:latin typeface="Arial"/>
                <a:ea typeface="Arial"/>
                <a:cs typeface="Arial"/>
              </a:defRPr>
            </a:lvl3pPr>
            <a:lvl4pPr algn="l">
              <a:defRPr sz="2550" b="1">
                <a:solidFill>
                  <a:srgbClr val="172D34"/>
                </a:solidFill>
                <a:latin typeface="Arial"/>
                <a:ea typeface="Arial"/>
                <a:cs typeface="Arial"/>
              </a:defRPr>
            </a:lvl4pPr>
            <a:lvl5pPr algn="l">
              <a:defRPr sz="2550" b="1">
                <a:solidFill>
                  <a:srgbClr val="172D34"/>
                </a:solidFill>
                <a:latin typeface="Arial"/>
                <a:ea typeface="Arial"/>
                <a:cs typeface="Arial"/>
              </a:defRPr>
            </a:lvl5pPr>
            <a:lvl6pPr algn="l">
              <a:defRPr sz="2550" b="1">
                <a:solidFill>
                  <a:srgbClr val="172D34"/>
                </a:solidFill>
                <a:latin typeface="Arial"/>
                <a:ea typeface="Arial"/>
                <a:cs typeface="Arial"/>
              </a:defRPr>
            </a:lvl6pPr>
            <a:lvl7pPr algn="l">
              <a:defRPr sz="2550" b="1">
                <a:solidFill>
                  <a:srgbClr val="172D34"/>
                </a:solidFill>
                <a:latin typeface="Arial"/>
                <a:ea typeface="Arial"/>
                <a:cs typeface="Arial"/>
              </a:defRPr>
            </a:lvl7pPr>
            <a:lvl8pPr algn="l">
              <a:defRPr sz="2550" b="1">
                <a:solidFill>
                  <a:srgbClr val="172D34"/>
                </a:solidFill>
                <a:latin typeface="Arial"/>
                <a:ea typeface="Arial"/>
                <a:cs typeface="Arial"/>
              </a:defRPr>
            </a:lvl8pPr>
            <a:lvl9pPr algn="l">
              <a:defRPr sz="2550" b="1">
                <a:solidFill>
                  <a:srgbClr val="172D34"/>
                </a:solidFill>
                <a:latin typeface="Arial"/>
                <a:ea typeface="Arial"/>
                <a:cs typeface="Arial"/>
              </a:defRPr>
            </a:lvl9pPr>
          </a:lstStyle>
          <a:p xmlns:a="http://schemas.openxmlformats.org/drawingml/2006/main">
            <a:pPr algn="l">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f(x) = x² + 3. At x = 2, f(2) = 7.</a:t>
            </a:r>
          </a:p>
        </p:txBody>
      </p:sp>
      <p:sp>
        <p:nvSpPr>
          <p:cNvPr id="16" name="equation">
            <a:extLst xmlns:a="http://schemas.openxmlformats.org/drawingml/2006/main">
              <a:ext uri="{FF2B5EF4-FFF2-40B4-BE49-F238E27FC236}">
                <a16:creationId xmlns:a16="http://schemas.microsoft.com/office/drawing/2014/main" id="{31AA8AFB-35C9-482B-970B-4D4F30424614}"/>
              </a:ext>
            </a:extLst>
          </p:cNvPr>
          <p:cNvSpPr>
            <a:spLocks xmlns:a="http://schemas.openxmlformats.org/drawingml/2006/main" noGrp="1"/>
          </p:cNvSpPr>
          <p:nvPr/>
        </p:nvSpPr>
        <p:spPr>
          <a:xfrm xmlns:a="http://schemas.openxmlformats.org/drawingml/2006/main">
            <a:off x="590550" y="2762250"/>
            <a:ext cx="2952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00" b="1">
                <a:solidFill>
                  <a:srgbClr val="087F83"/>
                </a:solidFill>
                <a:latin typeface="Arial"/>
                <a:ea typeface="Arial"/>
                <a:cs typeface="Arial"/>
              </a:defRPr>
            </a:defPPr>
            <a:lvl1pPr algn="l">
              <a:defRPr sz="2700" b="1">
                <a:solidFill>
                  <a:srgbClr val="087F83"/>
                </a:solidFill>
                <a:latin typeface="Arial"/>
                <a:ea typeface="Arial"/>
                <a:cs typeface="Arial"/>
              </a:defRPr>
            </a:lvl1pPr>
            <a:lvl2pPr algn="l">
              <a:defRPr sz="2700" b="1">
                <a:solidFill>
                  <a:srgbClr val="087F83"/>
                </a:solidFill>
                <a:latin typeface="Arial"/>
                <a:ea typeface="Arial"/>
                <a:cs typeface="Arial"/>
              </a:defRPr>
            </a:lvl2pPr>
            <a:lvl3pPr algn="l">
              <a:defRPr sz="2700" b="1">
                <a:solidFill>
                  <a:srgbClr val="087F83"/>
                </a:solidFill>
                <a:latin typeface="Arial"/>
                <a:ea typeface="Arial"/>
                <a:cs typeface="Arial"/>
              </a:defRPr>
            </a:lvl3pPr>
            <a:lvl4pPr algn="l">
              <a:defRPr sz="2700" b="1">
                <a:solidFill>
                  <a:srgbClr val="087F83"/>
                </a:solidFill>
                <a:latin typeface="Arial"/>
                <a:ea typeface="Arial"/>
                <a:cs typeface="Arial"/>
              </a:defRPr>
            </a:lvl4pPr>
            <a:lvl5pPr algn="l">
              <a:defRPr sz="2700" b="1">
                <a:solidFill>
                  <a:srgbClr val="087F83"/>
                </a:solidFill>
                <a:latin typeface="Arial"/>
                <a:ea typeface="Arial"/>
                <a:cs typeface="Arial"/>
              </a:defRPr>
            </a:lvl5pPr>
            <a:lvl6pPr algn="l">
              <a:defRPr sz="2700" b="1">
                <a:solidFill>
                  <a:srgbClr val="087F83"/>
                </a:solidFill>
                <a:latin typeface="Arial"/>
                <a:ea typeface="Arial"/>
                <a:cs typeface="Arial"/>
              </a:defRPr>
            </a:lvl6pPr>
            <a:lvl7pPr algn="l">
              <a:defRPr sz="2700" b="1">
                <a:solidFill>
                  <a:srgbClr val="087F83"/>
                </a:solidFill>
                <a:latin typeface="Arial"/>
                <a:ea typeface="Arial"/>
                <a:cs typeface="Arial"/>
              </a:defRPr>
            </a:lvl7pPr>
            <a:lvl8pPr algn="l">
              <a:defRPr sz="2700" b="1">
                <a:solidFill>
                  <a:srgbClr val="087F83"/>
                </a:solidFill>
                <a:latin typeface="Arial"/>
                <a:ea typeface="Arial"/>
                <a:cs typeface="Arial"/>
              </a:defRPr>
            </a:lvl8pPr>
            <a:lvl9pPr algn="l">
              <a:defRPr sz="2700" b="1">
                <a:solidFill>
                  <a:srgbClr val="087F83"/>
                </a:solidFill>
                <a:latin typeface="Arial"/>
                <a:ea typeface="Arial"/>
                <a:cs typeface="Arial"/>
              </a:defRPr>
            </a:lvl9pPr>
          </a:lstStyle>
          <a:p xmlns:a="http://schemas.openxmlformats.org/drawingml/2006/main">
            <a:pPr algn="l">
              <a:lnSpc>
                <a:spcPct val="112000"/>
              </a:lnSpc>
              <a:buNone/>
              <a:defRPr sz="2700" b="1">
                <a:solidFill>
                  <a:srgbClr val="087F83"/>
                </a:solidFill>
                <a:latin typeface="Arial"/>
                <a:ea typeface="Arial"/>
                <a:cs typeface="Arial"/>
              </a:defRPr>
            </a:pPr>
            <a:r>
              <a:rPr sz="2700" b="1">
                <a:solidFill>
                  <a:srgbClr val="087F83"/>
                </a:solidFill>
                <a:latin typeface="Arial"/>
                <a:ea typeface="Arial"/>
                <a:cs typeface="Arial"/>
              </a:rPr>
              <a:t>Average rate =</a:t>
            </a:r>
          </a:p>
        </p:txBody>
      </p:sp>
      <p:sp>
        <p:nvSpPr>
          <p:cNvPr id="17" name="numerator">
            <a:extLst xmlns:a="http://schemas.openxmlformats.org/drawingml/2006/main">
              <a:ext uri="{FF2B5EF4-FFF2-40B4-BE49-F238E27FC236}">
                <a16:creationId xmlns:a16="http://schemas.microsoft.com/office/drawing/2014/main" id="{E6DE49FD-8E0E-4AEA-8336-1D791F7DE9A9}"/>
              </a:ext>
            </a:extLst>
          </p:cNvPr>
          <p:cNvSpPr>
            <a:spLocks xmlns:a="http://schemas.openxmlformats.org/drawingml/2006/main" noGrp="1"/>
          </p:cNvSpPr>
          <p:nvPr/>
        </p:nvSpPr>
        <p:spPr>
          <a:xfrm xmlns:a="http://schemas.openxmlformats.org/drawingml/2006/main">
            <a:off x="3810000" y="2600325"/>
            <a:ext cx="258889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775" b="1">
                <a:solidFill>
                  <a:srgbClr val="087F83"/>
                </a:solidFill>
                <a:latin typeface="Arial"/>
                <a:ea typeface="Arial"/>
                <a:cs typeface="Arial"/>
              </a:defRPr>
            </a:defPPr>
            <a:lvl1pPr algn="ctr">
              <a:defRPr sz="2775" b="1">
                <a:solidFill>
                  <a:srgbClr val="087F83"/>
                </a:solidFill>
                <a:latin typeface="Arial"/>
                <a:ea typeface="Arial"/>
                <a:cs typeface="Arial"/>
              </a:defRPr>
            </a:lvl1pPr>
            <a:lvl2pPr algn="ctr">
              <a:defRPr sz="2775" b="1">
                <a:solidFill>
                  <a:srgbClr val="087F83"/>
                </a:solidFill>
                <a:latin typeface="Arial"/>
                <a:ea typeface="Arial"/>
                <a:cs typeface="Arial"/>
              </a:defRPr>
            </a:lvl2pPr>
            <a:lvl3pPr algn="ctr">
              <a:defRPr sz="2775" b="1">
                <a:solidFill>
                  <a:srgbClr val="087F83"/>
                </a:solidFill>
                <a:latin typeface="Arial"/>
                <a:ea typeface="Arial"/>
                <a:cs typeface="Arial"/>
              </a:defRPr>
            </a:lvl3pPr>
            <a:lvl4pPr algn="ctr">
              <a:defRPr sz="2775" b="1">
                <a:solidFill>
                  <a:srgbClr val="087F83"/>
                </a:solidFill>
                <a:latin typeface="Arial"/>
                <a:ea typeface="Arial"/>
                <a:cs typeface="Arial"/>
              </a:defRPr>
            </a:lvl4pPr>
            <a:lvl5pPr algn="ctr">
              <a:defRPr sz="2775" b="1">
                <a:solidFill>
                  <a:srgbClr val="087F83"/>
                </a:solidFill>
                <a:latin typeface="Arial"/>
                <a:ea typeface="Arial"/>
                <a:cs typeface="Arial"/>
              </a:defRPr>
            </a:lvl5pPr>
            <a:lvl6pPr algn="ctr">
              <a:defRPr sz="2775" b="1">
                <a:solidFill>
                  <a:srgbClr val="087F83"/>
                </a:solidFill>
                <a:latin typeface="Arial"/>
                <a:ea typeface="Arial"/>
                <a:cs typeface="Arial"/>
              </a:defRPr>
            </a:lvl6pPr>
            <a:lvl7pPr algn="ctr">
              <a:defRPr sz="2775" b="1">
                <a:solidFill>
                  <a:srgbClr val="087F83"/>
                </a:solidFill>
                <a:latin typeface="Arial"/>
                <a:ea typeface="Arial"/>
                <a:cs typeface="Arial"/>
              </a:defRPr>
            </a:lvl7pPr>
            <a:lvl8pPr algn="ctr">
              <a:defRPr sz="2775" b="1">
                <a:solidFill>
                  <a:srgbClr val="087F83"/>
                </a:solidFill>
                <a:latin typeface="Arial"/>
                <a:ea typeface="Arial"/>
                <a:cs typeface="Arial"/>
              </a:defRPr>
            </a:lvl8pPr>
            <a:lvl9pPr algn="ctr">
              <a:defRPr sz="2775" b="1">
                <a:solidFill>
                  <a:srgbClr val="087F83"/>
                </a:solidFill>
                <a:latin typeface="Arial"/>
                <a:ea typeface="Arial"/>
                <a:cs typeface="Arial"/>
              </a:defRPr>
            </a:lvl9pPr>
          </a:lstStyle>
          <a:p xmlns:a="http://schemas.openxmlformats.org/drawingml/2006/main">
            <a:pPr algn="ctr">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(2 + h)² + 3 − 7</a:t>
            </a:r>
          </a:p>
        </p:txBody>
      </p:sp>
      <p:sp>
        <p:nvSpPr>
          <p:cNvPr id="18" name="fraction-bar">
            <a:extLst xmlns:a="http://schemas.openxmlformats.org/drawingml/2006/main">
              <a:ext uri="{FF2B5EF4-FFF2-40B4-BE49-F238E27FC236}">
                <a16:creationId xmlns:a16="http://schemas.microsoft.com/office/drawing/2014/main" id="{02E3F2F0-3537-4F25-822A-A43D2C64C8A9}"/>
              </a:ext>
            </a:extLst>
          </p:cNvPr>
          <p:cNvSpPr>
            <a:spLocks xmlns:a="http://schemas.openxmlformats.org/drawingml/2006/main" noGrp="1"/>
          </p:cNvSpPr>
          <p:nvPr/>
        </p:nvSpPr>
        <p:spPr>
          <a:xfrm xmlns:a="http://schemas.openxmlformats.org/drawingml/2006/main">
            <a:off x="3810000" y="3086100"/>
            <a:ext cx="2588895" cy="0"/>
          </a:xfrm>
          <a:prstGeom xmlns:a="http://schemas.openxmlformats.org/drawingml/2006/main" prst="line">
            <a:avLst/>
          </a:prstGeom>
          <a:noFill xmlns:a="http://schemas.openxmlformats.org/drawingml/2006/main"/>
          <a:ln xmlns:a="http://schemas.openxmlformats.org/drawingml/2006/main" w="17145">
            <a:solidFill>
              <a:srgbClr val="087F83"/>
            </a:solidFill>
          </a:ln>
        </p:spPr>
      </p:sp>
      <p:sp>
        <p:nvSpPr>
          <p:cNvPr id="19" name="denominator">
            <a:extLst xmlns:a="http://schemas.openxmlformats.org/drawingml/2006/main">
              <a:ext uri="{FF2B5EF4-FFF2-40B4-BE49-F238E27FC236}">
                <a16:creationId xmlns:a16="http://schemas.microsoft.com/office/drawing/2014/main" id="{153B058A-4C0A-4599-A30B-E49145A68CC6}"/>
              </a:ext>
            </a:extLst>
          </p:cNvPr>
          <p:cNvSpPr>
            <a:spLocks xmlns:a="http://schemas.openxmlformats.org/drawingml/2006/main" noGrp="1"/>
          </p:cNvSpPr>
          <p:nvPr/>
        </p:nvSpPr>
        <p:spPr>
          <a:xfrm xmlns:a="http://schemas.openxmlformats.org/drawingml/2006/main">
            <a:off x="3810000" y="3181350"/>
            <a:ext cx="258889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775" b="1">
                <a:solidFill>
                  <a:srgbClr val="087F83"/>
                </a:solidFill>
                <a:latin typeface="Arial"/>
                <a:ea typeface="Arial"/>
                <a:cs typeface="Arial"/>
              </a:defRPr>
            </a:defPPr>
            <a:lvl1pPr algn="ctr">
              <a:defRPr sz="2775" b="1">
                <a:solidFill>
                  <a:srgbClr val="087F83"/>
                </a:solidFill>
                <a:latin typeface="Arial"/>
                <a:ea typeface="Arial"/>
                <a:cs typeface="Arial"/>
              </a:defRPr>
            </a:lvl1pPr>
            <a:lvl2pPr algn="ctr">
              <a:defRPr sz="2775" b="1">
                <a:solidFill>
                  <a:srgbClr val="087F83"/>
                </a:solidFill>
                <a:latin typeface="Arial"/>
                <a:ea typeface="Arial"/>
                <a:cs typeface="Arial"/>
              </a:defRPr>
            </a:lvl2pPr>
            <a:lvl3pPr algn="ctr">
              <a:defRPr sz="2775" b="1">
                <a:solidFill>
                  <a:srgbClr val="087F83"/>
                </a:solidFill>
                <a:latin typeface="Arial"/>
                <a:ea typeface="Arial"/>
                <a:cs typeface="Arial"/>
              </a:defRPr>
            </a:lvl3pPr>
            <a:lvl4pPr algn="ctr">
              <a:defRPr sz="2775" b="1">
                <a:solidFill>
                  <a:srgbClr val="087F83"/>
                </a:solidFill>
                <a:latin typeface="Arial"/>
                <a:ea typeface="Arial"/>
                <a:cs typeface="Arial"/>
              </a:defRPr>
            </a:lvl4pPr>
            <a:lvl5pPr algn="ctr">
              <a:defRPr sz="2775" b="1">
                <a:solidFill>
                  <a:srgbClr val="087F83"/>
                </a:solidFill>
                <a:latin typeface="Arial"/>
                <a:ea typeface="Arial"/>
                <a:cs typeface="Arial"/>
              </a:defRPr>
            </a:lvl5pPr>
            <a:lvl6pPr algn="ctr">
              <a:defRPr sz="2775" b="1">
                <a:solidFill>
                  <a:srgbClr val="087F83"/>
                </a:solidFill>
                <a:latin typeface="Arial"/>
                <a:ea typeface="Arial"/>
                <a:cs typeface="Arial"/>
              </a:defRPr>
            </a:lvl6pPr>
            <a:lvl7pPr algn="ctr">
              <a:defRPr sz="2775" b="1">
                <a:solidFill>
                  <a:srgbClr val="087F83"/>
                </a:solidFill>
                <a:latin typeface="Arial"/>
                <a:ea typeface="Arial"/>
                <a:cs typeface="Arial"/>
              </a:defRPr>
            </a:lvl7pPr>
            <a:lvl8pPr algn="ctr">
              <a:defRPr sz="2775" b="1">
                <a:solidFill>
                  <a:srgbClr val="087F83"/>
                </a:solidFill>
                <a:latin typeface="Arial"/>
                <a:ea typeface="Arial"/>
                <a:cs typeface="Arial"/>
              </a:defRPr>
            </a:lvl8pPr>
            <a:lvl9pPr algn="ctr">
              <a:defRPr sz="2775" b="1">
                <a:solidFill>
                  <a:srgbClr val="087F83"/>
                </a:solidFill>
                <a:latin typeface="Arial"/>
                <a:ea typeface="Arial"/>
                <a:cs typeface="Arial"/>
              </a:defRPr>
            </a:lvl9pPr>
          </a:lstStyle>
          <a:p xmlns:a="http://schemas.openxmlformats.org/drawingml/2006/main">
            <a:pPr algn="ctr">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h</a:t>
            </a:r>
          </a:p>
        </p:txBody>
      </p:sp>
      <p:sp>
        <p:nvSpPr>
          <p:cNvPr id="20" name="part">
            <a:extLst xmlns:a="http://schemas.openxmlformats.org/drawingml/2006/main">
              <a:ext uri="{FF2B5EF4-FFF2-40B4-BE49-F238E27FC236}">
                <a16:creationId xmlns:a16="http://schemas.microsoft.com/office/drawing/2014/main" id="{49148A85-628E-492D-9440-64CB805CBCBF}"/>
              </a:ext>
            </a:extLst>
          </p:cNvPr>
          <p:cNvSpPr>
            <a:spLocks xmlns:a="http://schemas.openxmlformats.org/drawingml/2006/main" noGrp="1"/>
          </p:cNvSpPr>
          <p:nvPr/>
        </p:nvSpPr>
        <p:spPr>
          <a:xfrm xmlns:a="http://schemas.openxmlformats.org/drawingml/2006/main">
            <a:off x="590550" y="37528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21" name="body">
            <a:extLst xmlns:a="http://schemas.openxmlformats.org/drawingml/2006/main">
              <a:ext uri="{FF2B5EF4-FFF2-40B4-BE49-F238E27FC236}">
                <a16:creationId xmlns:a16="http://schemas.microsoft.com/office/drawing/2014/main" id="{498A28AD-60C8-44BD-BA15-4827CFDC455F}"/>
              </a:ext>
            </a:extLst>
          </p:cNvPr>
          <p:cNvSpPr>
            <a:spLocks xmlns:a="http://schemas.openxmlformats.org/drawingml/2006/main" noGrp="1"/>
          </p:cNvSpPr>
          <p:nvPr/>
        </p:nvSpPr>
        <p:spPr>
          <a:xfrm xmlns:a="http://schemas.openxmlformats.org/drawingml/2006/main">
            <a:off x="1238250" y="3752850"/>
            <a:ext cx="9829800"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72D34"/>
                </a:solidFill>
                <a:latin typeface="Arial"/>
                <a:ea typeface="Arial"/>
                <a:cs typeface="Arial"/>
              </a:defRPr>
            </a:defPPr>
            <a:lvl1pPr algn="l">
              <a:defRPr sz="2100" b="0">
                <a:solidFill>
                  <a:srgbClr val="172D34"/>
                </a:solidFill>
                <a:latin typeface="Arial"/>
                <a:ea typeface="Arial"/>
                <a:cs typeface="Arial"/>
              </a:defRPr>
            </a:lvl1pPr>
            <a:lvl2pPr algn="l">
              <a:defRPr sz="2100" b="0">
                <a:solidFill>
                  <a:srgbClr val="172D34"/>
                </a:solidFill>
                <a:latin typeface="Arial"/>
                <a:ea typeface="Arial"/>
                <a:cs typeface="Arial"/>
              </a:defRPr>
            </a:lvl2pPr>
            <a:lvl3pPr algn="l">
              <a:defRPr sz="2100" b="0">
                <a:solidFill>
                  <a:srgbClr val="172D34"/>
                </a:solidFill>
                <a:latin typeface="Arial"/>
                <a:ea typeface="Arial"/>
                <a:cs typeface="Arial"/>
              </a:defRPr>
            </a:lvl3pPr>
            <a:lvl4pPr algn="l">
              <a:defRPr sz="2100" b="0">
                <a:solidFill>
                  <a:srgbClr val="172D34"/>
                </a:solidFill>
                <a:latin typeface="Arial"/>
                <a:ea typeface="Arial"/>
                <a:cs typeface="Arial"/>
              </a:defRPr>
            </a:lvl4pPr>
            <a:lvl5pPr algn="l">
              <a:defRPr sz="2100" b="0">
                <a:solidFill>
                  <a:srgbClr val="172D34"/>
                </a:solidFill>
                <a:latin typeface="Arial"/>
                <a:ea typeface="Arial"/>
                <a:cs typeface="Arial"/>
              </a:defRPr>
            </a:lvl5pPr>
            <a:lvl6pPr algn="l">
              <a:defRPr sz="2100" b="0">
                <a:solidFill>
                  <a:srgbClr val="172D34"/>
                </a:solidFill>
                <a:latin typeface="Arial"/>
                <a:ea typeface="Arial"/>
                <a:cs typeface="Arial"/>
              </a:defRPr>
            </a:lvl6pPr>
            <a:lvl7pPr algn="l">
              <a:defRPr sz="2100" b="0">
                <a:solidFill>
                  <a:srgbClr val="172D34"/>
                </a:solidFill>
                <a:latin typeface="Arial"/>
                <a:ea typeface="Arial"/>
                <a:cs typeface="Arial"/>
              </a:defRPr>
            </a:lvl7pPr>
            <a:lvl8pPr algn="l">
              <a:defRPr sz="2100" b="0">
                <a:solidFill>
                  <a:srgbClr val="172D34"/>
                </a:solidFill>
                <a:latin typeface="Arial"/>
                <a:ea typeface="Arial"/>
                <a:cs typeface="Arial"/>
              </a:defRPr>
            </a:lvl8pPr>
            <a:lvl9pPr algn="l">
              <a:defRPr sz="2100" b="0">
                <a:solidFill>
                  <a:srgbClr val="172D34"/>
                </a:solidFill>
                <a:latin typeface="Arial"/>
                <a:ea typeface="Arial"/>
                <a:cs typeface="Arial"/>
              </a:defRPr>
            </a:lvl9pPr>
          </a:lstStyle>
          <a:p xmlns:a="http://schemas.openxmlformats.org/drawingml/2006/main">
            <a:pPr algn="l">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Complete this table of average rates.</a:t>
            </a:r>
          </a:p>
        </p:txBody>
      </p:sp>
      <p:graphicFrame>
        <p:nvGraphicFramePr>
          <p:cNvPr id="22" name="">
            <a:extLst xmlns:a="http://schemas.openxmlformats.org/drawingml/2006/main">
              <a:ext uri="{FF2B5EF4-FFF2-40B4-BE49-F238E27FC236}">
                <a16:creationId xmlns:a16="http://schemas.microsoft.com/office/drawing/2014/main" id="{7D45767E-584F-4C0E-B7C6-DF3DF4BFC6B5}"/>
              </a:ext>
            </a:extLst>
          </p:cNvPr>
          <p:cNvGraphicFramePr/>
          <p:nvPr/>
        </p:nvGraphicFramePr>
        <p:xfrm>
          <a:off xmlns:a="http://schemas.openxmlformats.org/drawingml/2006/main" x="590550" y="4238625"/>
          <a:ext xmlns:a="http://schemas.openxmlformats.org/drawingml/2006/main" cx="10763250" cy="1000125"/>
        </p:xfrm>
        <a:graphic xmlns:a="http://schemas.openxmlformats.org/drawingml/2006/main">
          <a:graphicData uri="http://schemas.openxmlformats.org/drawingml/2006/table">
            <a:tbl>
              <a:tblPr/>
              <a:tblGrid>
                <a:gridCol w="3143250"/>
                <a:gridCol w="1905000"/>
                <a:gridCol w="1905000"/>
                <a:gridCol w="1905000"/>
                <a:gridCol w="1905000"/>
              </a:tblGrid>
              <a:tr h="500063">
                <a:tc>
                  <a:txBody>
                    <a:bodyPr lIns="95250" tIns="95250" rIns="95250" bIns="95250">
                      <a:noAutofit/>
                    </a:bodyPr>
                    <a:lstStyle/>
                    <a:p>
                      <a:pPr algn="l"/>
                      <a:r>
                        <a:rPr sz="2025" b="1">
                          <a:solidFill>
                            <a:srgbClr val="FFFFFF"/>
                          </a:solidFill>
                          <a:latin typeface="Arial"/>
                          <a:ea typeface="Arial"/>
                          <a:cs typeface="Arial"/>
                        </a:rPr>
                        <a:t>h</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025" b="1">
                          <a:solidFill>
                            <a:srgbClr val="FFFFFF"/>
                          </a:solidFill>
                          <a:latin typeface="Arial"/>
                          <a:ea typeface="Arial"/>
                          <a:cs typeface="Arial"/>
                        </a:rPr>
                        <a:t>−0.1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025" b="1">
                          <a:solidFill>
                            <a:srgbClr val="FFFFFF"/>
                          </a:solidFill>
                          <a:latin typeface="Arial"/>
                          <a:ea typeface="Arial"/>
                          <a:cs typeface="Arial"/>
                        </a:rPr>
                        <a:t>−0.01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025" b="1">
                          <a:solidFill>
                            <a:srgbClr val="FFFFFF"/>
                          </a:solidFill>
                          <a:latin typeface="Arial"/>
                          <a:ea typeface="Arial"/>
                          <a:cs typeface="Arial"/>
                        </a:rPr>
                        <a:t>0.01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025" b="1">
                          <a:solidFill>
                            <a:srgbClr val="FFFFFF"/>
                          </a:solidFill>
                          <a:latin typeface="Arial"/>
                          <a:ea typeface="Arial"/>
                          <a:cs typeface="Arial"/>
                        </a:rPr>
                        <a:t>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500063">
                <a:tc>
                  <a:txBody>
                    <a:bodyPr lIns="95250" tIns="95250" rIns="95250" bIns="95250">
                      <a:noAutofit/>
                    </a:bodyPr>
                    <a:lstStyle/>
                    <a:p>
                      <a:pPr algn="l"/>
                      <a:r>
                        <a:rPr sz="2025" b="0">
                          <a:solidFill>
                            <a:srgbClr val="172D34"/>
                          </a:solidFill>
                          <a:latin typeface="Arial"/>
                          <a:ea typeface="Arial"/>
                          <a:cs typeface="Arial"/>
                        </a:rPr>
                        <a:t>Average rate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23" name="part">
            <a:extLst xmlns:a="http://schemas.openxmlformats.org/drawingml/2006/main">
              <a:ext uri="{FF2B5EF4-FFF2-40B4-BE49-F238E27FC236}">
                <a16:creationId xmlns:a16="http://schemas.microsoft.com/office/drawing/2014/main" id="{9BE5C9B5-00EF-4393-80EA-6BBE8A404621}"/>
              </a:ext>
            </a:extLst>
          </p:cNvPr>
          <p:cNvSpPr>
            <a:spLocks xmlns:a="http://schemas.openxmlformats.org/drawingml/2006/main" noGrp="1"/>
          </p:cNvSpPr>
          <p:nvPr/>
        </p:nvSpPr>
        <p:spPr>
          <a:xfrm xmlns:a="http://schemas.openxmlformats.org/drawingml/2006/main">
            <a:off x="590550" y="54578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4" name="body">
            <a:extLst xmlns:a="http://schemas.openxmlformats.org/drawingml/2006/main">
              <a:ext uri="{FF2B5EF4-FFF2-40B4-BE49-F238E27FC236}">
                <a16:creationId xmlns:a16="http://schemas.microsoft.com/office/drawing/2014/main" id="{74728D4A-3424-4872-89B4-EAF1FAC408BA}"/>
              </a:ext>
            </a:extLst>
          </p:cNvPr>
          <p:cNvSpPr>
            <a:spLocks xmlns:a="http://schemas.openxmlformats.org/drawingml/2006/main" noGrp="1"/>
          </p:cNvSpPr>
          <p:nvPr/>
        </p:nvSpPr>
        <p:spPr>
          <a:xfrm xmlns:a="http://schemas.openxmlformats.org/drawingml/2006/main">
            <a:off x="1238250" y="5457825"/>
            <a:ext cx="9829800"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72D34"/>
                </a:solidFill>
                <a:latin typeface="Arial"/>
                <a:ea typeface="Arial"/>
                <a:cs typeface="Arial"/>
              </a:defRPr>
            </a:defPPr>
            <a:lvl1pPr algn="l">
              <a:defRPr sz="2100" b="0">
                <a:solidFill>
                  <a:srgbClr val="172D34"/>
                </a:solidFill>
                <a:latin typeface="Arial"/>
                <a:ea typeface="Arial"/>
                <a:cs typeface="Arial"/>
              </a:defRPr>
            </a:lvl1pPr>
            <a:lvl2pPr algn="l">
              <a:defRPr sz="2100" b="0">
                <a:solidFill>
                  <a:srgbClr val="172D34"/>
                </a:solidFill>
                <a:latin typeface="Arial"/>
                <a:ea typeface="Arial"/>
                <a:cs typeface="Arial"/>
              </a:defRPr>
            </a:lvl2pPr>
            <a:lvl3pPr algn="l">
              <a:defRPr sz="2100" b="0">
                <a:solidFill>
                  <a:srgbClr val="172D34"/>
                </a:solidFill>
                <a:latin typeface="Arial"/>
                <a:ea typeface="Arial"/>
                <a:cs typeface="Arial"/>
              </a:defRPr>
            </a:lvl3pPr>
            <a:lvl4pPr algn="l">
              <a:defRPr sz="2100" b="0">
                <a:solidFill>
                  <a:srgbClr val="172D34"/>
                </a:solidFill>
                <a:latin typeface="Arial"/>
                <a:ea typeface="Arial"/>
                <a:cs typeface="Arial"/>
              </a:defRPr>
            </a:lvl4pPr>
            <a:lvl5pPr algn="l">
              <a:defRPr sz="2100" b="0">
                <a:solidFill>
                  <a:srgbClr val="172D34"/>
                </a:solidFill>
                <a:latin typeface="Arial"/>
                <a:ea typeface="Arial"/>
                <a:cs typeface="Arial"/>
              </a:defRPr>
            </a:lvl5pPr>
            <a:lvl6pPr algn="l">
              <a:defRPr sz="2100" b="0">
                <a:solidFill>
                  <a:srgbClr val="172D34"/>
                </a:solidFill>
                <a:latin typeface="Arial"/>
                <a:ea typeface="Arial"/>
                <a:cs typeface="Arial"/>
              </a:defRPr>
            </a:lvl6pPr>
            <a:lvl7pPr algn="l">
              <a:defRPr sz="2100" b="0">
                <a:solidFill>
                  <a:srgbClr val="172D34"/>
                </a:solidFill>
                <a:latin typeface="Arial"/>
                <a:ea typeface="Arial"/>
                <a:cs typeface="Arial"/>
              </a:defRPr>
            </a:lvl7pPr>
            <a:lvl8pPr algn="l">
              <a:defRPr sz="2100" b="0">
                <a:solidFill>
                  <a:srgbClr val="172D34"/>
                </a:solidFill>
                <a:latin typeface="Arial"/>
                <a:ea typeface="Arial"/>
                <a:cs typeface="Arial"/>
              </a:defRPr>
            </a:lvl8pPr>
            <a:lvl9pPr algn="l">
              <a:defRPr sz="2100" b="0">
                <a:solidFill>
                  <a:srgbClr val="172D34"/>
                </a:solidFill>
                <a:latin typeface="Arial"/>
                <a:ea typeface="Arial"/>
                <a:cs typeface="Arial"/>
              </a:defRPr>
            </a:lvl9pPr>
          </a:lstStyle>
          <a:p xmlns:a="http://schemas.openxmlformats.org/drawingml/2006/main">
            <a:pPr algn="l">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Simplify the quotient. What rate does it approach as h gets closer to zero?</a:t>
            </a:r>
          </a:p>
        </p:txBody>
      </p:sp>
    </p:spTree>
    <p:extLst>
      <p:ext uri="{BB962C8B-B14F-4D97-AF65-F5344CB8AC3E}">
        <p14:creationId xmlns:p14="http://schemas.microsoft.com/office/powerpoint/2010/main" val="1708767225"/>
      </p:ext>
    </p:extLst>
  </p:cSld>
</p:sld>
</file>

<file path=ppt/slides/slide1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4(a): numerical evidence</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13</a:t>
            </a:r>
          </a:p>
        </p:txBody>
      </p:sp>
      <p:graphicFrame>
        <p:nvGraphicFramePr>
          <p:cNvPr id="15" name="">
            <a:extLst xmlns:a="http://schemas.openxmlformats.org/drawingml/2006/main">
              <a:ext uri="{FF2B5EF4-FFF2-40B4-BE49-F238E27FC236}">
                <a16:creationId xmlns:a16="http://schemas.microsoft.com/office/drawing/2014/main" id="{56968633-9DB2-486B-A77E-9EF5096A88C3}"/>
              </a:ext>
            </a:extLst>
          </p:cNvPr>
          <p:cNvGraphicFramePr/>
          <p:nvPr/>
        </p:nvGraphicFramePr>
        <p:xfrm>
          <a:off xmlns:a="http://schemas.openxmlformats.org/drawingml/2006/main" x="590550" y="2105025"/>
          <a:ext xmlns:a="http://schemas.openxmlformats.org/drawingml/2006/main" cx="10763250" cy="1323975"/>
        </p:xfrm>
        <a:graphic xmlns:a="http://schemas.openxmlformats.org/drawingml/2006/main">
          <a:graphicData uri="http://schemas.openxmlformats.org/drawingml/2006/table">
            <a:tbl>
              <a:tblPr/>
              <a:tblGrid>
                <a:gridCol w="3143250"/>
                <a:gridCol w="1905000"/>
                <a:gridCol w="1905000"/>
                <a:gridCol w="1905000"/>
                <a:gridCol w="1905000"/>
              </a:tblGrid>
              <a:tr h="661988">
                <a:tc>
                  <a:txBody>
                    <a:bodyPr lIns="95250" tIns="95250" rIns="95250" bIns="95250">
                      <a:noAutofit/>
                    </a:bodyPr>
                    <a:lstStyle/>
                    <a:p>
                      <a:pPr algn="l"/>
                      <a:r>
                        <a:rPr sz="2175" b="1">
                          <a:solidFill>
                            <a:srgbClr val="FFFFFF"/>
                          </a:solidFill>
                          <a:latin typeface="Arial"/>
                          <a:ea typeface="Arial"/>
                          <a:cs typeface="Arial"/>
                        </a:rPr>
                        <a:t>h</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−0.01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0.01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661988">
                <a:tc>
                  <a:txBody>
                    <a:bodyPr lIns="95250" tIns="95250" rIns="95250" bIns="95250">
                      <a:noAutofit/>
                    </a:bodyPr>
                    <a:lstStyle/>
                    <a:p>
                      <a:pPr algn="l"/>
                      <a:r>
                        <a:rPr sz="2175" b="0">
                          <a:solidFill>
                            <a:srgbClr val="172D34"/>
                          </a:solidFill>
                          <a:latin typeface="Arial"/>
                          <a:ea typeface="Arial"/>
                          <a:cs typeface="Arial"/>
                        </a:rPr>
                        <a:t>Average rate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3.9</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3.99</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4.01</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4.1</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6" name="body">
            <a:extLst xmlns:a="http://schemas.openxmlformats.org/drawingml/2006/main">
              <a:ext uri="{FF2B5EF4-FFF2-40B4-BE49-F238E27FC236}">
                <a16:creationId xmlns:a16="http://schemas.microsoft.com/office/drawing/2014/main" id="{C3654E9B-5337-416A-B681-0E3032823E25}"/>
              </a:ext>
            </a:extLst>
          </p:cNvPr>
          <p:cNvSpPr>
            <a:spLocks xmlns:a="http://schemas.openxmlformats.org/drawingml/2006/main" noGrp="1"/>
          </p:cNvSpPr>
          <p:nvPr/>
        </p:nvSpPr>
        <p:spPr>
          <a:xfrm xmlns:a="http://schemas.openxmlformats.org/drawingml/2006/main">
            <a:off x="590550" y="3905250"/>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For h = −0.1, the nearby input is 1.9:</a:t>
            </a:r>
          </a:p>
        </p:txBody>
      </p:sp>
      <p:sp>
        <p:nvSpPr>
          <p:cNvPr id="17" name="equation">
            <a:extLst xmlns:a="http://schemas.openxmlformats.org/drawingml/2006/main">
              <a:ext uri="{FF2B5EF4-FFF2-40B4-BE49-F238E27FC236}">
                <a16:creationId xmlns:a16="http://schemas.microsoft.com/office/drawing/2014/main" id="{17D53C16-C786-4127-BB4B-1A1D51EFB691}"/>
              </a:ext>
            </a:extLst>
          </p:cNvPr>
          <p:cNvSpPr>
            <a:spLocks xmlns:a="http://schemas.openxmlformats.org/drawingml/2006/main" noGrp="1"/>
          </p:cNvSpPr>
          <p:nvPr/>
        </p:nvSpPr>
        <p:spPr>
          <a:xfrm xmlns:a="http://schemas.openxmlformats.org/drawingml/2006/main">
            <a:off x="590550" y="4695825"/>
            <a:ext cx="1076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850" b="1">
                <a:solidFill>
                  <a:srgbClr val="087F83"/>
                </a:solidFill>
                <a:latin typeface="Arial"/>
                <a:ea typeface="Arial"/>
                <a:cs typeface="Arial"/>
              </a:defRPr>
            </a:defPPr>
            <a:lvl1pPr algn="l">
              <a:defRPr sz="2850" b="1">
                <a:solidFill>
                  <a:srgbClr val="087F83"/>
                </a:solidFill>
                <a:latin typeface="Arial"/>
                <a:ea typeface="Arial"/>
                <a:cs typeface="Arial"/>
              </a:defRPr>
            </a:lvl1pPr>
            <a:lvl2pPr algn="l">
              <a:defRPr sz="2850" b="1">
                <a:solidFill>
                  <a:srgbClr val="087F83"/>
                </a:solidFill>
                <a:latin typeface="Arial"/>
                <a:ea typeface="Arial"/>
                <a:cs typeface="Arial"/>
              </a:defRPr>
            </a:lvl2pPr>
            <a:lvl3pPr algn="l">
              <a:defRPr sz="2850" b="1">
                <a:solidFill>
                  <a:srgbClr val="087F83"/>
                </a:solidFill>
                <a:latin typeface="Arial"/>
                <a:ea typeface="Arial"/>
                <a:cs typeface="Arial"/>
              </a:defRPr>
            </a:lvl3pPr>
            <a:lvl4pPr algn="l">
              <a:defRPr sz="2850" b="1">
                <a:solidFill>
                  <a:srgbClr val="087F83"/>
                </a:solidFill>
                <a:latin typeface="Arial"/>
                <a:ea typeface="Arial"/>
                <a:cs typeface="Arial"/>
              </a:defRPr>
            </a:lvl4pPr>
            <a:lvl5pPr algn="l">
              <a:defRPr sz="2850" b="1">
                <a:solidFill>
                  <a:srgbClr val="087F83"/>
                </a:solidFill>
                <a:latin typeface="Arial"/>
                <a:ea typeface="Arial"/>
                <a:cs typeface="Arial"/>
              </a:defRPr>
            </a:lvl5pPr>
            <a:lvl6pPr algn="l">
              <a:defRPr sz="2850" b="1">
                <a:solidFill>
                  <a:srgbClr val="087F83"/>
                </a:solidFill>
                <a:latin typeface="Arial"/>
                <a:ea typeface="Arial"/>
                <a:cs typeface="Arial"/>
              </a:defRPr>
            </a:lvl6pPr>
            <a:lvl7pPr algn="l">
              <a:defRPr sz="2850" b="1">
                <a:solidFill>
                  <a:srgbClr val="087F83"/>
                </a:solidFill>
                <a:latin typeface="Arial"/>
                <a:ea typeface="Arial"/>
                <a:cs typeface="Arial"/>
              </a:defRPr>
            </a:lvl7pPr>
            <a:lvl8pPr algn="l">
              <a:defRPr sz="2850" b="1">
                <a:solidFill>
                  <a:srgbClr val="087F83"/>
                </a:solidFill>
                <a:latin typeface="Arial"/>
                <a:ea typeface="Arial"/>
                <a:cs typeface="Arial"/>
              </a:defRPr>
            </a:lvl8pPr>
            <a:lvl9pPr algn="l">
              <a:defRPr sz="2850" b="1">
                <a:solidFill>
                  <a:srgbClr val="087F83"/>
                </a:solidFill>
                <a:latin typeface="Arial"/>
                <a:ea typeface="Arial"/>
                <a:cs typeface="Arial"/>
              </a:defRPr>
            </a:lvl9pPr>
          </a:lstStyle>
          <a:p xmlns:a="http://schemas.openxmlformats.org/drawingml/2006/main">
            <a:pPr algn="l">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((1.9)² + 3 − 7) / (−0.1) = 3.9</a:t>
            </a:r>
          </a:p>
        </p:txBody>
      </p:sp>
      <p:sp>
        <p:nvSpPr>
          <p:cNvPr id="18" name="body">
            <a:extLst xmlns:a="http://schemas.openxmlformats.org/drawingml/2006/main">
              <a:ext uri="{FF2B5EF4-FFF2-40B4-BE49-F238E27FC236}">
                <a16:creationId xmlns:a16="http://schemas.microsoft.com/office/drawing/2014/main" id="{9900217C-B56E-473F-A382-F5971B41463A}"/>
              </a:ext>
            </a:extLst>
          </p:cNvPr>
          <p:cNvSpPr>
            <a:spLocks xmlns:a="http://schemas.openxmlformats.org/drawingml/2006/main" noGrp="1"/>
          </p:cNvSpPr>
          <p:nvPr/>
        </p:nvSpPr>
        <p:spPr>
          <a:xfrm xmlns:a="http://schemas.openxmlformats.org/drawingml/2006/main">
            <a:off x="590550" y="5581650"/>
            <a:ext cx="107632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416B91"/>
                </a:solidFill>
                <a:latin typeface="Arial"/>
                <a:ea typeface="Arial"/>
                <a:cs typeface="Arial"/>
              </a:defRPr>
            </a:defPPr>
            <a:lvl1pPr algn="l">
              <a:defRPr sz="2175" b="0">
                <a:solidFill>
                  <a:srgbClr val="416B91"/>
                </a:solidFill>
                <a:latin typeface="Arial"/>
                <a:ea typeface="Arial"/>
                <a:cs typeface="Arial"/>
              </a:defRPr>
            </a:lvl1pPr>
            <a:lvl2pPr algn="l">
              <a:defRPr sz="2175" b="0">
                <a:solidFill>
                  <a:srgbClr val="416B91"/>
                </a:solidFill>
                <a:latin typeface="Arial"/>
                <a:ea typeface="Arial"/>
                <a:cs typeface="Arial"/>
              </a:defRPr>
            </a:lvl2pPr>
            <a:lvl3pPr algn="l">
              <a:defRPr sz="2175" b="0">
                <a:solidFill>
                  <a:srgbClr val="416B91"/>
                </a:solidFill>
                <a:latin typeface="Arial"/>
                <a:ea typeface="Arial"/>
                <a:cs typeface="Arial"/>
              </a:defRPr>
            </a:lvl3pPr>
            <a:lvl4pPr algn="l">
              <a:defRPr sz="2175" b="0">
                <a:solidFill>
                  <a:srgbClr val="416B91"/>
                </a:solidFill>
                <a:latin typeface="Arial"/>
                <a:ea typeface="Arial"/>
                <a:cs typeface="Arial"/>
              </a:defRPr>
            </a:lvl4pPr>
            <a:lvl5pPr algn="l">
              <a:defRPr sz="2175" b="0">
                <a:solidFill>
                  <a:srgbClr val="416B91"/>
                </a:solidFill>
                <a:latin typeface="Arial"/>
                <a:ea typeface="Arial"/>
                <a:cs typeface="Arial"/>
              </a:defRPr>
            </a:lvl5pPr>
            <a:lvl6pPr algn="l">
              <a:defRPr sz="2175" b="0">
                <a:solidFill>
                  <a:srgbClr val="416B91"/>
                </a:solidFill>
                <a:latin typeface="Arial"/>
                <a:ea typeface="Arial"/>
                <a:cs typeface="Arial"/>
              </a:defRPr>
            </a:lvl6pPr>
            <a:lvl7pPr algn="l">
              <a:defRPr sz="2175" b="0">
                <a:solidFill>
                  <a:srgbClr val="416B91"/>
                </a:solidFill>
                <a:latin typeface="Arial"/>
                <a:ea typeface="Arial"/>
                <a:cs typeface="Arial"/>
              </a:defRPr>
            </a:lvl7pPr>
            <a:lvl8pPr algn="l">
              <a:defRPr sz="2175" b="0">
                <a:solidFill>
                  <a:srgbClr val="416B91"/>
                </a:solidFill>
                <a:latin typeface="Arial"/>
                <a:ea typeface="Arial"/>
                <a:cs typeface="Arial"/>
              </a:defRPr>
            </a:lvl8pPr>
            <a:lvl9pPr algn="l">
              <a:defRPr sz="2175" b="0">
                <a:solidFill>
                  <a:srgbClr val="416B91"/>
                </a:solidFill>
                <a:latin typeface="Arial"/>
                <a:ea typeface="Arial"/>
                <a:cs typeface="Arial"/>
              </a:defRPr>
            </a:lvl9pPr>
          </a:lstStyle>
          <a:p xmlns:a="http://schemas.openxmlformats.org/drawingml/2006/main">
            <a:pPr algn="l">
              <a:lnSpc>
                <a:spcPct val="112000"/>
              </a:lnSpc>
              <a:buNone/>
              <a:defRPr sz="2175" b="0">
                <a:solidFill>
                  <a:srgbClr val="416B91"/>
                </a:solidFill>
                <a:latin typeface="Arial"/>
                <a:ea typeface="Arial"/>
                <a:cs typeface="Arial"/>
              </a:defRPr>
            </a:pPr>
            <a:r>
              <a:rPr sz="2175" b="0">
                <a:solidFill>
                  <a:srgbClr val="416B91"/>
                </a:solidFill>
                <a:latin typeface="Arial"/>
                <a:ea typeface="Arial"/>
                <a:cs typeface="Arial"/>
              </a:rPr>
              <a:t>The values suggest a limiting rate near 4.</a:t>
            </a:r>
          </a:p>
        </p:txBody>
      </p:sp>
    </p:spTree>
    <p:extLst>
      <p:ext uri="{BB962C8B-B14F-4D97-AF65-F5344CB8AC3E}">
        <p14:creationId xmlns:p14="http://schemas.microsoft.com/office/powerpoint/2010/main" val="1708767225"/>
      </p:ext>
    </p:extLst>
  </p:cSld>
</p:sld>
</file>

<file path=ppt/slides/slide1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4(b): why the rates approach 4</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14</a:t>
            </a:r>
          </a:p>
        </p:txBody>
      </p:sp>
      <p:sp>
        <p:nvSpPr>
          <p:cNvPr id="15" name="equation">
            <a:extLst xmlns:a="http://schemas.openxmlformats.org/drawingml/2006/main">
              <a:ext uri="{FF2B5EF4-FFF2-40B4-BE49-F238E27FC236}">
                <a16:creationId xmlns:a16="http://schemas.microsoft.com/office/drawing/2014/main" id="{3651616B-E40C-4F0F-A4C8-3DE9D6B69321}"/>
              </a:ext>
            </a:extLst>
          </p:cNvPr>
          <p:cNvSpPr>
            <a:spLocks xmlns:a="http://schemas.openxmlformats.org/drawingml/2006/main" noGrp="1"/>
          </p:cNvSpPr>
          <p:nvPr/>
        </p:nvSpPr>
        <p:spPr>
          <a:xfrm xmlns:a="http://schemas.openxmlformats.org/drawingml/2006/main">
            <a:off x="590550" y="2009775"/>
            <a:ext cx="1076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150" b="1">
                <a:solidFill>
                  <a:srgbClr val="172D34"/>
                </a:solidFill>
                <a:latin typeface="Arial"/>
                <a:ea typeface="Arial"/>
                <a:cs typeface="Arial"/>
              </a:defRPr>
            </a:defPPr>
            <a:lvl1pPr algn="l">
              <a:defRPr sz="3150" b="1">
                <a:solidFill>
                  <a:srgbClr val="172D34"/>
                </a:solidFill>
                <a:latin typeface="Arial"/>
                <a:ea typeface="Arial"/>
                <a:cs typeface="Arial"/>
              </a:defRPr>
            </a:lvl1pPr>
            <a:lvl2pPr algn="l">
              <a:defRPr sz="3150" b="1">
                <a:solidFill>
                  <a:srgbClr val="172D34"/>
                </a:solidFill>
                <a:latin typeface="Arial"/>
                <a:ea typeface="Arial"/>
                <a:cs typeface="Arial"/>
              </a:defRPr>
            </a:lvl2pPr>
            <a:lvl3pPr algn="l">
              <a:defRPr sz="3150" b="1">
                <a:solidFill>
                  <a:srgbClr val="172D34"/>
                </a:solidFill>
                <a:latin typeface="Arial"/>
                <a:ea typeface="Arial"/>
                <a:cs typeface="Arial"/>
              </a:defRPr>
            </a:lvl3pPr>
            <a:lvl4pPr algn="l">
              <a:defRPr sz="3150" b="1">
                <a:solidFill>
                  <a:srgbClr val="172D34"/>
                </a:solidFill>
                <a:latin typeface="Arial"/>
                <a:ea typeface="Arial"/>
                <a:cs typeface="Arial"/>
              </a:defRPr>
            </a:lvl4pPr>
            <a:lvl5pPr algn="l">
              <a:defRPr sz="3150" b="1">
                <a:solidFill>
                  <a:srgbClr val="172D34"/>
                </a:solidFill>
                <a:latin typeface="Arial"/>
                <a:ea typeface="Arial"/>
                <a:cs typeface="Arial"/>
              </a:defRPr>
            </a:lvl5pPr>
            <a:lvl6pPr algn="l">
              <a:defRPr sz="3150" b="1">
                <a:solidFill>
                  <a:srgbClr val="172D34"/>
                </a:solidFill>
                <a:latin typeface="Arial"/>
                <a:ea typeface="Arial"/>
                <a:cs typeface="Arial"/>
              </a:defRPr>
            </a:lvl6pPr>
            <a:lvl7pPr algn="l">
              <a:defRPr sz="3150" b="1">
                <a:solidFill>
                  <a:srgbClr val="172D34"/>
                </a:solidFill>
                <a:latin typeface="Arial"/>
                <a:ea typeface="Arial"/>
                <a:cs typeface="Arial"/>
              </a:defRPr>
            </a:lvl7pPr>
            <a:lvl8pPr algn="l">
              <a:defRPr sz="3150" b="1">
                <a:solidFill>
                  <a:srgbClr val="172D34"/>
                </a:solidFill>
                <a:latin typeface="Arial"/>
                <a:ea typeface="Arial"/>
                <a:cs typeface="Arial"/>
              </a:defRPr>
            </a:lvl8pPr>
            <a:lvl9pPr algn="l">
              <a:defRPr sz="3150" b="1">
                <a:solidFill>
                  <a:srgbClr val="172D34"/>
                </a:solidFill>
                <a:latin typeface="Arial"/>
                <a:ea typeface="Arial"/>
                <a:cs typeface="Arial"/>
              </a:defRPr>
            </a:lvl9pPr>
          </a:lstStyle>
          <a:p xmlns:a="http://schemas.openxmlformats.org/drawingml/2006/main">
            <a:pPr algn="l">
              <a:lnSpc>
                <a:spcPct val="112000"/>
              </a:lnSpc>
              <a:buNone/>
              <a:defRPr sz="3150" b="1">
                <a:solidFill>
                  <a:srgbClr val="172D34"/>
                </a:solidFill>
                <a:latin typeface="Arial"/>
                <a:ea typeface="Arial"/>
                <a:cs typeface="Arial"/>
              </a:defRPr>
            </a:pPr>
            <a:r>
              <a:rPr sz="3150" b="1">
                <a:solidFill>
                  <a:srgbClr val="172D34"/>
                </a:solidFill>
                <a:latin typeface="Arial"/>
                <a:ea typeface="Arial"/>
                <a:cs typeface="Arial"/>
              </a:rPr>
              <a:t>((2 + h)² + 3 − 7) / h</a:t>
            </a:r>
          </a:p>
        </p:txBody>
      </p:sp>
      <p:sp>
        <p:nvSpPr>
          <p:cNvPr id="16" name="equation">
            <a:extLst xmlns:a="http://schemas.openxmlformats.org/drawingml/2006/main">
              <a:ext uri="{FF2B5EF4-FFF2-40B4-BE49-F238E27FC236}">
                <a16:creationId xmlns:a16="http://schemas.microsoft.com/office/drawing/2014/main" id="{4DEA1663-3415-4A40-98F4-98AD889FDE42}"/>
              </a:ext>
            </a:extLst>
          </p:cNvPr>
          <p:cNvSpPr>
            <a:spLocks xmlns:a="http://schemas.openxmlformats.org/drawingml/2006/main" noGrp="1"/>
          </p:cNvSpPr>
          <p:nvPr/>
        </p:nvSpPr>
        <p:spPr>
          <a:xfrm xmlns:a="http://schemas.openxmlformats.org/drawingml/2006/main">
            <a:off x="590550" y="2857500"/>
            <a:ext cx="1076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150" b="1">
                <a:solidFill>
                  <a:srgbClr val="172D34"/>
                </a:solidFill>
                <a:latin typeface="Arial"/>
                <a:ea typeface="Arial"/>
                <a:cs typeface="Arial"/>
              </a:defRPr>
            </a:defPPr>
            <a:lvl1pPr algn="l">
              <a:defRPr sz="3150" b="1">
                <a:solidFill>
                  <a:srgbClr val="172D34"/>
                </a:solidFill>
                <a:latin typeface="Arial"/>
                <a:ea typeface="Arial"/>
                <a:cs typeface="Arial"/>
              </a:defRPr>
            </a:lvl1pPr>
            <a:lvl2pPr algn="l">
              <a:defRPr sz="3150" b="1">
                <a:solidFill>
                  <a:srgbClr val="172D34"/>
                </a:solidFill>
                <a:latin typeface="Arial"/>
                <a:ea typeface="Arial"/>
                <a:cs typeface="Arial"/>
              </a:defRPr>
            </a:lvl2pPr>
            <a:lvl3pPr algn="l">
              <a:defRPr sz="3150" b="1">
                <a:solidFill>
                  <a:srgbClr val="172D34"/>
                </a:solidFill>
                <a:latin typeface="Arial"/>
                <a:ea typeface="Arial"/>
                <a:cs typeface="Arial"/>
              </a:defRPr>
            </a:lvl3pPr>
            <a:lvl4pPr algn="l">
              <a:defRPr sz="3150" b="1">
                <a:solidFill>
                  <a:srgbClr val="172D34"/>
                </a:solidFill>
                <a:latin typeface="Arial"/>
                <a:ea typeface="Arial"/>
                <a:cs typeface="Arial"/>
              </a:defRPr>
            </a:lvl4pPr>
            <a:lvl5pPr algn="l">
              <a:defRPr sz="3150" b="1">
                <a:solidFill>
                  <a:srgbClr val="172D34"/>
                </a:solidFill>
                <a:latin typeface="Arial"/>
                <a:ea typeface="Arial"/>
                <a:cs typeface="Arial"/>
              </a:defRPr>
            </a:lvl5pPr>
            <a:lvl6pPr algn="l">
              <a:defRPr sz="3150" b="1">
                <a:solidFill>
                  <a:srgbClr val="172D34"/>
                </a:solidFill>
                <a:latin typeface="Arial"/>
                <a:ea typeface="Arial"/>
                <a:cs typeface="Arial"/>
              </a:defRPr>
            </a:lvl6pPr>
            <a:lvl7pPr algn="l">
              <a:defRPr sz="3150" b="1">
                <a:solidFill>
                  <a:srgbClr val="172D34"/>
                </a:solidFill>
                <a:latin typeface="Arial"/>
                <a:ea typeface="Arial"/>
                <a:cs typeface="Arial"/>
              </a:defRPr>
            </a:lvl7pPr>
            <a:lvl8pPr algn="l">
              <a:defRPr sz="3150" b="1">
                <a:solidFill>
                  <a:srgbClr val="172D34"/>
                </a:solidFill>
                <a:latin typeface="Arial"/>
                <a:ea typeface="Arial"/>
                <a:cs typeface="Arial"/>
              </a:defRPr>
            </a:lvl8pPr>
            <a:lvl9pPr algn="l">
              <a:defRPr sz="3150" b="1">
                <a:solidFill>
                  <a:srgbClr val="172D34"/>
                </a:solidFill>
                <a:latin typeface="Arial"/>
                <a:ea typeface="Arial"/>
                <a:cs typeface="Arial"/>
              </a:defRPr>
            </a:lvl9pPr>
          </a:lstStyle>
          <a:p xmlns:a="http://schemas.openxmlformats.org/drawingml/2006/main">
            <a:pPr algn="l">
              <a:lnSpc>
                <a:spcPct val="112000"/>
              </a:lnSpc>
              <a:buNone/>
              <a:defRPr sz="3150" b="1">
                <a:solidFill>
                  <a:srgbClr val="172D34"/>
                </a:solidFill>
                <a:latin typeface="Arial"/>
                <a:ea typeface="Arial"/>
                <a:cs typeface="Arial"/>
              </a:defRPr>
            </a:pPr>
            <a:r>
              <a:rPr sz="3150" b="1">
                <a:solidFill>
                  <a:srgbClr val="172D34"/>
                </a:solidFill>
                <a:latin typeface="Arial"/>
                <a:ea typeface="Arial"/>
                <a:cs typeface="Arial"/>
              </a:rPr>
              <a:t>= (4h + h²) / h</a:t>
            </a:r>
          </a:p>
        </p:txBody>
      </p:sp>
      <p:sp>
        <p:nvSpPr>
          <p:cNvPr id="17" name="equation">
            <a:extLst xmlns:a="http://schemas.openxmlformats.org/drawingml/2006/main">
              <a:ext uri="{FF2B5EF4-FFF2-40B4-BE49-F238E27FC236}">
                <a16:creationId xmlns:a16="http://schemas.microsoft.com/office/drawing/2014/main" id="{F6990D69-4BCE-4ACC-9D24-8FC57DFDB591}"/>
              </a:ext>
            </a:extLst>
          </p:cNvPr>
          <p:cNvSpPr>
            <a:spLocks xmlns:a="http://schemas.openxmlformats.org/drawingml/2006/main" noGrp="1"/>
          </p:cNvSpPr>
          <p:nvPr/>
        </p:nvSpPr>
        <p:spPr>
          <a:xfrm xmlns:a="http://schemas.openxmlformats.org/drawingml/2006/main">
            <a:off x="590550" y="3705225"/>
            <a:ext cx="1076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150" b="1">
                <a:solidFill>
                  <a:srgbClr val="087F83"/>
                </a:solidFill>
                <a:latin typeface="Arial"/>
                <a:ea typeface="Arial"/>
                <a:cs typeface="Arial"/>
              </a:defRPr>
            </a:defPPr>
            <a:lvl1pPr algn="l">
              <a:defRPr sz="3150" b="1">
                <a:solidFill>
                  <a:srgbClr val="087F83"/>
                </a:solidFill>
                <a:latin typeface="Arial"/>
                <a:ea typeface="Arial"/>
                <a:cs typeface="Arial"/>
              </a:defRPr>
            </a:lvl1pPr>
            <a:lvl2pPr algn="l">
              <a:defRPr sz="3150" b="1">
                <a:solidFill>
                  <a:srgbClr val="087F83"/>
                </a:solidFill>
                <a:latin typeface="Arial"/>
                <a:ea typeface="Arial"/>
                <a:cs typeface="Arial"/>
              </a:defRPr>
            </a:lvl2pPr>
            <a:lvl3pPr algn="l">
              <a:defRPr sz="3150" b="1">
                <a:solidFill>
                  <a:srgbClr val="087F83"/>
                </a:solidFill>
                <a:latin typeface="Arial"/>
                <a:ea typeface="Arial"/>
                <a:cs typeface="Arial"/>
              </a:defRPr>
            </a:lvl3pPr>
            <a:lvl4pPr algn="l">
              <a:defRPr sz="3150" b="1">
                <a:solidFill>
                  <a:srgbClr val="087F83"/>
                </a:solidFill>
                <a:latin typeface="Arial"/>
                <a:ea typeface="Arial"/>
                <a:cs typeface="Arial"/>
              </a:defRPr>
            </a:lvl4pPr>
            <a:lvl5pPr algn="l">
              <a:defRPr sz="3150" b="1">
                <a:solidFill>
                  <a:srgbClr val="087F83"/>
                </a:solidFill>
                <a:latin typeface="Arial"/>
                <a:ea typeface="Arial"/>
                <a:cs typeface="Arial"/>
              </a:defRPr>
            </a:lvl5pPr>
            <a:lvl6pPr algn="l">
              <a:defRPr sz="3150" b="1">
                <a:solidFill>
                  <a:srgbClr val="087F83"/>
                </a:solidFill>
                <a:latin typeface="Arial"/>
                <a:ea typeface="Arial"/>
                <a:cs typeface="Arial"/>
              </a:defRPr>
            </a:lvl6pPr>
            <a:lvl7pPr algn="l">
              <a:defRPr sz="3150" b="1">
                <a:solidFill>
                  <a:srgbClr val="087F83"/>
                </a:solidFill>
                <a:latin typeface="Arial"/>
                <a:ea typeface="Arial"/>
                <a:cs typeface="Arial"/>
              </a:defRPr>
            </a:lvl7pPr>
            <a:lvl8pPr algn="l">
              <a:defRPr sz="3150" b="1">
                <a:solidFill>
                  <a:srgbClr val="087F83"/>
                </a:solidFill>
                <a:latin typeface="Arial"/>
                <a:ea typeface="Arial"/>
                <a:cs typeface="Arial"/>
              </a:defRPr>
            </a:lvl8pPr>
            <a:lvl9pPr algn="l">
              <a:defRPr sz="3150" b="1">
                <a:solidFill>
                  <a:srgbClr val="087F83"/>
                </a:solidFill>
                <a:latin typeface="Arial"/>
                <a:ea typeface="Arial"/>
                <a:cs typeface="Arial"/>
              </a:defRPr>
            </a:lvl9pPr>
          </a:lstStyle>
          <a:p xmlns:a="http://schemas.openxmlformats.org/drawingml/2006/main">
            <a:pPr algn="l">
              <a:lnSpc>
                <a:spcPct val="112000"/>
              </a:lnSpc>
              <a:buNone/>
              <a:defRPr sz="3150" b="1">
                <a:solidFill>
                  <a:srgbClr val="087F83"/>
                </a:solidFill>
                <a:latin typeface="Arial"/>
                <a:ea typeface="Arial"/>
                <a:cs typeface="Arial"/>
              </a:defRPr>
            </a:pPr>
            <a:r>
              <a:rPr sz="3150" b="1">
                <a:solidFill>
                  <a:srgbClr val="087F83"/>
                </a:solidFill>
                <a:latin typeface="Arial"/>
                <a:ea typeface="Arial"/>
                <a:cs typeface="Arial"/>
              </a:rPr>
              <a:t>= 4 + h,     h ≠ 0</a:t>
            </a:r>
          </a:p>
        </p:txBody>
      </p:sp>
      <p:sp>
        <p:nvSpPr>
          <p:cNvPr id="18" name="body">
            <a:extLst xmlns:a="http://schemas.openxmlformats.org/drawingml/2006/main">
              <a:ext uri="{FF2B5EF4-FFF2-40B4-BE49-F238E27FC236}">
                <a16:creationId xmlns:a16="http://schemas.microsoft.com/office/drawing/2014/main" id="{5872545B-FBA0-480A-A86D-41F4DF130450}"/>
              </a:ext>
            </a:extLst>
          </p:cNvPr>
          <p:cNvSpPr>
            <a:spLocks xmlns:a="http://schemas.openxmlformats.org/drawingml/2006/main" noGrp="1"/>
          </p:cNvSpPr>
          <p:nvPr/>
        </p:nvSpPr>
        <p:spPr>
          <a:xfrm xmlns:a="http://schemas.openxmlformats.org/drawingml/2006/main">
            <a:off x="590550" y="4667250"/>
            <a:ext cx="1076325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72D34"/>
                </a:solidFill>
                <a:latin typeface="Arial"/>
                <a:ea typeface="Arial"/>
                <a:cs typeface="Arial"/>
              </a:defRPr>
            </a:defPPr>
            <a:lvl1pPr algn="l">
              <a:defRPr sz="2475" b="0">
                <a:solidFill>
                  <a:srgbClr val="172D34"/>
                </a:solidFill>
                <a:latin typeface="Arial"/>
                <a:ea typeface="Arial"/>
                <a:cs typeface="Arial"/>
              </a:defRPr>
            </a:lvl1pPr>
            <a:lvl2pPr algn="l">
              <a:defRPr sz="2475" b="0">
                <a:solidFill>
                  <a:srgbClr val="172D34"/>
                </a:solidFill>
                <a:latin typeface="Arial"/>
                <a:ea typeface="Arial"/>
                <a:cs typeface="Arial"/>
              </a:defRPr>
            </a:lvl2pPr>
            <a:lvl3pPr algn="l">
              <a:defRPr sz="2475" b="0">
                <a:solidFill>
                  <a:srgbClr val="172D34"/>
                </a:solidFill>
                <a:latin typeface="Arial"/>
                <a:ea typeface="Arial"/>
                <a:cs typeface="Arial"/>
              </a:defRPr>
            </a:lvl3pPr>
            <a:lvl4pPr algn="l">
              <a:defRPr sz="2475" b="0">
                <a:solidFill>
                  <a:srgbClr val="172D34"/>
                </a:solidFill>
                <a:latin typeface="Arial"/>
                <a:ea typeface="Arial"/>
                <a:cs typeface="Arial"/>
              </a:defRPr>
            </a:lvl4pPr>
            <a:lvl5pPr algn="l">
              <a:defRPr sz="2475" b="0">
                <a:solidFill>
                  <a:srgbClr val="172D34"/>
                </a:solidFill>
                <a:latin typeface="Arial"/>
                <a:ea typeface="Arial"/>
                <a:cs typeface="Arial"/>
              </a:defRPr>
            </a:lvl5pPr>
            <a:lvl6pPr algn="l">
              <a:defRPr sz="2475" b="0">
                <a:solidFill>
                  <a:srgbClr val="172D34"/>
                </a:solidFill>
                <a:latin typeface="Arial"/>
                <a:ea typeface="Arial"/>
                <a:cs typeface="Arial"/>
              </a:defRPr>
            </a:lvl6pPr>
            <a:lvl7pPr algn="l">
              <a:defRPr sz="2475" b="0">
                <a:solidFill>
                  <a:srgbClr val="172D34"/>
                </a:solidFill>
                <a:latin typeface="Arial"/>
                <a:ea typeface="Arial"/>
                <a:cs typeface="Arial"/>
              </a:defRPr>
            </a:lvl7pPr>
            <a:lvl8pPr algn="l">
              <a:defRPr sz="2475" b="0">
                <a:solidFill>
                  <a:srgbClr val="172D34"/>
                </a:solidFill>
                <a:latin typeface="Arial"/>
                <a:ea typeface="Arial"/>
                <a:cs typeface="Arial"/>
              </a:defRPr>
            </a:lvl8pPr>
            <a:lvl9pPr algn="l">
              <a:defRPr sz="2475" b="0">
                <a:solidFill>
                  <a:srgbClr val="172D34"/>
                </a:solidFill>
                <a:latin typeface="Arial"/>
                <a:ea typeface="Arial"/>
                <a:cs typeface="Arial"/>
              </a:defRPr>
            </a:lvl9pPr>
          </a:lstStyle>
          <a:p xmlns:a="http://schemas.openxmlformats.org/drawingml/2006/main">
            <a:pPr algn="l">
              <a:lnSpc>
                <a:spcPct val="112000"/>
              </a:lnSpc>
              <a:buNone/>
              <a:defRPr sz="2475" b="0">
                <a:solidFill>
                  <a:srgbClr val="172D34"/>
                </a:solidFill>
                <a:latin typeface="Arial"/>
                <a:ea typeface="Arial"/>
                <a:cs typeface="Arial"/>
              </a:defRPr>
            </a:pPr>
            <a:r>
              <a:rPr sz="2475" b="0">
                <a:solidFill>
                  <a:srgbClr val="172D34"/>
                </a:solidFill>
                <a:latin typeface="Arial"/>
                <a:ea typeface="Arial"/>
                <a:cs typeface="Arial"/>
              </a:rPr>
              <a:t>As h gets closer to zero, the average rate approaches 4.</a:t>
            </a:r>
          </a:p>
        </p:txBody>
      </p:sp>
      <p:sp>
        <p:nvSpPr>
          <p:cNvPr id="19" name="body">
            <a:extLst xmlns:a="http://schemas.openxmlformats.org/drawingml/2006/main">
              <a:ext uri="{FF2B5EF4-FFF2-40B4-BE49-F238E27FC236}">
                <a16:creationId xmlns:a16="http://schemas.microsoft.com/office/drawing/2014/main" id="{CF3B3238-6CE6-48BF-B4A5-38C3F4D12256}"/>
              </a:ext>
            </a:extLst>
          </p:cNvPr>
          <p:cNvSpPr>
            <a:spLocks xmlns:a="http://schemas.openxmlformats.org/drawingml/2006/main" noGrp="1"/>
          </p:cNvSpPr>
          <p:nvPr/>
        </p:nvSpPr>
        <p:spPr>
          <a:xfrm xmlns:a="http://schemas.openxmlformats.org/drawingml/2006/main">
            <a:off x="590550" y="5572125"/>
            <a:ext cx="107632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087F83"/>
                </a:solidFill>
                <a:latin typeface="Arial"/>
                <a:ea typeface="Arial"/>
                <a:cs typeface="Arial"/>
              </a:defRPr>
            </a:defPPr>
            <a:lvl1pPr algn="l">
              <a:defRPr sz="2175" b="1">
                <a:solidFill>
                  <a:srgbClr val="087F83"/>
                </a:solidFill>
                <a:latin typeface="Arial"/>
                <a:ea typeface="Arial"/>
                <a:cs typeface="Arial"/>
              </a:defRPr>
            </a:lvl1pPr>
            <a:lvl2pPr algn="l">
              <a:defRPr sz="2175" b="1">
                <a:solidFill>
                  <a:srgbClr val="087F83"/>
                </a:solidFill>
                <a:latin typeface="Arial"/>
                <a:ea typeface="Arial"/>
                <a:cs typeface="Arial"/>
              </a:defRPr>
            </a:lvl2pPr>
            <a:lvl3pPr algn="l">
              <a:defRPr sz="2175" b="1">
                <a:solidFill>
                  <a:srgbClr val="087F83"/>
                </a:solidFill>
                <a:latin typeface="Arial"/>
                <a:ea typeface="Arial"/>
                <a:cs typeface="Arial"/>
              </a:defRPr>
            </a:lvl3pPr>
            <a:lvl4pPr algn="l">
              <a:defRPr sz="2175" b="1">
                <a:solidFill>
                  <a:srgbClr val="087F83"/>
                </a:solidFill>
                <a:latin typeface="Arial"/>
                <a:ea typeface="Arial"/>
                <a:cs typeface="Arial"/>
              </a:defRPr>
            </a:lvl4pPr>
            <a:lvl5pPr algn="l">
              <a:defRPr sz="2175" b="1">
                <a:solidFill>
                  <a:srgbClr val="087F83"/>
                </a:solidFill>
                <a:latin typeface="Arial"/>
                <a:ea typeface="Arial"/>
                <a:cs typeface="Arial"/>
              </a:defRPr>
            </a:lvl5pPr>
            <a:lvl6pPr algn="l">
              <a:defRPr sz="2175" b="1">
                <a:solidFill>
                  <a:srgbClr val="087F83"/>
                </a:solidFill>
                <a:latin typeface="Arial"/>
                <a:ea typeface="Arial"/>
                <a:cs typeface="Arial"/>
              </a:defRPr>
            </a:lvl6pPr>
            <a:lvl7pPr algn="l">
              <a:defRPr sz="2175" b="1">
                <a:solidFill>
                  <a:srgbClr val="087F83"/>
                </a:solidFill>
                <a:latin typeface="Arial"/>
                <a:ea typeface="Arial"/>
                <a:cs typeface="Arial"/>
              </a:defRPr>
            </a:lvl7pPr>
            <a:lvl8pPr algn="l">
              <a:defRPr sz="2175" b="1">
                <a:solidFill>
                  <a:srgbClr val="087F83"/>
                </a:solidFill>
                <a:latin typeface="Arial"/>
                <a:ea typeface="Arial"/>
                <a:cs typeface="Arial"/>
              </a:defRPr>
            </a:lvl8pPr>
            <a:lvl9pPr algn="l">
              <a:defRPr sz="2175" b="1">
                <a:solidFill>
                  <a:srgbClr val="087F83"/>
                </a:solidFill>
                <a:latin typeface="Arial"/>
                <a:ea typeface="Arial"/>
                <a:cs typeface="Arial"/>
              </a:defRPr>
            </a:lvl9pPr>
          </a:lstStyle>
          <a:p xmlns:a="http://schemas.openxmlformats.org/drawingml/2006/main">
            <a:pPr algn="l">
              <a:lnSpc>
                <a:spcPct val="112000"/>
              </a:lnSpc>
              <a:buNone/>
              <a:defRPr sz="2175" b="1">
                <a:solidFill>
                  <a:srgbClr val="087F83"/>
                </a:solidFill>
                <a:latin typeface="Arial"/>
                <a:ea typeface="Arial"/>
                <a:cs typeface="Arial"/>
              </a:defRPr>
            </a:pPr>
            <a:r>
              <a:rPr sz="2175" b="1">
                <a:solidFill>
                  <a:srgbClr val="087F83"/>
                </a:solidFill>
                <a:latin typeface="Arial"/>
                <a:ea typeface="Arial"/>
                <a:cs typeface="Arial"/>
              </a:rPr>
              <a:t>Instantaneous rate: 4     Function value: f(2) = 7</a:t>
            </a:r>
          </a:p>
        </p:txBody>
      </p:sp>
    </p:spTree>
    <p:extLst>
      <p:ext uri="{BB962C8B-B14F-4D97-AF65-F5344CB8AC3E}">
        <p14:creationId xmlns:p14="http://schemas.microsoft.com/office/powerpoint/2010/main" val="1708767225"/>
      </p:ext>
    </p:extLst>
  </p:cSld>
</p:sld>
</file>

<file path=ppt/slides/slide1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Limit and tangent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15</a:t>
            </a:r>
          </a:p>
        </p:txBody>
      </p:sp>
      <p:sp>
        <p:nvSpPr>
          <p:cNvPr id="15" name="term">
            <a:extLst xmlns:a="http://schemas.openxmlformats.org/drawingml/2006/main">
              <a:ext uri="{FF2B5EF4-FFF2-40B4-BE49-F238E27FC236}">
                <a16:creationId xmlns:a16="http://schemas.microsoft.com/office/drawing/2014/main" id="{F48EDD2A-0294-4871-BD73-1EAA8AF690D4}"/>
              </a:ext>
            </a:extLst>
          </p:cNvPr>
          <p:cNvSpPr>
            <a:spLocks xmlns:a="http://schemas.openxmlformats.org/drawingml/2006/main" noGrp="1"/>
          </p:cNvSpPr>
          <p:nvPr/>
        </p:nvSpPr>
        <p:spPr>
          <a:xfrm xmlns:a="http://schemas.openxmlformats.org/drawingml/2006/main">
            <a:off x="590550" y="2009775"/>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LIMIT</a:t>
            </a:r>
          </a:p>
        </p:txBody>
      </p:sp>
      <p:sp>
        <p:nvSpPr>
          <p:cNvPr id="16" name="body">
            <a:extLst xmlns:a="http://schemas.openxmlformats.org/drawingml/2006/main">
              <a:ext uri="{FF2B5EF4-FFF2-40B4-BE49-F238E27FC236}">
                <a16:creationId xmlns:a16="http://schemas.microsoft.com/office/drawing/2014/main" id="{D5376751-00C5-4FA5-8221-8EC856AEC1DA}"/>
              </a:ext>
            </a:extLst>
          </p:cNvPr>
          <p:cNvSpPr>
            <a:spLocks xmlns:a="http://schemas.openxmlformats.org/drawingml/2006/main" noGrp="1"/>
          </p:cNvSpPr>
          <p:nvPr/>
        </p:nvSpPr>
        <p:spPr>
          <a:xfrm xmlns:a="http://schemas.openxmlformats.org/drawingml/2006/main">
            <a:off x="590550" y="2466975"/>
            <a:ext cx="5095875"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A value that a quantity approaches.</a:t>
            </a:r>
          </a:p>
        </p:txBody>
      </p:sp>
      <p:sp>
        <p:nvSpPr>
          <p:cNvPr id="17" name="term">
            <a:extLst xmlns:a="http://schemas.openxmlformats.org/drawingml/2006/main">
              <a:ext uri="{FF2B5EF4-FFF2-40B4-BE49-F238E27FC236}">
                <a16:creationId xmlns:a16="http://schemas.microsoft.com/office/drawing/2014/main" id="{B1C139DE-500C-4956-8B1F-2289EE93208E}"/>
              </a:ext>
            </a:extLst>
          </p:cNvPr>
          <p:cNvSpPr>
            <a:spLocks xmlns:a="http://schemas.openxmlformats.org/drawingml/2006/main" noGrp="1"/>
          </p:cNvSpPr>
          <p:nvPr/>
        </p:nvSpPr>
        <p:spPr>
          <a:xfrm xmlns:a="http://schemas.openxmlformats.org/drawingml/2006/main">
            <a:off x="590550" y="3705225"/>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TANGENT LINE</a:t>
            </a:r>
          </a:p>
        </p:txBody>
      </p:sp>
      <p:sp>
        <p:nvSpPr>
          <p:cNvPr id="18" name="body">
            <a:extLst xmlns:a="http://schemas.openxmlformats.org/drawingml/2006/main">
              <a:ext uri="{FF2B5EF4-FFF2-40B4-BE49-F238E27FC236}">
                <a16:creationId xmlns:a16="http://schemas.microsoft.com/office/drawing/2014/main" id="{D0A0BE5B-69B6-4438-ACF4-0ED76502E32E}"/>
              </a:ext>
            </a:extLst>
          </p:cNvPr>
          <p:cNvSpPr>
            <a:spLocks xmlns:a="http://schemas.openxmlformats.org/drawingml/2006/main" noGrp="1"/>
          </p:cNvSpPr>
          <p:nvPr/>
        </p:nvSpPr>
        <p:spPr>
          <a:xfrm xmlns:a="http://schemas.openxmlformats.org/drawingml/2006/main">
            <a:off x="590550" y="4162425"/>
            <a:ext cx="509587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The line approached by secant lines</a:t>
            </a:r>
          </a:p>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at one fixed point.</a:t>
            </a:r>
          </a:p>
        </p:txBody>
      </p:sp>
      <p:graphicFrame>
        <p:nvGraphicFramePr>
          <p:cNvPr id="19" name="Chart">
            <a:extLst xmlns:a="http://schemas.openxmlformats.org/drawingml/2006/main">
              <a:ext uri="{FF2B5EF4-FFF2-40B4-BE49-F238E27FC236}">
                <a16:creationId xmlns:a16="http://schemas.microsoft.com/office/drawing/2014/main" id="{56276892-D34C-45C4-97E6-1FE5E0DA9C36}"/>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d61a3f97975c4c6f"/>
          </a:graphicData>
        </a:graphic>
      </p:graphicFrame>
      <p:sp>
        <p:nvSpPr>
          <p:cNvPr id="20" name="body">
            <a:extLst xmlns:a="http://schemas.openxmlformats.org/drawingml/2006/main">
              <a:ext uri="{FF2B5EF4-FFF2-40B4-BE49-F238E27FC236}">
                <a16:creationId xmlns:a16="http://schemas.microsoft.com/office/drawing/2014/main" id="{FB7DADC8-60B7-4B1F-AFE4-C97E28E14C9B}"/>
              </a:ext>
            </a:extLst>
          </p:cNvPr>
          <p:cNvSpPr>
            <a:spLocks xmlns:a="http://schemas.openxmlformats.org/drawingml/2006/main" noGrp="1"/>
          </p:cNvSpPr>
          <p:nvPr/>
        </p:nvSpPr>
        <p:spPr>
          <a:xfrm xmlns:a="http://schemas.openxmlformats.org/drawingml/2006/main">
            <a:off x="6191250" y="5705475"/>
            <a:ext cx="5191125" cy="33032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1">
                <a:solidFill>
                  <a:srgbClr val="087F83"/>
                </a:solidFill>
                <a:latin typeface="Arial"/>
                <a:ea typeface="Arial"/>
                <a:cs typeface="Arial"/>
              </a:defRPr>
            </a:defPPr>
            <a:lvl1pPr algn="l">
              <a:defRPr sz="1725" b="1">
                <a:solidFill>
                  <a:srgbClr val="087F83"/>
                </a:solidFill>
                <a:latin typeface="Arial"/>
                <a:ea typeface="Arial"/>
                <a:cs typeface="Arial"/>
              </a:defRPr>
            </a:lvl1pPr>
            <a:lvl2pPr algn="l">
              <a:defRPr sz="1725" b="1">
                <a:solidFill>
                  <a:srgbClr val="087F83"/>
                </a:solidFill>
                <a:latin typeface="Arial"/>
                <a:ea typeface="Arial"/>
                <a:cs typeface="Arial"/>
              </a:defRPr>
            </a:lvl2pPr>
            <a:lvl3pPr algn="l">
              <a:defRPr sz="1725" b="1">
                <a:solidFill>
                  <a:srgbClr val="087F83"/>
                </a:solidFill>
                <a:latin typeface="Arial"/>
                <a:ea typeface="Arial"/>
                <a:cs typeface="Arial"/>
              </a:defRPr>
            </a:lvl3pPr>
            <a:lvl4pPr algn="l">
              <a:defRPr sz="1725" b="1">
                <a:solidFill>
                  <a:srgbClr val="087F83"/>
                </a:solidFill>
                <a:latin typeface="Arial"/>
                <a:ea typeface="Arial"/>
                <a:cs typeface="Arial"/>
              </a:defRPr>
            </a:lvl4pPr>
            <a:lvl5pPr algn="l">
              <a:defRPr sz="1725" b="1">
                <a:solidFill>
                  <a:srgbClr val="087F83"/>
                </a:solidFill>
                <a:latin typeface="Arial"/>
                <a:ea typeface="Arial"/>
                <a:cs typeface="Arial"/>
              </a:defRPr>
            </a:lvl5pPr>
            <a:lvl6pPr algn="l">
              <a:defRPr sz="1725" b="1">
                <a:solidFill>
                  <a:srgbClr val="087F83"/>
                </a:solidFill>
                <a:latin typeface="Arial"/>
                <a:ea typeface="Arial"/>
                <a:cs typeface="Arial"/>
              </a:defRPr>
            </a:lvl6pPr>
            <a:lvl7pPr algn="l">
              <a:defRPr sz="1725" b="1">
                <a:solidFill>
                  <a:srgbClr val="087F83"/>
                </a:solidFill>
                <a:latin typeface="Arial"/>
                <a:ea typeface="Arial"/>
                <a:cs typeface="Arial"/>
              </a:defRPr>
            </a:lvl7pPr>
            <a:lvl8pPr algn="l">
              <a:defRPr sz="1725" b="1">
                <a:solidFill>
                  <a:srgbClr val="087F83"/>
                </a:solidFill>
                <a:latin typeface="Arial"/>
                <a:ea typeface="Arial"/>
                <a:cs typeface="Arial"/>
              </a:defRPr>
            </a:lvl8pPr>
            <a:lvl9pPr algn="l">
              <a:defRPr sz="1725" b="1">
                <a:solidFill>
                  <a:srgbClr val="087F83"/>
                </a:solidFill>
                <a:latin typeface="Arial"/>
                <a:ea typeface="Arial"/>
                <a:cs typeface="Arial"/>
              </a:defRPr>
            </a:lvl9pPr>
          </a:lstStyle>
          <a:p xmlns:a="http://schemas.openxmlformats.org/drawingml/2006/main">
            <a:pPr algn="l">
              <a:lnSpc>
                <a:spcPct val="112000"/>
              </a:lnSpc>
              <a:buNone/>
              <a:defRPr sz="1725" b="1">
                <a:solidFill>
                  <a:srgbClr val="087F83"/>
                </a:solidFill>
                <a:latin typeface="Arial"/>
                <a:ea typeface="Arial"/>
                <a:cs typeface="Arial"/>
              </a:defRPr>
            </a:pPr>
            <a:r>
              <a:rPr sz="1725" b="1">
                <a:solidFill>
                  <a:srgbClr val="087F83"/>
                </a:solidFill>
                <a:latin typeface="Arial"/>
                <a:ea typeface="Arial"/>
                <a:cs typeface="Arial"/>
              </a:rPr>
              <a:t>At x = 2: teal tangent slope = 4</a:t>
            </a:r>
          </a:p>
        </p:txBody>
      </p:sp>
    </p:spTree>
    <p:extLst>
      <p:ext uri="{BB962C8B-B14F-4D97-AF65-F5344CB8AC3E}">
        <p14:creationId xmlns:p14="http://schemas.microsoft.com/office/powerpoint/2010/main" val="1708767225"/>
      </p:ext>
    </p:extLst>
  </p:cSld>
</p:sld>
</file>

<file path=ppt/slides/slide1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5: a rate from a table</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16</a:t>
            </a:r>
          </a:p>
        </p:txBody>
      </p:sp>
      <p:sp>
        <p:nvSpPr>
          <p:cNvPr id="15" name="body">
            <a:extLst xmlns:a="http://schemas.openxmlformats.org/drawingml/2006/main">
              <a:ext uri="{FF2B5EF4-FFF2-40B4-BE49-F238E27FC236}">
                <a16:creationId xmlns:a16="http://schemas.microsoft.com/office/drawing/2014/main" id="{3D0A2B65-2888-4162-AA69-1D68A9DC8B29}"/>
              </a:ext>
            </a:extLst>
          </p:cNvPr>
          <p:cNvSpPr>
            <a:spLocks xmlns:a="http://schemas.openxmlformats.org/drawingml/2006/main" noGrp="1"/>
          </p:cNvSpPr>
          <p:nvPr/>
        </p:nvSpPr>
        <p:spPr>
          <a:xfrm xmlns:a="http://schemas.openxmlformats.org/drawingml/2006/main">
            <a:off x="590550" y="2009775"/>
            <a:ext cx="1076325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172D34"/>
                </a:solidFill>
                <a:latin typeface="Arial"/>
                <a:ea typeface="Arial"/>
                <a:cs typeface="Arial"/>
              </a:defRPr>
            </a:defPPr>
            <a:lvl1pPr algn="l">
              <a:defRPr sz="2475" b="1">
                <a:solidFill>
                  <a:srgbClr val="172D34"/>
                </a:solidFill>
                <a:latin typeface="Arial"/>
                <a:ea typeface="Arial"/>
                <a:cs typeface="Arial"/>
              </a:defRPr>
            </a:lvl1pPr>
            <a:lvl2pPr algn="l">
              <a:defRPr sz="2475" b="1">
                <a:solidFill>
                  <a:srgbClr val="172D34"/>
                </a:solidFill>
                <a:latin typeface="Arial"/>
                <a:ea typeface="Arial"/>
                <a:cs typeface="Arial"/>
              </a:defRPr>
            </a:lvl2pPr>
            <a:lvl3pPr algn="l">
              <a:defRPr sz="2475" b="1">
                <a:solidFill>
                  <a:srgbClr val="172D34"/>
                </a:solidFill>
                <a:latin typeface="Arial"/>
                <a:ea typeface="Arial"/>
                <a:cs typeface="Arial"/>
              </a:defRPr>
            </a:lvl3pPr>
            <a:lvl4pPr algn="l">
              <a:defRPr sz="2475" b="1">
                <a:solidFill>
                  <a:srgbClr val="172D34"/>
                </a:solidFill>
                <a:latin typeface="Arial"/>
                <a:ea typeface="Arial"/>
                <a:cs typeface="Arial"/>
              </a:defRPr>
            </a:lvl4pPr>
            <a:lvl5pPr algn="l">
              <a:defRPr sz="2475" b="1">
                <a:solidFill>
                  <a:srgbClr val="172D34"/>
                </a:solidFill>
                <a:latin typeface="Arial"/>
                <a:ea typeface="Arial"/>
                <a:cs typeface="Arial"/>
              </a:defRPr>
            </a:lvl5pPr>
            <a:lvl6pPr algn="l">
              <a:defRPr sz="2475" b="1">
                <a:solidFill>
                  <a:srgbClr val="172D34"/>
                </a:solidFill>
                <a:latin typeface="Arial"/>
                <a:ea typeface="Arial"/>
                <a:cs typeface="Arial"/>
              </a:defRPr>
            </a:lvl6pPr>
            <a:lvl7pPr algn="l">
              <a:defRPr sz="2475" b="1">
                <a:solidFill>
                  <a:srgbClr val="172D34"/>
                </a:solidFill>
                <a:latin typeface="Arial"/>
                <a:ea typeface="Arial"/>
                <a:cs typeface="Arial"/>
              </a:defRPr>
            </a:lvl7pPr>
            <a:lvl8pPr algn="l">
              <a:defRPr sz="2475" b="1">
                <a:solidFill>
                  <a:srgbClr val="172D34"/>
                </a:solidFill>
                <a:latin typeface="Arial"/>
                <a:ea typeface="Arial"/>
                <a:cs typeface="Arial"/>
              </a:defRPr>
            </a:lvl8pPr>
            <a:lvl9pPr algn="l">
              <a:defRPr sz="2475" b="1">
                <a:solidFill>
                  <a:srgbClr val="172D34"/>
                </a:solidFill>
                <a:latin typeface="Arial"/>
                <a:ea typeface="Arial"/>
                <a:cs typeface="Arial"/>
              </a:defRPr>
            </a:lvl9pPr>
          </a:lstStyle>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A moving object has these average velocities.</a:t>
            </a:r>
          </a:p>
        </p:txBody>
      </p:sp>
      <p:graphicFrame>
        <p:nvGraphicFramePr>
          <p:cNvPr id="16" name="">
            <a:extLst xmlns:a="http://schemas.openxmlformats.org/drawingml/2006/main">
              <a:ext uri="{FF2B5EF4-FFF2-40B4-BE49-F238E27FC236}">
                <a16:creationId xmlns:a16="http://schemas.microsoft.com/office/drawing/2014/main" id="{0AFFD551-A809-4098-B49D-CD07B62F8500}"/>
              </a:ext>
            </a:extLst>
          </p:cNvPr>
          <p:cNvGraphicFramePr/>
          <p:nvPr/>
        </p:nvGraphicFramePr>
        <p:xfrm>
          <a:off xmlns:a="http://schemas.openxmlformats.org/drawingml/2006/main" x="590550" y="2752725"/>
          <a:ext xmlns:a="http://schemas.openxmlformats.org/drawingml/2006/main" cx="10763250" cy="2286000"/>
        </p:xfrm>
        <a:graphic xmlns:a="http://schemas.openxmlformats.org/drawingml/2006/main">
          <a:graphicData uri="http://schemas.openxmlformats.org/drawingml/2006/table">
            <a:tbl>
              <a:tblPr/>
              <a:tblGrid>
                <a:gridCol w="5334000"/>
                <a:gridCol w="5429250"/>
              </a:tblGrid>
              <a:tr h="457200">
                <a:tc>
                  <a:txBody>
                    <a:bodyPr lIns="95250" tIns="95250" rIns="95250" bIns="95250">
                      <a:noAutofit/>
                    </a:bodyPr>
                    <a:lstStyle/>
                    <a:p>
                      <a:pPr algn="l"/>
                      <a:r>
                        <a:rPr sz="2025" b="1">
                          <a:solidFill>
                            <a:srgbClr val="FFFFFF"/>
                          </a:solidFill>
                          <a:latin typeface="Arial"/>
                          <a:ea typeface="Arial"/>
                          <a:cs typeface="Arial"/>
                        </a:rPr>
                        <a:t>Time interval (s)</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025" b="1">
                          <a:solidFill>
                            <a:srgbClr val="FFFFFF"/>
                          </a:solidFill>
                          <a:latin typeface="Arial"/>
                          <a:ea typeface="Arial"/>
                          <a:cs typeface="Arial"/>
                        </a:rPr>
                        <a:t>Average velocity (m/s)</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457200">
                <a:tc>
                  <a:txBody>
                    <a:bodyPr lIns="95250" tIns="95250" rIns="95250" bIns="95250">
                      <a:noAutofit/>
                    </a:bodyPr>
                    <a:lstStyle/>
                    <a:p>
                      <a:pPr algn="l"/>
                      <a:r>
                        <a:rPr sz="2025" b="0">
                          <a:solidFill>
                            <a:srgbClr val="172D34"/>
                          </a:solidFill>
                          <a:latin typeface="Arial"/>
                          <a:ea typeface="Arial"/>
                          <a:cs typeface="Arial"/>
                        </a:rPr>
                        <a:t>[2.9, 3]</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5.9</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457200">
                <a:tc>
                  <a:txBody>
                    <a:bodyPr lIns="95250" tIns="95250" rIns="95250" bIns="95250">
                      <a:noAutofit/>
                    </a:bodyPr>
                    <a:lstStyle/>
                    <a:p>
                      <a:pPr algn="l"/>
                      <a:r>
                        <a:rPr sz="2025" b="0">
                          <a:solidFill>
                            <a:srgbClr val="172D34"/>
                          </a:solidFill>
                          <a:latin typeface="Arial"/>
                          <a:ea typeface="Arial"/>
                          <a:cs typeface="Arial"/>
                        </a:rPr>
                        <a:t>[2.99, 3]</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5.99</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457200">
                <a:tc>
                  <a:txBody>
                    <a:bodyPr lIns="95250" tIns="95250" rIns="95250" bIns="95250">
                      <a:noAutofit/>
                    </a:bodyPr>
                    <a:lstStyle/>
                    <a:p>
                      <a:pPr algn="l"/>
                      <a:r>
                        <a:rPr sz="2025" b="0">
                          <a:solidFill>
                            <a:srgbClr val="172D34"/>
                          </a:solidFill>
                          <a:latin typeface="Arial"/>
                          <a:ea typeface="Arial"/>
                          <a:cs typeface="Arial"/>
                        </a:rPr>
                        <a:t>[3, 3.01]</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6.01</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457200">
                <a:tc>
                  <a:txBody>
                    <a:bodyPr lIns="95250" tIns="95250" rIns="95250" bIns="95250">
                      <a:noAutofit/>
                    </a:bodyPr>
                    <a:lstStyle/>
                    <a:p>
                      <a:pPr algn="l"/>
                      <a:r>
                        <a:rPr sz="2025" b="0">
                          <a:solidFill>
                            <a:srgbClr val="172D34"/>
                          </a:solidFill>
                          <a:latin typeface="Arial"/>
                          <a:ea typeface="Arial"/>
                          <a:cs typeface="Arial"/>
                        </a:rPr>
                        <a:t>[3, 3.1]</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6.1</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7" name="part">
            <a:extLst xmlns:a="http://schemas.openxmlformats.org/drawingml/2006/main">
              <a:ext uri="{FF2B5EF4-FFF2-40B4-BE49-F238E27FC236}">
                <a16:creationId xmlns:a16="http://schemas.microsoft.com/office/drawing/2014/main" id="{29A1FE9C-934D-408F-BC1B-5B8313D56B25}"/>
              </a:ext>
            </a:extLst>
          </p:cNvPr>
          <p:cNvSpPr>
            <a:spLocks xmlns:a="http://schemas.openxmlformats.org/drawingml/2006/main" noGrp="1"/>
          </p:cNvSpPr>
          <p:nvPr/>
        </p:nvSpPr>
        <p:spPr>
          <a:xfrm xmlns:a="http://schemas.openxmlformats.org/drawingml/2006/main">
            <a:off x="590550" y="52673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8" name="body">
            <a:extLst xmlns:a="http://schemas.openxmlformats.org/drawingml/2006/main">
              <a:ext uri="{FF2B5EF4-FFF2-40B4-BE49-F238E27FC236}">
                <a16:creationId xmlns:a16="http://schemas.microsoft.com/office/drawing/2014/main" id="{99656C22-FB2A-4B28-9C1D-6C27ABD1BBF4}"/>
              </a:ext>
            </a:extLst>
          </p:cNvPr>
          <p:cNvSpPr>
            <a:spLocks xmlns:a="http://schemas.openxmlformats.org/drawingml/2006/main" noGrp="1"/>
          </p:cNvSpPr>
          <p:nvPr/>
        </p:nvSpPr>
        <p:spPr>
          <a:xfrm xmlns:a="http://schemas.openxmlformats.org/drawingml/2006/main">
            <a:off x="1238250" y="5267325"/>
            <a:ext cx="9829800"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72D34"/>
                </a:solidFill>
                <a:latin typeface="Arial"/>
                <a:ea typeface="Arial"/>
                <a:cs typeface="Arial"/>
              </a:defRPr>
            </a:defPPr>
            <a:lvl1pPr algn="l">
              <a:defRPr sz="2100" b="0">
                <a:solidFill>
                  <a:srgbClr val="172D34"/>
                </a:solidFill>
                <a:latin typeface="Arial"/>
                <a:ea typeface="Arial"/>
                <a:cs typeface="Arial"/>
              </a:defRPr>
            </a:lvl1pPr>
            <a:lvl2pPr algn="l">
              <a:defRPr sz="2100" b="0">
                <a:solidFill>
                  <a:srgbClr val="172D34"/>
                </a:solidFill>
                <a:latin typeface="Arial"/>
                <a:ea typeface="Arial"/>
                <a:cs typeface="Arial"/>
              </a:defRPr>
            </a:lvl2pPr>
            <a:lvl3pPr algn="l">
              <a:defRPr sz="2100" b="0">
                <a:solidFill>
                  <a:srgbClr val="172D34"/>
                </a:solidFill>
                <a:latin typeface="Arial"/>
                <a:ea typeface="Arial"/>
                <a:cs typeface="Arial"/>
              </a:defRPr>
            </a:lvl3pPr>
            <a:lvl4pPr algn="l">
              <a:defRPr sz="2100" b="0">
                <a:solidFill>
                  <a:srgbClr val="172D34"/>
                </a:solidFill>
                <a:latin typeface="Arial"/>
                <a:ea typeface="Arial"/>
                <a:cs typeface="Arial"/>
              </a:defRPr>
            </a:lvl4pPr>
            <a:lvl5pPr algn="l">
              <a:defRPr sz="2100" b="0">
                <a:solidFill>
                  <a:srgbClr val="172D34"/>
                </a:solidFill>
                <a:latin typeface="Arial"/>
                <a:ea typeface="Arial"/>
                <a:cs typeface="Arial"/>
              </a:defRPr>
            </a:lvl5pPr>
            <a:lvl6pPr algn="l">
              <a:defRPr sz="2100" b="0">
                <a:solidFill>
                  <a:srgbClr val="172D34"/>
                </a:solidFill>
                <a:latin typeface="Arial"/>
                <a:ea typeface="Arial"/>
                <a:cs typeface="Arial"/>
              </a:defRPr>
            </a:lvl6pPr>
            <a:lvl7pPr algn="l">
              <a:defRPr sz="2100" b="0">
                <a:solidFill>
                  <a:srgbClr val="172D34"/>
                </a:solidFill>
                <a:latin typeface="Arial"/>
                <a:ea typeface="Arial"/>
                <a:cs typeface="Arial"/>
              </a:defRPr>
            </a:lvl7pPr>
            <a:lvl8pPr algn="l">
              <a:defRPr sz="2100" b="0">
                <a:solidFill>
                  <a:srgbClr val="172D34"/>
                </a:solidFill>
                <a:latin typeface="Arial"/>
                <a:ea typeface="Arial"/>
                <a:cs typeface="Arial"/>
              </a:defRPr>
            </a:lvl8pPr>
            <a:lvl9pPr algn="l">
              <a:defRPr sz="2100" b="0">
                <a:solidFill>
                  <a:srgbClr val="172D34"/>
                </a:solidFill>
                <a:latin typeface="Arial"/>
                <a:ea typeface="Arial"/>
                <a:cs typeface="Arial"/>
              </a:defRPr>
            </a:lvl9pPr>
          </a:lstStyle>
          <a:p xmlns:a="http://schemas.openxmlformats.org/drawingml/2006/main">
            <a:pPr algn="l">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Estimate the velocity at t = 3, if the pattern continues.</a:t>
            </a:r>
          </a:p>
        </p:txBody>
      </p:sp>
      <p:sp>
        <p:nvSpPr>
          <p:cNvPr id="19" name="part">
            <a:extLst xmlns:a="http://schemas.openxmlformats.org/drawingml/2006/main">
              <a:ext uri="{FF2B5EF4-FFF2-40B4-BE49-F238E27FC236}">
                <a16:creationId xmlns:a16="http://schemas.microsoft.com/office/drawing/2014/main" id="{6C6D0F6E-51C4-47FD-BF3D-8359943028D8}"/>
              </a:ext>
            </a:extLst>
          </p:cNvPr>
          <p:cNvSpPr>
            <a:spLocks xmlns:a="http://schemas.openxmlformats.org/drawingml/2006/main" noGrp="1"/>
          </p:cNvSpPr>
          <p:nvPr/>
        </p:nvSpPr>
        <p:spPr>
          <a:xfrm xmlns:a="http://schemas.openxmlformats.org/drawingml/2006/main">
            <a:off x="590550" y="56769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body">
            <a:extLst xmlns:a="http://schemas.openxmlformats.org/drawingml/2006/main">
              <a:ext uri="{FF2B5EF4-FFF2-40B4-BE49-F238E27FC236}">
                <a16:creationId xmlns:a16="http://schemas.microsoft.com/office/drawing/2014/main" id="{510BB74A-7B10-431F-AA99-7B18A5701B76}"/>
              </a:ext>
            </a:extLst>
          </p:cNvPr>
          <p:cNvSpPr>
            <a:spLocks xmlns:a="http://schemas.openxmlformats.org/drawingml/2006/main" noGrp="1"/>
          </p:cNvSpPr>
          <p:nvPr/>
        </p:nvSpPr>
        <p:spPr>
          <a:xfrm xmlns:a="http://schemas.openxmlformats.org/drawingml/2006/main">
            <a:off x="1238250" y="5676900"/>
            <a:ext cx="982980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72D34"/>
                </a:solidFill>
                <a:latin typeface="Arial"/>
                <a:ea typeface="Arial"/>
                <a:cs typeface="Arial"/>
              </a:defRPr>
            </a:defPPr>
            <a:lvl1pPr algn="l">
              <a:defRPr sz="2025" b="0">
                <a:solidFill>
                  <a:srgbClr val="172D34"/>
                </a:solidFill>
                <a:latin typeface="Arial"/>
                <a:ea typeface="Arial"/>
                <a:cs typeface="Arial"/>
              </a:defRPr>
            </a:lvl1pPr>
            <a:lvl2pPr algn="l">
              <a:defRPr sz="2025" b="0">
                <a:solidFill>
                  <a:srgbClr val="172D34"/>
                </a:solidFill>
                <a:latin typeface="Arial"/>
                <a:ea typeface="Arial"/>
                <a:cs typeface="Arial"/>
              </a:defRPr>
            </a:lvl2pPr>
            <a:lvl3pPr algn="l">
              <a:defRPr sz="2025" b="0">
                <a:solidFill>
                  <a:srgbClr val="172D34"/>
                </a:solidFill>
                <a:latin typeface="Arial"/>
                <a:ea typeface="Arial"/>
                <a:cs typeface="Arial"/>
              </a:defRPr>
            </a:lvl3pPr>
            <a:lvl4pPr algn="l">
              <a:defRPr sz="2025" b="0">
                <a:solidFill>
                  <a:srgbClr val="172D34"/>
                </a:solidFill>
                <a:latin typeface="Arial"/>
                <a:ea typeface="Arial"/>
                <a:cs typeface="Arial"/>
              </a:defRPr>
            </a:lvl4pPr>
            <a:lvl5pPr algn="l">
              <a:defRPr sz="2025" b="0">
                <a:solidFill>
                  <a:srgbClr val="172D34"/>
                </a:solidFill>
                <a:latin typeface="Arial"/>
                <a:ea typeface="Arial"/>
                <a:cs typeface="Arial"/>
              </a:defRPr>
            </a:lvl5pPr>
            <a:lvl6pPr algn="l">
              <a:defRPr sz="2025" b="0">
                <a:solidFill>
                  <a:srgbClr val="172D34"/>
                </a:solidFill>
                <a:latin typeface="Arial"/>
                <a:ea typeface="Arial"/>
                <a:cs typeface="Arial"/>
              </a:defRPr>
            </a:lvl6pPr>
            <a:lvl7pPr algn="l">
              <a:defRPr sz="2025" b="0">
                <a:solidFill>
                  <a:srgbClr val="172D34"/>
                </a:solidFill>
                <a:latin typeface="Arial"/>
                <a:ea typeface="Arial"/>
                <a:cs typeface="Arial"/>
              </a:defRPr>
            </a:lvl7pPr>
            <a:lvl8pPr algn="l">
              <a:defRPr sz="2025" b="0">
                <a:solidFill>
                  <a:srgbClr val="172D34"/>
                </a:solidFill>
                <a:latin typeface="Arial"/>
                <a:ea typeface="Arial"/>
                <a:cs typeface="Arial"/>
              </a:defRPr>
            </a:lvl8pPr>
            <a:lvl9pPr algn="l">
              <a:defRPr sz="2025" b="0">
                <a:solidFill>
                  <a:srgbClr val="172D34"/>
                </a:solidFill>
                <a:latin typeface="Arial"/>
                <a:ea typeface="Arial"/>
                <a:cs typeface="Arial"/>
              </a:defRPr>
            </a:lvl9pPr>
          </a:lstStyle>
          <a:p xmlns:a="http://schemas.openxmlformats.org/drawingml/2006/main">
            <a:pPr algn="l">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Does this determine the position at t = 3?</a:t>
            </a:r>
          </a:p>
        </p:txBody>
      </p:sp>
    </p:spTree>
    <p:extLst>
      <p:ext uri="{BB962C8B-B14F-4D97-AF65-F5344CB8AC3E}">
        <p14:creationId xmlns:p14="http://schemas.microsoft.com/office/powerpoint/2010/main" val="1708767225"/>
      </p:ext>
    </p:extLst>
  </p:cSld>
</p:sld>
</file>

<file path=ppt/slides/slide1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5: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17</a:t>
            </a:r>
          </a:p>
        </p:txBody>
      </p:sp>
      <p:sp>
        <p:nvSpPr>
          <p:cNvPr id="15" name="part">
            <a:extLst xmlns:a="http://schemas.openxmlformats.org/drawingml/2006/main">
              <a:ext uri="{FF2B5EF4-FFF2-40B4-BE49-F238E27FC236}">
                <a16:creationId xmlns:a16="http://schemas.microsoft.com/office/drawing/2014/main" id="{7AC1303D-7D63-4F35-97E8-641A7A7705E0}"/>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6632A08A-A73D-469D-9306-468CF0CC2C74}"/>
              </a:ext>
            </a:extLst>
          </p:cNvPr>
          <p:cNvSpPr>
            <a:spLocks xmlns:a="http://schemas.openxmlformats.org/drawingml/2006/main" noGrp="1"/>
          </p:cNvSpPr>
          <p:nvPr/>
        </p:nvSpPr>
        <p:spPr>
          <a:xfrm xmlns:a="http://schemas.openxmlformats.org/drawingml/2006/main">
            <a:off x="1238250" y="2009775"/>
            <a:ext cx="982980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72D34"/>
                </a:solidFill>
                <a:latin typeface="Arial"/>
                <a:ea typeface="Arial"/>
                <a:cs typeface="Arial"/>
              </a:defRPr>
            </a:defPPr>
            <a:lvl1pPr algn="l">
              <a:defRPr sz="2550" b="0">
                <a:solidFill>
                  <a:srgbClr val="172D34"/>
                </a:solidFill>
                <a:latin typeface="Arial"/>
                <a:ea typeface="Arial"/>
                <a:cs typeface="Arial"/>
              </a:defRPr>
            </a:lvl1pPr>
            <a:lvl2pPr algn="l">
              <a:defRPr sz="2550" b="0">
                <a:solidFill>
                  <a:srgbClr val="172D34"/>
                </a:solidFill>
                <a:latin typeface="Arial"/>
                <a:ea typeface="Arial"/>
                <a:cs typeface="Arial"/>
              </a:defRPr>
            </a:lvl2pPr>
            <a:lvl3pPr algn="l">
              <a:defRPr sz="2550" b="0">
                <a:solidFill>
                  <a:srgbClr val="172D34"/>
                </a:solidFill>
                <a:latin typeface="Arial"/>
                <a:ea typeface="Arial"/>
                <a:cs typeface="Arial"/>
              </a:defRPr>
            </a:lvl3pPr>
            <a:lvl4pPr algn="l">
              <a:defRPr sz="2550" b="0">
                <a:solidFill>
                  <a:srgbClr val="172D34"/>
                </a:solidFill>
                <a:latin typeface="Arial"/>
                <a:ea typeface="Arial"/>
                <a:cs typeface="Arial"/>
              </a:defRPr>
            </a:lvl4pPr>
            <a:lvl5pPr algn="l">
              <a:defRPr sz="2550" b="0">
                <a:solidFill>
                  <a:srgbClr val="172D34"/>
                </a:solidFill>
                <a:latin typeface="Arial"/>
                <a:ea typeface="Arial"/>
                <a:cs typeface="Arial"/>
              </a:defRPr>
            </a:lvl5pPr>
            <a:lvl6pPr algn="l">
              <a:defRPr sz="2550" b="0">
                <a:solidFill>
                  <a:srgbClr val="172D34"/>
                </a:solidFill>
                <a:latin typeface="Arial"/>
                <a:ea typeface="Arial"/>
                <a:cs typeface="Arial"/>
              </a:defRPr>
            </a:lvl6pPr>
            <a:lvl7pPr algn="l">
              <a:defRPr sz="2550" b="0">
                <a:solidFill>
                  <a:srgbClr val="172D34"/>
                </a:solidFill>
                <a:latin typeface="Arial"/>
                <a:ea typeface="Arial"/>
                <a:cs typeface="Arial"/>
              </a:defRPr>
            </a:lvl7pPr>
            <a:lvl8pPr algn="l">
              <a:defRPr sz="2550" b="0">
                <a:solidFill>
                  <a:srgbClr val="172D34"/>
                </a:solidFill>
                <a:latin typeface="Arial"/>
                <a:ea typeface="Arial"/>
                <a:cs typeface="Arial"/>
              </a:defRPr>
            </a:lvl8pPr>
            <a:lvl9pPr algn="l">
              <a:defRPr sz="2550" b="0">
                <a:solidFill>
                  <a:srgbClr val="172D34"/>
                </a:solidFill>
                <a:latin typeface="Arial"/>
                <a:ea typeface="Arial"/>
                <a:cs typeface="Arial"/>
              </a:defRPr>
            </a:lvl9pPr>
          </a:lstStyle>
          <a:p xmlns:a="http://schemas.openxmlformats.org/drawingml/2006/main">
            <a:pPr algn="l">
              <a:lnSpc>
                <a:spcPct val="112000"/>
              </a:lnSpc>
              <a:buNone/>
              <a:defRPr sz="2550" b="0">
                <a:solidFill>
                  <a:srgbClr val="172D34"/>
                </a:solidFill>
                <a:latin typeface="Arial"/>
                <a:ea typeface="Arial"/>
                <a:cs typeface="Arial"/>
              </a:defRPr>
            </a:pPr>
            <a:r>
              <a:rPr sz="2550" b="0">
                <a:solidFill>
                  <a:srgbClr val="172D34"/>
                </a:solidFill>
                <a:latin typeface="Arial"/>
                <a:ea typeface="Arial"/>
                <a:cs typeface="Arial"/>
              </a:rPr>
              <a:t>Approximately 6 m/s. The average velocities from both sides get</a:t>
            </a:r>
          </a:p>
          <a:p xmlns:a="http://schemas.openxmlformats.org/drawingml/2006/main">
            <a:pPr algn="l">
              <a:lnSpc>
                <a:spcPct val="112000"/>
              </a:lnSpc>
              <a:buNone/>
              <a:defRPr sz="2550" b="0">
                <a:solidFill>
                  <a:srgbClr val="172D34"/>
                </a:solidFill>
                <a:latin typeface="Arial"/>
                <a:ea typeface="Arial"/>
                <a:cs typeface="Arial"/>
              </a:defRPr>
            </a:pPr>
            <a:r>
              <a:rPr sz="2550" b="0">
                <a:solidFill>
                  <a:srgbClr val="172D34"/>
                </a:solidFill>
                <a:latin typeface="Arial"/>
                <a:ea typeface="Arial"/>
                <a:cs typeface="Arial"/>
              </a:rPr>
              <a:t>closer to 6.</a:t>
            </a:r>
          </a:p>
        </p:txBody>
      </p:sp>
      <p:sp>
        <p:nvSpPr>
          <p:cNvPr id="17" name="part">
            <a:extLst xmlns:a="http://schemas.openxmlformats.org/drawingml/2006/main">
              <a:ext uri="{FF2B5EF4-FFF2-40B4-BE49-F238E27FC236}">
                <a16:creationId xmlns:a16="http://schemas.microsoft.com/office/drawing/2014/main" id="{DFC09D4E-47E6-475D-B347-468560793878}"/>
              </a:ext>
            </a:extLst>
          </p:cNvPr>
          <p:cNvSpPr>
            <a:spLocks xmlns:a="http://schemas.openxmlformats.org/drawingml/2006/main" noGrp="1"/>
          </p:cNvSpPr>
          <p:nvPr/>
        </p:nvSpPr>
        <p:spPr>
          <a:xfrm xmlns:a="http://schemas.openxmlformats.org/drawingml/2006/main">
            <a:off x="590550" y="36671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490DAC76-6791-4921-AAC9-6F41C8BE2AD9}"/>
              </a:ext>
            </a:extLst>
          </p:cNvPr>
          <p:cNvSpPr>
            <a:spLocks xmlns:a="http://schemas.openxmlformats.org/drawingml/2006/main" noGrp="1"/>
          </p:cNvSpPr>
          <p:nvPr/>
        </p:nvSpPr>
        <p:spPr>
          <a:xfrm xmlns:a="http://schemas.openxmlformats.org/drawingml/2006/main">
            <a:off x="1238250" y="3667125"/>
            <a:ext cx="9829800"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72D34"/>
                </a:solidFill>
                <a:latin typeface="Arial"/>
                <a:ea typeface="Arial"/>
                <a:cs typeface="Arial"/>
              </a:defRPr>
            </a:defPPr>
            <a:lvl1pPr algn="l">
              <a:defRPr sz="2475" b="0">
                <a:solidFill>
                  <a:srgbClr val="172D34"/>
                </a:solidFill>
                <a:latin typeface="Arial"/>
                <a:ea typeface="Arial"/>
                <a:cs typeface="Arial"/>
              </a:defRPr>
            </a:lvl1pPr>
            <a:lvl2pPr algn="l">
              <a:defRPr sz="2475" b="0">
                <a:solidFill>
                  <a:srgbClr val="172D34"/>
                </a:solidFill>
                <a:latin typeface="Arial"/>
                <a:ea typeface="Arial"/>
                <a:cs typeface="Arial"/>
              </a:defRPr>
            </a:lvl2pPr>
            <a:lvl3pPr algn="l">
              <a:defRPr sz="2475" b="0">
                <a:solidFill>
                  <a:srgbClr val="172D34"/>
                </a:solidFill>
                <a:latin typeface="Arial"/>
                <a:ea typeface="Arial"/>
                <a:cs typeface="Arial"/>
              </a:defRPr>
            </a:lvl3pPr>
            <a:lvl4pPr algn="l">
              <a:defRPr sz="2475" b="0">
                <a:solidFill>
                  <a:srgbClr val="172D34"/>
                </a:solidFill>
                <a:latin typeface="Arial"/>
                <a:ea typeface="Arial"/>
                <a:cs typeface="Arial"/>
              </a:defRPr>
            </a:lvl4pPr>
            <a:lvl5pPr algn="l">
              <a:defRPr sz="2475" b="0">
                <a:solidFill>
                  <a:srgbClr val="172D34"/>
                </a:solidFill>
                <a:latin typeface="Arial"/>
                <a:ea typeface="Arial"/>
                <a:cs typeface="Arial"/>
              </a:defRPr>
            </a:lvl5pPr>
            <a:lvl6pPr algn="l">
              <a:defRPr sz="2475" b="0">
                <a:solidFill>
                  <a:srgbClr val="172D34"/>
                </a:solidFill>
                <a:latin typeface="Arial"/>
                <a:ea typeface="Arial"/>
                <a:cs typeface="Arial"/>
              </a:defRPr>
            </a:lvl6pPr>
            <a:lvl7pPr algn="l">
              <a:defRPr sz="2475" b="0">
                <a:solidFill>
                  <a:srgbClr val="172D34"/>
                </a:solidFill>
                <a:latin typeface="Arial"/>
                <a:ea typeface="Arial"/>
                <a:cs typeface="Arial"/>
              </a:defRPr>
            </a:lvl7pPr>
            <a:lvl8pPr algn="l">
              <a:defRPr sz="2475" b="0">
                <a:solidFill>
                  <a:srgbClr val="172D34"/>
                </a:solidFill>
                <a:latin typeface="Arial"/>
                <a:ea typeface="Arial"/>
                <a:cs typeface="Arial"/>
              </a:defRPr>
            </a:lvl8pPr>
            <a:lvl9pPr algn="l">
              <a:defRPr sz="2475" b="0">
                <a:solidFill>
                  <a:srgbClr val="172D34"/>
                </a:solidFill>
                <a:latin typeface="Arial"/>
                <a:ea typeface="Arial"/>
                <a:cs typeface="Arial"/>
              </a:defRPr>
            </a:lvl9pPr>
          </a:lstStyle>
          <a:p xmlns:a="http://schemas.openxmlformats.org/drawingml/2006/main">
            <a:pPr algn="l">
              <a:lnSpc>
                <a:spcPct val="112000"/>
              </a:lnSpc>
              <a:buNone/>
              <a:defRPr sz="2475" b="0">
                <a:solidFill>
                  <a:srgbClr val="172D34"/>
                </a:solidFill>
                <a:latin typeface="Arial"/>
                <a:ea typeface="Arial"/>
                <a:cs typeface="Arial"/>
              </a:defRPr>
            </a:pPr>
            <a:r>
              <a:rPr sz="2475" b="0">
                <a:solidFill>
                  <a:srgbClr val="172D34"/>
                </a:solidFill>
                <a:latin typeface="Arial"/>
                <a:ea typeface="Arial"/>
                <a:cs typeface="Arial"/>
              </a:rPr>
              <a:t>No. Velocity describes how position changes. It does not give the</a:t>
            </a:r>
          </a:p>
          <a:p xmlns:a="http://schemas.openxmlformats.org/drawingml/2006/main">
            <a:pPr algn="l">
              <a:lnSpc>
                <a:spcPct val="112000"/>
              </a:lnSpc>
              <a:buNone/>
              <a:defRPr sz="2475" b="0">
                <a:solidFill>
                  <a:srgbClr val="172D34"/>
                </a:solidFill>
                <a:latin typeface="Arial"/>
                <a:ea typeface="Arial"/>
                <a:cs typeface="Arial"/>
              </a:defRPr>
            </a:pPr>
            <a:r>
              <a:rPr sz="2475" b="0">
                <a:solidFill>
                  <a:srgbClr val="172D34"/>
                </a:solidFill>
                <a:latin typeface="Arial"/>
                <a:ea typeface="Arial"/>
                <a:cs typeface="Arial"/>
              </a:rPr>
              <a:t>position itself.</a:t>
            </a:r>
          </a:p>
        </p:txBody>
      </p:sp>
      <p:sp>
        <p:nvSpPr>
          <p:cNvPr id="19" name="body">
            <a:extLst xmlns:a="http://schemas.openxmlformats.org/drawingml/2006/main">
              <a:ext uri="{FF2B5EF4-FFF2-40B4-BE49-F238E27FC236}">
                <a16:creationId xmlns:a16="http://schemas.microsoft.com/office/drawing/2014/main" id="{CAA9D0C9-CC13-499C-A8C3-3D94F7F6A601}"/>
              </a:ext>
            </a:extLst>
          </p:cNvPr>
          <p:cNvSpPr>
            <a:spLocks xmlns:a="http://schemas.openxmlformats.org/drawingml/2006/main" noGrp="1"/>
          </p:cNvSpPr>
          <p:nvPr/>
        </p:nvSpPr>
        <p:spPr>
          <a:xfrm xmlns:a="http://schemas.openxmlformats.org/drawingml/2006/main">
            <a:off x="590550" y="5267325"/>
            <a:ext cx="10763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416B91"/>
                </a:solidFill>
                <a:latin typeface="Arial"/>
                <a:ea typeface="Arial"/>
                <a:cs typeface="Arial"/>
              </a:defRPr>
            </a:defPPr>
            <a:lvl1pPr algn="l">
              <a:defRPr sz="2175" b="0">
                <a:solidFill>
                  <a:srgbClr val="416B91"/>
                </a:solidFill>
                <a:latin typeface="Arial"/>
                <a:ea typeface="Arial"/>
                <a:cs typeface="Arial"/>
              </a:defRPr>
            </a:lvl1pPr>
            <a:lvl2pPr algn="l">
              <a:defRPr sz="2175" b="0">
                <a:solidFill>
                  <a:srgbClr val="416B91"/>
                </a:solidFill>
                <a:latin typeface="Arial"/>
                <a:ea typeface="Arial"/>
                <a:cs typeface="Arial"/>
              </a:defRPr>
            </a:lvl2pPr>
            <a:lvl3pPr algn="l">
              <a:defRPr sz="2175" b="0">
                <a:solidFill>
                  <a:srgbClr val="416B91"/>
                </a:solidFill>
                <a:latin typeface="Arial"/>
                <a:ea typeface="Arial"/>
                <a:cs typeface="Arial"/>
              </a:defRPr>
            </a:lvl3pPr>
            <a:lvl4pPr algn="l">
              <a:defRPr sz="2175" b="0">
                <a:solidFill>
                  <a:srgbClr val="416B91"/>
                </a:solidFill>
                <a:latin typeface="Arial"/>
                <a:ea typeface="Arial"/>
                <a:cs typeface="Arial"/>
              </a:defRPr>
            </a:lvl4pPr>
            <a:lvl5pPr algn="l">
              <a:defRPr sz="2175" b="0">
                <a:solidFill>
                  <a:srgbClr val="416B91"/>
                </a:solidFill>
                <a:latin typeface="Arial"/>
                <a:ea typeface="Arial"/>
                <a:cs typeface="Arial"/>
              </a:defRPr>
            </a:lvl5pPr>
            <a:lvl6pPr algn="l">
              <a:defRPr sz="2175" b="0">
                <a:solidFill>
                  <a:srgbClr val="416B91"/>
                </a:solidFill>
                <a:latin typeface="Arial"/>
                <a:ea typeface="Arial"/>
                <a:cs typeface="Arial"/>
              </a:defRPr>
            </a:lvl6pPr>
            <a:lvl7pPr algn="l">
              <a:defRPr sz="2175" b="0">
                <a:solidFill>
                  <a:srgbClr val="416B91"/>
                </a:solidFill>
                <a:latin typeface="Arial"/>
                <a:ea typeface="Arial"/>
                <a:cs typeface="Arial"/>
              </a:defRPr>
            </a:lvl7pPr>
            <a:lvl8pPr algn="l">
              <a:defRPr sz="2175" b="0">
                <a:solidFill>
                  <a:srgbClr val="416B91"/>
                </a:solidFill>
                <a:latin typeface="Arial"/>
                <a:ea typeface="Arial"/>
                <a:cs typeface="Arial"/>
              </a:defRPr>
            </a:lvl8pPr>
            <a:lvl9pPr algn="l">
              <a:defRPr sz="2175" b="0">
                <a:solidFill>
                  <a:srgbClr val="416B91"/>
                </a:solidFill>
                <a:latin typeface="Arial"/>
                <a:ea typeface="Arial"/>
                <a:cs typeface="Arial"/>
              </a:defRPr>
            </a:lvl9pPr>
          </a:lstStyle>
          <a:p xmlns:a="http://schemas.openxmlformats.org/drawingml/2006/main">
            <a:pPr algn="l">
              <a:lnSpc>
                <a:spcPct val="112000"/>
              </a:lnSpc>
              <a:buNone/>
              <a:defRPr sz="2175" b="0">
                <a:solidFill>
                  <a:srgbClr val="416B91"/>
                </a:solidFill>
                <a:latin typeface="Arial"/>
                <a:ea typeface="Arial"/>
                <a:cs typeface="Arial"/>
              </a:defRPr>
            </a:pPr>
            <a:r>
              <a:rPr sz="2175" b="0">
                <a:solidFill>
                  <a:srgbClr val="416B91"/>
                </a:solidFill>
                <a:latin typeface="Arial"/>
                <a:ea typeface="Arial"/>
                <a:cs typeface="Arial"/>
              </a:rPr>
              <a:t>A finite table supports an estimate. It does not prove what happens over every smaller</a:t>
            </a:r>
          </a:p>
          <a:p xmlns:a="http://schemas.openxmlformats.org/drawingml/2006/main">
            <a:pPr algn="l">
              <a:lnSpc>
                <a:spcPct val="112000"/>
              </a:lnSpc>
              <a:buNone/>
              <a:defRPr sz="2175" b="0">
                <a:solidFill>
                  <a:srgbClr val="416B91"/>
                </a:solidFill>
                <a:latin typeface="Arial"/>
                <a:ea typeface="Arial"/>
                <a:cs typeface="Arial"/>
              </a:defRPr>
            </a:pPr>
            <a:r>
              <a:rPr sz="2175" b="0">
                <a:solidFill>
                  <a:srgbClr val="416B91"/>
                </a:solidFill>
                <a:latin typeface="Arial"/>
                <a:ea typeface="Arial"/>
                <a:cs typeface="Arial"/>
              </a:rPr>
              <a:t>interval.</a:t>
            </a:r>
          </a:p>
        </p:txBody>
      </p:sp>
    </p:spTree>
    <p:extLst>
      <p:ext uri="{BB962C8B-B14F-4D97-AF65-F5344CB8AC3E}">
        <p14:creationId xmlns:p14="http://schemas.microsoft.com/office/powerpoint/2010/main" val="1708767225"/>
      </p:ext>
    </p:extLst>
  </p:cSld>
</p:sld>
</file>

<file path=ppt/slides/slide1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When one instantaneous rate exists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18</a:t>
            </a:r>
          </a:p>
        </p:txBody>
      </p:sp>
      <p:sp>
        <p:nvSpPr>
          <p:cNvPr id="15" name="term">
            <a:extLst xmlns:a="http://schemas.openxmlformats.org/drawingml/2006/main">
              <a:ext uri="{FF2B5EF4-FFF2-40B4-BE49-F238E27FC236}">
                <a16:creationId xmlns:a16="http://schemas.microsoft.com/office/drawing/2014/main" id="{4A35D5F7-6697-4616-AD78-1B712B6698DD}"/>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FINITE VALUE</a:t>
            </a:r>
          </a:p>
        </p:txBody>
      </p:sp>
      <p:sp>
        <p:nvSpPr>
          <p:cNvPr id="16" name="body">
            <a:extLst xmlns:a="http://schemas.openxmlformats.org/drawingml/2006/main">
              <a:ext uri="{FF2B5EF4-FFF2-40B4-BE49-F238E27FC236}">
                <a16:creationId xmlns:a16="http://schemas.microsoft.com/office/drawing/2014/main" id="{186A73DC-422D-4A1E-B6C9-730CE8B329C5}"/>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A real number, such as 4 or −2. Infinity is not a finite value.</a:t>
            </a:r>
          </a:p>
        </p:txBody>
      </p:sp>
      <p:sp>
        <p:nvSpPr>
          <p:cNvPr id="17" name="term">
            <a:extLst xmlns:a="http://schemas.openxmlformats.org/drawingml/2006/main">
              <a:ext uri="{FF2B5EF4-FFF2-40B4-BE49-F238E27FC236}">
                <a16:creationId xmlns:a16="http://schemas.microsoft.com/office/drawing/2014/main" id="{CCB9B26B-2B7A-4FC4-9421-D0299CC5951A}"/>
              </a:ext>
            </a:extLst>
          </p:cNvPr>
          <p:cNvSpPr>
            <a:spLocks xmlns:a="http://schemas.openxmlformats.org/drawingml/2006/main" noGrp="1"/>
          </p:cNvSpPr>
          <p:nvPr/>
        </p:nvSpPr>
        <p:spPr>
          <a:xfrm xmlns:a="http://schemas.openxmlformats.org/drawingml/2006/main">
            <a:off x="590550" y="3600450"/>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AGREEMENT FROM BOTH SIDES</a:t>
            </a:r>
          </a:p>
        </p:txBody>
      </p:sp>
      <p:sp>
        <p:nvSpPr>
          <p:cNvPr id="18" name="body">
            <a:extLst xmlns:a="http://schemas.openxmlformats.org/drawingml/2006/main">
              <a:ext uri="{FF2B5EF4-FFF2-40B4-BE49-F238E27FC236}">
                <a16:creationId xmlns:a16="http://schemas.microsoft.com/office/drawing/2014/main" id="{506F366A-DDFD-49E1-8AD8-64C555031DDE}"/>
              </a:ext>
            </a:extLst>
          </p:cNvPr>
          <p:cNvSpPr>
            <a:spLocks xmlns:a="http://schemas.openxmlformats.org/drawingml/2006/main" noGrp="1"/>
          </p:cNvSpPr>
          <p:nvPr/>
        </p:nvSpPr>
        <p:spPr>
          <a:xfrm xmlns:a="http://schemas.openxmlformats.org/drawingml/2006/main">
            <a:off x="590550" y="4057650"/>
            <a:ext cx="10763250"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Nearby average rates approach the same number from the left and from the</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right.</a:t>
            </a:r>
          </a:p>
        </p:txBody>
      </p:sp>
      <p:sp>
        <p:nvSpPr>
          <p:cNvPr id="19" name="body">
            <a:extLst xmlns:a="http://schemas.openxmlformats.org/drawingml/2006/main">
              <a:ext uri="{FF2B5EF4-FFF2-40B4-BE49-F238E27FC236}">
                <a16:creationId xmlns:a16="http://schemas.microsoft.com/office/drawing/2014/main" id="{4D3CAC75-6417-4D46-8385-E2B46DE332B7}"/>
              </a:ext>
            </a:extLst>
          </p:cNvPr>
          <p:cNvSpPr>
            <a:spLocks xmlns:a="http://schemas.openxmlformats.org/drawingml/2006/main" noGrp="1"/>
          </p:cNvSpPr>
          <p:nvPr/>
        </p:nvSpPr>
        <p:spPr>
          <a:xfrm xmlns:a="http://schemas.openxmlformats.org/drawingml/2006/main">
            <a:off x="590550" y="5467350"/>
            <a:ext cx="10763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1">
                <a:solidFill>
                  <a:srgbClr val="087F83"/>
                </a:solidFill>
                <a:latin typeface="Arial"/>
                <a:ea typeface="Arial"/>
                <a:cs typeface="Arial"/>
              </a:defRPr>
            </a:defPPr>
            <a:lvl1pPr algn="l">
              <a:defRPr sz="2250" b="1">
                <a:solidFill>
                  <a:srgbClr val="087F83"/>
                </a:solidFill>
                <a:latin typeface="Arial"/>
                <a:ea typeface="Arial"/>
                <a:cs typeface="Arial"/>
              </a:defRPr>
            </a:lvl1pPr>
            <a:lvl2pPr algn="l">
              <a:defRPr sz="2250" b="1">
                <a:solidFill>
                  <a:srgbClr val="087F83"/>
                </a:solidFill>
                <a:latin typeface="Arial"/>
                <a:ea typeface="Arial"/>
                <a:cs typeface="Arial"/>
              </a:defRPr>
            </a:lvl2pPr>
            <a:lvl3pPr algn="l">
              <a:defRPr sz="2250" b="1">
                <a:solidFill>
                  <a:srgbClr val="087F83"/>
                </a:solidFill>
                <a:latin typeface="Arial"/>
                <a:ea typeface="Arial"/>
                <a:cs typeface="Arial"/>
              </a:defRPr>
            </a:lvl3pPr>
            <a:lvl4pPr algn="l">
              <a:defRPr sz="2250" b="1">
                <a:solidFill>
                  <a:srgbClr val="087F83"/>
                </a:solidFill>
                <a:latin typeface="Arial"/>
                <a:ea typeface="Arial"/>
                <a:cs typeface="Arial"/>
              </a:defRPr>
            </a:lvl4pPr>
            <a:lvl5pPr algn="l">
              <a:defRPr sz="2250" b="1">
                <a:solidFill>
                  <a:srgbClr val="087F83"/>
                </a:solidFill>
                <a:latin typeface="Arial"/>
                <a:ea typeface="Arial"/>
                <a:cs typeface="Arial"/>
              </a:defRPr>
            </a:lvl5pPr>
            <a:lvl6pPr algn="l">
              <a:defRPr sz="2250" b="1">
                <a:solidFill>
                  <a:srgbClr val="087F83"/>
                </a:solidFill>
                <a:latin typeface="Arial"/>
                <a:ea typeface="Arial"/>
                <a:cs typeface="Arial"/>
              </a:defRPr>
            </a:lvl6pPr>
            <a:lvl7pPr algn="l">
              <a:defRPr sz="2250" b="1">
                <a:solidFill>
                  <a:srgbClr val="087F83"/>
                </a:solidFill>
                <a:latin typeface="Arial"/>
                <a:ea typeface="Arial"/>
                <a:cs typeface="Arial"/>
              </a:defRPr>
            </a:lvl7pPr>
            <a:lvl8pPr algn="l">
              <a:defRPr sz="2250" b="1">
                <a:solidFill>
                  <a:srgbClr val="087F83"/>
                </a:solidFill>
                <a:latin typeface="Arial"/>
                <a:ea typeface="Arial"/>
                <a:cs typeface="Arial"/>
              </a:defRPr>
            </a:lvl8pPr>
            <a:lvl9pPr algn="l">
              <a:defRPr sz="2250" b="1">
                <a:solidFill>
                  <a:srgbClr val="087F83"/>
                </a:solidFill>
                <a:latin typeface="Arial"/>
                <a:ea typeface="Arial"/>
                <a:cs typeface="Arial"/>
              </a:defRPr>
            </a:lvl9pPr>
          </a:lstStyle>
          <a:p xmlns:a="http://schemas.openxmlformats.org/drawingml/2006/main">
            <a:pPr algn="l">
              <a:lnSpc>
                <a:spcPct val="112000"/>
              </a:lnSpc>
              <a:buNone/>
              <a:defRPr sz="2250" b="1">
                <a:solidFill>
                  <a:srgbClr val="087F83"/>
                </a:solidFill>
                <a:latin typeface="Arial"/>
                <a:ea typeface="Arial"/>
                <a:cs typeface="Arial"/>
              </a:defRPr>
            </a:pPr>
            <a:r>
              <a:rPr sz="2250" b="1">
                <a:solidFill>
                  <a:srgbClr val="087F83"/>
                </a:solidFill>
                <a:latin typeface="Arial"/>
                <a:ea typeface="Arial"/>
                <a:cs typeface="Arial"/>
              </a:rPr>
              <a:t>At an interior point, this gives one finite instantaneous rate.</a:t>
            </a:r>
          </a:p>
        </p:txBody>
      </p:sp>
    </p:spTree>
    <p:extLst>
      <p:ext uri="{BB962C8B-B14F-4D97-AF65-F5344CB8AC3E}">
        <p14:creationId xmlns:p14="http://schemas.microsoft.com/office/powerpoint/2010/main" val="1708767225"/>
      </p:ext>
    </p:extLst>
  </p:cSld>
</p:sld>
</file>

<file path=ppt/slides/slide1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6: a corner in the graph</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19</a:t>
            </a:r>
          </a:p>
        </p:txBody>
      </p:sp>
      <p:sp>
        <p:nvSpPr>
          <p:cNvPr id="15" name="body">
            <a:extLst xmlns:a="http://schemas.openxmlformats.org/drawingml/2006/main">
              <a:ext uri="{FF2B5EF4-FFF2-40B4-BE49-F238E27FC236}">
                <a16:creationId xmlns:a16="http://schemas.microsoft.com/office/drawing/2014/main" id="{D1E4DFB7-AE4A-43FA-9467-953E55D6FCEA}"/>
              </a:ext>
            </a:extLst>
          </p:cNvPr>
          <p:cNvSpPr>
            <a:spLocks xmlns:a="http://schemas.openxmlformats.org/drawingml/2006/main" noGrp="1"/>
          </p:cNvSpPr>
          <p:nvPr/>
        </p:nvSpPr>
        <p:spPr>
          <a:xfrm xmlns:a="http://schemas.openxmlformats.org/drawingml/2006/main">
            <a:off x="590550" y="2009775"/>
            <a:ext cx="5095875"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172D34"/>
                </a:solidFill>
                <a:latin typeface="Arial"/>
                <a:ea typeface="Arial"/>
                <a:cs typeface="Arial"/>
              </a:defRPr>
            </a:defPPr>
            <a:lvl1pPr algn="l">
              <a:defRPr sz="2475" b="1">
                <a:solidFill>
                  <a:srgbClr val="172D34"/>
                </a:solidFill>
                <a:latin typeface="Arial"/>
                <a:ea typeface="Arial"/>
                <a:cs typeface="Arial"/>
              </a:defRPr>
            </a:lvl1pPr>
            <a:lvl2pPr algn="l">
              <a:defRPr sz="2475" b="1">
                <a:solidFill>
                  <a:srgbClr val="172D34"/>
                </a:solidFill>
                <a:latin typeface="Arial"/>
                <a:ea typeface="Arial"/>
                <a:cs typeface="Arial"/>
              </a:defRPr>
            </a:lvl2pPr>
            <a:lvl3pPr algn="l">
              <a:defRPr sz="2475" b="1">
                <a:solidFill>
                  <a:srgbClr val="172D34"/>
                </a:solidFill>
                <a:latin typeface="Arial"/>
                <a:ea typeface="Arial"/>
                <a:cs typeface="Arial"/>
              </a:defRPr>
            </a:lvl3pPr>
            <a:lvl4pPr algn="l">
              <a:defRPr sz="2475" b="1">
                <a:solidFill>
                  <a:srgbClr val="172D34"/>
                </a:solidFill>
                <a:latin typeface="Arial"/>
                <a:ea typeface="Arial"/>
                <a:cs typeface="Arial"/>
              </a:defRPr>
            </a:lvl4pPr>
            <a:lvl5pPr algn="l">
              <a:defRPr sz="2475" b="1">
                <a:solidFill>
                  <a:srgbClr val="172D34"/>
                </a:solidFill>
                <a:latin typeface="Arial"/>
                <a:ea typeface="Arial"/>
                <a:cs typeface="Arial"/>
              </a:defRPr>
            </a:lvl5pPr>
            <a:lvl6pPr algn="l">
              <a:defRPr sz="2475" b="1">
                <a:solidFill>
                  <a:srgbClr val="172D34"/>
                </a:solidFill>
                <a:latin typeface="Arial"/>
                <a:ea typeface="Arial"/>
                <a:cs typeface="Arial"/>
              </a:defRPr>
            </a:lvl6pPr>
            <a:lvl7pPr algn="l">
              <a:defRPr sz="2475" b="1">
                <a:solidFill>
                  <a:srgbClr val="172D34"/>
                </a:solidFill>
                <a:latin typeface="Arial"/>
                <a:ea typeface="Arial"/>
                <a:cs typeface="Arial"/>
              </a:defRPr>
            </a:lvl7pPr>
            <a:lvl8pPr algn="l">
              <a:defRPr sz="2475" b="1">
                <a:solidFill>
                  <a:srgbClr val="172D34"/>
                </a:solidFill>
                <a:latin typeface="Arial"/>
                <a:ea typeface="Arial"/>
                <a:cs typeface="Arial"/>
              </a:defRPr>
            </a:lvl8pPr>
            <a:lvl9pPr algn="l">
              <a:defRPr sz="2475" b="1">
                <a:solidFill>
                  <a:srgbClr val="172D34"/>
                </a:solidFill>
                <a:latin typeface="Arial"/>
                <a:ea typeface="Arial"/>
                <a:cs typeface="Arial"/>
              </a:defRPr>
            </a:lvl9pPr>
          </a:lstStyle>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The graph has two</a:t>
            </a:r>
          </a:p>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straight sections.</a:t>
            </a:r>
          </a:p>
        </p:txBody>
      </p:sp>
      <p:sp>
        <p:nvSpPr>
          <p:cNvPr id="16" name="part">
            <a:extLst xmlns:a="http://schemas.openxmlformats.org/drawingml/2006/main">
              <a:ext uri="{FF2B5EF4-FFF2-40B4-BE49-F238E27FC236}">
                <a16:creationId xmlns:a16="http://schemas.microsoft.com/office/drawing/2014/main" id="{94B15C38-A11A-467E-B698-7F686762D511}"/>
              </a:ext>
            </a:extLst>
          </p:cNvPr>
          <p:cNvSpPr>
            <a:spLocks xmlns:a="http://schemas.openxmlformats.org/drawingml/2006/main" noGrp="1"/>
          </p:cNvSpPr>
          <p:nvPr/>
        </p:nvSpPr>
        <p:spPr>
          <a:xfrm xmlns:a="http://schemas.openxmlformats.org/drawingml/2006/main">
            <a:off x="590550" y="33432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A8E2B4AD-EDB1-4A22-A26E-7F14193915B3}"/>
              </a:ext>
            </a:extLst>
          </p:cNvPr>
          <p:cNvSpPr>
            <a:spLocks xmlns:a="http://schemas.openxmlformats.org/drawingml/2006/main" noGrp="1"/>
          </p:cNvSpPr>
          <p:nvPr/>
        </p:nvSpPr>
        <p:spPr>
          <a:xfrm xmlns:a="http://schemas.openxmlformats.org/drawingml/2006/main">
            <a:off x="1238250" y="3343275"/>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Find the slopes of AP and PB.</a:t>
            </a:r>
          </a:p>
        </p:txBody>
      </p:sp>
      <p:sp>
        <p:nvSpPr>
          <p:cNvPr id="18" name="part">
            <a:extLst xmlns:a="http://schemas.openxmlformats.org/drawingml/2006/main">
              <a:ext uri="{FF2B5EF4-FFF2-40B4-BE49-F238E27FC236}">
                <a16:creationId xmlns:a16="http://schemas.microsoft.com/office/drawing/2014/main" id="{7BDAEA32-E0E8-4D5A-8E62-A24A4D0A379A}"/>
              </a:ext>
            </a:extLst>
          </p:cNvPr>
          <p:cNvSpPr>
            <a:spLocks xmlns:a="http://schemas.openxmlformats.org/drawingml/2006/main" noGrp="1"/>
          </p:cNvSpPr>
          <p:nvPr/>
        </p:nvSpPr>
        <p:spPr>
          <a:xfrm xmlns:a="http://schemas.openxmlformats.org/drawingml/2006/main">
            <a:off x="590550" y="45529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40AC8688-7F96-4C65-BC15-DAC92411622F}"/>
              </a:ext>
            </a:extLst>
          </p:cNvPr>
          <p:cNvSpPr>
            <a:spLocks xmlns:a="http://schemas.openxmlformats.org/drawingml/2006/main" noGrp="1"/>
          </p:cNvSpPr>
          <p:nvPr/>
        </p:nvSpPr>
        <p:spPr>
          <a:xfrm xmlns:a="http://schemas.openxmlformats.org/drawingml/2006/main">
            <a:off x="1238250" y="455295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Does one instantaneous rate exist</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at P? Explain.</a:t>
            </a:r>
          </a:p>
        </p:txBody>
      </p:sp>
      <p:graphicFrame>
        <p:nvGraphicFramePr>
          <p:cNvPr id="20" name="Chart">
            <a:extLst xmlns:a="http://schemas.openxmlformats.org/drawingml/2006/main">
              <a:ext uri="{FF2B5EF4-FFF2-40B4-BE49-F238E27FC236}">
                <a16:creationId xmlns:a16="http://schemas.microsoft.com/office/drawing/2014/main" id="{97774C65-15B2-4ECB-A5BC-22AFD4E097CA}"/>
              </a:ext>
            </a:extLst>
          </p:cNvPr>
          <p:cNvGraphicFramePr/>
          <p:nvPr/>
        </p:nvGraphicFramePr>
        <p:xfrm>
          <a:off xmlns:a="http://schemas.openxmlformats.org/drawingml/2006/main" x="6162675" y="1952625"/>
          <a:ext xmlns:a="http://schemas.openxmlformats.org/drawingml/2006/main" cx="5257800" cy="3619500"/>
        </p:xfrm>
        <a:graphic xmlns:a="http://schemas.openxmlformats.org/drawingml/2006/main">
          <a:graphicData uri="http://schemas.openxmlformats.org/drawingml/2006/chart">
            <c:chart xmlns:r="http://schemas.openxmlformats.org/officeDocument/2006/relationships" xmlns:c="http://schemas.openxmlformats.org/drawingml/2006/chart" r:id="R51fdd84b3f82468f"/>
          </a:graphicData>
        </a:graphic>
      </p:graphicFrame>
      <p:sp>
        <p:nvSpPr>
          <p:cNvPr id="21" name="body">
            <a:extLst xmlns:a="http://schemas.openxmlformats.org/drawingml/2006/main">
              <a:ext uri="{FF2B5EF4-FFF2-40B4-BE49-F238E27FC236}">
                <a16:creationId xmlns:a16="http://schemas.microsoft.com/office/drawing/2014/main" id="{91A306EF-B93E-443B-A4B0-949587C651A7}"/>
              </a:ext>
            </a:extLst>
          </p:cNvPr>
          <p:cNvSpPr>
            <a:spLocks xmlns:a="http://schemas.openxmlformats.org/drawingml/2006/main" noGrp="1"/>
          </p:cNvSpPr>
          <p:nvPr/>
        </p:nvSpPr>
        <p:spPr>
          <a:xfrm xmlns:a="http://schemas.openxmlformats.org/drawingml/2006/main">
            <a:off x="6191250" y="5695950"/>
            <a:ext cx="5191125" cy="33032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36269"/>
                </a:solidFill>
                <a:latin typeface="Arial"/>
                <a:ea typeface="Arial"/>
                <a:cs typeface="Arial"/>
              </a:defRPr>
            </a:defPPr>
            <a:lvl1pPr algn="l">
              <a:defRPr sz="1725" b="0">
                <a:solidFill>
                  <a:srgbClr val="536269"/>
                </a:solidFill>
                <a:latin typeface="Arial"/>
                <a:ea typeface="Arial"/>
                <a:cs typeface="Arial"/>
              </a:defRPr>
            </a:lvl1pPr>
            <a:lvl2pPr algn="l">
              <a:defRPr sz="1725" b="0">
                <a:solidFill>
                  <a:srgbClr val="536269"/>
                </a:solidFill>
                <a:latin typeface="Arial"/>
                <a:ea typeface="Arial"/>
                <a:cs typeface="Arial"/>
              </a:defRPr>
            </a:lvl2pPr>
            <a:lvl3pPr algn="l">
              <a:defRPr sz="1725" b="0">
                <a:solidFill>
                  <a:srgbClr val="536269"/>
                </a:solidFill>
                <a:latin typeface="Arial"/>
                <a:ea typeface="Arial"/>
                <a:cs typeface="Arial"/>
              </a:defRPr>
            </a:lvl3pPr>
            <a:lvl4pPr algn="l">
              <a:defRPr sz="1725" b="0">
                <a:solidFill>
                  <a:srgbClr val="536269"/>
                </a:solidFill>
                <a:latin typeface="Arial"/>
                <a:ea typeface="Arial"/>
                <a:cs typeface="Arial"/>
              </a:defRPr>
            </a:lvl4pPr>
            <a:lvl5pPr algn="l">
              <a:defRPr sz="1725" b="0">
                <a:solidFill>
                  <a:srgbClr val="536269"/>
                </a:solidFill>
                <a:latin typeface="Arial"/>
                <a:ea typeface="Arial"/>
                <a:cs typeface="Arial"/>
              </a:defRPr>
            </a:lvl5pPr>
            <a:lvl6pPr algn="l">
              <a:defRPr sz="1725" b="0">
                <a:solidFill>
                  <a:srgbClr val="536269"/>
                </a:solidFill>
                <a:latin typeface="Arial"/>
                <a:ea typeface="Arial"/>
                <a:cs typeface="Arial"/>
              </a:defRPr>
            </a:lvl6pPr>
            <a:lvl7pPr algn="l">
              <a:defRPr sz="1725" b="0">
                <a:solidFill>
                  <a:srgbClr val="536269"/>
                </a:solidFill>
                <a:latin typeface="Arial"/>
                <a:ea typeface="Arial"/>
                <a:cs typeface="Arial"/>
              </a:defRPr>
            </a:lvl7pPr>
            <a:lvl8pPr algn="l">
              <a:defRPr sz="1725" b="0">
                <a:solidFill>
                  <a:srgbClr val="536269"/>
                </a:solidFill>
                <a:latin typeface="Arial"/>
                <a:ea typeface="Arial"/>
                <a:cs typeface="Arial"/>
              </a:defRPr>
            </a:lvl8pPr>
            <a:lvl9pPr algn="l">
              <a:defRPr sz="1725" b="0">
                <a:solidFill>
                  <a:srgbClr val="536269"/>
                </a:solidFill>
                <a:latin typeface="Arial"/>
                <a:ea typeface="Arial"/>
                <a:cs typeface="Arial"/>
              </a:defRPr>
            </a:lvl9pPr>
          </a:lstStyle>
          <a:p xmlns:a="http://schemas.openxmlformats.org/drawingml/2006/main">
            <a:pPr algn="l">
              <a:lnSpc>
                <a:spcPct val="112000"/>
              </a:lnSpc>
              <a:buNone/>
              <a:defRPr sz="1725" b="0">
                <a:solidFill>
                  <a:srgbClr val="536269"/>
                </a:solidFill>
                <a:latin typeface="Arial"/>
                <a:ea typeface="Arial"/>
                <a:cs typeface="Arial"/>
              </a:defRPr>
            </a:pPr>
            <a:r>
              <a:rPr sz="1725" b="0">
                <a:solidFill>
                  <a:srgbClr val="536269"/>
                </a:solidFill>
                <a:latin typeface="Arial"/>
                <a:ea typeface="Arial"/>
                <a:cs typeface="Arial"/>
              </a:rPr>
              <a:t>A (1, 1), P (2, 0), B (3, 1)</a:t>
            </a:r>
          </a:p>
        </p:txBody>
      </p:sp>
    </p:spTree>
    <p:extLst>
      <p:ext uri="{BB962C8B-B14F-4D97-AF65-F5344CB8AC3E}">
        <p14:creationId xmlns:p14="http://schemas.microsoft.com/office/powerpoint/2010/main" val="1708767225"/>
      </p:ext>
    </p:extLst>
  </p:cSld>
</p:sld>
</file>

<file path=ppt/slides/slide2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6: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20</a:t>
            </a:r>
          </a:p>
        </p:txBody>
      </p:sp>
      <p:sp>
        <p:nvSpPr>
          <p:cNvPr id="15" name="part">
            <a:extLst xmlns:a="http://schemas.openxmlformats.org/drawingml/2006/main">
              <a:ext uri="{FF2B5EF4-FFF2-40B4-BE49-F238E27FC236}">
                <a16:creationId xmlns:a16="http://schemas.microsoft.com/office/drawing/2014/main" id="{20AA7BA1-3E2F-4999-8F6E-2DC075089442}"/>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16AD75ED-4D19-4903-97D7-F22243829E9A}"/>
              </a:ext>
            </a:extLst>
          </p:cNvPr>
          <p:cNvSpPr>
            <a:spLocks xmlns:a="http://schemas.openxmlformats.org/drawingml/2006/main" noGrp="1"/>
          </p:cNvSpPr>
          <p:nvPr/>
        </p:nvSpPr>
        <p:spPr>
          <a:xfrm xmlns:a="http://schemas.openxmlformats.org/drawingml/2006/main">
            <a:off x="1238250" y="2009775"/>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AP: (0 − 1) / (2 − 1) = −1</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PB: (1 − 0) / (3 − 2) = +1</a:t>
            </a:r>
          </a:p>
        </p:txBody>
      </p:sp>
      <p:sp>
        <p:nvSpPr>
          <p:cNvPr id="17" name="part">
            <a:extLst xmlns:a="http://schemas.openxmlformats.org/drawingml/2006/main">
              <a:ext uri="{FF2B5EF4-FFF2-40B4-BE49-F238E27FC236}">
                <a16:creationId xmlns:a16="http://schemas.microsoft.com/office/drawing/2014/main" id="{9252A65B-6A98-49FF-B90B-BBE9D2E64930}"/>
              </a:ext>
            </a:extLst>
          </p:cNvPr>
          <p:cNvSpPr>
            <a:spLocks xmlns:a="http://schemas.openxmlformats.org/drawingml/2006/main" noGrp="1"/>
          </p:cNvSpPr>
          <p:nvPr/>
        </p:nvSpPr>
        <p:spPr>
          <a:xfrm xmlns:a="http://schemas.openxmlformats.org/drawingml/2006/main">
            <a:off x="590550" y="38290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995AF9D8-C676-4383-93C2-ADF141D00021}"/>
              </a:ext>
            </a:extLst>
          </p:cNvPr>
          <p:cNvSpPr>
            <a:spLocks xmlns:a="http://schemas.openxmlformats.org/drawingml/2006/main" noGrp="1"/>
          </p:cNvSpPr>
          <p:nvPr/>
        </p:nvSpPr>
        <p:spPr>
          <a:xfrm xmlns:a="http://schemas.openxmlformats.org/drawingml/2006/main">
            <a:off x="1238250" y="3829050"/>
            <a:ext cx="444817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No. The left and right slopes</a:t>
            </a:r>
          </a:p>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approach different values.</a:t>
            </a:r>
          </a:p>
        </p:txBody>
      </p:sp>
      <p:sp>
        <p:nvSpPr>
          <p:cNvPr id="19" name="hint">
            <a:extLst xmlns:a="http://schemas.openxmlformats.org/drawingml/2006/main">
              <a:ext uri="{FF2B5EF4-FFF2-40B4-BE49-F238E27FC236}">
                <a16:creationId xmlns:a16="http://schemas.microsoft.com/office/drawing/2014/main" id="{DDE2A79B-571D-4423-AB61-C2D59DED90B5}"/>
              </a:ext>
            </a:extLst>
          </p:cNvPr>
          <p:cNvSpPr>
            <a:spLocks xmlns:a="http://schemas.openxmlformats.org/drawingml/2006/main" noGrp="1"/>
          </p:cNvSpPr>
          <p:nvPr/>
        </p:nvSpPr>
        <p:spPr>
          <a:xfrm xmlns:a="http://schemas.openxmlformats.org/drawingml/2006/main">
            <a:off x="590550" y="5619750"/>
            <a:ext cx="5095875"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The left and right slopes must agree.</a:t>
            </a:r>
          </a:p>
        </p:txBody>
      </p:sp>
      <p:graphicFrame>
        <p:nvGraphicFramePr>
          <p:cNvPr id="20" name="Chart">
            <a:extLst xmlns:a="http://schemas.openxmlformats.org/drawingml/2006/main">
              <a:ext uri="{FF2B5EF4-FFF2-40B4-BE49-F238E27FC236}">
                <a16:creationId xmlns:a16="http://schemas.microsoft.com/office/drawing/2014/main" id="{AE0ADC35-DD8E-4230-A6D9-23049C82586A}"/>
              </a:ext>
            </a:extLst>
          </p:cNvPr>
          <p:cNvGraphicFramePr/>
          <p:nvPr/>
        </p:nvGraphicFramePr>
        <p:xfrm>
          <a:off xmlns:a="http://schemas.openxmlformats.org/drawingml/2006/main" x="6162675" y="1952625"/>
          <a:ext xmlns:a="http://schemas.openxmlformats.org/drawingml/2006/main" cx="5257800" cy="3619500"/>
        </p:xfrm>
        <a:graphic xmlns:a="http://schemas.openxmlformats.org/drawingml/2006/main">
          <a:graphicData uri="http://schemas.openxmlformats.org/drawingml/2006/chart">
            <c:chart xmlns:r="http://schemas.openxmlformats.org/officeDocument/2006/relationships" xmlns:c="http://schemas.openxmlformats.org/drawingml/2006/chart" r:id="Rdb51ed3ef24f4f67"/>
          </a:graphicData>
        </a:graphic>
      </p:graphicFrame>
      <p:sp>
        <p:nvSpPr>
          <p:cNvPr id="21" name="body">
            <a:extLst xmlns:a="http://schemas.openxmlformats.org/drawingml/2006/main">
              <a:ext uri="{FF2B5EF4-FFF2-40B4-BE49-F238E27FC236}">
                <a16:creationId xmlns:a16="http://schemas.microsoft.com/office/drawing/2014/main" id="{0E98085C-717E-48E3-9780-9BBE37ED06C9}"/>
              </a:ext>
            </a:extLst>
          </p:cNvPr>
          <p:cNvSpPr>
            <a:spLocks xmlns:a="http://schemas.openxmlformats.org/drawingml/2006/main" noGrp="1"/>
          </p:cNvSpPr>
          <p:nvPr/>
        </p:nvSpPr>
        <p:spPr>
          <a:xfrm xmlns:a="http://schemas.openxmlformats.org/drawingml/2006/main">
            <a:off x="6191250" y="5695950"/>
            <a:ext cx="5191125" cy="33032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36269"/>
                </a:solidFill>
                <a:latin typeface="Arial"/>
                <a:ea typeface="Arial"/>
                <a:cs typeface="Arial"/>
              </a:defRPr>
            </a:defPPr>
            <a:lvl1pPr algn="l">
              <a:defRPr sz="1725" b="0">
                <a:solidFill>
                  <a:srgbClr val="536269"/>
                </a:solidFill>
                <a:latin typeface="Arial"/>
                <a:ea typeface="Arial"/>
                <a:cs typeface="Arial"/>
              </a:defRPr>
            </a:lvl1pPr>
            <a:lvl2pPr algn="l">
              <a:defRPr sz="1725" b="0">
                <a:solidFill>
                  <a:srgbClr val="536269"/>
                </a:solidFill>
                <a:latin typeface="Arial"/>
                <a:ea typeface="Arial"/>
                <a:cs typeface="Arial"/>
              </a:defRPr>
            </a:lvl2pPr>
            <a:lvl3pPr algn="l">
              <a:defRPr sz="1725" b="0">
                <a:solidFill>
                  <a:srgbClr val="536269"/>
                </a:solidFill>
                <a:latin typeface="Arial"/>
                <a:ea typeface="Arial"/>
                <a:cs typeface="Arial"/>
              </a:defRPr>
            </a:lvl3pPr>
            <a:lvl4pPr algn="l">
              <a:defRPr sz="1725" b="0">
                <a:solidFill>
                  <a:srgbClr val="536269"/>
                </a:solidFill>
                <a:latin typeface="Arial"/>
                <a:ea typeface="Arial"/>
                <a:cs typeface="Arial"/>
              </a:defRPr>
            </a:lvl4pPr>
            <a:lvl5pPr algn="l">
              <a:defRPr sz="1725" b="0">
                <a:solidFill>
                  <a:srgbClr val="536269"/>
                </a:solidFill>
                <a:latin typeface="Arial"/>
                <a:ea typeface="Arial"/>
                <a:cs typeface="Arial"/>
              </a:defRPr>
            </a:lvl5pPr>
            <a:lvl6pPr algn="l">
              <a:defRPr sz="1725" b="0">
                <a:solidFill>
                  <a:srgbClr val="536269"/>
                </a:solidFill>
                <a:latin typeface="Arial"/>
                <a:ea typeface="Arial"/>
                <a:cs typeface="Arial"/>
              </a:defRPr>
            </a:lvl6pPr>
            <a:lvl7pPr algn="l">
              <a:defRPr sz="1725" b="0">
                <a:solidFill>
                  <a:srgbClr val="536269"/>
                </a:solidFill>
                <a:latin typeface="Arial"/>
                <a:ea typeface="Arial"/>
                <a:cs typeface="Arial"/>
              </a:defRPr>
            </a:lvl7pPr>
            <a:lvl8pPr algn="l">
              <a:defRPr sz="1725" b="0">
                <a:solidFill>
                  <a:srgbClr val="536269"/>
                </a:solidFill>
                <a:latin typeface="Arial"/>
                <a:ea typeface="Arial"/>
                <a:cs typeface="Arial"/>
              </a:defRPr>
            </a:lvl8pPr>
            <a:lvl9pPr algn="l">
              <a:defRPr sz="1725" b="0">
                <a:solidFill>
                  <a:srgbClr val="536269"/>
                </a:solidFill>
                <a:latin typeface="Arial"/>
                <a:ea typeface="Arial"/>
                <a:cs typeface="Arial"/>
              </a:defRPr>
            </a:lvl9pPr>
          </a:lstStyle>
          <a:p xmlns:a="http://schemas.openxmlformats.org/drawingml/2006/main">
            <a:pPr algn="l">
              <a:lnSpc>
                <a:spcPct val="112000"/>
              </a:lnSpc>
              <a:buNone/>
              <a:defRPr sz="1725" b="0">
                <a:solidFill>
                  <a:srgbClr val="536269"/>
                </a:solidFill>
                <a:latin typeface="Arial"/>
                <a:ea typeface="Arial"/>
                <a:cs typeface="Arial"/>
              </a:defRPr>
            </a:pPr>
            <a:r>
              <a:rPr sz="1725" b="0">
                <a:solidFill>
                  <a:srgbClr val="536269"/>
                </a:solidFill>
                <a:latin typeface="Arial"/>
                <a:ea typeface="Arial"/>
                <a:cs typeface="Arial"/>
              </a:rPr>
              <a:t>A (1, 1), P (2, 0), B (3, 1)</a:t>
            </a:r>
          </a:p>
        </p:txBody>
      </p:sp>
    </p:spTree>
    <p:extLst>
      <p:ext uri="{BB962C8B-B14F-4D97-AF65-F5344CB8AC3E}">
        <p14:creationId xmlns:p14="http://schemas.microsoft.com/office/powerpoint/2010/main" val="1708767225"/>
      </p:ext>
    </p:extLst>
  </p:cSld>
</p:sld>
</file>

<file path=ppt/slides/slide2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Signs and units of a rate</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21</a:t>
            </a:r>
          </a:p>
        </p:txBody>
      </p:sp>
      <p:sp>
        <p:nvSpPr>
          <p:cNvPr id="15" name="term">
            <a:extLst xmlns:a="http://schemas.openxmlformats.org/drawingml/2006/main">
              <a:ext uri="{FF2B5EF4-FFF2-40B4-BE49-F238E27FC236}">
                <a16:creationId xmlns:a16="http://schemas.microsoft.com/office/drawing/2014/main" id="{50035014-1172-4C55-AD55-AF451F4B34E8}"/>
              </a:ext>
            </a:extLst>
          </p:cNvPr>
          <p:cNvSpPr>
            <a:spLocks xmlns:a="http://schemas.openxmlformats.org/drawingml/2006/main" noGrp="1"/>
          </p:cNvSpPr>
          <p:nvPr/>
        </p:nvSpPr>
        <p:spPr>
          <a:xfrm xmlns:a="http://schemas.openxmlformats.org/drawingml/2006/main">
            <a:off x="590550" y="2009775"/>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POSITIVE RATE</a:t>
            </a:r>
          </a:p>
        </p:txBody>
      </p:sp>
      <p:sp>
        <p:nvSpPr>
          <p:cNvPr id="16" name="body">
            <a:extLst xmlns:a="http://schemas.openxmlformats.org/drawingml/2006/main">
              <a:ext uri="{FF2B5EF4-FFF2-40B4-BE49-F238E27FC236}">
                <a16:creationId xmlns:a16="http://schemas.microsoft.com/office/drawing/2014/main" id="{8015F902-C21F-47A6-9772-E04D4204D86B}"/>
              </a:ext>
            </a:extLst>
          </p:cNvPr>
          <p:cNvSpPr>
            <a:spLocks xmlns:a="http://schemas.openxmlformats.org/drawingml/2006/main" noGrp="1"/>
          </p:cNvSpPr>
          <p:nvPr/>
        </p:nvSpPr>
        <p:spPr>
          <a:xfrm xmlns:a="http://schemas.openxmlformats.org/drawingml/2006/main">
            <a:off x="590550" y="2466975"/>
            <a:ext cx="50958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The output increases.</a:t>
            </a:r>
          </a:p>
        </p:txBody>
      </p:sp>
      <p:sp>
        <p:nvSpPr>
          <p:cNvPr id="17" name="term">
            <a:extLst xmlns:a="http://schemas.openxmlformats.org/drawingml/2006/main">
              <a:ext uri="{FF2B5EF4-FFF2-40B4-BE49-F238E27FC236}">
                <a16:creationId xmlns:a16="http://schemas.microsoft.com/office/drawing/2014/main" id="{B7F61776-46CF-48DB-B8E8-C9E88B4E815F}"/>
              </a:ext>
            </a:extLst>
          </p:cNvPr>
          <p:cNvSpPr>
            <a:spLocks xmlns:a="http://schemas.openxmlformats.org/drawingml/2006/main" noGrp="1"/>
          </p:cNvSpPr>
          <p:nvPr/>
        </p:nvSpPr>
        <p:spPr>
          <a:xfrm xmlns:a="http://schemas.openxmlformats.org/drawingml/2006/main">
            <a:off x="590550" y="3476625"/>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NEGATIVE RATE</a:t>
            </a:r>
          </a:p>
        </p:txBody>
      </p:sp>
      <p:sp>
        <p:nvSpPr>
          <p:cNvPr id="18" name="body">
            <a:extLst xmlns:a="http://schemas.openxmlformats.org/drawingml/2006/main">
              <a:ext uri="{FF2B5EF4-FFF2-40B4-BE49-F238E27FC236}">
                <a16:creationId xmlns:a16="http://schemas.microsoft.com/office/drawing/2014/main" id="{663B3126-EB24-499E-B03B-55EA713C99A9}"/>
              </a:ext>
            </a:extLst>
          </p:cNvPr>
          <p:cNvSpPr>
            <a:spLocks xmlns:a="http://schemas.openxmlformats.org/drawingml/2006/main" noGrp="1"/>
          </p:cNvSpPr>
          <p:nvPr/>
        </p:nvSpPr>
        <p:spPr>
          <a:xfrm xmlns:a="http://schemas.openxmlformats.org/drawingml/2006/main">
            <a:off x="590550" y="3933825"/>
            <a:ext cx="50958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The output decreases.</a:t>
            </a:r>
          </a:p>
        </p:txBody>
      </p:sp>
      <p:sp>
        <p:nvSpPr>
          <p:cNvPr id="19" name="body">
            <a:extLst xmlns:a="http://schemas.openxmlformats.org/drawingml/2006/main">
              <a:ext uri="{FF2B5EF4-FFF2-40B4-BE49-F238E27FC236}">
                <a16:creationId xmlns:a16="http://schemas.microsoft.com/office/drawing/2014/main" id="{D887B117-8FF4-46BF-88A2-1E1CF095EF4D}"/>
              </a:ext>
            </a:extLst>
          </p:cNvPr>
          <p:cNvSpPr>
            <a:spLocks xmlns:a="http://schemas.openxmlformats.org/drawingml/2006/main" noGrp="1"/>
          </p:cNvSpPr>
          <p:nvPr/>
        </p:nvSpPr>
        <p:spPr>
          <a:xfrm xmlns:a="http://schemas.openxmlformats.org/drawingml/2006/main">
            <a:off x="590550" y="5153025"/>
            <a:ext cx="509587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416B91"/>
                </a:solidFill>
                <a:latin typeface="Arial"/>
                <a:ea typeface="Arial"/>
                <a:cs typeface="Arial"/>
              </a:defRPr>
            </a:defPPr>
            <a:lvl1pPr algn="l">
              <a:defRPr sz="2175" b="0">
                <a:solidFill>
                  <a:srgbClr val="416B91"/>
                </a:solidFill>
                <a:latin typeface="Arial"/>
                <a:ea typeface="Arial"/>
                <a:cs typeface="Arial"/>
              </a:defRPr>
            </a:lvl1pPr>
            <a:lvl2pPr algn="l">
              <a:defRPr sz="2175" b="0">
                <a:solidFill>
                  <a:srgbClr val="416B91"/>
                </a:solidFill>
                <a:latin typeface="Arial"/>
                <a:ea typeface="Arial"/>
                <a:cs typeface="Arial"/>
              </a:defRPr>
            </a:lvl2pPr>
            <a:lvl3pPr algn="l">
              <a:defRPr sz="2175" b="0">
                <a:solidFill>
                  <a:srgbClr val="416B91"/>
                </a:solidFill>
                <a:latin typeface="Arial"/>
                <a:ea typeface="Arial"/>
                <a:cs typeface="Arial"/>
              </a:defRPr>
            </a:lvl3pPr>
            <a:lvl4pPr algn="l">
              <a:defRPr sz="2175" b="0">
                <a:solidFill>
                  <a:srgbClr val="416B91"/>
                </a:solidFill>
                <a:latin typeface="Arial"/>
                <a:ea typeface="Arial"/>
                <a:cs typeface="Arial"/>
              </a:defRPr>
            </a:lvl4pPr>
            <a:lvl5pPr algn="l">
              <a:defRPr sz="2175" b="0">
                <a:solidFill>
                  <a:srgbClr val="416B91"/>
                </a:solidFill>
                <a:latin typeface="Arial"/>
                <a:ea typeface="Arial"/>
                <a:cs typeface="Arial"/>
              </a:defRPr>
            </a:lvl5pPr>
            <a:lvl6pPr algn="l">
              <a:defRPr sz="2175" b="0">
                <a:solidFill>
                  <a:srgbClr val="416B91"/>
                </a:solidFill>
                <a:latin typeface="Arial"/>
                <a:ea typeface="Arial"/>
                <a:cs typeface="Arial"/>
              </a:defRPr>
            </a:lvl6pPr>
            <a:lvl7pPr algn="l">
              <a:defRPr sz="2175" b="0">
                <a:solidFill>
                  <a:srgbClr val="416B91"/>
                </a:solidFill>
                <a:latin typeface="Arial"/>
                <a:ea typeface="Arial"/>
                <a:cs typeface="Arial"/>
              </a:defRPr>
            </a:lvl7pPr>
            <a:lvl8pPr algn="l">
              <a:defRPr sz="2175" b="0">
                <a:solidFill>
                  <a:srgbClr val="416B91"/>
                </a:solidFill>
                <a:latin typeface="Arial"/>
                <a:ea typeface="Arial"/>
                <a:cs typeface="Arial"/>
              </a:defRPr>
            </a:lvl8pPr>
            <a:lvl9pPr algn="l">
              <a:defRPr sz="2175" b="0">
                <a:solidFill>
                  <a:srgbClr val="416B91"/>
                </a:solidFill>
                <a:latin typeface="Arial"/>
                <a:ea typeface="Arial"/>
                <a:cs typeface="Arial"/>
              </a:defRPr>
            </a:lvl9pPr>
          </a:lstStyle>
          <a:p xmlns:a="http://schemas.openxmlformats.org/drawingml/2006/main">
            <a:pPr algn="l">
              <a:lnSpc>
                <a:spcPct val="112000"/>
              </a:lnSpc>
              <a:buNone/>
              <a:defRPr sz="2175" b="0">
                <a:solidFill>
                  <a:srgbClr val="416B91"/>
                </a:solidFill>
                <a:latin typeface="Arial"/>
                <a:ea typeface="Arial"/>
                <a:cs typeface="Arial"/>
              </a:defRPr>
            </a:pPr>
            <a:r>
              <a:rPr sz="2175" b="0">
                <a:solidFill>
                  <a:srgbClr val="416B91"/>
                </a:solidFill>
                <a:latin typeface="Arial"/>
                <a:ea typeface="Arial"/>
                <a:cs typeface="Arial"/>
              </a:rPr>
              <a:t>Rate units: output units</a:t>
            </a:r>
          </a:p>
          <a:p xmlns:a="http://schemas.openxmlformats.org/drawingml/2006/main">
            <a:pPr algn="l">
              <a:lnSpc>
                <a:spcPct val="112000"/>
              </a:lnSpc>
              <a:buNone/>
              <a:defRPr sz="2175" b="0">
                <a:solidFill>
                  <a:srgbClr val="416B91"/>
                </a:solidFill>
                <a:latin typeface="Arial"/>
                <a:ea typeface="Arial"/>
                <a:cs typeface="Arial"/>
              </a:defRPr>
            </a:pPr>
            <a:r>
              <a:rPr sz="2175" b="0">
                <a:solidFill>
                  <a:srgbClr val="416B91"/>
                </a:solidFill>
                <a:latin typeface="Arial"/>
                <a:ea typeface="Arial"/>
                <a:cs typeface="Arial"/>
              </a:rPr>
              <a:t>per input unit.</a:t>
            </a:r>
          </a:p>
        </p:txBody>
      </p:sp>
      <p:graphicFrame>
        <p:nvGraphicFramePr>
          <p:cNvPr id="20" name="Chart">
            <a:extLst xmlns:a="http://schemas.openxmlformats.org/drawingml/2006/main">
              <a:ext uri="{FF2B5EF4-FFF2-40B4-BE49-F238E27FC236}">
                <a16:creationId xmlns:a16="http://schemas.microsoft.com/office/drawing/2014/main" id="{A7A8E84B-B5AA-4EC5-B853-5D3696D9906C}"/>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3d392fecf08a4971"/>
          </a:graphicData>
        </a:graphic>
      </p:graphicFrame>
      <p:sp>
        <p:nvSpPr>
          <p:cNvPr id="21" name="body">
            <a:extLst xmlns:a="http://schemas.openxmlformats.org/drawingml/2006/main">
              <a:ext uri="{FF2B5EF4-FFF2-40B4-BE49-F238E27FC236}">
                <a16:creationId xmlns:a16="http://schemas.microsoft.com/office/drawing/2014/main" id="{848EEC27-3144-4640-8BE9-93D98FCBDC7C}"/>
              </a:ext>
            </a:extLst>
          </p:cNvPr>
          <p:cNvSpPr>
            <a:spLocks xmlns:a="http://schemas.openxmlformats.org/drawingml/2006/main" noGrp="1"/>
          </p:cNvSpPr>
          <p:nvPr/>
        </p:nvSpPr>
        <p:spPr>
          <a:xfrm xmlns:a="http://schemas.openxmlformats.org/drawingml/2006/main">
            <a:off x="6191250" y="5705475"/>
            <a:ext cx="5191125" cy="33032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1">
                <a:solidFill>
                  <a:srgbClr val="087F83"/>
                </a:solidFill>
                <a:latin typeface="Arial"/>
                <a:ea typeface="Arial"/>
                <a:cs typeface="Arial"/>
              </a:defRPr>
            </a:defPPr>
            <a:lvl1pPr algn="l">
              <a:defRPr sz="1725" b="1">
                <a:solidFill>
                  <a:srgbClr val="087F83"/>
                </a:solidFill>
                <a:latin typeface="Arial"/>
                <a:ea typeface="Arial"/>
                <a:cs typeface="Arial"/>
              </a:defRPr>
            </a:lvl1pPr>
            <a:lvl2pPr algn="l">
              <a:defRPr sz="1725" b="1">
                <a:solidFill>
                  <a:srgbClr val="087F83"/>
                </a:solidFill>
                <a:latin typeface="Arial"/>
                <a:ea typeface="Arial"/>
                <a:cs typeface="Arial"/>
              </a:defRPr>
            </a:lvl2pPr>
            <a:lvl3pPr algn="l">
              <a:defRPr sz="1725" b="1">
                <a:solidFill>
                  <a:srgbClr val="087F83"/>
                </a:solidFill>
                <a:latin typeface="Arial"/>
                <a:ea typeface="Arial"/>
                <a:cs typeface="Arial"/>
              </a:defRPr>
            </a:lvl3pPr>
            <a:lvl4pPr algn="l">
              <a:defRPr sz="1725" b="1">
                <a:solidFill>
                  <a:srgbClr val="087F83"/>
                </a:solidFill>
                <a:latin typeface="Arial"/>
                <a:ea typeface="Arial"/>
                <a:cs typeface="Arial"/>
              </a:defRPr>
            </a:lvl4pPr>
            <a:lvl5pPr algn="l">
              <a:defRPr sz="1725" b="1">
                <a:solidFill>
                  <a:srgbClr val="087F83"/>
                </a:solidFill>
                <a:latin typeface="Arial"/>
                <a:ea typeface="Arial"/>
                <a:cs typeface="Arial"/>
              </a:defRPr>
            </a:lvl5pPr>
            <a:lvl6pPr algn="l">
              <a:defRPr sz="1725" b="1">
                <a:solidFill>
                  <a:srgbClr val="087F83"/>
                </a:solidFill>
                <a:latin typeface="Arial"/>
                <a:ea typeface="Arial"/>
                <a:cs typeface="Arial"/>
              </a:defRPr>
            </a:lvl6pPr>
            <a:lvl7pPr algn="l">
              <a:defRPr sz="1725" b="1">
                <a:solidFill>
                  <a:srgbClr val="087F83"/>
                </a:solidFill>
                <a:latin typeface="Arial"/>
                <a:ea typeface="Arial"/>
                <a:cs typeface="Arial"/>
              </a:defRPr>
            </a:lvl7pPr>
            <a:lvl8pPr algn="l">
              <a:defRPr sz="1725" b="1">
                <a:solidFill>
                  <a:srgbClr val="087F83"/>
                </a:solidFill>
                <a:latin typeface="Arial"/>
                <a:ea typeface="Arial"/>
                <a:cs typeface="Arial"/>
              </a:defRPr>
            </a:lvl8pPr>
            <a:lvl9pPr algn="l">
              <a:defRPr sz="1725" b="1">
                <a:solidFill>
                  <a:srgbClr val="087F83"/>
                </a:solidFill>
                <a:latin typeface="Arial"/>
                <a:ea typeface="Arial"/>
                <a:cs typeface="Arial"/>
              </a:defRPr>
            </a:lvl9pPr>
          </a:lstStyle>
          <a:p xmlns:a="http://schemas.openxmlformats.org/drawingml/2006/main">
            <a:pPr algn="l">
              <a:lnSpc>
                <a:spcPct val="112000"/>
              </a:lnSpc>
              <a:buNone/>
              <a:defRPr sz="1725" b="1">
                <a:solidFill>
                  <a:srgbClr val="087F83"/>
                </a:solidFill>
                <a:latin typeface="Arial"/>
                <a:ea typeface="Arial"/>
                <a:cs typeface="Arial"/>
              </a:defRPr>
            </a:pPr>
            <a:r>
              <a:rPr sz="1725" b="1">
                <a:solidFill>
                  <a:srgbClr val="087F83"/>
                </a:solidFill>
                <a:latin typeface="Arial"/>
                <a:ea typeface="Arial"/>
                <a:cs typeface="Arial"/>
              </a:rPr>
              <a:t>Positive volume, negative rate</a:t>
            </a:r>
          </a:p>
        </p:txBody>
      </p:sp>
    </p:spTree>
    <p:extLst>
      <p:ext uri="{BB962C8B-B14F-4D97-AF65-F5344CB8AC3E}">
        <p14:creationId xmlns:p14="http://schemas.microsoft.com/office/powerpoint/2010/main" val="1708767225"/>
      </p:ext>
    </p:extLst>
  </p:cSld>
</p:sld>
</file>

<file path=ppt/slides/slide2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7: a draining tank</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22</a:t>
            </a:r>
          </a:p>
        </p:txBody>
      </p:sp>
      <p:sp>
        <p:nvSpPr>
          <p:cNvPr id="15" name="body">
            <a:extLst xmlns:a="http://schemas.openxmlformats.org/drawingml/2006/main">
              <a:ext uri="{FF2B5EF4-FFF2-40B4-BE49-F238E27FC236}">
                <a16:creationId xmlns:a16="http://schemas.microsoft.com/office/drawing/2014/main" id="{B41EE95B-3414-4C72-8F57-A58BEA13C16F}"/>
              </a:ext>
            </a:extLst>
          </p:cNvPr>
          <p:cNvSpPr>
            <a:spLocks xmlns:a="http://schemas.openxmlformats.org/drawingml/2006/main" noGrp="1"/>
          </p:cNvSpPr>
          <p:nvPr/>
        </p:nvSpPr>
        <p:spPr>
          <a:xfrm xmlns:a="http://schemas.openxmlformats.org/drawingml/2006/main">
            <a:off x="590550" y="20097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V(t) is the volume of water, in litres, at time t minutes.</a:t>
            </a:r>
          </a:p>
        </p:txBody>
      </p:sp>
      <p:graphicFrame>
        <p:nvGraphicFramePr>
          <p:cNvPr id="16" name="">
            <a:extLst xmlns:a="http://schemas.openxmlformats.org/drawingml/2006/main">
              <a:ext uri="{FF2B5EF4-FFF2-40B4-BE49-F238E27FC236}">
                <a16:creationId xmlns:a16="http://schemas.microsoft.com/office/drawing/2014/main" id="{BF426279-75F8-459F-88FC-4A34BF3476C6}"/>
              </a:ext>
            </a:extLst>
          </p:cNvPr>
          <p:cNvGraphicFramePr/>
          <p:nvPr/>
        </p:nvGraphicFramePr>
        <p:xfrm>
          <a:off xmlns:a="http://schemas.openxmlformats.org/drawingml/2006/main" x="590550" y="2886075"/>
          <a:ext xmlns:a="http://schemas.openxmlformats.org/drawingml/2006/main" cx="10763250" cy="1152525"/>
        </p:xfrm>
        <a:graphic xmlns:a="http://schemas.openxmlformats.org/drawingml/2006/main">
          <a:graphicData uri="http://schemas.openxmlformats.org/drawingml/2006/table">
            <a:tbl>
              <a:tblPr/>
              <a:tblGrid>
                <a:gridCol w="3333750"/>
                <a:gridCol w="2476500"/>
                <a:gridCol w="2476500"/>
                <a:gridCol w="2476500"/>
              </a:tblGrid>
              <a:tr h="576263">
                <a:tc>
                  <a:txBody>
                    <a:bodyPr lIns="95250" tIns="95250" rIns="95250" bIns="95250">
                      <a:noAutofit/>
                    </a:bodyPr>
                    <a:lstStyle/>
                    <a:p>
                      <a:pPr algn="l"/>
                      <a:r>
                        <a:rPr sz="2175" b="1">
                          <a:solidFill>
                            <a:srgbClr val="FFFFFF"/>
                          </a:solidFill>
                          <a:latin typeface="Arial"/>
                          <a:ea typeface="Arial"/>
                          <a:cs typeface="Arial"/>
                        </a:rPr>
                        <a:t>t (min)</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9.9</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10</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10.1</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576263">
                <a:tc>
                  <a:txBody>
                    <a:bodyPr lIns="95250" tIns="95250" rIns="95250" bIns="95250">
                      <a:noAutofit/>
                    </a:bodyPr>
                    <a:lstStyle/>
                    <a:p>
                      <a:pPr algn="l"/>
                      <a:r>
                        <a:rPr sz="2175" b="0">
                          <a:solidFill>
                            <a:srgbClr val="172D34"/>
                          </a:solidFill>
                          <a:latin typeface="Arial"/>
                          <a:ea typeface="Arial"/>
                          <a:cs typeface="Arial"/>
                        </a:rPr>
                        <a:t>V(t) (L)</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31.2</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30.0</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28.8</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7" name="part">
            <a:extLst xmlns:a="http://schemas.openxmlformats.org/drawingml/2006/main">
              <a:ext uri="{FF2B5EF4-FFF2-40B4-BE49-F238E27FC236}">
                <a16:creationId xmlns:a16="http://schemas.microsoft.com/office/drawing/2014/main" id="{20DE93A3-0C9D-4422-97BF-0208D1D5DBD0}"/>
              </a:ext>
            </a:extLst>
          </p:cNvPr>
          <p:cNvSpPr>
            <a:spLocks xmlns:a="http://schemas.openxmlformats.org/drawingml/2006/main" noGrp="1"/>
          </p:cNvSpPr>
          <p:nvPr/>
        </p:nvSpPr>
        <p:spPr>
          <a:xfrm xmlns:a="http://schemas.openxmlformats.org/drawingml/2006/main">
            <a:off x="590550" y="44672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8" name="body">
            <a:extLst xmlns:a="http://schemas.openxmlformats.org/drawingml/2006/main">
              <a:ext uri="{FF2B5EF4-FFF2-40B4-BE49-F238E27FC236}">
                <a16:creationId xmlns:a16="http://schemas.microsoft.com/office/drawing/2014/main" id="{239B0E63-B504-42A2-9AE5-BDC9B10BEE08}"/>
              </a:ext>
            </a:extLst>
          </p:cNvPr>
          <p:cNvSpPr>
            <a:spLocks xmlns:a="http://schemas.openxmlformats.org/drawingml/2006/main" noGrp="1"/>
          </p:cNvSpPr>
          <p:nvPr/>
        </p:nvSpPr>
        <p:spPr>
          <a:xfrm xmlns:a="http://schemas.openxmlformats.org/drawingml/2006/main">
            <a:off x="1238250" y="446722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Calculate the average rate on [9.9, 10] and on [10, 10.1].</a:t>
            </a:r>
          </a:p>
        </p:txBody>
      </p:sp>
      <p:sp>
        <p:nvSpPr>
          <p:cNvPr id="19" name="part">
            <a:extLst xmlns:a="http://schemas.openxmlformats.org/drawingml/2006/main">
              <a:ext uri="{FF2B5EF4-FFF2-40B4-BE49-F238E27FC236}">
                <a16:creationId xmlns:a16="http://schemas.microsoft.com/office/drawing/2014/main" id="{98324480-90E6-40DA-BD25-3D9569B21F38}"/>
              </a:ext>
            </a:extLst>
          </p:cNvPr>
          <p:cNvSpPr>
            <a:spLocks xmlns:a="http://schemas.openxmlformats.org/drawingml/2006/main" noGrp="1"/>
          </p:cNvSpPr>
          <p:nvPr/>
        </p:nvSpPr>
        <p:spPr>
          <a:xfrm xmlns:a="http://schemas.openxmlformats.org/drawingml/2006/main">
            <a:off x="590550" y="52197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body">
            <a:extLst xmlns:a="http://schemas.openxmlformats.org/drawingml/2006/main">
              <a:ext uri="{FF2B5EF4-FFF2-40B4-BE49-F238E27FC236}">
                <a16:creationId xmlns:a16="http://schemas.microsoft.com/office/drawing/2014/main" id="{2660C228-D7A0-4C2D-9B1E-3AFE781CDE31}"/>
              </a:ext>
            </a:extLst>
          </p:cNvPr>
          <p:cNvSpPr>
            <a:spLocks xmlns:a="http://schemas.openxmlformats.org/drawingml/2006/main" noGrp="1"/>
          </p:cNvSpPr>
          <p:nvPr/>
        </p:nvSpPr>
        <p:spPr>
          <a:xfrm xmlns:a="http://schemas.openxmlformats.org/drawingml/2006/main">
            <a:off x="1238250" y="521970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Estimate the rate at t = 10 and interpret it, if the pattern continues.</a:t>
            </a:r>
          </a:p>
        </p:txBody>
      </p:sp>
      <p:sp>
        <p:nvSpPr>
          <p:cNvPr id="21" name="hint">
            <a:extLst xmlns:a="http://schemas.openxmlformats.org/drawingml/2006/main">
              <a:ext uri="{FF2B5EF4-FFF2-40B4-BE49-F238E27FC236}">
                <a16:creationId xmlns:a16="http://schemas.microsoft.com/office/drawing/2014/main" id="{E24246AB-FFA0-4777-A258-965848558A88}"/>
              </a:ext>
            </a:extLst>
          </p:cNvPr>
          <p:cNvSpPr>
            <a:spLocks xmlns:a="http://schemas.openxmlformats.org/drawingml/2006/main" noGrp="1"/>
          </p:cNvSpPr>
          <p:nvPr/>
        </p:nvSpPr>
        <p:spPr>
          <a:xfrm xmlns:a="http://schemas.openxmlformats.org/drawingml/2006/main">
            <a:off x="590550" y="5715000"/>
            <a:ext cx="10763250"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Keep the sign and include units.</a:t>
            </a:r>
          </a:p>
        </p:txBody>
      </p:sp>
    </p:spTree>
    <p:extLst>
      <p:ext uri="{BB962C8B-B14F-4D97-AF65-F5344CB8AC3E}">
        <p14:creationId xmlns:p14="http://schemas.microsoft.com/office/powerpoint/2010/main" val="1708767225"/>
      </p:ext>
    </p:extLst>
  </p:cSld>
</p:sld>
</file>

<file path=ppt/slides/slide2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7: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23</a:t>
            </a:r>
          </a:p>
        </p:txBody>
      </p:sp>
      <p:sp>
        <p:nvSpPr>
          <p:cNvPr id="15" name="part">
            <a:extLst xmlns:a="http://schemas.openxmlformats.org/drawingml/2006/main">
              <a:ext uri="{FF2B5EF4-FFF2-40B4-BE49-F238E27FC236}">
                <a16:creationId xmlns:a16="http://schemas.microsoft.com/office/drawing/2014/main" id="{6A2ECBF3-80B7-460B-B6CA-BF7852317FC7}"/>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B72BEE8F-D680-4B7E-9BD7-1C541EF86BB1}"/>
              </a:ext>
            </a:extLst>
          </p:cNvPr>
          <p:cNvSpPr>
            <a:spLocks xmlns:a="http://schemas.openxmlformats.org/drawingml/2006/main" noGrp="1"/>
          </p:cNvSpPr>
          <p:nvPr/>
        </p:nvSpPr>
        <p:spPr>
          <a:xfrm xmlns:a="http://schemas.openxmlformats.org/drawingml/2006/main">
            <a:off x="1238250" y="2009775"/>
            <a:ext cx="9829800"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[9.9, 10]: (30.0 − 31.2) / 0.1 = −12 L/min</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[10, 10.1]: (28.8 − 30.0) / 0.1 = −12 L/min</a:t>
            </a:r>
          </a:p>
        </p:txBody>
      </p:sp>
      <p:sp>
        <p:nvSpPr>
          <p:cNvPr id="17" name="part">
            <a:extLst xmlns:a="http://schemas.openxmlformats.org/drawingml/2006/main">
              <a:ext uri="{FF2B5EF4-FFF2-40B4-BE49-F238E27FC236}">
                <a16:creationId xmlns:a16="http://schemas.microsoft.com/office/drawing/2014/main" id="{61C86E29-7CE1-417A-A558-5F5C8505C5BC}"/>
              </a:ext>
            </a:extLst>
          </p:cNvPr>
          <p:cNvSpPr>
            <a:spLocks xmlns:a="http://schemas.openxmlformats.org/drawingml/2006/main" noGrp="1"/>
          </p:cNvSpPr>
          <p:nvPr/>
        </p:nvSpPr>
        <p:spPr>
          <a:xfrm xmlns:a="http://schemas.openxmlformats.org/drawingml/2006/main">
            <a:off x="590550" y="36671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859D9536-5261-4044-8120-7FAC526723A8}"/>
              </a:ext>
            </a:extLst>
          </p:cNvPr>
          <p:cNvSpPr>
            <a:spLocks xmlns:a="http://schemas.openxmlformats.org/drawingml/2006/main" noGrp="1"/>
          </p:cNvSpPr>
          <p:nvPr/>
        </p:nvSpPr>
        <p:spPr>
          <a:xfrm xmlns:a="http://schemas.openxmlformats.org/drawingml/2006/main">
            <a:off x="1238250" y="3667125"/>
            <a:ext cx="982980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The estimated rate at t = 10 is −12 L/min, if the pattern continues on</a:t>
            </a:r>
          </a:p>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shrinking intervals.</a:t>
            </a:r>
          </a:p>
        </p:txBody>
      </p:sp>
      <p:sp>
        <p:nvSpPr>
          <p:cNvPr id="19" name="body">
            <a:extLst xmlns:a="http://schemas.openxmlformats.org/drawingml/2006/main">
              <a:ext uri="{FF2B5EF4-FFF2-40B4-BE49-F238E27FC236}">
                <a16:creationId xmlns:a16="http://schemas.microsoft.com/office/drawing/2014/main" id="{A71CE828-8592-4A9F-9FBA-219F3A4055D4}"/>
              </a:ext>
            </a:extLst>
          </p:cNvPr>
          <p:cNvSpPr>
            <a:spLocks xmlns:a="http://schemas.openxmlformats.org/drawingml/2006/main" noGrp="1"/>
          </p:cNvSpPr>
          <p:nvPr/>
        </p:nvSpPr>
        <p:spPr>
          <a:xfrm xmlns:a="http://schemas.openxmlformats.org/drawingml/2006/main">
            <a:off x="1238250" y="5153025"/>
            <a:ext cx="990600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087F83"/>
                </a:solidFill>
                <a:latin typeface="Arial"/>
                <a:ea typeface="Arial"/>
                <a:cs typeface="Arial"/>
              </a:defRPr>
            </a:defPPr>
            <a:lvl1pPr algn="l">
              <a:defRPr sz="2325" b="1">
                <a:solidFill>
                  <a:srgbClr val="087F83"/>
                </a:solidFill>
                <a:latin typeface="Arial"/>
                <a:ea typeface="Arial"/>
                <a:cs typeface="Arial"/>
              </a:defRPr>
            </a:lvl1pPr>
            <a:lvl2pPr algn="l">
              <a:defRPr sz="2325" b="1">
                <a:solidFill>
                  <a:srgbClr val="087F83"/>
                </a:solidFill>
                <a:latin typeface="Arial"/>
                <a:ea typeface="Arial"/>
                <a:cs typeface="Arial"/>
              </a:defRPr>
            </a:lvl2pPr>
            <a:lvl3pPr algn="l">
              <a:defRPr sz="2325" b="1">
                <a:solidFill>
                  <a:srgbClr val="087F83"/>
                </a:solidFill>
                <a:latin typeface="Arial"/>
                <a:ea typeface="Arial"/>
                <a:cs typeface="Arial"/>
              </a:defRPr>
            </a:lvl3pPr>
            <a:lvl4pPr algn="l">
              <a:defRPr sz="2325" b="1">
                <a:solidFill>
                  <a:srgbClr val="087F83"/>
                </a:solidFill>
                <a:latin typeface="Arial"/>
                <a:ea typeface="Arial"/>
                <a:cs typeface="Arial"/>
              </a:defRPr>
            </a:lvl4pPr>
            <a:lvl5pPr algn="l">
              <a:defRPr sz="2325" b="1">
                <a:solidFill>
                  <a:srgbClr val="087F83"/>
                </a:solidFill>
                <a:latin typeface="Arial"/>
                <a:ea typeface="Arial"/>
                <a:cs typeface="Arial"/>
              </a:defRPr>
            </a:lvl5pPr>
            <a:lvl6pPr algn="l">
              <a:defRPr sz="2325" b="1">
                <a:solidFill>
                  <a:srgbClr val="087F83"/>
                </a:solidFill>
                <a:latin typeface="Arial"/>
                <a:ea typeface="Arial"/>
                <a:cs typeface="Arial"/>
              </a:defRPr>
            </a:lvl6pPr>
            <a:lvl7pPr algn="l">
              <a:defRPr sz="2325" b="1">
                <a:solidFill>
                  <a:srgbClr val="087F83"/>
                </a:solidFill>
                <a:latin typeface="Arial"/>
                <a:ea typeface="Arial"/>
                <a:cs typeface="Arial"/>
              </a:defRPr>
            </a:lvl7pPr>
            <a:lvl8pPr algn="l">
              <a:defRPr sz="2325" b="1">
                <a:solidFill>
                  <a:srgbClr val="087F83"/>
                </a:solidFill>
                <a:latin typeface="Arial"/>
                <a:ea typeface="Arial"/>
                <a:cs typeface="Arial"/>
              </a:defRPr>
            </a:lvl8pPr>
            <a:lvl9pPr algn="l">
              <a:defRPr sz="2325" b="1">
                <a:solidFill>
                  <a:srgbClr val="087F83"/>
                </a:solidFill>
                <a:latin typeface="Arial"/>
                <a:ea typeface="Arial"/>
                <a:cs typeface="Arial"/>
              </a:defRPr>
            </a:lvl9pPr>
          </a:lstStyle>
          <a:p xmlns:a="http://schemas.openxmlformats.org/drawingml/2006/main">
            <a:pPr algn="l">
              <a:lnSpc>
                <a:spcPct val="112000"/>
              </a:lnSpc>
              <a:buNone/>
              <a:defRPr sz="2325" b="1">
                <a:solidFill>
                  <a:srgbClr val="087F83"/>
                </a:solidFill>
                <a:latin typeface="Arial"/>
                <a:ea typeface="Arial"/>
                <a:cs typeface="Arial"/>
              </a:defRPr>
            </a:pPr>
            <a:r>
              <a:rPr sz="2325" b="1">
                <a:solidFill>
                  <a:srgbClr val="087F83"/>
                </a:solidFill>
                <a:latin typeface="Arial"/>
                <a:ea typeface="Arial"/>
                <a:cs typeface="Arial"/>
              </a:rPr>
              <a:t>At that moment, the volume is decreasing at about 12 litres per</a:t>
            </a:r>
          </a:p>
          <a:p xmlns:a="http://schemas.openxmlformats.org/drawingml/2006/main">
            <a:pPr algn="l">
              <a:lnSpc>
                <a:spcPct val="112000"/>
              </a:lnSpc>
              <a:buNone/>
              <a:defRPr sz="2325" b="1">
                <a:solidFill>
                  <a:srgbClr val="087F83"/>
                </a:solidFill>
                <a:latin typeface="Arial"/>
                <a:ea typeface="Arial"/>
                <a:cs typeface="Arial"/>
              </a:defRPr>
            </a:pPr>
            <a:r>
              <a:rPr sz="2325" b="1">
                <a:solidFill>
                  <a:srgbClr val="087F83"/>
                </a:solidFill>
                <a:latin typeface="Arial"/>
                <a:ea typeface="Arial"/>
                <a:cs typeface="Arial"/>
              </a:rPr>
              <a:t>minute.</a:t>
            </a:r>
          </a:p>
        </p:txBody>
      </p:sp>
    </p:spTree>
    <p:extLst>
      <p:ext uri="{BB962C8B-B14F-4D97-AF65-F5344CB8AC3E}">
        <p14:creationId xmlns:p14="http://schemas.microsoft.com/office/powerpoint/2010/main" val="1708767225"/>
      </p:ext>
    </p:extLst>
  </p:cSld>
</p:sld>
</file>

<file path=ppt/slides/slide2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Exit question: change at an instant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CLOSING CHECK</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24</a:t>
            </a:r>
          </a:p>
        </p:txBody>
      </p:sp>
      <p:sp>
        <p:nvSpPr>
          <p:cNvPr id="15" name="body">
            <a:extLst xmlns:a="http://schemas.openxmlformats.org/drawingml/2006/main">
              <a:ext uri="{FF2B5EF4-FFF2-40B4-BE49-F238E27FC236}">
                <a16:creationId xmlns:a16="http://schemas.microsoft.com/office/drawing/2014/main" id="{9643BCBD-8E62-4A17-A89D-C9C885157BD5}"/>
              </a:ext>
            </a:extLst>
          </p:cNvPr>
          <p:cNvSpPr>
            <a:spLocks xmlns:a="http://schemas.openxmlformats.org/drawingml/2006/main" noGrp="1"/>
          </p:cNvSpPr>
          <p:nvPr/>
        </p:nvSpPr>
        <p:spPr>
          <a:xfrm xmlns:a="http://schemas.openxmlformats.org/drawingml/2006/main">
            <a:off x="590550" y="2009775"/>
            <a:ext cx="10763250" cy="4518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1">
                <a:solidFill>
                  <a:srgbClr val="172D34"/>
                </a:solidFill>
                <a:latin typeface="Arial"/>
                <a:ea typeface="Arial"/>
                <a:cs typeface="Arial"/>
              </a:defRPr>
            </a:defPPr>
            <a:lvl1pPr algn="l">
              <a:defRPr sz="2550" b="1">
                <a:solidFill>
                  <a:srgbClr val="172D34"/>
                </a:solidFill>
                <a:latin typeface="Arial"/>
                <a:ea typeface="Arial"/>
                <a:cs typeface="Arial"/>
              </a:defRPr>
            </a:lvl1pPr>
            <a:lvl2pPr algn="l">
              <a:defRPr sz="2550" b="1">
                <a:solidFill>
                  <a:srgbClr val="172D34"/>
                </a:solidFill>
                <a:latin typeface="Arial"/>
                <a:ea typeface="Arial"/>
                <a:cs typeface="Arial"/>
              </a:defRPr>
            </a:lvl2pPr>
            <a:lvl3pPr algn="l">
              <a:defRPr sz="2550" b="1">
                <a:solidFill>
                  <a:srgbClr val="172D34"/>
                </a:solidFill>
                <a:latin typeface="Arial"/>
                <a:ea typeface="Arial"/>
                <a:cs typeface="Arial"/>
              </a:defRPr>
            </a:lvl3pPr>
            <a:lvl4pPr algn="l">
              <a:defRPr sz="2550" b="1">
                <a:solidFill>
                  <a:srgbClr val="172D34"/>
                </a:solidFill>
                <a:latin typeface="Arial"/>
                <a:ea typeface="Arial"/>
                <a:cs typeface="Arial"/>
              </a:defRPr>
            </a:lvl4pPr>
            <a:lvl5pPr algn="l">
              <a:defRPr sz="2550" b="1">
                <a:solidFill>
                  <a:srgbClr val="172D34"/>
                </a:solidFill>
                <a:latin typeface="Arial"/>
                <a:ea typeface="Arial"/>
                <a:cs typeface="Arial"/>
              </a:defRPr>
            </a:lvl5pPr>
            <a:lvl6pPr algn="l">
              <a:defRPr sz="2550" b="1">
                <a:solidFill>
                  <a:srgbClr val="172D34"/>
                </a:solidFill>
                <a:latin typeface="Arial"/>
                <a:ea typeface="Arial"/>
                <a:cs typeface="Arial"/>
              </a:defRPr>
            </a:lvl6pPr>
            <a:lvl7pPr algn="l">
              <a:defRPr sz="2550" b="1">
                <a:solidFill>
                  <a:srgbClr val="172D34"/>
                </a:solidFill>
                <a:latin typeface="Arial"/>
                <a:ea typeface="Arial"/>
                <a:cs typeface="Arial"/>
              </a:defRPr>
            </a:lvl7pPr>
            <a:lvl8pPr algn="l">
              <a:defRPr sz="2550" b="1">
                <a:solidFill>
                  <a:srgbClr val="172D34"/>
                </a:solidFill>
                <a:latin typeface="Arial"/>
                <a:ea typeface="Arial"/>
                <a:cs typeface="Arial"/>
              </a:defRPr>
            </a:lvl8pPr>
            <a:lvl9pPr algn="l">
              <a:defRPr sz="2550" b="1">
                <a:solidFill>
                  <a:srgbClr val="172D34"/>
                </a:solidFill>
                <a:latin typeface="Arial"/>
                <a:ea typeface="Arial"/>
                <a:cs typeface="Arial"/>
              </a:defRPr>
            </a:lvl9pPr>
          </a:lstStyle>
          <a:p xmlns:a="http://schemas.openxmlformats.org/drawingml/2006/main">
            <a:pPr algn="l">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Which statement best explains an instantaneous rate?</a:t>
            </a:r>
          </a:p>
        </p:txBody>
      </p:sp>
      <p:sp>
        <p:nvSpPr>
          <p:cNvPr id="16" name="part">
            <a:extLst xmlns:a="http://schemas.openxmlformats.org/drawingml/2006/main">
              <a:ext uri="{FF2B5EF4-FFF2-40B4-BE49-F238E27FC236}">
                <a16:creationId xmlns:a16="http://schemas.microsoft.com/office/drawing/2014/main" id="{9958081C-DC6B-49E5-90EB-6D7554BEE6D9}"/>
              </a:ext>
            </a:extLst>
          </p:cNvPr>
          <p:cNvSpPr>
            <a:spLocks xmlns:a="http://schemas.openxmlformats.org/drawingml/2006/main" noGrp="1"/>
          </p:cNvSpPr>
          <p:nvPr/>
        </p:nvSpPr>
        <p:spPr>
          <a:xfrm xmlns:a="http://schemas.openxmlformats.org/drawingml/2006/main">
            <a:off x="590550" y="30384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AACA1979-43E4-4326-8B81-F2FD0AAA5466}"/>
              </a:ext>
            </a:extLst>
          </p:cNvPr>
          <p:cNvSpPr>
            <a:spLocks xmlns:a="http://schemas.openxmlformats.org/drawingml/2006/main" noGrp="1"/>
          </p:cNvSpPr>
          <p:nvPr/>
        </p:nvSpPr>
        <p:spPr>
          <a:xfrm xmlns:a="http://schemas.openxmlformats.org/drawingml/2006/main">
            <a:off x="1238250" y="303847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The rate is zero because no time passes at an instant.</a:t>
            </a:r>
          </a:p>
        </p:txBody>
      </p:sp>
      <p:sp>
        <p:nvSpPr>
          <p:cNvPr id="18" name="part">
            <a:extLst xmlns:a="http://schemas.openxmlformats.org/drawingml/2006/main">
              <a:ext uri="{FF2B5EF4-FFF2-40B4-BE49-F238E27FC236}">
                <a16:creationId xmlns:a16="http://schemas.microsoft.com/office/drawing/2014/main" id="{169D7ED8-2FA8-43F6-86B5-66ECDB3CFD09}"/>
              </a:ext>
            </a:extLst>
          </p:cNvPr>
          <p:cNvSpPr>
            <a:spLocks xmlns:a="http://schemas.openxmlformats.org/drawingml/2006/main" noGrp="1"/>
          </p:cNvSpPr>
          <p:nvPr/>
        </p:nvSpPr>
        <p:spPr>
          <a:xfrm xmlns:a="http://schemas.openxmlformats.org/drawingml/2006/main">
            <a:off x="590550" y="37433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E894FA38-610B-4BB6-87CD-82AD730574FE}"/>
              </a:ext>
            </a:extLst>
          </p:cNvPr>
          <p:cNvSpPr>
            <a:spLocks xmlns:a="http://schemas.openxmlformats.org/drawingml/2006/main" noGrp="1"/>
          </p:cNvSpPr>
          <p:nvPr/>
        </p:nvSpPr>
        <p:spPr>
          <a:xfrm xmlns:a="http://schemas.openxmlformats.org/drawingml/2006/main">
            <a:off x="1238250" y="374332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An instantaneous rate is always impossible because 0 / 0 is undefined.</a:t>
            </a:r>
          </a:p>
        </p:txBody>
      </p:sp>
      <p:sp>
        <p:nvSpPr>
          <p:cNvPr id="20" name="part">
            <a:extLst xmlns:a="http://schemas.openxmlformats.org/drawingml/2006/main">
              <a:ext uri="{FF2B5EF4-FFF2-40B4-BE49-F238E27FC236}">
                <a16:creationId xmlns:a16="http://schemas.microsoft.com/office/drawing/2014/main" id="{768557B4-7DFE-4409-B6CA-86AD1AA37BE3}"/>
              </a:ext>
            </a:extLst>
          </p:cNvPr>
          <p:cNvSpPr>
            <a:spLocks xmlns:a="http://schemas.openxmlformats.org/drawingml/2006/main" noGrp="1"/>
          </p:cNvSpPr>
          <p:nvPr/>
        </p:nvSpPr>
        <p:spPr>
          <a:xfrm xmlns:a="http://schemas.openxmlformats.org/drawingml/2006/main">
            <a:off x="590550" y="44481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23561698-ECEC-47B1-B164-AEE2E4B17C99}"/>
              </a:ext>
            </a:extLst>
          </p:cNvPr>
          <p:cNvSpPr>
            <a:spLocks xmlns:a="http://schemas.openxmlformats.org/drawingml/2006/main" noGrp="1"/>
          </p:cNvSpPr>
          <p:nvPr/>
        </p:nvSpPr>
        <p:spPr>
          <a:xfrm xmlns:a="http://schemas.openxmlformats.org/drawingml/2006/main">
            <a:off x="1238250" y="44481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It is the finite value approached by average rates over shrinking nonzero</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intervals, when that value exists.</a:t>
            </a:r>
          </a:p>
        </p:txBody>
      </p:sp>
      <p:sp>
        <p:nvSpPr>
          <p:cNvPr id="22" name="part">
            <a:extLst xmlns:a="http://schemas.openxmlformats.org/drawingml/2006/main">
              <a:ext uri="{FF2B5EF4-FFF2-40B4-BE49-F238E27FC236}">
                <a16:creationId xmlns:a16="http://schemas.microsoft.com/office/drawing/2014/main" id="{D703C41E-5924-457B-A52C-A890AED0C94C}"/>
              </a:ext>
            </a:extLst>
          </p:cNvPr>
          <p:cNvSpPr>
            <a:spLocks xmlns:a="http://schemas.openxmlformats.org/drawingml/2006/main" noGrp="1"/>
          </p:cNvSpPr>
          <p:nvPr/>
        </p:nvSpPr>
        <p:spPr>
          <a:xfrm xmlns:a="http://schemas.openxmlformats.org/drawingml/2006/main">
            <a:off x="590550" y="5467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D.</a:t>
            </a:r>
          </a:p>
        </p:txBody>
      </p:sp>
      <p:sp>
        <p:nvSpPr>
          <p:cNvPr id="23" name="body">
            <a:extLst xmlns:a="http://schemas.openxmlformats.org/drawingml/2006/main">
              <a:ext uri="{FF2B5EF4-FFF2-40B4-BE49-F238E27FC236}">
                <a16:creationId xmlns:a16="http://schemas.microsoft.com/office/drawing/2014/main" id="{30E29B96-F09F-44D3-A2C9-EBB8D5ACFA8D}"/>
              </a:ext>
            </a:extLst>
          </p:cNvPr>
          <p:cNvSpPr>
            <a:spLocks xmlns:a="http://schemas.openxmlformats.org/drawingml/2006/main" noGrp="1"/>
          </p:cNvSpPr>
          <p:nvPr/>
        </p:nvSpPr>
        <p:spPr>
          <a:xfrm xmlns:a="http://schemas.openxmlformats.org/drawingml/2006/main">
            <a:off x="1238250" y="546735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It is the function’s output divided by its input at that instant.</a:t>
            </a:r>
          </a:p>
        </p:txBody>
      </p:sp>
    </p:spTree>
    <p:extLst>
      <p:ext uri="{BB962C8B-B14F-4D97-AF65-F5344CB8AC3E}">
        <p14:creationId xmlns:p14="http://schemas.microsoft.com/office/powerpoint/2010/main" val="1708767225"/>
      </p:ext>
    </p:extLst>
  </p:cSld>
</p:sld>
</file>

<file path=ppt/slides/slide2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Exit question: key and explanation</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CLOSING KEY</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25</a:t>
            </a:r>
          </a:p>
        </p:txBody>
      </p:sp>
      <p:sp>
        <p:nvSpPr>
          <p:cNvPr id="15" name="answer">
            <a:extLst xmlns:a="http://schemas.openxmlformats.org/drawingml/2006/main">
              <a:ext uri="{FF2B5EF4-FFF2-40B4-BE49-F238E27FC236}">
                <a16:creationId xmlns:a16="http://schemas.microsoft.com/office/drawing/2014/main" id="{BD616AE1-1F1C-4FE8-823C-47088F88EC95}"/>
              </a:ext>
            </a:extLst>
          </p:cNvPr>
          <p:cNvSpPr>
            <a:spLocks xmlns:a="http://schemas.openxmlformats.org/drawingml/2006/main" noGrp="1"/>
          </p:cNvSpPr>
          <p:nvPr/>
        </p:nvSpPr>
        <p:spPr>
          <a:xfrm xmlns:a="http://schemas.openxmlformats.org/drawingml/2006/main">
            <a:off x="590550" y="2009775"/>
            <a:ext cx="10763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150" b="1">
                <a:solidFill>
                  <a:srgbClr val="087F83"/>
                </a:solidFill>
                <a:latin typeface="Arial"/>
                <a:ea typeface="Arial"/>
                <a:cs typeface="Arial"/>
              </a:defRPr>
            </a:defPPr>
            <a:lvl1pPr algn="l">
              <a:defRPr sz="3150" b="1">
                <a:solidFill>
                  <a:srgbClr val="087F83"/>
                </a:solidFill>
                <a:latin typeface="Arial"/>
                <a:ea typeface="Arial"/>
                <a:cs typeface="Arial"/>
              </a:defRPr>
            </a:lvl1pPr>
            <a:lvl2pPr algn="l">
              <a:defRPr sz="3150" b="1">
                <a:solidFill>
                  <a:srgbClr val="087F83"/>
                </a:solidFill>
                <a:latin typeface="Arial"/>
                <a:ea typeface="Arial"/>
                <a:cs typeface="Arial"/>
              </a:defRPr>
            </a:lvl2pPr>
            <a:lvl3pPr algn="l">
              <a:defRPr sz="3150" b="1">
                <a:solidFill>
                  <a:srgbClr val="087F83"/>
                </a:solidFill>
                <a:latin typeface="Arial"/>
                <a:ea typeface="Arial"/>
                <a:cs typeface="Arial"/>
              </a:defRPr>
            </a:lvl3pPr>
            <a:lvl4pPr algn="l">
              <a:defRPr sz="3150" b="1">
                <a:solidFill>
                  <a:srgbClr val="087F83"/>
                </a:solidFill>
                <a:latin typeface="Arial"/>
                <a:ea typeface="Arial"/>
                <a:cs typeface="Arial"/>
              </a:defRPr>
            </a:lvl4pPr>
            <a:lvl5pPr algn="l">
              <a:defRPr sz="3150" b="1">
                <a:solidFill>
                  <a:srgbClr val="087F83"/>
                </a:solidFill>
                <a:latin typeface="Arial"/>
                <a:ea typeface="Arial"/>
                <a:cs typeface="Arial"/>
              </a:defRPr>
            </a:lvl5pPr>
            <a:lvl6pPr algn="l">
              <a:defRPr sz="3150" b="1">
                <a:solidFill>
                  <a:srgbClr val="087F83"/>
                </a:solidFill>
                <a:latin typeface="Arial"/>
                <a:ea typeface="Arial"/>
                <a:cs typeface="Arial"/>
              </a:defRPr>
            </a:lvl6pPr>
            <a:lvl7pPr algn="l">
              <a:defRPr sz="3150" b="1">
                <a:solidFill>
                  <a:srgbClr val="087F83"/>
                </a:solidFill>
                <a:latin typeface="Arial"/>
                <a:ea typeface="Arial"/>
                <a:cs typeface="Arial"/>
              </a:defRPr>
            </a:lvl7pPr>
            <a:lvl8pPr algn="l">
              <a:defRPr sz="3150" b="1">
                <a:solidFill>
                  <a:srgbClr val="087F83"/>
                </a:solidFill>
                <a:latin typeface="Arial"/>
                <a:ea typeface="Arial"/>
                <a:cs typeface="Arial"/>
              </a:defRPr>
            </a:lvl8pPr>
            <a:lvl9pPr algn="l">
              <a:defRPr sz="3150" b="1">
                <a:solidFill>
                  <a:srgbClr val="087F83"/>
                </a:solidFill>
                <a:latin typeface="Arial"/>
                <a:ea typeface="Arial"/>
                <a:cs typeface="Arial"/>
              </a:defRPr>
            </a:lvl9pPr>
          </a:lstStyle>
          <a:p xmlns:a="http://schemas.openxmlformats.org/drawingml/2006/main">
            <a:pPr algn="l">
              <a:lnSpc>
                <a:spcPct val="112000"/>
              </a:lnSpc>
              <a:buNone/>
              <a:defRPr sz="3150" b="1">
                <a:solidFill>
                  <a:srgbClr val="087F83"/>
                </a:solidFill>
                <a:latin typeface="Arial"/>
                <a:ea typeface="Arial"/>
                <a:cs typeface="Arial"/>
              </a:defRPr>
            </a:pPr>
            <a:r>
              <a:rPr sz="3150" b="1">
                <a:solidFill>
                  <a:srgbClr val="087F83"/>
                </a:solidFill>
                <a:latin typeface="Arial"/>
                <a:ea typeface="Arial"/>
                <a:cs typeface="Arial"/>
              </a:rPr>
              <a:t>Correct answer: C</a:t>
            </a:r>
          </a:p>
        </p:txBody>
      </p:sp>
      <p:sp>
        <p:nvSpPr>
          <p:cNvPr id="16" name="body">
            <a:extLst xmlns:a="http://schemas.openxmlformats.org/drawingml/2006/main">
              <a:ext uri="{FF2B5EF4-FFF2-40B4-BE49-F238E27FC236}">
                <a16:creationId xmlns:a16="http://schemas.microsoft.com/office/drawing/2014/main" id="{0E656C9B-3CD6-4324-A68A-9A887D08EAC7}"/>
              </a:ext>
            </a:extLst>
          </p:cNvPr>
          <p:cNvSpPr>
            <a:spLocks xmlns:a="http://schemas.openxmlformats.org/drawingml/2006/main" noGrp="1"/>
          </p:cNvSpPr>
          <p:nvPr/>
        </p:nvSpPr>
        <p:spPr>
          <a:xfrm xmlns:a="http://schemas.openxmlformats.org/drawingml/2006/main">
            <a:off x="590550" y="2924175"/>
            <a:ext cx="10763250"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Nonzero intervals shrink. If their average rates approach one finite value, that</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value describes the rate at the instant.</a:t>
            </a:r>
          </a:p>
        </p:txBody>
      </p:sp>
      <p:sp>
        <p:nvSpPr>
          <p:cNvPr id="17" name="part">
            <a:extLst xmlns:a="http://schemas.openxmlformats.org/drawingml/2006/main">
              <a:ext uri="{FF2B5EF4-FFF2-40B4-BE49-F238E27FC236}">
                <a16:creationId xmlns:a16="http://schemas.microsoft.com/office/drawing/2014/main" id="{BE39A0B2-2D5E-43CF-8C93-3479C29FF03E}"/>
              </a:ext>
            </a:extLst>
          </p:cNvPr>
          <p:cNvSpPr>
            <a:spLocks xmlns:a="http://schemas.openxmlformats.org/drawingml/2006/main" noGrp="1"/>
          </p:cNvSpPr>
          <p:nvPr/>
        </p:nvSpPr>
        <p:spPr>
          <a:xfrm xmlns:a="http://schemas.openxmlformats.org/drawingml/2006/main">
            <a:off x="590550" y="40386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8" name="body">
            <a:extLst xmlns:a="http://schemas.openxmlformats.org/drawingml/2006/main">
              <a:ext uri="{FF2B5EF4-FFF2-40B4-BE49-F238E27FC236}">
                <a16:creationId xmlns:a16="http://schemas.microsoft.com/office/drawing/2014/main" id="{2DEB288B-91A7-43D2-A11C-B47A7CD46488}"/>
              </a:ext>
            </a:extLst>
          </p:cNvPr>
          <p:cNvSpPr>
            <a:spLocks xmlns:a="http://schemas.openxmlformats.org/drawingml/2006/main" noGrp="1"/>
          </p:cNvSpPr>
          <p:nvPr/>
        </p:nvSpPr>
        <p:spPr>
          <a:xfrm xmlns:a="http://schemas.openxmlformats.org/drawingml/2006/main">
            <a:off x="1238250" y="4038600"/>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Zero elapsed time does not imply zero speed.</a:t>
            </a:r>
          </a:p>
        </p:txBody>
      </p:sp>
      <p:sp>
        <p:nvSpPr>
          <p:cNvPr id="19" name="part">
            <a:extLst xmlns:a="http://schemas.openxmlformats.org/drawingml/2006/main">
              <a:ext uri="{FF2B5EF4-FFF2-40B4-BE49-F238E27FC236}">
                <a16:creationId xmlns:a16="http://schemas.microsoft.com/office/drawing/2014/main" id="{05211709-09EF-45CA-9A92-352BE4CEB7DA}"/>
              </a:ext>
            </a:extLst>
          </p:cNvPr>
          <p:cNvSpPr>
            <a:spLocks xmlns:a="http://schemas.openxmlformats.org/drawingml/2006/main" noGrp="1"/>
          </p:cNvSpPr>
          <p:nvPr/>
        </p:nvSpPr>
        <p:spPr>
          <a:xfrm xmlns:a="http://schemas.openxmlformats.org/drawingml/2006/main">
            <a:off x="590550" y="46291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body">
            <a:extLst xmlns:a="http://schemas.openxmlformats.org/drawingml/2006/main">
              <a:ext uri="{FF2B5EF4-FFF2-40B4-BE49-F238E27FC236}">
                <a16:creationId xmlns:a16="http://schemas.microsoft.com/office/drawing/2014/main" id="{504F32BD-0D5F-438C-AFBB-3A4CB6CFE13B}"/>
              </a:ext>
            </a:extLst>
          </p:cNvPr>
          <p:cNvSpPr>
            <a:spLocks xmlns:a="http://schemas.openxmlformats.org/drawingml/2006/main" noGrp="1"/>
          </p:cNvSpPr>
          <p:nvPr/>
        </p:nvSpPr>
        <p:spPr>
          <a:xfrm xmlns:a="http://schemas.openxmlformats.org/drawingml/2006/main">
            <a:off x="1238250" y="4629150"/>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Undefined 0 / 0 does not make instantaneous rates impossible.</a:t>
            </a:r>
          </a:p>
        </p:txBody>
      </p:sp>
      <p:sp>
        <p:nvSpPr>
          <p:cNvPr id="21" name="part">
            <a:extLst xmlns:a="http://schemas.openxmlformats.org/drawingml/2006/main">
              <a:ext uri="{FF2B5EF4-FFF2-40B4-BE49-F238E27FC236}">
                <a16:creationId xmlns:a16="http://schemas.microsoft.com/office/drawing/2014/main" id="{E50F52B3-5DAD-4D2D-9C03-665636E7AA46}"/>
              </a:ext>
            </a:extLst>
          </p:cNvPr>
          <p:cNvSpPr>
            <a:spLocks xmlns:a="http://schemas.openxmlformats.org/drawingml/2006/main" noGrp="1"/>
          </p:cNvSpPr>
          <p:nvPr/>
        </p:nvSpPr>
        <p:spPr>
          <a:xfrm xmlns:a="http://schemas.openxmlformats.org/drawingml/2006/main">
            <a:off x="590550" y="52197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D.</a:t>
            </a:r>
          </a:p>
        </p:txBody>
      </p:sp>
      <p:sp>
        <p:nvSpPr>
          <p:cNvPr id="22" name="body">
            <a:extLst xmlns:a="http://schemas.openxmlformats.org/drawingml/2006/main">
              <a:ext uri="{FF2B5EF4-FFF2-40B4-BE49-F238E27FC236}">
                <a16:creationId xmlns:a16="http://schemas.microsoft.com/office/drawing/2014/main" id="{DE31163B-D936-435F-80AD-92FA24EE2AF4}"/>
              </a:ext>
            </a:extLst>
          </p:cNvPr>
          <p:cNvSpPr>
            <a:spLocks xmlns:a="http://schemas.openxmlformats.org/drawingml/2006/main" noGrp="1"/>
          </p:cNvSpPr>
          <p:nvPr/>
        </p:nvSpPr>
        <p:spPr>
          <a:xfrm xmlns:a="http://schemas.openxmlformats.org/drawingml/2006/main">
            <a:off x="1238250" y="5219700"/>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Output ÷ input is not generally a rate of change.</a:t>
            </a:r>
          </a:p>
        </p:txBody>
      </p:sp>
      <p:sp>
        <p:nvSpPr>
          <p:cNvPr id="23" name="body">
            <a:extLst xmlns:a="http://schemas.openxmlformats.org/drawingml/2006/main">
              <a:ext uri="{FF2B5EF4-FFF2-40B4-BE49-F238E27FC236}">
                <a16:creationId xmlns:a16="http://schemas.microsoft.com/office/drawing/2014/main" id="{A8757C51-C71A-4BC0-9BD2-54AD50A857B7}"/>
              </a:ext>
            </a:extLst>
          </p:cNvPr>
          <p:cNvSpPr>
            <a:spLocks xmlns:a="http://schemas.openxmlformats.org/drawingml/2006/main" noGrp="1"/>
          </p:cNvSpPr>
          <p:nvPr/>
        </p:nvSpPr>
        <p:spPr>
          <a:xfrm xmlns:a="http://schemas.openxmlformats.org/drawingml/2006/main">
            <a:off x="590550" y="5715000"/>
            <a:ext cx="10763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416B91"/>
                </a:solidFill>
                <a:latin typeface="Arial"/>
                <a:ea typeface="Arial"/>
                <a:cs typeface="Arial"/>
              </a:defRPr>
            </a:defPPr>
            <a:lvl1pPr algn="l">
              <a:defRPr sz="1875" b="0">
                <a:solidFill>
                  <a:srgbClr val="416B91"/>
                </a:solidFill>
                <a:latin typeface="Arial"/>
                <a:ea typeface="Arial"/>
                <a:cs typeface="Arial"/>
              </a:defRPr>
            </a:lvl1pPr>
            <a:lvl2pPr algn="l">
              <a:defRPr sz="1875" b="0">
                <a:solidFill>
                  <a:srgbClr val="416B91"/>
                </a:solidFill>
                <a:latin typeface="Arial"/>
                <a:ea typeface="Arial"/>
                <a:cs typeface="Arial"/>
              </a:defRPr>
            </a:lvl2pPr>
            <a:lvl3pPr algn="l">
              <a:defRPr sz="1875" b="0">
                <a:solidFill>
                  <a:srgbClr val="416B91"/>
                </a:solidFill>
                <a:latin typeface="Arial"/>
                <a:ea typeface="Arial"/>
                <a:cs typeface="Arial"/>
              </a:defRPr>
            </a:lvl3pPr>
            <a:lvl4pPr algn="l">
              <a:defRPr sz="1875" b="0">
                <a:solidFill>
                  <a:srgbClr val="416B91"/>
                </a:solidFill>
                <a:latin typeface="Arial"/>
                <a:ea typeface="Arial"/>
                <a:cs typeface="Arial"/>
              </a:defRPr>
            </a:lvl4pPr>
            <a:lvl5pPr algn="l">
              <a:defRPr sz="1875" b="0">
                <a:solidFill>
                  <a:srgbClr val="416B91"/>
                </a:solidFill>
                <a:latin typeface="Arial"/>
                <a:ea typeface="Arial"/>
                <a:cs typeface="Arial"/>
              </a:defRPr>
            </a:lvl5pPr>
            <a:lvl6pPr algn="l">
              <a:defRPr sz="1875" b="0">
                <a:solidFill>
                  <a:srgbClr val="416B91"/>
                </a:solidFill>
                <a:latin typeface="Arial"/>
                <a:ea typeface="Arial"/>
                <a:cs typeface="Arial"/>
              </a:defRPr>
            </a:lvl6pPr>
            <a:lvl7pPr algn="l">
              <a:defRPr sz="1875" b="0">
                <a:solidFill>
                  <a:srgbClr val="416B91"/>
                </a:solidFill>
                <a:latin typeface="Arial"/>
                <a:ea typeface="Arial"/>
                <a:cs typeface="Arial"/>
              </a:defRPr>
            </a:lvl7pPr>
            <a:lvl8pPr algn="l">
              <a:defRPr sz="1875" b="0">
                <a:solidFill>
                  <a:srgbClr val="416B91"/>
                </a:solidFill>
                <a:latin typeface="Arial"/>
                <a:ea typeface="Arial"/>
                <a:cs typeface="Arial"/>
              </a:defRPr>
            </a:lvl8pPr>
            <a:lvl9pPr algn="l">
              <a:defRPr sz="1875" b="0">
                <a:solidFill>
                  <a:srgbClr val="416B91"/>
                </a:solidFill>
                <a:latin typeface="Arial"/>
                <a:ea typeface="Arial"/>
                <a:cs typeface="Arial"/>
              </a:defRPr>
            </a:lvl9pPr>
          </a:lstStyle>
          <a:p xmlns:a="http://schemas.openxmlformats.org/drawingml/2006/main">
            <a:pPr algn="l">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Next: Topic 1.2, Defining Limits and Using Limit Notation</a:t>
            </a:r>
          </a:p>
        </p:txBody>
      </p:sp>
    </p:spTree>
    <p:extLst>
      <p:ext uri="{BB962C8B-B14F-4D97-AF65-F5344CB8AC3E}">
        <p14:creationId xmlns:p14="http://schemas.microsoft.com/office/powerpoint/2010/main" val="170876722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2026-10-25T12:43:32.3100000Z</dcterms:created>
  <dcterms:modified xsi:type="dcterms:W3CDTF">2026-10-25T12:43:32.3100000Z</dcterms:modified>
</coreProperties>
</file>