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f2f1826b8a4428d" /><Relationship Type="http://schemas.openxmlformats.org/officeDocument/2006/relationships/extended-properties" Target="/docProps/app.xml" Id="Ra4046e47cc594b16" /><Relationship Type="http://schemas.openxmlformats.org/officeDocument/2006/relationships/officeDocument" Target="/ppt/presentation.xml" Id="R5575a18cd9ae4883" /></Relationships>
</file>

<file path=ppt/presentation.xml><?xml version="1.0" encoding="utf-8"?>
<p:presentation xmlns:p="http://schemas.openxmlformats.org/presentationml/2006/main">
  <p:sldMasterIdLst>
    <p:sldMasterId xmlns:r="http://schemas.openxmlformats.org/officeDocument/2006/relationships" id="2147483648" r:id="R5666a38cf06d472d"/>
  </p:sldMasterIdLst>
  <p:notesMasterIdLst>
    <p:notesMasterId xmlns:r="http://schemas.openxmlformats.org/officeDocument/2006/relationships" r:id="R5bc3435224ee4e0a"/>
  </p:notesMasterIdLst>
  <p:sldIdLst>
    <p:sldId xmlns:r="http://schemas.openxmlformats.org/officeDocument/2006/relationships" id="256" r:id="Refd41bacde9e417a"/>
    <p:sldId xmlns:r="http://schemas.openxmlformats.org/officeDocument/2006/relationships" id="257" r:id="R9764323c3e384f9a"/>
    <p:sldId xmlns:r="http://schemas.openxmlformats.org/officeDocument/2006/relationships" id="258" r:id="R4373e52606e04022"/>
    <p:sldId xmlns:r="http://schemas.openxmlformats.org/officeDocument/2006/relationships" id="259" r:id="R7dcf2b72c0c64f0f"/>
    <p:sldId xmlns:r="http://schemas.openxmlformats.org/officeDocument/2006/relationships" id="260" r:id="Rd227e792587e485a"/>
    <p:sldId xmlns:r="http://schemas.openxmlformats.org/officeDocument/2006/relationships" id="261" r:id="Rdffbb181ef6f4bc0"/>
    <p:sldId xmlns:r="http://schemas.openxmlformats.org/officeDocument/2006/relationships" id="262" r:id="Rce8ec55497a94fe2"/>
    <p:sldId xmlns:r="http://schemas.openxmlformats.org/officeDocument/2006/relationships" id="263" r:id="R52cb09c2e9684817"/>
    <p:sldId xmlns:r="http://schemas.openxmlformats.org/officeDocument/2006/relationships" id="264" r:id="Re78f4affb9424f89"/>
    <p:sldId xmlns:r="http://schemas.openxmlformats.org/officeDocument/2006/relationships" id="265" r:id="Rdda230e5241e4741"/>
    <p:sldId xmlns:r="http://schemas.openxmlformats.org/officeDocument/2006/relationships" id="266" r:id="Reea47558f0024326"/>
    <p:sldId xmlns:r="http://schemas.openxmlformats.org/officeDocument/2006/relationships" id="267" r:id="R8a38e437e3404f56"/>
    <p:sldId xmlns:r="http://schemas.openxmlformats.org/officeDocument/2006/relationships" id="268" r:id="R4132402198ee42c0"/>
    <p:sldId xmlns:r="http://schemas.openxmlformats.org/officeDocument/2006/relationships" id="269" r:id="Ra5a9e06627394097"/>
    <p:sldId xmlns:r="http://schemas.openxmlformats.org/officeDocument/2006/relationships" id="270" r:id="Rf535a24fd29b41ca"/>
    <p:sldId xmlns:r="http://schemas.openxmlformats.org/officeDocument/2006/relationships" id="271" r:id="Ra1c5c387f3ee4027"/>
    <p:sldId xmlns:r="http://schemas.openxmlformats.org/officeDocument/2006/relationships" id="272" r:id="R61c8f48cec2641d3"/>
    <p:sldId xmlns:r="http://schemas.openxmlformats.org/officeDocument/2006/relationships" id="273" r:id="R946757b66aa34f9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cca6455e48a4876" /><Relationship Type="http://schemas.openxmlformats.org/officeDocument/2006/relationships/slideMaster" Target="/ppt/slideMasters/slideMaster1.xml" Id="R5666a38cf06d472d" /><Relationship Type="http://schemas.openxmlformats.org/officeDocument/2006/relationships/notesMaster" Target="/ppt/notesMasters/notesMaster1.xml" Id="R5bc3435224ee4e0a" /><Relationship Type="http://schemas.openxmlformats.org/officeDocument/2006/relationships/presProps" Target="/ppt/presProps.xml" Id="R985acd5ec7084ffd" /><Relationship Type="http://schemas.openxmlformats.org/officeDocument/2006/relationships/tableStyles" Target="/ppt/tableStyles.xml" Id="R164c4cf2025e4b72" /><Relationship Type="http://schemas.openxmlformats.org/officeDocument/2006/relationships/slide" Target="/ppt/slides/slide1.xml" Id="Refd41bacde9e417a" /><Relationship Type="http://schemas.openxmlformats.org/officeDocument/2006/relationships/slide" Target="/ppt/slides/slide2.xml" Id="R9764323c3e384f9a" /><Relationship Type="http://schemas.openxmlformats.org/officeDocument/2006/relationships/slide" Target="/ppt/slides/slide3.xml" Id="R4373e52606e04022" /><Relationship Type="http://schemas.openxmlformats.org/officeDocument/2006/relationships/slide" Target="/ppt/slides/slide4.xml" Id="R7dcf2b72c0c64f0f" /><Relationship Type="http://schemas.openxmlformats.org/officeDocument/2006/relationships/slide" Target="/ppt/slides/slide5.xml" Id="Rd227e792587e485a" /><Relationship Type="http://schemas.openxmlformats.org/officeDocument/2006/relationships/slide" Target="/ppt/slides/slide6.xml" Id="Rdffbb181ef6f4bc0" /><Relationship Type="http://schemas.openxmlformats.org/officeDocument/2006/relationships/slide" Target="/ppt/slides/slide7.xml" Id="Rce8ec55497a94fe2" /><Relationship Type="http://schemas.openxmlformats.org/officeDocument/2006/relationships/slide" Target="/ppt/slides/slide8.xml" Id="R52cb09c2e9684817" /><Relationship Type="http://schemas.openxmlformats.org/officeDocument/2006/relationships/slide" Target="/ppt/slides/slide9.xml" Id="Re78f4affb9424f89" /><Relationship Type="http://schemas.openxmlformats.org/officeDocument/2006/relationships/slide" Target="/ppt/slides/slide10.xml" Id="Rdda230e5241e4741" /><Relationship Type="http://schemas.openxmlformats.org/officeDocument/2006/relationships/slide" Target="/ppt/slides/slide11.xml" Id="Reea47558f0024326" /><Relationship Type="http://schemas.openxmlformats.org/officeDocument/2006/relationships/slide" Target="/ppt/slides/slide12.xml" Id="R8a38e437e3404f56" /><Relationship Type="http://schemas.openxmlformats.org/officeDocument/2006/relationships/slide" Target="/ppt/slides/slide13.xml" Id="R4132402198ee42c0" /><Relationship Type="http://schemas.openxmlformats.org/officeDocument/2006/relationships/slide" Target="/ppt/slides/slide14.xml" Id="Ra5a9e06627394097" /><Relationship Type="http://schemas.openxmlformats.org/officeDocument/2006/relationships/slide" Target="/ppt/slides/slide15.xml" Id="Rf535a24fd29b41ca" /><Relationship Type="http://schemas.openxmlformats.org/officeDocument/2006/relationships/slide" Target="/ppt/slides/slide16.xml" Id="Ra1c5c387f3ee4027" /><Relationship Type="http://schemas.openxmlformats.org/officeDocument/2006/relationships/slide" Target="/ppt/slides/slide17.xml" Id="R61c8f48cec2641d3" /><Relationship Type="http://schemas.openxmlformats.org/officeDocument/2006/relationships/slide" Target="/ppt/slides/slide18.xml" Id="R946757b66aa34f9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013a7a7e28e43a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3a06fc7eea74c25" /><Relationship Type="http://schemas.openxmlformats.org/officeDocument/2006/relationships/notesMaster" Target="/ppt/notesMasters/notesMaster1.xml" Id="Rbf76ee39174f4fd7" /></Relationships>
</file>

<file path=ppt/notesSlides/_rels/notesSlide2.xml.rels>&#65279;<?xml version="1.0" encoding="utf-8"?><Relationships xmlns="http://schemas.openxmlformats.org/package/2006/relationships"><Relationship Type="http://schemas.openxmlformats.org/officeDocument/2006/relationships/slide" Target="/ppt/slides/slide2.xml" Id="Recf0eaab03e04e2d" /><Relationship Type="http://schemas.openxmlformats.org/officeDocument/2006/relationships/notesMaster" Target="/ppt/notesMasters/notesMaster1.xml" Id="R0f4fc1c1402144a1" /></Relationships>
</file>

<file path=ppt/notesSlides/_rels/notesSlide3.xml.rels>&#65279;<?xml version="1.0" encoding="utf-8"?><Relationships xmlns="http://schemas.openxmlformats.org/package/2006/relationships"><Relationship Type="http://schemas.openxmlformats.org/officeDocument/2006/relationships/slide" Target="/ppt/slides/slide3.xml" Id="R0fbd0537ada5435a" /><Relationship Type="http://schemas.openxmlformats.org/officeDocument/2006/relationships/notesMaster" Target="/ppt/notesMasters/notesMaster1.xml" Id="R8cdb89c00dd14593" /></Relationships>
</file>

<file path=ppt/notesSlides/_rels/notesSlide4.xml.rels>&#65279;<?xml version="1.0" encoding="utf-8"?><Relationships xmlns="http://schemas.openxmlformats.org/package/2006/relationships"><Relationship Type="http://schemas.openxmlformats.org/officeDocument/2006/relationships/slide" Target="/ppt/slides/slide4.xml" Id="Rcbee4ac4a979418c" /><Relationship Type="http://schemas.openxmlformats.org/officeDocument/2006/relationships/notesMaster" Target="/ppt/notesMasters/notesMaster1.xml" Id="Rd2f0ce2cfb884bdf" /></Relationships>
</file>

<file path=ppt/notesSlides/_rels/notesSlide5.xml.rels>&#65279;<?xml version="1.0" encoding="utf-8"?><Relationships xmlns="http://schemas.openxmlformats.org/package/2006/relationships"><Relationship Type="http://schemas.openxmlformats.org/officeDocument/2006/relationships/slide" Target="/ppt/slides/slide5.xml" Id="R3dd3974d1fa0426d" /><Relationship Type="http://schemas.openxmlformats.org/officeDocument/2006/relationships/notesMaster" Target="/ppt/notesMasters/notesMaster1.xml" Id="Rbf25af540130431b" /></Relationships>
</file>

<file path=ppt/notesSlides/_rels/notesSlide6.xml.rels>&#65279;<?xml version="1.0" encoding="utf-8"?><Relationships xmlns="http://schemas.openxmlformats.org/package/2006/relationships"><Relationship Type="http://schemas.openxmlformats.org/officeDocument/2006/relationships/slide" Target="/ppt/slides/slide6.xml" Id="Rf9fafcc2c52646d7" /><Relationship Type="http://schemas.openxmlformats.org/officeDocument/2006/relationships/notesMaster" Target="/ppt/notesMasters/notesMaster1.xml" Id="R51c81041c7cc4efc" /></Relationships>
</file>

<file path=ppt/notesSlides/_rels/notesSlide7.xml.rels>&#65279;<?xml version="1.0" encoding="utf-8"?><Relationships xmlns="http://schemas.openxmlformats.org/package/2006/relationships"><Relationship Type="http://schemas.openxmlformats.org/officeDocument/2006/relationships/slide" Target="/ppt/slides/slide7.xml" Id="R85cc74a3509e4d4a" /><Relationship Type="http://schemas.openxmlformats.org/officeDocument/2006/relationships/notesMaster" Target="/ppt/notesMasters/notesMaster1.xml" Id="R8fe78362214c40b1" /></Relationships>
</file>

<file path=ppt/notesSlides/_rels/notesSlide8.xml.rels>&#65279;<?xml version="1.0" encoding="utf-8"?><Relationships xmlns="http://schemas.openxmlformats.org/package/2006/relationships"><Relationship Type="http://schemas.openxmlformats.org/officeDocument/2006/relationships/slide" Target="/ppt/slides/slide8.xml" Id="Rcc04b4013d14407b" /><Relationship Type="http://schemas.openxmlformats.org/officeDocument/2006/relationships/notesMaster" Target="/ppt/notesMasters/notesMaster1.xml" Id="Rade73ab933d24525" /></Relationships>
</file>

<file path=ppt/notesSlides/_rels/notesSlide9.xml.rels>&#65279;<?xml version="1.0" encoding="utf-8"?><Relationships xmlns="http://schemas.openxmlformats.org/package/2006/relationships"><Relationship Type="http://schemas.openxmlformats.org/officeDocument/2006/relationships/slide" Target="/ppt/slides/slide9.xml" Id="Re31612086c56436c" /><Relationship Type="http://schemas.openxmlformats.org/officeDocument/2006/relationships/notesMaster" Target="/ppt/notesMasters/notesMaster1.xml" Id="R889bd6c32ce14cd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0ac2b0a51d5463b" /><Relationship Type="http://schemas.openxmlformats.org/officeDocument/2006/relationships/notesMaster" Target="/ppt/notesMasters/notesMaster1.xml" Id="Rde4f10039ab0471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8e63f9789d24161" /><Relationship Type="http://schemas.openxmlformats.org/officeDocument/2006/relationships/notesMaster" Target="/ppt/notesMasters/notesMaster1.xml" Id="R62026c82109e496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ea874f4a2dd448c" /><Relationship Type="http://schemas.openxmlformats.org/officeDocument/2006/relationships/notesMaster" Target="/ppt/notesMasters/notesMaster1.xml" Id="R916e4cab5e634b5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8b4914bfdf54890" /><Relationship Type="http://schemas.openxmlformats.org/officeDocument/2006/relationships/notesMaster" Target="/ppt/notesMasters/notesMaster1.xml" Id="Ra1cbdf64f90f44a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62684f0087b4198" /><Relationship Type="http://schemas.openxmlformats.org/officeDocument/2006/relationships/notesMaster" Target="/ppt/notesMasters/notesMaster1.xml" Id="R0f3c8adf4aca4d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f106d5459c240c6" /><Relationship Type="http://schemas.openxmlformats.org/officeDocument/2006/relationships/notesMaster" Target="/ppt/notesMasters/notesMaster1.xml" Id="R767e669b6047465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680d65770c44914" /><Relationship Type="http://schemas.openxmlformats.org/officeDocument/2006/relationships/notesMaster" Target="/ppt/notesMasters/notesMaster1.xml" Id="R43226d5fafd1462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7c82eb2751c4e4e" /><Relationship Type="http://schemas.openxmlformats.org/officeDocument/2006/relationships/notesMaster" Target="/ppt/notesMasters/notesMaster1.xml" Id="Re455c9cca313430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db0b784fcb4424c" /><Relationship Type="http://schemas.openxmlformats.org/officeDocument/2006/relationships/notesMaster" Target="/ppt/notesMasters/notesMaster1.xml" Id="R920c6d24ceda461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the large biological molecules in cells and food. Focus on the reactions that join and separate smaller building blocks. Food photo: OpenStax Biology 2e Figure 3.1, modification of work by Bengt Nyman. https://openstax.org/books/biology-2e/pages/3-introduction</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Macromolecule describes a very large molecule. A polymer is built from many monomer units. Proteins and nucleic acids are polymers, as are polysaccharides. Many familiar lipids are not polymers of repeating monomers. Detailed structures and functions follow in later topics.</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a:p xmlns:a="http://schemas.openxmlformats.org/drawingml/2006/main">
            <a:r>
              <a:t>OpenStax Biology 2e, section 3.1 Synthesis of Biological Macromolecules. https://openstax.org/books/biology-2e/pages/3-1-synthesis-of-biological-macromolecules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all parts and answer choices before starting thinking time. For MCQs, keep all choices visible for about six seconds. Allow longer for written responses. Advance to the separate key only after students have attempted the task. Amino acid units and proteins are examples supporting prerequisite vocabulary. No detailed amino acid structure is needed.</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protein is both a macromolecule and a polymer. Standard protein amino acids supply its monomer units. Lipids should not be assigned a universal monomer.</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Dehydration synthesis is the introductory net model for covalently joining smaller molecules. An H is removed from one reactant and an OH from the other; together they form the equivalent of H2O. Repeating monomer joining is polymerization. Do not equate this chemical process with simply drying a substance. Figure 3.2 shows glucose + glucose forming maltose + water. H and OH are highlighted in red. Read the overall bond and water changes; do not require memorization of sugar rings. Actual cellular synthesis can use activated precursors and coupling.</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a:p xmlns:a="http://schemas.openxmlformats.org/drawingml/2006/main">
            <a:r>
              <a:t>OpenStax Biology 2e, section 3.1 Synthesis of Biological Macromolecules. https://openstax.org/books/biology-2e/pages/3-1-synthesis-of-biological-macromolecules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all parts and answer choices before starting thinking time. For MCQs, keep all choices visible for about six seconds. Allow longer for written responses. Advance to the separate key only after students have attempted the task. Refer back to the reaction model if needed, then return to the complete question. The sugar names are supplied context, not memorization targets.</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part b, credit H from one smaller reactant and OH from the other. Water is a product of the net reaction. Polymerization describes joining many monomers, rather than requiring the two-unit product itself to be a large polymer.</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Hydrolysis consumes water to cleave a covalent link. H from water is added to one product and OH to the other. A single cut in a polymer can give shorter chains; complete hydrolysis can yield individual monomers. This is covalent bond cleavage, unlike disruption of hydrogen bonds between water molecules. Figure 3.3: maltose plus water forms two glucose molecules. Do not infer that bond breaking alone releases energy.</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a:p xmlns:a="http://schemas.openxmlformats.org/drawingml/2006/main">
            <a:r>
              <a:t>OpenStax Biology 2e, section 3.1 Synthesis of Biological Macromolecules. https://openstax.org/books/biology-2e/pages/3-1-synthesis-of-biological-macromolecules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all parts and answer choices before starting thinking time. For MCQs, keep all choices visible for about six seconds. Allow longer for written responses. Advance to the separate key only after students have attempted the task. The described bond is an internal covalent link in an open linear polymer chain. One cut need not release all individual monomers.</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answer describes net covalent hydrolysis. H and OH represent the parts contributed by water and are not meant to imply a universal stepwise mechanism involving free ions.</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reactions have opposite net changes in covalent links and water. Determine the reaction from the direction shown and whether water is a reactant or product. The comparison is a net model, not a thermodynamic statement.</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all parts and answer choices before starting thinking time. For MCQs, keep all choices visible for about six seconds. Allow longer for written responses. Advance to the separate key only after students have attempted the task.</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Correct B. All alternatives are evaluated against the stated reaction direction. Do not confuse bond cleavage with merely reversing an arrow label.</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Supporting quantitative application of the required reaction model, not an additional named essential-knowledge statement. Assume initially separate monomers are joined into one open, unbranched chain, with one water produced per new link and no side reactions. A chain of n units has n−1 interunit links. Breaking all those links uses n−1 waters. Each cut in an open linear chain increases the fragment count by one. This count is not universal for cyclic/branched structures or all in vivo polymerization chemistry.</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all parts and answer choices before starting thinking time. For MCQs, keep all choices visible for about six seconds. Allow longer for written responses. Advance to the separate key only after students have attempted the task. Use one open linear chain, initially separate monomers, and the one-water-per-link net model. No cycles, branches or side reactions.</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chain has six units and five interunit links. Complete formation and complete hydrolysis change all five links. Two cuts in a single open linear chain produce three fragments and use two water molecules. No implication that two cuts create six monomers.</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learners to connect the reaction name, covalent bond change, water position and fate of H/OH. Use the review after practice. Detailed molecule structures and functions follow in Topics 1.4–1.7.</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alignment: College Board, AP Biology Course and Exam Description, effective Fall 2025, Course Framework V.1, Topic 1.3, printed p.34 (PDF p.41), LO 1.3.A; EK 1.3.A.1–1.3.A.2; Skill 2.A. https://apcentral.collegeboard.org/media/pdf/ap-biology-course-and-exam-description.pdf</a:t>
            </a:r>
          </a:p>
          <a:p xmlns:a="http://schemas.openxmlformats.org/drawingml/2006/main">
            <a:r>
              <a:t>Corrections checked: https://apcentral.collegeboard.org/media/pdf/ap-biology-ced-clarifications-and-corrections.pdf</a:t>
            </a:r>
          </a:p>
          <a:p xmlns:a="http://schemas.openxmlformats.org/drawingml/2006/main">
            <a:r>
              <a:t>No separate public official Topic 1.3 study guide was identified. The CED Unit 1 guide supplies official requirements; Visualizing Information is listed in the Online Teacher Community.</a:t>
            </a:r>
          </a:p>
          <a:p xmlns:a="http://schemas.openxmlformats.org/drawingml/2006/main">
            <a:r>
              <a:t>Visuals: OpenStax Biology 2e Figure 3.1, food, modification of work by Bengt Nyman; Figures 3.2 and 3.3, reaction diagrams. https://openstax.org/books/biology-2e/pages/3-introduction and https://openstax.org/books/biology-2e/pages/3-1-synthesis-of-biological-macromolecules . Access for free at https://openstax.org/books/biology-2e/pages/1-introduction . OpenStax content is CC BY-NC-SA 4.0 as indicated on the source pages.</a:t>
            </a:r>
          </a:p>
          <a:p xmlns:a="http://schemas.openxmlformats.org/drawingml/2006/main">
            <a:r>
              <a:t>Original Jimlaoshi practice is independent of College Board.</a:t>
            </a:r>
          </a:p>
          <a:p xmlns:a="http://schemas.openxmlformats.org/drawingml/2006/main">
            <a:r>
              <a:t/>
            </a:r>
          </a:p>
          <a:p xmlns:a="http://schemas.openxmlformats.org/drawingml/2006/main">
            <a:r>
              <a:t>Sources: College Board, AP Biology Course and Exam Description, effective Fall 2025, Course Framework V.1, Topic 1.3, printed p.34 (PDF p.41), LO 1.3.A; EK 1.3.A.1–1.3.A.2; Skill 2.A.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bf36c6508584dd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f02e33dcd6545c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a3fc111f7f7412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7843030217e4ff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574837e592f442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7af1b6bab49457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815654A-5F86-430B-989F-90441AC7AA7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70E6F38-24E0-4A83-A34A-F25D0513E45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EA6819C-E2DD-411E-88AA-30281A3845F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7A74B6E-3C07-4972-8654-A343C64020A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0D6FDBB-C44D-4AD3-98F3-500F52EEBB9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16AC1C5-482D-4092-AB18-A24BC0D3A63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80FCB02-9836-4712-A9E7-1F250DEC509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75A25B9-EC05-432D-8323-9A70D5DE9DE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F3DA46-716C-4427-BA5D-54806B8C215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5F9BD94-57DF-48BB-A4C9-E3506D6FE60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bc10945b5fd4516" /><Relationship Type="http://schemas.openxmlformats.org/officeDocument/2006/relationships/slideLayout" Target="/ppt/slideLayouts/slideLayout1.xml" Id="Rd0d1bf44418f423c" /><Relationship Type="http://schemas.openxmlformats.org/officeDocument/2006/relationships/slideLayout" Target="/ppt/slideLayouts/slideLayout2.xml" Id="R1407c67cb5344e9c" /><Relationship Type="http://schemas.openxmlformats.org/officeDocument/2006/relationships/slideLayout" Target="/ppt/slideLayouts/slideLayout3.xml" Id="R9ef79596172a4fae" /><Relationship Type="http://schemas.openxmlformats.org/officeDocument/2006/relationships/slideLayout" Target="/ppt/slideLayouts/slideLayout4.xml" Id="R758e914a9eb04f7b" /><Relationship Type="http://schemas.openxmlformats.org/officeDocument/2006/relationships/slideLayout" Target="/ppt/slideLayouts/slideLayout5.xml" Id="R2eee46b64c3f49b3" /><Relationship Type="http://schemas.openxmlformats.org/officeDocument/2006/relationships/slideLayout" Target="/ppt/slideLayouts/slideLayout6.xml" Id="R9ffc580ee11b4d9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d1bf44418f423c"/>
    <p:sldLayoutId xmlns:r="http://schemas.openxmlformats.org/officeDocument/2006/relationships" id="2147483650" r:id="R1407c67cb5344e9c"/>
    <p:sldLayoutId xmlns:r="http://schemas.openxmlformats.org/officeDocument/2006/relationships" id="2147483651" r:id="R9ef79596172a4fae"/>
    <p:sldLayoutId xmlns:r="http://schemas.openxmlformats.org/officeDocument/2006/relationships" id="2147483652" r:id="R758e914a9eb04f7b"/>
    <p:sldLayoutId xmlns:r="http://schemas.openxmlformats.org/officeDocument/2006/relationships" id="2147483653" r:id="R2eee46b64c3f49b3"/>
    <p:sldLayoutId xmlns:r="http://schemas.openxmlformats.org/officeDocument/2006/relationships" id="2147483654" r:id="R9ffc580ee11b4d9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e7e4da80f3a496d" /><Relationship Type="http://schemas.openxmlformats.org/officeDocument/2006/relationships/image" Target="/ppt/media/image.png" Id="Rf55f4ad982aa4949" /><Relationship Type="http://schemas.openxmlformats.org/officeDocument/2006/relationships/notesSlide" Target="/ppt/notesSlides/notesSlide1.xml" Id="R2d02fcfc1d374cc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ad9087fd5914147" /><Relationship Type="http://schemas.openxmlformats.org/officeDocument/2006/relationships/notesSlide" Target="/ppt/notesSlides/notesSlide2.xml" Id="R0efb255435c74ab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a5fe2e6d0734bd0" /><Relationship Type="http://schemas.openxmlformats.org/officeDocument/2006/relationships/notesSlide" Target="/ppt/notesSlides/notesSlide3.xml" Id="Rb43be85d11dd491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eabcb64835844f6" /><Relationship Type="http://schemas.openxmlformats.org/officeDocument/2006/relationships/notesSlide" Target="/ppt/notesSlides/notesSlide4.xml" Id="R37dcc1c13c904f8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20823c6ccd8481c" /><Relationship Type="http://schemas.openxmlformats.org/officeDocument/2006/relationships/image" Target="/ppt/media/image2.png" Id="Rbb2d4d60b4b3453d" /><Relationship Type="http://schemas.openxmlformats.org/officeDocument/2006/relationships/notesSlide" Target="/ppt/notesSlides/notesSlide5.xml" Id="R40d8d6ffcaaf4a4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9ce7c4fc5ee4ade" /><Relationship Type="http://schemas.openxmlformats.org/officeDocument/2006/relationships/notesSlide" Target="/ppt/notesSlides/notesSlide6.xml" Id="Ra9d6903553574ad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5e797c1ed62430e" /><Relationship Type="http://schemas.openxmlformats.org/officeDocument/2006/relationships/notesSlide" Target="/ppt/notesSlides/notesSlide7.xml" Id="Rb810a6c64efc4d6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5243c2d164647c5" /><Relationship Type="http://schemas.openxmlformats.org/officeDocument/2006/relationships/image" Target="/ppt/media/image3.png" Id="R894734d3f3c74963" /><Relationship Type="http://schemas.openxmlformats.org/officeDocument/2006/relationships/notesSlide" Target="/ppt/notesSlides/notesSlide8.xml" Id="R92efaed97a6648c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67fabf2af85449c5" /><Relationship Type="http://schemas.openxmlformats.org/officeDocument/2006/relationships/notesSlide" Target="/ppt/notesSlides/notesSlide9.xml" Id="Rc4bc2dc0efdc42f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2892d63ab8a4d9d" /><Relationship Type="http://schemas.openxmlformats.org/officeDocument/2006/relationships/notesSlide" Target="/ppt/notesSlides/notesSlide10.xml" Id="Ra44cb80996c34dc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11935b8b727462a" /><Relationship Type="http://schemas.openxmlformats.org/officeDocument/2006/relationships/notesSlide" Target="/ppt/notesSlides/notesSlide11.xml" Id="Rf53bb5dc4e4649c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5cbbcf3c8bee4855" /><Relationship Type="http://schemas.openxmlformats.org/officeDocument/2006/relationships/notesSlide" Target="/ppt/notesSlides/notesSlide12.xml" Id="Rcdd1f88d80d74cb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c86693c953ca4b4b" /><Relationship Type="http://schemas.openxmlformats.org/officeDocument/2006/relationships/notesSlide" Target="/ppt/notesSlides/notesSlide13.xml" Id="R8890f790ed8248d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4071fd2fa94c4d52" /><Relationship Type="http://schemas.openxmlformats.org/officeDocument/2006/relationships/notesSlide" Target="/ppt/notesSlides/notesSlide14.xml" Id="R688e2a33bda1488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32702047e93349e4" /><Relationship Type="http://schemas.openxmlformats.org/officeDocument/2006/relationships/notesSlide" Target="/ppt/notesSlides/notesSlide15.xml" Id="R12388e5c9d4348a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1bc0f235730849f8" /><Relationship Type="http://schemas.openxmlformats.org/officeDocument/2006/relationships/notesSlide" Target="/ppt/notesSlides/notesSlide16.xml" Id="R58483e86c9f24c2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f6fb634c09c04a9d" /><Relationship Type="http://schemas.openxmlformats.org/officeDocument/2006/relationships/notesSlide" Target="/ppt/notesSlides/notesSlide17.xml" Id="Rcf12cd9924ef4bf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0b46f29980074d9e" /><Relationship Type="http://schemas.openxmlformats.org/officeDocument/2006/relationships/notesSlide" Target="/ppt/notesSlides/notesSlide18.xml" Id="Re9e32676d15841b8" /></Relationships>
</file>

<file path=ppt/slides/slide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1" name="course-header">
            <a:extLst xmlns:a="http://schemas.openxmlformats.org/drawingml/2006/main">
              <a:ext uri="{FF2B5EF4-FFF2-40B4-BE49-F238E27FC236}">
                <a16:creationId xmlns:a16="http://schemas.microsoft.com/office/drawing/2014/main" id="{1CAE42E0-96F1-4AE1-881F-25BF9C56E817}"/>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BE5C824B-8A55-4420-9363-D2033921657B}"/>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Introduction to Macromolecules</a:t>
            </a:r>
          </a:p>
        </p:txBody>
      </p:sp>
      <p:sp>
        <p:nvSpPr>
          <p:cNvPr id="3" name="stage-footer">
            <a:extLst xmlns:a="http://schemas.openxmlformats.org/drawingml/2006/main">
              <a:ext uri="{FF2B5EF4-FFF2-40B4-BE49-F238E27FC236}">
                <a16:creationId xmlns:a16="http://schemas.microsoft.com/office/drawing/2014/main" id="{F895F7A8-CFE5-4145-A79E-99520997D990}"/>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LESSON INTRODUCTION</a:t>
            </a:r>
          </a:p>
        </p:txBody>
      </p:sp>
      <p:sp>
        <p:nvSpPr>
          <p:cNvPr id="4" name="brand">
            <a:extLst xmlns:a="http://schemas.openxmlformats.org/drawingml/2006/main">
              <a:ext uri="{FF2B5EF4-FFF2-40B4-BE49-F238E27FC236}">
                <a16:creationId xmlns:a16="http://schemas.microsoft.com/office/drawing/2014/main" id="{972095DF-5108-421A-A17E-AE3762231667}"/>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20DE52B5-20E8-4B32-A69B-3E65F97DBD7A}"/>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01</a:t>
            </a:r>
          </a:p>
        </p:txBody>
      </p:sp>
      <p:sp>
        <p:nvSpPr>
          <p:cNvPr id="12" name="body">
            <a:extLst xmlns:a="http://schemas.openxmlformats.org/drawingml/2006/main">
              <a:ext uri="{FF2B5EF4-FFF2-40B4-BE49-F238E27FC236}">
                <a16:creationId xmlns:a16="http://schemas.microsoft.com/office/drawing/2014/main" id="{F757990E-ADB7-4135-B173-8A41CEB39ACF}"/>
              </a:ext>
            </a:extLst>
          </p:cNvPr>
          <p:cNvSpPr>
            <a:spLocks xmlns:a="http://schemas.openxmlformats.org/drawingml/2006/main" noGrp="1"/>
          </p:cNvSpPr>
          <p:nvPr/>
        </p:nvSpPr>
        <p:spPr>
          <a:xfrm xmlns:a="http://schemas.openxmlformats.org/drawingml/2006/main">
            <a:off x="590550" y="2095500"/>
            <a:ext cx="1047750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00" b="0">
                <a:solidFill>
                  <a:srgbClr val="172D34"/>
                </a:solidFill>
                <a:latin typeface="Arial"/>
                <a:ea typeface="Arial"/>
                <a:cs typeface="Arial"/>
              </a:defRPr>
            </a:defPPr>
            <a:lvl1pPr>
              <a:defRPr sz="2400" b="0">
                <a:solidFill>
                  <a:srgbClr val="172D34"/>
                </a:solidFill>
                <a:latin typeface="Arial"/>
                <a:ea typeface="Arial"/>
                <a:cs typeface="Arial"/>
              </a:defRPr>
            </a:lvl1pPr>
            <a:lvl2pPr>
              <a:defRPr sz="2400" b="0">
                <a:solidFill>
                  <a:srgbClr val="172D34"/>
                </a:solidFill>
                <a:latin typeface="Arial"/>
                <a:ea typeface="Arial"/>
                <a:cs typeface="Arial"/>
              </a:defRPr>
            </a:lvl2pPr>
            <a:lvl3pPr>
              <a:defRPr sz="2400" b="0">
                <a:solidFill>
                  <a:srgbClr val="172D34"/>
                </a:solidFill>
                <a:latin typeface="Arial"/>
                <a:ea typeface="Arial"/>
                <a:cs typeface="Arial"/>
              </a:defRPr>
            </a:lvl3pPr>
            <a:lvl4pPr>
              <a:defRPr sz="2400" b="0">
                <a:solidFill>
                  <a:srgbClr val="172D34"/>
                </a:solidFill>
                <a:latin typeface="Arial"/>
                <a:ea typeface="Arial"/>
                <a:cs typeface="Arial"/>
              </a:defRPr>
            </a:lvl4pPr>
            <a:lvl5pPr>
              <a:defRPr sz="2400" b="0">
                <a:solidFill>
                  <a:srgbClr val="172D34"/>
                </a:solidFill>
                <a:latin typeface="Arial"/>
                <a:ea typeface="Arial"/>
                <a:cs typeface="Arial"/>
              </a:defRPr>
            </a:lvl5pPr>
            <a:lvl6pPr>
              <a:defRPr sz="2400" b="0">
                <a:solidFill>
                  <a:srgbClr val="172D34"/>
                </a:solidFill>
                <a:latin typeface="Arial"/>
                <a:ea typeface="Arial"/>
                <a:cs typeface="Arial"/>
              </a:defRPr>
            </a:lvl6pPr>
            <a:lvl7pPr>
              <a:defRPr sz="2400" b="0">
                <a:solidFill>
                  <a:srgbClr val="172D34"/>
                </a:solidFill>
                <a:latin typeface="Arial"/>
                <a:ea typeface="Arial"/>
                <a:cs typeface="Arial"/>
              </a:defRPr>
            </a:lvl7pPr>
            <a:lvl8pPr>
              <a:defRPr sz="2400" b="0">
                <a:solidFill>
                  <a:srgbClr val="172D34"/>
                </a:solidFill>
                <a:latin typeface="Arial"/>
                <a:ea typeface="Arial"/>
                <a:cs typeface="Arial"/>
              </a:defRPr>
            </a:lvl8pPr>
            <a:lvl9pPr>
              <a:defRPr sz="2400" b="0">
                <a:solidFill>
                  <a:srgbClr val="172D34"/>
                </a:solidFill>
                <a:latin typeface="Arial"/>
                <a:ea typeface="Arial"/>
                <a:cs typeface="Arial"/>
              </a:defRPr>
            </a:lvl9pPr>
          </a:lstStyle>
          <a:p xmlns:a="http://schemas.openxmlformats.org/drawingml/2006/main">
            <a:pPr>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Unit 1: Chemistry of Life</a:t>
            </a:r>
          </a:p>
        </p:txBody>
      </p:sp>
      <p:sp>
        <p:nvSpPr>
          <p:cNvPr id="13" name="text">
            <a:extLst xmlns:a="http://schemas.openxmlformats.org/drawingml/2006/main">
              <a:ext uri="{FF2B5EF4-FFF2-40B4-BE49-F238E27FC236}">
                <a16:creationId xmlns:a16="http://schemas.microsoft.com/office/drawing/2014/main" id="{8434BFA1-67FA-45C3-996E-EA3AFBA057C1}"/>
              </a:ext>
            </a:extLst>
          </p:cNvPr>
          <p:cNvSpPr>
            <a:spLocks xmlns:a="http://schemas.openxmlformats.org/drawingml/2006/main" noGrp="1"/>
          </p:cNvSpPr>
          <p:nvPr/>
        </p:nvSpPr>
        <p:spPr>
          <a:xfrm xmlns:a="http://schemas.openxmlformats.org/drawingml/2006/main">
            <a:off x="590550" y="3171825"/>
            <a:ext cx="5810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600" b="1">
                <a:solidFill>
                  <a:srgbClr val="087F83"/>
                </a:solidFill>
                <a:latin typeface="Arial"/>
                <a:ea typeface="Arial"/>
                <a:cs typeface="Arial"/>
              </a:defRPr>
            </a:defPPr>
            <a:lvl1pPr>
              <a:defRPr sz="3600" b="1">
                <a:solidFill>
                  <a:srgbClr val="087F83"/>
                </a:solidFill>
                <a:latin typeface="Arial"/>
                <a:ea typeface="Arial"/>
                <a:cs typeface="Arial"/>
              </a:defRPr>
            </a:lvl1pPr>
            <a:lvl2pPr>
              <a:defRPr sz="3600" b="1">
                <a:solidFill>
                  <a:srgbClr val="087F83"/>
                </a:solidFill>
                <a:latin typeface="Arial"/>
                <a:ea typeface="Arial"/>
                <a:cs typeface="Arial"/>
              </a:defRPr>
            </a:lvl2pPr>
            <a:lvl3pPr>
              <a:defRPr sz="3600" b="1">
                <a:solidFill>
                  <a:srgbClr val="087F83"/>
                </a:solidFill>
                <a:latin typeface="Arial"/>
                <a:ea typeface="Arial"/>
                <a:cs typeface="Arial"/>
              </a:defRPr>
            </a:lvl3pPr>
            <a:lvl4pPr>
              <a:defRPr sz="3600" b="1">
                <a:solidFill>
                  <a:srgbClr val="087F83"/>
                </a:solidFill>
                <a:latin typeface="Arial"/>
                <a:ea typeface="Arial"/>
                <a:cs typeface="Arial"/>
              </a:defRPr>
            </a:lvl4pPr>
            <a:lvl5pPr>
              <a:defRPr sz="3600" b="1">
                <a:solidFill>
                  <a:srgbClr val="087F83"/>
                </a:solidFill>
                <a:latin typeface="Arial"/>
                <a:ea typeface="Arial"/>
                <a:cs typeface="Arial"/>
              </a:defRPr>
            </a:lvl5pPr>
            <a:lvl6pPr>
              <a:defRPr sz="3600" b="1">
                <a:solidFill>
                  <a:srgbClr val="087F83"/>
                </a:solidFill>
                <a:latin typeface="Arial"/>
                <a:ea typeface="Arial"/>
                <a:cs typeface="Arial"/>
              </a:defRPr>
            </a:lvl6pPr>
            <a:lvl7pPr>
              <a:defRPr sz="3600" b="1">
                <a:solidFill>
                  <a:srgbClr val="087F83"/>
                </a:solidFill>
                <a:latin typeface="Arial"/>
                <a:ea typeface="Arial"/>
                <a:cs typeface="Arial"/>
              </a:defRPr>
            </a:lvl7pPr>
            <a:lvl8pPr>
              <a:defRPr sz="3600" b="1">
                <a:solidFill>
                  <a:srgbClr val="087F83"/>
                </a:solidFill>
                <a:latin typeface="Arial"/>
                <a:ea typeface="Arial"/>
                <a:cs typeface="Arial"/>
              </a:defRPr>
            </a:lvl8pPr>
            <a:lvl9pPr>
              <a:defRPr sz="3600" b="1">
                <a:solidFill>
                  <a:srgbClr val="087F83"/>
                </a:solidFill>
                <a:latin typeface="Arial"/>
                <a:ea typeface="Arial"/>
                <a:cs typeface="Arial"/>
              </a:defRPr>
            </a:lvl9pPr>
          </a:lstStyle>
          <a:p xmlns:a="http://schemas.openxmlformats.org/drawingml/2006/main">
            <a:pPr>
              <a:lnSpc>
                <a:spcPct val="112000"/>
              </a:lnSpc>
              <a:buNone/>
              <a:defRPr sz="3600" b="1">
                <a:solidFill>
                  <a:srgbClr val="087F83"/>
                </a:solidFill>
                <a:latin typeface="Arial"/>
                <a:ea typeface="Arial"/>
                <a:cs typeface="Arial"/>
              </a:defRPr>
            </a:pPr>
            <a:r>
              <a:rPr sz="3600" b="1">
                <a:solidFill>
                  <a:srgbClr val="087F83"/>
                </a:solidFill>
                <a:latin typeface="Arial"/>
                <a:ea typeface="Arial"/>
                <a:cs typeface="Arial"/>
              </a:rPr>
              <a:t>Build and break</a:t>
            </a:r>
          </a:p>
        </p:txBody>
      </p:sp>
      <p:sp>
        <p:nvSpPr>
          <p:cNvPr id="14" name="body">
            <a:extLst xmlns:a="http://schemas.openxmlformats.org/drawingml/2006/main">
              <a:ext uri="{FF2B5EF4-FFF2-40B4-BE49-F238E27FC236}">
                <a16:creationId xmlns:a16="http://schemas.microsoft.com/office/drawing/2014/main" id="{CA27A085-C15A-41A1-9CD2-972C362D6B16}"/>
              </a:ext>
            </a:extLst>
          </p:cNvPr>
          <p:cNvSpPr>
            <a:spLocks xmlns:a="http://schemas.openxmlformats.org/drawingml/2006/main" noGrp="1"/>
          </p:cNvSpPr>
          <p:nvPr/>
        </p:nvSpPr>
        <p:spPr>
          <a:xfrm xmlns:a="http://schemas.openxmlformats.org/drawingml/2006/main">
            <a:off x="590550" y="4143375"/>
            <a:ext cx="5381625" cy="110375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Small building blocks</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Covalent bonds</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The role of water</a:t>
            </a:r>
          </a:p>
        </p:txBody>
      </p:sp>
      <p:pic>
        <p:nvPicPr>
          <p:cNvPr id="15" name="">
            <a:extLst xmlns:a="http://schemas.openxmlformats.org/drawingml/2006/main">
              <a:ext uri="{FF2B5EF4-FFF2-40B4-BE49-F238E27FC236}">
                <a16:creationId xmlns:a16="http://schemas.microsoft.com/office/drawing/2014/main" id="{71A356CB-E723-476A-BFAE-1C0A47FC436B}"/>
              </a:ext>
            </a:extLst>
          </p:cNvPr>
          <p:cNvPicPr>
            <a:picLocks xmlns:a="http://schemas.openxmlformats.org/drawingml/2006/main" noChangeAspect="1"/>
          </p:cNvPicPr>
          <p:nvPr/>
        </p:nvPicPr>
        <p:blipFill>
          <a:blip xmlns:r="http://schemas.openxmlformats.org/officeDocument/2006/relationships" xmlns:a="http://schemas.openxmlformats.org/drawingml/2006/main" r:embed="Rf55f4ad982aa4949"/>
          <a:stretch xmlns:a="http://schemas.openxmlformats.org/drawingml/2006/main"/>
        </p:blipFill>
        <p:spPr>
          <a:xfrm xmlns:a="http://schemas.openxmlformats.org/drawingml/2006/main">
            <a:off x="6667500" y="3143845"/>
            <a:ext cx="4857750" cy="2303859"/>
          </a:xfrm>
          <a:prstGeom xmlns:a="http://schemas.openxmlformats.org/drawingml/2006/main" prst="rect">
            <a:avLst/>
          </a:prstGeom>
        </p:spPr>
      </p:pic>
      <p:sp>
        <p:nvSpPr>
          <p:cNvPr id="16" name="body">
            <a:extLst xmlns:a="http://schemas.openxmlformats.org/drawingml/2006/main">
              <a:ext uri="{FF2B5EF4-FFF2-40B4-BE49-F238E27FC236}">
                <a16:creationId xmlns:a16="http://schemas.microsoft.com/office/drawing/2014/main" id="{6685F3A3-5610-46B0-A0C4-11276C13B80C}"/>
              </a:ext>
            </a:extLst>
          </p:cNvPr>
          <p:cNvSpPr>
            <a:spLocks xmlns:a="http://schemas.openxmlformats.org/drawingml/2006/main" noGrp="1"/>
          </p:cNvSpPr>
          <p:nvPr/>
        </p:nvSpPr>
        <p:spPr>
          <a:xfrm xmlns:a="http://schemas.openxmlformats.org/drawingml/2006/main">
            <a:off x="6667500" y="5657850"/>
            <a:ext cx="4857750" cy="3413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00" b="0">
                <a:solidFill>
                  <a:srgbClr val="416B91"/>
                </a:solidFill>
                <a:latin typeface="Arial"/>
                <a:ea typeface="Arial"/>
                <a:cs typeface="Arial"/>
              </a:defRPr>
            </a:defPPr>
            <a:lvl1pPr>
              <a:defRPr sz="1800" b="0">
                <a:solidFill>
                  <a:srgbClr val="416B91"/>
                </a:solidFill>
                <a:latin typeface="Arial"/>
                <a:ea typeface="Arial"/>
                <a:cs typeface="Arial"/>
              </a:defRPr>
            </a:lvl1pPr>
            <a:lvl2pPr>
              <a:defRPr sz="1800" b="0">
                <a:solidFill>
                  <a:srgbClr val="416B91"/>
                </a:solidFill>
                <a:latin typeface="Arial"/>
                <a:ea typeface="Arial"/>
                <a:cs typeface="Arial"/>
              </a:defRPr>
            </a:lvl2pPr>
            <a:lvl3pPr>
              <a:defRPr sz="1800" b="0">
                <a:solidFill>
                  <a:srgbClr val="416B91"/>
                </a:solidFill>
                <a:latin typeface="Arial"/>
                <a:ea typeface="Arial"/>
                <a:cs typeface="Arial"/>
              </a:defRPr>
            </a:lvl3pPr>
            <a:lvl4pPr>
              <a:defRPr sz="1800" b="0">
                <a:solidFill>
                  <a:srgbClr val="416B91"/>
                </a:solidFill>
                <a:latin typeface="Arial"/>
                <a:ea typeface="Arial"/>
                <a:cs typeface="Arial"/>
              </a:defRPr>
            </a:lvl4pPr>
            <a:lvl5pPr>
              <a:defRPr sz="1800" b="0">
                <a:solidFill>
                  <a:srgbClr val="416B91"/>
                </a:solidFill>
                <a:latin typeface="Arial"/>
                <a:ea typeface="Arial"/>
                <a:cs typeface="Arial"/>
              </a:defRPr>
            </a:lvl5pPr>
            <a:lvl6pPr>
              <a:defRPr sz="1800" b="0">
                <a:solidFill>
                  <a:srgbClr val="416B91"/>
                </a:solidFill>
                <a:latin typeface="Arial"/>
                <a:ea typeface="Arial"/>
                <a:cs typeface="Arial"/>
              </a:defRPr>
            </a:lvl6pPr>
            <a:lvl7pPr>
              <a:defRPr sz="1800" b="0">
                <a:solidFill>
                  <a:srgbClr val="416B91"/>
                </a:solidFill>
                <a:latin typeface="Arial"/>
                <a:ea typeface="Arial"/>
                <a:cs typeface="Arial"/>
              </a:defRPr>
            </a:lvl7pPr>
            <a:lvl8pPr>
              <a:defRPr sz="1800" b="0">
                <a:solidFill>
                  <a:srgbClr val="416B91"/>
                </a:solidFill>
                <a:latin typeface="Arial"/>
                <a:ea typeface="Arial"/>
                <a:cs typeface="Arial"/>
              </a:defRPr>
            </a:lvl8pPr>
            <a:lvl9pPr>
              <a:defRPr sz="1800" b="0">
                <a:solidFill>
                  <a:srgbClr val="416B91"/>
                </a:solidFill>
                <a:latin typeface="Arial"/>
                <a:ea typeface="Arial"/>
                <a:cs typeface="Arial"/>
              </a:defRPr>
            </a:lvl9pPr>
          </a:lstStyle>
          <a:p xmlns:a="http://schemas.openxmlformats.org/drawingml/2006/main">
            <a:pPr>
              <a:lnSpc>
                <a:spcPct val="112000"/>
              </a:lnSpc>
              <a:buNone/>
              <a:defRPr sz="1800" b="0">
                <a:solidFill>
                  <a:srgbClr val="416B91"/>
                </a:solidFill>
                <a:latin typeface="Arial"/>
                <a:ea typeface="Arial"/>
                <a:cs typeface="Arial"/>
              </a:defRPr>
            </a:pPr>
            <a:r>
              <a:rPr sz="1800" b="0">
                <a:solidFill>
                  <a:srgbClr val="416B91"/>
                </a:solidFill>
                <a:latin typeface="Arial"/>
                <a:ea typeface="Arial"/>
                <a:cs typeface="Arial"/>
              </a:rPr>
              <a:t>Macromolecules in everyday food.</a:t>
            </a:r>
          </a:p>
        </p:txBody>
      </p:sp>
    </p:spTree>
    <p:extLst>
      <p:ext uri="{BB962C8B-B14F-4D97-AF65-F5344CB8AC3E}">
        <p14:creationId xmlns:p14="http://schemas.microsoft.com/office/powerpoint/2010/main" val="865377022"/>
      </p:ext>
    </p:extLst>
  </p:cSld>
</p:sld>
</file>

<file path=ppt/slides/slide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Macromolecules, monomers and polymers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1   /   CONCEPT</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02</a:t>
            </a:r>
          </a:p>
        </p:txBody>
      </p:sp>
      <p:sp>
        <p:nvSpPr>
          <p:cNvPr id="15" name="term">
            <a:extLst xmlns:a="http://schemas.openxmlformats.org/drawingml/2006/main">
              <a:ext uri="{FF2B5EF4-FFF2-40B4-BE49-F238E27FC236}">
                <a16:creationId xmlns:a16="http://schemas.microsoft.com/office/drawing/2014/main" id="{E1DE82DE-DCAE-474F-BDDF-20AA73F5EC51}"/>
              </a:ext>
            </a:extLst>
          </p:cNvPr>
          <p:cNvSpPr>
            <a:spLocks xmlns:a="http://schemas.openxmlformats.org/drawingml/2006/main" noGrp="1"/>
          </p:cNvSpPr>
          <p:nvPr/>
        </p:nvSpPr>
        <p:spPr>
          <a:xfrm xmlns:a="http://schemas.openxmlformats.org/drawingml/2006/main">
            <a:off x="590550" y="200977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MACROMOLECULE</a:t>
            </a:r>
          </a:p>
        </p:txBody>
      </p:sp>
      <p:sp>
        <p:nvSpPr>
          <p:cNvPr id="16" name="body">
            <a:extLst xmlns:a="http://schemas.openxmlformats.org/drawingml/2006/main">
              <a:ext uri="{FF2B5EF4-FFF2-40B4-BE49-F238E27FC236}">
                <a16:creationId xmlns:a16="http://schemas.microsoft.com/office/drawing/2014/main" id="{2875CC2E-28AF-4709-9F90-49CF7AAFA0DB}"/>
              </a:ext>
            </a:extLst>
          </p:cNvPr>
          <p:cNvSpPr>
            <a:spLocks xmlns:a="http://schemas.openxmlformats.org/drawingml/2006/main" noGrp="1"/>
          </p:cNvSpPr>
          <p:nvPr/>
        </p:nvSpPr>
        <p:spPr>
          <a:xfrm xmlns:a="http://schemas.openxmlformats.org/drawingml/2006/main">
            <a:off x="590550" y="2447925"/>
            <a:ext cx="1071562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defRPr sz="2250" b="0">
                <a:solidFill>
                  <a:srgbClr val="172D34"/>
                </a:solidFill>
                <a:latin typeface="Arial"/>
                <a:ea typeface="Arial"/>
                <a:cs typeface="Arial"/>
              </a:defRPr>
            </a:lvl1pPr>
            <a:lvl2pPr>
              <a:defRPr sz="2250" b="0">
                <a:solidFill>
                  <a:srgbClr val="172D34"/>
                </a:solidFill>
                <a:latin typeface="Arial"/>
                <a:ea typeface="Arial"/>
                <a:cs typeface="Arial"/>
              </a:defRPr>
            </a:lvl2pPr>
            <a:lvl3pPr>
              <a:defRPr sz="2250" b="0">
                <a:solidFill>
                  <a:srgbClr val="172D34"/>
                </a:solidFill>
                <a:latin typeface="Arial"/>
                <a:ea typeface="Arial"/>
                <a:cs typeface="Arial"/>
              </a:defRPr>
            </a:lvl3pPr>
            <a:lvl4pPr>
              <a:defRPr sz="2250" b="0">
                <a:solidFill>
                  <a:srgbClr val="172D34"/>
                </a:solidFill>
                <a:latin typeface="Arial"/>
                <a:ea typeface="Arial"/>
                <a:cs typeface="Arial"/>
              </a:defRPr>
            </a:lvl4pPr>
            <a:lvl5pPr>
              <a:defRPr sz="2250" b="0">
                <a:solidFill>
                  <a:srgbClr val="172D34"/>
                </a:solidFill>
                <a:latin typeface="Arial"/>
                <a:ea typeface="Arial"/>
                <a:cs typeface="Arial"/>
              </a:defRPr>
            </a:lvl5pPr>
            <a:lvl6pPr>
              <a:defRPr sz="2250" b="0">
                <a:solidFill>
                  <a:srgbClr val="172D34"/>
                </a:solidFill>
                <a:latin typeface="Arial"/>
                <a:ea typeface="Arial"/>
                <a:cs typeface="Arial"/>
              </a:defRPr>
            </a:lvl6pPr>
            <a:lvl7pPr>
              <a:defRPr sz="2250" b="0">
                <a:solidFill>
                  <a:srgbClr val="172D34"/>
                </a:solidFill>
                <a:latin typeface="Arial"/>
                <a:ea typeface="Arial"/>
                <a:cs typeface="Arial"/>
              </a:defRPr>
            </a:lvl7pPr>
            <a:lvl8pPr>
              <a:defRPr sz="2250" b="0">
                <a:solidFill>
                  <a:srgbClr val="172D34"/>
                </a:solidFill>
                <a:latin typeface="Arial"/>
                <a:ea typeface="Arial"/>
                <a:cs typeface="Arial"/>
              </a:defRPr>
            </a:lvl8pPr>
            <a:lvl9pPr>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 very large molecule built from smaller components.</a:t>
            </a:r>
          </a:p>
        </p:txBody>
      </p:sp>
      <p:sp>
        <p:nvSpPr>
          <p:cNvPr id="17" name="term">
            <a:extLst xmlns:a="http://schemas.openxmlformats.org/drawingml/2006/main">
              <a:ext uri="{FF2B5EF4-FFF2-40B4-BE49-F238E27FC236}">
                <a16:creationId xmlns:a16="http://schemas.microsoft.com/office/drawing/2014/main" id="{4DBF3B55-D6BD-4AC8-A623-418F204E9371}"/>
              </a:ext>
            </a:extLst>
          </p:cNvPr>
          <p:cNvSpPr>
            <a:spLocks xmlns:a="http://schemas.openxmlformats.org/drawingml/2006/main" noGrp="1"/>
          </p:cNvSpPr>
          <p:nvPr/>
        </p:nvSpPr>
        <p:spPr>
          <a:xfrm xmlns:a="http://schemas.openxmlformats.org/drawingml/2006/main">
            <a:off x="590550" y="315277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MONOMER</a:t>
            </a:r>
          </a:p>
        </p:txBody>
      </p:sp>
      <p:sp>
        <p:nvSpPr>
          <p:cNvPr id="18" name="body">
            <a:extLst xmlns:a="http://schemas.openxmlformats.org/drawingml/2006/main">
              <a:ext uri="{FF2B5EF4-FFF2-40B4-BE49-F238E27FC236}">
                <a16:creationId xmlns:a16="http://schemas.microsoft.com/office/drawing/2014/main" id="{8BF2D630-18CC-4948-BB72-5D185CA1D15D}"/>
              </a:ext>
            </a:extLst>
          </p:cNvPr>
          <p:cNvSpPr>
            <a:spLocks xmlns:a="http://schemas.openxmlformats.org/drawingml/2006/main" noGrp="1"/>
          </p:cNvSpPr>
          <p:nvPr/>
        </p:nvSpPr>
        <p:spPr>
          <a:xfrm xmlns:a="http://schemas.openxmlformats.org/drawingml/2006/main">
            <a:off x="590550" y="3590925"/>
            <a:ext cx="1071562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defRPr sz="2250" b="0">
                <a:solidFill>
                  <a:srgbClr val="172D34"/>
                </a:solidFill>
                <a:latin typeface="Arial"/>
                <a:ea typeface="Arial"/>
                <a:cs typeface="Arial"/>
              </a:defRPr>
            </a:lvl1pPr>
            <a:lvl2pPr>
              <a:defRPr sz="2250" b="0">
                <a:solidFill>
                  <a:srgbClr val="172D34"/>
                </a:solidFill>
                <a:latin typeface="Arial"/>
                <a:ea typeface="Arial"/>
                <a:cs typeface="Arial"/>
              </a:defRPr>
            </a:lvl2pPr>
            <a:lvl3pPr>
              <a:defRPr sz="2250" b="0">
                <a:solidFill>
                  <a:srgbClr val="172D34"/>
                </a:solidFill>
                <a:latin typeface="Arial"/>
                <a:ea typeface="Arial"/>
                <a:cs typeface="Arial"/>
              </a:defRPr>
            </a:lvl3pPr>
            <a:lvl4pPr>
              <a:defRPr sz="2250" b="0">
                <a:solidFill>
                  <a:srgbClr val="172D34"/>
                </a:solidFill>
                <a:latin typeface="Arial"/>
                <a:ea typeface="Arial"/>
                <a:cs typeface="Arial"/>
              </a:defRPr>
            </a:lvl4pPr>
            <a:lvl5pPr>
              <a:defRPr sz="2250" b="0">
                <a:solidFill>
                  <a:srgbClr val="172D34"/>
                </a:solidFill>
                <a:latin typeface="Arial"/>
                <a:ea typeface="Arial"/>
                <a:cs typeface="Arial"/>
              </a:defRPr>
            </a:lvl5pPr>
            <a:lvl6pPr>
              <a:defRPr sz="2250" b="0">
                <a:solidFill>
                  <a:srgbClr val="172D34"/>
                </a:solidFill>
                <a:latin typeface="Arial"/>
                <a:ea typeface="Arial"/>
                <a:cs typeface="Arial"/>
              </a:defRPr>
            </a:lvl6pPr>
            <a:lvl7pPr>
              <a:defRPr sz="2250" b="0">
                <a:solidFill>
                  <a:srgbClr val="172D34"/>
                </a:solidFill>
                <a:latin typeface="Arial"/>
                <a:ea typeface="Arial"/>
                <a:cs typeface="Arial"/>
              </a:defRPr>
            </a:lvl7pPr>
            <a:lvl8pPr>
              <a:defRPr sz="2250" b="0">
                <a:solidFill>
                  <a:srgbClr val="172D34"/>
                </a:solidFill>
                <a:latin typeface="Arial"/>
                <a:ea typeface="Arial"/>
                <a:cs typeface="Arial"/>
              </a:defRPr>
            </a:lvl8pPr>
            <a:lvl9pPr>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 small molecular building block that can join with others.</a:t>
            </a:r>
          </a:p>
        </p:txBody>
      </p:sp>
      <p:sp>
        <p:nvSpPr>
          <p:cNvPr id="19" name="term">
            <a:extLst xmlns:a="http://schemas.openxmlformats.org/drawingml/2006/main">
              <a:ext uri="{FF2B5EF4-FFF2-40B4-BE49-F238E27FC236}">
                <a16:creationId xmlns:a16="http://schemas.microsoft.com/office/drawing/2014/main" id="{F9113BA8-8E5B-40BC-B956-C14353F085C6}"/>
              </a:ext>
            </a:extLst>
          </p:cNvPr>
          <p:cNvSpPr>
            <a:spLocks xmlns:a="http://schemas.openxmlformats.org/drawingml/2006/main" noGrp="1"/>
          </p:cNvSpPr>
          <p:nvPr/>
        </p:nvSpPr>
        <p:spPr>
          <a:xfrm xmlns:a="http://schemas.openxmlformats.org/drawingml/2006/main">
            <a:off x="590550" y="429577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POLYMER</a:t>
            </a:r>
          </a:p>
        </p:txBody>
      </p:sp>
      <p:sp>
        <p:nvSpPr>
          <p:cNvPr id="20" name="body">
            <a:extLst xmlns:a="http://schemas.openxmlformats.org/drawingml/2006/main">
              <a:ext uri="{FF2B5EF4-FFF2-40B4-BE49-F238E27FC236}">
                <a16:creationId xmlns:a16="http://schemas.microsoft.com/office/drawing/2014/main" id="{5A42F4D8-91A1-47D8-96E4-E1B9DC57E47D}"/>
              </a:ext>
            </a:extLst>
          </p:cNvPr>
          <p:cNvSpPr>
            <a:spLocks xmlns:a="http://schemas.openxmlformats.org/drawingml/2006/main" noGrp="1"/>
          </p:cNvSpPr>
          <p:nvPr/>
        </p:nvSpPr>
        <p:spPr>
          <a:xfrm xmlns:a="http://schemas.openxmlformats.org/drawingml/2006/main">
            <a:off x="590550" y="4733925"/>
            <a:ext cx="1071562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defRPr sz="2250" b="0">
                <a:solidFill>
                  <a:srgbClr val="172D34"/>
                </a:solidFill>
                <a:latin typeface="Arial"/>
                <a:ea typeface="Arial"/>
                <a:cs typeface="Arial"/>
              </a:defRPr>
            </a:lvl1pPr>
            <a:lvl2pPr>
              <a:defRPr sz="2250" b="0">
                <a:solidFill>
                  <a:srgbClr val="172D34"/>
                </a:solidFill>
                <a:latin typeface="Arial"/>
                <a:ea typeface="Arial"/>
                <a:cs typeface="Arial"/>
              </a:defRPr>
            </a:lvl2pPr>
            <a:lvl3pPr>
              <a:defRPr sz="2250" b="0">
                <a:solidFill>
                  <a:srgbClr val="172D34"/>
                </a:solidFill>
                <a:latin typeface="Arial"/>
                <a:ea typeface="Arial"/>
                <a:cs typeface="Arial"/>
              </a:defRPr>
            </a:lvl3pPr>
            <a:lvl4pPr>
              <a:defRPr sz="2250" b="0">
                <a:solidFill>
                  <a:srgbClr val="172D34"/>
                </a:solidFill>
                <a:latin typeface="Arial"/>
                <a:ea typeface="Arial"/>
                <a:cs typeface="Arial"/>
              </a:defRPr>
            </a:lvl4pPr>
            <a:lvl5pPr>
              <a:defRPr sz="2250" b="0">
                <a:solidFill>
                  <a:srgbClr val="172D34"/>
                </a:solidFill>
                <a:latin typeface="Arial"/>
                <a:ea typeface="Arial"/>
                <a:cs typeface="Arial"/>
              </a:defRPr>
            </a:lvl5pPr>
            <a:lvl6pPr>
              <a:defRPr sz="2250" b="0">
                <a:solidFill>
                  <a:srgbClr val="172D34"/>
                </a:solidFill>
                <a:latin typeface="Arial"/>
                <a:ea typeface="Arial"/>
                <a:cs typeface="Arial"/>
              </a:defRPr>
            </a:lvl6pPr>
            <a:lvl7pPr>
              <a:defRPr sz="2250" b="0">
                <a:solidFill>
                  <a:srgbClr val="172D34"/>
                </a:solidFill>
                <a:latin typeface="Arial"/>
                <a:ea typeface="Arial"/>
                <a:cs typeface="Arial"/>
              </a:defRPr>
            </a:lvl7pPr>
            <a:lvl8pPr>
              <a:defRPr sz="2250" b="0">
                <a:solidFill>
                  <a:srgbClr val="172D34"/>
                </a:solidFill>
                <a:latin typeface="Arial"/>
                <a:ea typeface="Arial"/>
                <a:cs typeface="Arial"/>
              </a:defRPr>
            </a:lvl8pPr>
            <a:lvl9pPr>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 large molecule made of many monomer units linked by covalent bonds.</a:t>
            </a:r>
          </a:p>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Polymerization is the joining of many monomers.</a:t>
            </a:r>
          </a:p>
        </p:txBody>
      </p:sp>
      <p:sp>
        <p:nvSpPr>
          <p:cNvPr id="21" name="body">
            <a:extLst xmlns:a="http://schemas.openxmlformats.org/drawingml/2006/main">
              <a:ext uri="{FF2B5EF4-FFF2-40B4-BE49-F238E27FC236}">
                <a16:creationId xmlns:a16="http://schemas.microsoft.com/office/drawing/2014/main" id="{2195261B-1527-422C-BD61-9CACCBCC6811}"/>
              </a:ext>
            </a:extLst>
          </p:cNvPr>
          <p:cNvSpPr>
            <a:spLocks xmlns:a="http://schemas.openxmlformats.org/drawingml/2006/main" noGrp="1"/>
          </p:cNvSpPr>
          <p:nvPr/>
        </p:nvSpPr>
        <p:spPr>
          <a:xfrm xmlns:a="http://schemas.openxmlformats.org/drawingml/2006/main">
            <a:off x="590550" y="5619750"/>
            <a:ext cx="10763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0">
                <a:solidFill>
                  <a:srgbClr val="416B91"/>
                </a:solidFill>
                <a:latin typeface="Arial"/>
                <a:ea typeface="Arial"/>
                <a:cs typeface="Arial"/>
              </a:defRPr>
            </a:defPPr>
            <a:lvl1pPr>
              <a:defRPr sz="1875" b="0">
                <a:solidFill>
                  <a:srgbClr val="416B91"/>
                </a:solidFill>
                <a:latin typeface="Arial"/>
                <a:ea typeface="Arial"/>
                <a:cs typeface="Arial"/>
              </a:defRPr>
            </a:lvl1pPr>
            <a:lvl2pPr>
              <a:defRPr sz="1875" b="0">
                <a:solidFill>
                  <a:srgbClr val="416B91"/>
                </a:solidFill>
                <a:latin typeface="Arial"/>
                <a:ea typeface="Arial"/>
                <a:cs typeface="Arial"/>
              </a:defRPr>
            </a:lvl2pPr>
            <a:lvl3pPr>
              <a:defRPr sz="1875" b="0">
                <a:solidFill>
                  <a:srgbClr val="416B91"/>
                </a:solidFill>
                <a:latin typeface="Arial"/>
                <a:ea typeface="Arial"/>
                <a:cs typeface="Arial"/>
              </a:defRPr>
            </a:lvl3pPr>
            <a:lvl4pPr>
              <a:defRPr sz="1875" b="0">
                <a:solidFill>
                  <a:srgbClr val="416B91"/>
                </a:solidFill>
                <a:latin typeface="Arial"/>
                <a:ea typeface="Arial"/>
                <a:cs typeface="Arial"/>
              </a:defRPr>
            </a:lvl4pPr>
            <a:lvl5pPr>
              <a:defRPr sz="1875" b="0">
                <a:solidFill>
                  <a:srgbClr val="416B91"/>
                </a:solidFill>
                <a:latin typeface="Arial"/>
                <a:ea typeface="Arial"/>
                <a:cs typeface="Arial"/>
              </a:defRPr>
            </a:lvl5pPr>
            <a:lvl6pPr>
              <a:defRPr sz="1875" b="0">
                <a:solidFill>
                  <a:srgbClr val="416B91"/>
                </a:solidFill>
                <a:latin typeface="Arial"/>
                <a:ea typeface="Arial"/>
                <a:cs typeface="Arial"/>
              </a:defRPr>
            </a:lvl6pPr>
            <a:lvl7pPr>
              <a:defRPr sz="1875" b="0">
                <a:solidFill>
                  <a:srgbClr val="416B91"/>
                </a:solidFill>
                <a:latin typeface="Arial"/>
                <a:ea typeface="Arial"/>
                <a:cs typeface="Arial"/>
              </a:defRPr>
            </a:lvl7pPr>
            <a:lvl8pPr>
              <a:defRPr sz="1875" b="0">
                <a:solidFill>
                  <a:srgbClr val="416B91"/>
                </a:solidFill>
                <a:latin typeface="Arial"/>
                <a:ea typeface="Arial"/>
                <a:cs typeface="Arial"/>
              </a:defRPr>
            </a:lvl8pPr>
            <a:lvl9pPr>
              <a:defRPr sz="1875" b="0">
                <a:solidFill>
                  <a:srgbClr val="416B91"/>
                </a:solidFill>
                <a:latin typeface="Arial"/>
                <a:ea typeface="Arial"/>
                <a:cs typeface="Arial"/>
              </a:defRPr>
            </a:lvl9pPr>
          </a:lstStyle>
          <a:p xmlns:a="http://schemas.openxmlformats.org/drawingml/2006/main">
            <a:pPr>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Lipids are a major biological group, but they are not true repeating-unit polymers.</a:t>
            </a:r>
          </a:p>
        </p:txBody>
      </p:sp>
    </p:spTree>
    <p:extLst>
      <p:ext uri="{BB962C8B-B14F-4D97-AF65-F5344CB8AC3E}">
        <p14:creationId xmlns:p14="http://schemas.microsoft.com/office/powerpoint/2010/main" val="1708767225"/>
      </p:ext>
    </p:extLst>
  </p:cSld>
</p:sld>
</file>

<file path=ppt/slides/slide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3" name="course-header">
            <a:extLst xmlns:a="http://schemas.openxmlformats.org/drawingml/2006/main">
              <a:ext uri="{FF2B5EF4-FFF2-40B4-BE49-F238E27FC236}">
                <a16:creationId xmlns:a16="http://schemas.microsoft.com/office/drawing/2014/main" id="{38978E29-CE65-48B0-B9A0-D9BBF2135DD0}"/>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D959ED72-6C86-4E5B-B834-916CB8E68D24}"/>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Building blocks and a larger molecule</a:t>
            </a:r>
          </a:p>
        </p:txBody>
      </p:sp>
      <p:sp>
        <p:nvSpPr>
          <p:cNvPr id="3" name="stage-footer">
            <a:extLst xmlns:a="http://schemas.openxmlformats.org/drawingml/2006/main">
              <a:ext uri="{FF2B5EF4-FFF2-40B4-BE49-F238E27FC236}">
                <a16:creationId xmlns:a16="http://schemas.microsoft.com/office/drawing/2014/main" id="{8369B332-53B7-498E-A50F-67BFF6D1362D}"/>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1   /   PRACTICE</a:t>
            </a:r>
          </a:p>
        </p:txBody>
      </p:sp>
      <p:sp>
        <p:nvSpPr>
          <p:cNvPr id="4" name="brand">
            <a:extLst xmlns:a="http://schemas.openxmlformats.org/drawingml/2006/main">
              <a:ext uri="{FF2B5EF4-FFF2-40B4-BE49-F238E27FC236}">
                <a16:creationId xmlns:a16="http://schemas.microsoft.com/office/drawing/2014/main" id="{A99C9CC3-D0E4-4B75-923D-EA3AA523D234}"/>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413D3449-BD4A-4C4E-9FC0-68B7A22025DF}"/>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03</a:t>
            </a:r>
          </a:p>
        </p:txBody>
      </p:sp>
      <p:sp>
        <p:nvSpPr>
          <p:cNvPr id="14" name="body">
            <a:extLst xmlns:a="http://schemas.openxmlformats.org/drawingml/2006/main">
              <a:ext uri="{FF2B5EF4-FFF2-40B4-BE49-F238E27FC236}">
                <a16:creationId xmlns:a16="http://schemas.microsoft.com/office/drawing/2014/main" id="{BC36FFC4-F1B2-46C5-B256-4781805120CA}"/>
              </a:ext>
            </a:extLst>
          </p:cNvPr>
          <p:cNvSpPr>
            <a:spLocks xmlns:a="http://schemas.openxmlformats.org/drawingml/2006/main" noGrp="1"/>
          </p:cNvSpPr>
          <p:nvPr/>
        </p:nvSpPr>
        <p:spPr>
          <a:xfrm xmlns:a="http://schemas.openxmlformats.org/drawingml/2006/main">
            <a:off x="590550" y="2047875"/>
            <a:ext cx="10668000" cy="8275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72D34"/>
                </a:solidFill>
                <a:latin typeface="Arial"/>
                <a:ea typeface="Arial"/>
                <a:cs typeface="Arial"/>
              </a:defRPr>
            </a:defPPr>
            <a:lvl1pPr>
              <a:defRPr sz="2550" b="1">
                <a:solidFill>
                  <a:srgbClr val="172D34"/>
                </a:solidFill>
                <a:latin typeface="Arial"/>
                <a:ea typeface="Arial"/>
                <a:cs typeface="Arial"/>
              </a:defRPr>
            </a:lvl1pPr>
            <a:lvl2pPr>
              <a:defRPr sz="2550" b="1">
                <a:solidFill>
                  <a:srgbClr val="172D34"/>
                </a:solidFill>
                <a:latin typeface="Arial"/>
                <a:ea typeface="Arial"/>
                <a:cs typeface="Arial"/>
              </a:defRPr>
            </a:lvl2pPr>
            <a:lvl3pPr>
              <a:defRPr sz="2550" b="1">
                <a:solidFill>
                  <a:srgbClr val="172D34"/>
                </a:solidFill>
                <a:latin typeface="Arial"/>
                <a:ea typeface="Arial"/>
                <a:cs typeface="Arial"/>
              </a:defRPr>
            </a:lvl3pPr>
            <a:lvl4pPr>
              <a:defRPr sz="2550" b="1">
                <a:solidFill>
                  <a:srgbClr val="172D34"/>
                </a:solidFill>
                <a:latin typeface="Arial"/>
                <a:ea typeface="Arial"/>
                <a:cs typeface="Arial"/>
              </a:defRPr>
            </a:lvl4pPr>
            <a:lvl5pPr>
              <a:defRPr sz="2550" b="1">
                <a:solidFill>
                  <a:srgbClr val="172D34"/>
                </a:solidFill>
                <a:latin typeface="Arial"/>
                <a:ea typeface="Arial"/>
                <a:cs typeface="Arial"/>
              </a:defRPr>
            </a:lvl5pPr>
            <a:lvl6pPr>
              <a:defRPr sz="2550" b="1">
                <a:solidFill>
                  <a:srgbClr val="172D34"/>
                </a:solidFill>
                <a:latin typeface="Arial"/>
                <a:ea typeface="Arial"/>
                <a:cs typeface="Arial"/>
              </a:defRPr>
            </a:lvl6pPr>
            <a:lvl7pPr>
              <a:defRPr sz="2550" b="1">
                <a:solidFill>
                  <a:srgbClr val="172D34"/>
                </a:solidFill>
                <a:latin typeface="Arial"/>
                <a:ea typeface="Arial"/>
                <a:cs typeface="Arial"/>
              </a:defRPr>
            </a:lvl7pPr>
            <a:lvl8pPr>
              <a:defRPr sz="2550" b="1">
                <a:solidFill>
                  <a:srgbClr val="172D34"/>
                </a:solidFill>
                <a:latin typeface="Arial"/>
                <a:ea typeface="Arial"/>
                <a:cs typeface="Arial"/>
              </a:defRPr>
            </a:lvl8pPr>
            <a:lvl9pPr>
              <a:defRPr sz="2550" b="1">
                <a:solidFill>
                  <a:srgbClr val="172D34"/>
                </a:solidFill>
                <a:latin typeface="Arial"/>
                <a:ea typeface="Arial"/>
                <a:cs typeface="Arial"/>
              </a:defRPr>
            </a:lvl9pPr>
          </a:lstStyle>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A protein contains a long chain of amino acid units joined by</a:t>
            </a:r>
          </a:p>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covalent bonds.</a:t>
            </a:r>
          </a:p>
        </p:txBody>
      </p:sp>
      <p:sp>
        <p:nvSpPr>
          <p:cNvPr id="15" name="question-label">
            <a:extLst xmlns:a="http://schemas.openxmlformats.org/drawingml/2006/main">
              <a:ext uri="{FF2B5EF4-FFF2-40B4-BE49-F238E27FC236}">
                <a16:creationId xmlns:a16="http://schemas.microsoft.com/office/drawing/2014/main" id="{28010A80-01E2-4A13-B69B-D850CC02CFC8}"/>
              </a:ext>
            </a:extLst>
          </p:cNvPr>
          <p:cNvSpPr>
            <a:spLocks xmlns:a="http://schemas.openxmlformats.org/drawingml/2006/main" noGrp="1"/>
          </p:cNvSpPr>
          <p:nvPr/>
        </p:nvSpPr>
        <p:spPr>
          <a:xfrm xmlns:a="http://schemas.openxmlformats.org/drawingml/2006/main">
            <a:off x="590550" y="33528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defRPr sz="2100" b="1">
                <a:solidFill>
                  <a:srgbClr val="087F83"/>
                </a:solidFill>
                <a:latin typeface="Arial"/>
                <a:ea typeface="Arial"/>
                <a:cs typeface="Arial"/>
              </a:defRPr>
            </a:lvl1pPr>
            <a:lvl2pPr>
              <a:defRPr sz="2100" b="1">
                <a:solidFill>
                  <a:srgbClr val="087F83"/>
                </a:solidFill>
                <a:latin typeface="Arial"/>
                <a:ea typeface="Arial"/>
                <a:cs typeface="Arial"/>
              </a:defRPr>
            </a:lvl2pPr>
            <a:lvl3pPr>
              <a:defRPr sz="2100" b="1">
                <a:solidFill>
                  <a:srgbClr val="087F83"/>
                </a:solidFill>
                <a:latin typeface="Arial"/>
                <a:ea typeface="Arial"/>
                <a:cs typeface="Arial"/>
              </a:defRPr>
            </a:lvl3pPr>
            <a:lvl4pPr>
              <a:defRPr sz="2100" b="1">
                <a:solidFill>
                  <a:srgbClr val="087F83"/>
                </a:solidFill>
                <a:latin typeface="Arial"/>
                <a:ea typeface="Arial"/>
                <a:cs typeface="Arial"/>
              </a:defRPr>
            </a:lvl4pPr>
            <a:lvl5pPr>
              <a:defRPr sz="2100" b="1">
                <a:solidFill>
                  <a:srgbClr val="087F83"/>
                </a:solidFill>
                <a:latin typeface="Arial"/>
                <a:ea typeface="Arial"/>
                <a:cs typeface="Arial"/>
              </a:defRPr>
            </a:lvl5pPr>
            <a:lvl6pPr>
              <a:defRPr sz="2100" b="1">
                <a:solidFill>
                  <a:srgbClr val="087F83"/>
                </a:solidFill>
                <a:latin typeface="Arial"/>
                <a:ea typeface="Arial"/>
                <a:cs typeface="Arial"/>
              </a:defRPr>
            </a:lvl6pPr>
            <a:lvl7pPr>
              <a:defRPr sz="2100" b="1">
                <a:solidFill>
                  <a:srgbClr val="087F83"/>
                </a:solidFill>
                <a:latin typeface="Arial"/>
                <a:ea typeface="Arial"/>
                <a:cs typeface="Arial"/>
              </a:defRPr>
            </a:lvl7pPr>
            <a:lvl8pPr>
              <a:defRPr sz="2100" b="1">
                <a:solidFill>
                  <a:srgbClr val="087F83"/>
                </a:solidFill>
                <a:latin typeface="Arial"/>
                <a:ea typeface="Arial"/>
                <a:cs typeface="Arial"/>
              </a:defRPr>
            </a:lvl8pPr>
            <a:lvl9pPr>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5B9270E7-72BE-4A7C-8571-C08540A85006}"/>
              </a:ext>
            </a:extLst>
          </p:cNvPr>
          <p:cNvSpPr>
            <a:spLocks xmlns:a="http://schemas.openxmlformats.org/drawingml/2006/main" noGrp="1"/>
          </p:cNvSpPr>
          <p:nvPr/>
        </p:nvSpPr>
        <p:spPr>
          <a:xfrm xmlns:a="http://schemas.openxmlformats.org/drawingml/2006/main">
            <a:off x="1238250" y="335280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Which term describes the amino acid building blocks?</a:t>
            </a:r>
          </a:p>
        </p:txBody>
      </p:sp>
      <p:sp>
        <p:nvSpPr>
          <p:cNvPr id="17" name="question-label">
            <a:extLst xmlns:a="http://schemas.openxmlformats.org/drawingml/2006/main">
              <a:ext uri="{FF2B5EF4-FFF2-40B4-BE49-F238E27FC236}">
                <a16:creationId xmlns:a16="http://schemas.microsoft.com/office/drawing/2014/main" id="{B5CB68C9-3148-4B63-B804-7DFCF29D8A0E}"/>
              </a:ext>
            </a:extLst>
          </p:cNvPr>
          <p:cNvSpPr>
            <a:spLocks xmlns:a="http://schemas.openxmlformats.org/drawingml/2006/main" noGrp="1"/>
          </p:cNvSpPr>
          <p:nvPr/>
        </p:nvSpPr>
        <p:spPr>
          <a:xfrm xmlns:a="http://schemas.openxmlformats.org/drawingml/2006/main">
            <a:off x="590550" y="428625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defRPr sz="2100" b="1">
                <a:solidFill>
                  <a:srgbClr val="087F83"/>
                </a:solidFill>
                <a:latin typeface="Arial"/>
                <a:ea typeface="Arial"/>
                <a:cs typeface="Arial"/>
              </a:defRPr>
            </a:lvl1pPr>
            <a:lvl2pPr>
              <a:defRPr sz="2100" b="1">
                <a:solidFill>
                  <a:srgbClr val="087F83"/>
                </a:solidFill>
                <a:latin typeface="Arial"/>
                <a:ea typeface="Arial"/>
                <a:cs typeface="Arial"/>
              </a:defRPr>
            </a:lvl2pPr>
            <a:lvl3pPr>
              <a:defRPr sz="2100" b="1">
                <a:solidFill>
                  <a:srgbClr val="087F83"/>
                </a:solidFill>
                <a:latin typeface="Arial"/>
                <a:ea typeface="Arial"/>
                <a:cs typeface="Arial"/>
              </a:defRPr>
            </a:lvl3pPr>
            <a:lvl4pPr>
              <a:defRPr sz="2100" b="1">
                <a:solidFill>
                  <a:srgbClr val="087F83"/>
                </a:solidFill>
                <a:latin typeface="Arial"/>
                <a:ea typeface="Arial"/>
                <a:cs typeface="Arial"/>
              </a:defRPr>
            </a:lvl4pPr>
            <a:lvl5pPr>
              <a:defRPr sz="2100" b="1">
                <a:solidFill>
                  <a:srgbClr val="087F83"/>
                </a:solidFill>
                <a:latin typeface="Arial"/>
                <a:ea typeface="Arial"/>
                <a:cs typeface="Arial"/>
              </a:defRPr>
            </a:lvl5pPr>
            <a:lvl6pPr>
              <a:defRPr sz="2100" b="1">
                <a:solidFill>
                  <a:srgbClr val="087F83"/>
                </a:solidFill>
                <a:latin typeface="Arial"/>
                <a:ea typeface="Arial"/>
                <a:cs typeface="Arial"/>
              </a:defRPr>
            </a:lvl6pPr>
            <a:lvl7pPr>
              <a:defRPr sz="2100" b="1">
                <a:solidFill>
                  <a:srgbClr val="087F83"/>
                </a:solidFill>
                <a:latin typeface="Arial"/>
                <a:ea typeface="Arial"/>
                <a:cs typeface="Arial"/>
              </a:defRPr>
            </a:lvl7pPr>
            <a:lvl8pPr>
              <a:defRPr sz="2100" b="1">
                <a:solidFill>
                  <a:srgbClr val="087F83"/>
                </a:solidFill>
                <a:latin typeface="Arial"/>
                <a:ea typeface="Arial"/>
                <a:cs typeface="Arial"/>
              </a:defRPr>
            </a:lvl8pPr>
            <a:lvl9pPr>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body">
            <a:extLst xmlns:a="http://schemas.openxmlformats.org/drawingml/2006/main">
              <a:ext uri="{FF2B5EF4-FFF2-40B4-BE49-F238E27FC236}">
                <a16:creationId xmlns:a16="http://schemas.microsoft.com/office/drawing/2014/main" id="{163210FE-7BB4-42D6-81BC-8FF033B464E9}"/>
              </a:ext>
            </a:extLst>
          </p:cNvPr>
          <p:cNvSpPr>
            <a:spLocks xmlns:a="http://schemas.openxmlformats.org/drawingml/2006/main" noGrp="1"/>
          </p:cNvSpPr>
          <p:nvPr/>
        </p:nvSpPr>
        <p:spPr>
          <a:xfrm xmlns:a="http://schemas.openxmlformats.org/drawingml/2006/main">
            <a:off x="1238250" y="428625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Which term describes the chain made from many units?</a:t>
            </a:r>
          </a:p>
        </p:txBody>
      </p:sp>
      <p:sp>
        <p:nvSpPr>
          <p:cNvPr id="19" name="question-label">
            <a:extLst xmlns:a="http://schemas.openxmlformats.org/drawingml/2006/main">
              <a:ext uri="{FF2B5EF4-FFF2-40B4-BE49-F238E27FC236}">
                <a16:creationId xmlns:a16="http://schemas.microsoft.com/office/drawing/2014/main" id="{AD834B4D-9A35-491A-9BEA-9096F26A56A7}"/>
              </a:ext>
            </a:extLst>
          </p:cNvPr>
          <p:cNvSpPr>
            <a:spLocks xmlns:a="http://schemas.openxmlformats.org/drawingml/2006/main" noGrp="1"/>
          </p:cNvSpPr>
          <p:nvPr/>
        </p:nvSpPr>
        <p:spPr>
          <a:xfrm xmlns:a="http://schemas.openxmlformats.org/drawingml/2006/main">
            <a:off x="590550" y="52197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defRPr sz="2100" b="1">
                <a:solidFill>
                  <a:srgbClr val="087F83"/>
                </a:solidFill>
                <a:latin typeface="Arial"/>
                <a:ea typeface="Arial"/>
                <a:cs typeface="Arial"/>
              </a:defRPr>
            </a:lvl1pPr>
            <a:lvl2pPr>
              <a:defRPr sz="2100" b="1">
                <a:solidFill>
                  <a:srgbClr val="087F83"/>
                </a:solidFill>
                <a:latin typeface="Arial"/>
                <a:ea typeface="Arial"/>
                <a:cs typeface="Arial"/>
              </a:defRPr>
            </a:lvl2pPr>
            <a:lvl3pPr>
              <a:defRPr sz="2100" b="1">
                <a:solidFill>
                  <a:srgbClr val="087F83"/>
                </a:solidFill>
                <a:latin typeface="Arial"/>
                <a:ea typeface="Arial"/>
                <a:cs typeface="Arial"/>
              </a:defRPr>
            </a:lvl3pPr>
            <a:lvl4pPr>
              <a:defRPr sz="2100" b="1">
                <a:solidFill>
                  <a:srgbClr val="087F83"/>
                </a:solidFill>
                <a:latin typeface="Arial"/>
                <a:ea typeface="Arial"/>
                <a:cs typeface="Arial"/>
              </a:defRPr>
            </a:lvl4pPr>
            <a:lvl5pPr>
              <a:defRPr sz="2100" b="1">
                <a:solidFill>
                  <a:srgbClr val="087F83"/>
                </a:solidFill>
                <a:latin typeface="Arial"/>
                <a:ea typeface="Arial"/>
                <a:cs typeface="Arial"/>
              </a:defRPr>
            </a:lvl5pPr>
            <a:lvl6pPr>
              <a:defRPr sz="2100" b="1">
                <a:solidFill>
                  <a:srgbClr val="087F83"/>
                </a:solidFill>
                <a:latin typeface="Arial"/>
                <a:ea typeface="Arial"/>
                <a:cs typeface="Arial"/>
              </a:defRPr>
            </a:lvl6pPr>
            <a:lvl7pPr>
              <a:defRPr sz="2100" b="1">
                <a:solidFill>
                  <a:srgbClr val="087F83"/>
                </a:solidFill>
                <a:latin typeface="Arial"/>
                <a:ea typeface="Arial"/>
                <a:cs typeface="Arial"/>
              </a:defRPr>
            </a:lvl7pPr>
            <a:lvl8pPr>
              <a:defRPr sz="2100" b="1">
                <a:solidFill>
                  <a:srgbClr val="087F83"/>
                </a:solidFill>
                <a:latin typeface="Arial"/>
                <a:ea typeface="Arial"/>
                <a:cs typeface="Arial"/>
              </a:defRPr>
            </a:lvl8pPr>
            <a:lvl9pPr>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0" name="body">
            <a:extLst xmlns:a="http://schemas.openxmlformats.org/drawingml/2006/main">
              <a:ext uri="{FF2B5EF4-FFF2-40B4-BE49-F238E27FC236}">
                <a16:creationId xmlns:a16="http://schemas.microsoft.com/office/drawing/2014/main" id="{4B569A26-8420-42B1-AA24-261DB9A94965}"/>
              </a:ext>
            </a:extLst>
          </p:cNvPr>
          <p:cNvSpPr>
            <a:spLocks xmlns:a="http://schemas.openxmlformats.org/drawingml/2006/main" noGrp="1"/>
          </p:cNvSpPr>
          <p:nvPr/>
        </p:nvSpPr>
        <p:spPr>
          <a:xfrm xmlns:a="http://schemas.openxmlformats.org/drawingml/2006/main">
            <a:off x="1238250" y="521970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Must every biological lipid be a repeating-unit polymer?</a:t>
            </a:r>
          </a:p>
        </p:txBody>
      </p:sp>
    </p:spTree>
    <p:extLst>
      <p:ext uri="{BB962C8B-B14F-4D97-AF65-F5344CB8AC3E}">
        <p14:creationId xmlns:p14="http://schemas.microsoft.com/office/powerpoint/2010/main" val="2016209499"/>
      </p:ext>
    </p:extLst>
  </p:cSld>
</p:sld>
</file>

<file path=ppt/slides/slide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BA0E7F60-34E6-40B5-BB9E-26EE667CA72E}"/>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10AF2E78-B043-4185-88AD-4C56B5EB4E4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Building blocks: key and explanation</a:t>
            </a:r>
          </a:p>
        </p:txBody>
      </p:sp>
      <p:sp>
        <p:nvSpPr>
          <p:cNvPr id="3" name="stage-footer">
            <a:extLst xmlns:a="http://schemas.openxmlformats.org/drawingml/2006/main">
              <a:ext uri="{FF2B5EF4-FFF2-40B4-BE49-F238E27FC236}">
                <a16:creationId xmlns:a16="http://schemas.microsoft.com/office/drawing/2014/main" id="{80FB4A25-54F3-4E93-B2CB-4A941B0B7B30}"/>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1   /   KEY AND EXPLANATION</a:t>
            </a:r>
          </a:p>
        </p:txBody>
      </p:sp>
      <p:sp>
        <p:nvSpPr>
          <p:cNvPr id="4" name="brand">
            <a:extLst xmlns:a="http://schemas.openxmlformats.org/drawingml/2006/main">
              <a:ext uri="{FF2B5EF4-FFF2-40B4-BE49-F238E27FC236}">
                <a16:creationId xmlns:a16="http://schemas.microsoft.com/office/drawing/2014/main" id="{79A9B555-5B39-4E9D-8DC5-253A7661AD0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8BC70093-7358-46F5-8E63-721BA8F58A53}"/>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04</a:t>
            </a:r>
          </a:p>
        </p:txBody>
      </p:sp>
      <p:sp>
        <p:nvSpPr>
          <p:cNvPr id="13" name="answer-label">
            <a:extLst xmlns:a="http://schemas.openxmlformats.org/drawingml/2006/main">
              <a:ext uri="{FF2B5EF4-FFF2-40B4-BE49-F238E27FC236}">
                <a16:creationId xmlns:a16="http://schemas.microsoft.com/office/drawing/2014/main" id="{22F6B70E-D197-4F97-9093-320DFA047716}"/>
              </a:ext>
            </a:extLst>
          </p:cNvPr>
          <p:cNvSpPr>
            <a:spLocks xmlns:a="http://schemas.openxmlformats.org/drawingml/2006/main" noGrp="1"/>
          </p:cNvSpPr>
          <p:nvPr/>
        </p:nvSpPr>
        <p:spPr>
          <a:xfrm xmlns:a="http://schemas.openxmlformats.org/drawingml/2006/main">
            <a:off x="590550" y="20478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defRPr sz="1950" b="1">
                <a:solidFill>
                  <a:srgbClr val="087F83"/>
                </a:solidFill>
                <a:latin typeface="Arial"/>
                <a:ea typeface="Arial"/>
                <a:cs typeface="Arial"/>
              </a:defRPr>
            </a:lvl1pPr>
            <a:lvl2pPr>
              <a:defRPr sz="1950" b="1">
                <a:solidFill>
                  <a:srgbClr val="087F83"/>
                </a:solidFill>
                <a:latin typeface="Arial"/>
                <a:ea typeface="Arial"/>
                <a:cs typeface="Arial"/>
              </a:defRPr>
            </a:lvl2pPr>
            <a:lvl3pPr>
              <a:defRPr sz="1950" b="1">
                <a:solidFill>
                  <a:srgbClr val="087F83"/>
                </a:solidFill>
                <a:latin typeface="Arial"/>
                <a:ea typeface="Arial"/>
                <a:cs typeface="Arial"/>
              </a:defRPr>
            </a:lvl3pPr>
            <a:lvl4pPr>
              <a:defRPr sz="1950" b="1">
                <a:solidFill>
                  <a:srgbClr val="087F83"/>
                </a:solidFill>
                <a:latin typeface="Arial"/>
                <a:ea typeface="Arial"/>
                <a:cs typeface="Arial"/>
              </a:defRPr>
            </a:lvl4pPr>
            <a:lvl5pPr>
              <a:defRPr sz="1950" b="1">
                <a:solidFill>
                  <a:srgbClr val="087F83"/>
                </a:solidFill>
                <a:latin typeface="Arial"/>
                <a:ea typeface="Arial"/>
                <a:cs typeface="Arial"/>
              </a:defRPr>
            </a:lvl5pPr>
            <a:lvl6pPr>
              <a:defRPr sz="1950" b="1">
                <a:solidFill>
                  <a:srgbClr val="087F83"/>
                </a:solidFill>
                <a:latin typeface="Arial"/>
                <a:ea typeface="Arial"/>
                <a:cs typeface="Arial"/>
              </a:defRPr>
            </a:lvl6pPr>
            <a:lvl7pPr>
              <a:defRPr sz="1950" b="1">
                <a:solidFill>
                  <a:srgbClr val="087F83"/>
                </a:solidFill>
                <a:latin typeface="Arial"/>
                <a:ea typeface="Arial"/>
                <a:cs typeface="Arial"/>
              </a:defRPr>
            </a:lvl7pPr>
            <a:lvl8pPr>
              <a:defRPr sz="1950" b="1">
                <a:solidFill>
                  <a:srgbClr val="087F83"/>
                </a:solidFill>
                <a:latin typeface="Arial"/>
                <a:ea typeface="Arial"/>
                <a:cs typeface="Arial"/>
              </a:defRPr>
            </a:lvl8pPr>
            <a:lvl9pPr>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14" name="body">
            <a:extLst xmlns:a="http://schemas.openxmlformats.org/drawingml/2006/main">
              <a:ext uri="{FF2B5EF4-FFF2-40B4-BE49-F238E27FC236}">
                <a16:creationId xmlns:a16="http://schemas.microsoft.com/office/drawing/2014/main" id="{4E2E5425-24A2-4692-9C5C-8B0821D77181}"/>
              </a:ext>
            </a:extLst>
          </p:cNvPr>
          <p:cNvSpPr>
            <a:spLocks xmlns:a="http://schemas.openxmlformats.org/drawingml/2006/main" noGrp="1"/>
          </p:cNvSpPr>
          <p:nvPr/>
        </p:nvSpPr>
        <p:spPr>
          <a:xfrm xmlns:a="http://schemas.openxmlformats.org/drawingml/2006/main">
            <a:off x="1238250" y="2047875"/>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Monomers. Amino acids are the building blocks used to make the protein chain.</a:t>
            </a:r>
          </a:p>
        </p:txBody>
      </p:sp>
      <p:sp>
        <p:nvSpPr>
          <p:cNvPr id="15" name="answer-label">
            <a:extLst xmlns:a="http://schemas.openxmlformats.org/drawingml/2006/main">
              <a:ext uri="{FF2B5EF4-FFF2-40B4-BE49-F238E27FC236}">
                <a16:creationId xmlns:a16="http://schemas.microsoft.com/office/drawing/2014/main" id="{1AA55DCC-BD6B-4DEE-A332-187BC2A822AF}"/>
              </a:ext>
            </a:extLst>
          </p:cNvPr>
          <p:cNvSpPr>
            <a:spLocks xmlns:a="http://schemas.openxmlformats.org/drawingml/2006/main" noGrp="1"/>
          </p:cNvSpPr>
          <p:nvPr/>
        </p:nvSpPr>
        <p:spPr>
          <a:xfrm xmlns:a="http://schemas.openxmlformats.org/drawingml/2006/main">
            <a:off x="590550" y="33432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defRPr sz="1950" b="1">
                <a:solidFill>
                  <a:srgbClr val="087F83"/>
                </a:solidFill>
                <a:latin typeface="Arial"/>
                <a:ea typeface="Arial"/>
                <a:cs typeface="Arial"/>
              </a:defRPr>
            </a:lvl1pPr>
            <a:lvl2pPr>
              <a:defRPr sz="1950" b="1">
                <a:solidFill>
                  <a:srgbClr val="087F83"/>
                </a:solidFill>
                <a:latin typeface="Arial"/>
                <a:ea typeface="Arial"/>
                <a:cs typeface="Arial"/>
              </a:defRPr>
            </a:lvl2pPr>
            <a:lvl3pPr>
              <a:defRPr sz="1950" b="1">
                <a:solidFill>
                  <a:srgbClr val="087F83"/>
                </a:solidFill>
                <a:latin typeface="Arial"/>
                <a:ea typeface="Arial"/>
                <a:cs typeface="Arial"/>
              </a:defRPr>
            </a:lvl3pPr>
            <a:lvl4pPr>
              <a:defRPr sz="1950" b="1">
                <a:solidFill>
                  <a:srgbClr val="087F83"/>
                </a:solidFill>
                <a:latin typeface="Arial"/>
                <a:ea typeface="Arial"/>
                <a:cs typeface="Arial"/>
              </a:defRPr>
            </a:lvl4pPr>
            <a:lvl5pPr>
              <a:defRPr sz="1950" b="1">
                <a:solidFill>
                  <a:srgbClr val="087F83"/>
                </a:solidFill>
                <a:latin typeface="Arial"/>
                <a:ea typeface="Arial"/>
                <a:cs typeface="Arial"/>
              </a:defRPr>
            </a:lvl5pPr>
            <a:lvl6pPr>
              <a:defRPr sz="1950" b="1">
                <a:solidFill>
                  <a:srgbClr val="087F83"/>
                </a:solidFill>
                <a:latin typeface="Arial"/>
                <a:ea typeface="Arial"/>
                <a:cs typeface="Arial"/>
              </a:defRPr>
            </a:lvl6pPr>
            <a:lvl7pPr>
              <a:defRPr sz="1950" b="1">
                <a:solidFill>
                  <a:srgbClr val="087F83"/>
                </a:solidFill>
                <a:latin typeface="Arial"/>
                <a:ea typeface="Arial"/>
                <a:cs typeface="Arial"/>
              </a:defRPr>
            </a:lvl7pPr>
            <a:lvl8pPr>
              <a:defRPr sz="1950" b="1">
                <a:solidFill>
                  <a:srgbClr val="087F83"/>
                </a:solidFill>
                <a:latin typeface="Arial"/>
                <a:ea typeface="Arial"/>
                <a:cs typeface="Arial"/>
              </a:defRPr>
            </a:lvl8pPr>
            <a:lvl9pPr>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16" name="body">
            <a:extLst xmlns:a="http://schemas.openxmlformats.org/drawingml/2006/main">
              <a:ext uri="{FF2B5EF4-FFF2-40B4-BE49-F238E27FC236}">
                <a16:creationId xmlns:a16="http://schemas.microsoft.com/office/drawing/2014/main" id="{B6992D1F-9B4B-48D1-9498-FD715185C691}"/>
              </a:ext>
            </a:extLst>
          </p:cNvPr>
          <p:cNvSpPr>
            <a:spLocks xmlns:a="http://schemas.openxmlformats.org/drawingml/2006/main" noGrp="1"/>
          </p:cNvSpPr>
          <p:nvPr/>
        </p:nvSpPr>
        <p:spPr>
          <a:xfrm xmlns:a="http://schemas.openxmlformats.org/drawingml/2006/main">
            <a:off x="1238250" y="334327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Polymer. Many amino acid units are joined together. The large protein molecule</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is also a macromolecule.</a:t>
            </a:r>
          </a:p>
        </p:txBody>
      </p:sp>
      <p:sp>
        <p:nvSpPr>
          <p:cNvPr id="17" name="answer-label">
            <a:extLst xmlns:a="http://schemas.openxmlformats.org/drawingml/2006/main">
              <a:ext uri="{FF2B5EF4-FFF2-40B4-BE49-F238E27FC236}">
                <a16:creationId xmlns:a16="http://schemas.microsoft.com/office/drawing/2014/main" id="{84457F3F-E46E-4FFB-92C9-73162FE12CD6}"/>
              </a:ext>
            </a:extLst>
          </p:cNvPr>
          <p:cNvSpPr>
            <a:spLocks xmlns:a="http://schemas.openxmlformats.org/drawingml/2006/main" noGrp="1"/>
          </p:cNvSpPr>
          <p:nvPr/>
        </p:nvSpPr>
        <p:spPr>
          <a:xfrm xmlns:a="http://schemas.openxmlformats.org/drawingml/2006/main">
            <a:off x="590550" y="470535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defRPr sz="1950" b="1">
                <a:solidFill>
                  <a:srgbClr val="087F83"/>
                </a:solidFill>
                <a:latin typeface="Arial"/>
                <a:ea typeface="Arial"/>
                <a:cs typeface="Arial"/>
              </a:defRPr>
            </a:lvl1pPr>
            <a:lvl2pPr>
              <a:defRPr sz="1950" b="1">
                <a:solidFill>
                  <a:srgbClr val="087F83"/>
                </a:solidFill>
                <a:latin typeface="Arial"/>
                <a:ea typeface="Arial"/>
                <a:cs typeface="Arial"/>
              </a:defRPr>
            </a:lvl2pPr>
            <a:lvl3pPr>
              <a:defRPr sz="1950" b="1">
                <a:solidFill>
                  <a:srgbClr val="087F83"/>
                </a:solidFill>
                <a:latin typeface="Arial"/>
                <a:ea typeface="Arial"/>
                <a:cs typeface="Arial"/>
              </a:defRPr>
            </a:lvl3pPr>
            <a:lvl4pPr>
              <a:defRPr sz="1950" b="1">
                <a:solidFill>
                  <a:srgbClr val="087F83"/>
                </a:solidFill>
                <a:latin typeface="Arial"/>
                <a:ea typeface="Arial"/>
                <a:cs typeface="Arial"/>
              </a:defRPr>
            </a:lvl4pPr>
            <a:lvl5pPr>
              <a:defRPr sz="1950" b="1">
                <a:solidFill>
                  <a:srgbClr val="087F83"/>
                </a:solidFill>
                <a:latin typeface="Arial"/>
                <a:ea typeface="Arial"/>
                <a:cs typeface="Arial"/>
              </a:defRPr>
            </a:lvl5pPr>
            <a:lvl6pPr>
              <a:defRPr sz="1950" b="1">
                <a:solidFill>
                  <a:srgbClr val="087F83"/>
                </a:solidFill>
                <a:latin typeface="Arial"/>
                <a:ea typeface="Arial"/>
                <a:cs typeface="Arial"/>
              </a:defRPr>
            </a:lvl6pPr>
            <a:lvl7pPr>
              <a:defRPr sz="1950" b="1">
                <a:solidFill>
                  <a:srgbClr val="087F83"/>
                </a:solidFill>
                <a:latin typeface="Arial"/>
                <a:ea typeface="Arial"/>
                <a:cs typeface="Arial"/>
              </a:defRPr>
            </a:lvl7pPr>
            <a:lvl8pPr>
              <a:defRPr sz="1950" b="1">
                <a:solidFill>
                  <a:srgbClr val="087F83"/>
                </a:solidFill>
                <a:latin typeface="Arial"/>
                <a:ea typeface="Arial"/>
                <a:cs typeface="Arial"/>
              </a:defRPr>
            </a:lvl8pPr>
            <a:lvl9pPr>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(c)</a:t>
            </a:r>
          </a:p>
        </p:txBody>
      </p:sp>
      <p:sp>
        <p:nvSpPr>
          <p:cNvPr id="18" name="body">
            <a:extLst xmlns:a="http://schemas.openxmlformats.org/drawingml/2006/main">
              <a:ext uri="{FF2B5EF4-FFF2-40B4-BE49-F238E27FC236}">
                <a16:creationId xmlns:a16="http://schemas.microsoft.com/office/drawing/2014/main" id="{D80ED8AF-6E5C-4A83-8DA1-10F069A42ECD}"/>
              </a:ext>
            </a:extLst>
          </p:cNvPr>
          <p:cNvSpPr>
            <a:spLocks xmlns:a="http://schemas.openxmlformats.org/drawingml/2006/main" noGrp="1"/>
          </p:cNvSpPr>
          <p:nvPr/>
        </p:nvSpPr>
        <p:spPr>
          <a:xfrm xmlns:a="http://schemas.openxmlformats.org/drawingml/2006/main">
            <a:off x="1238250" y="4705350"/>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No. Many lipids are assembled from components such as glycerol and fatty</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acids, rather than a repeating monomer chain.</a:t>
            </a:r>
          </a:p>
        </p:txBody>
      </p:sp>
    </p:spTree>
    <p:extLst>
      <p:ext uri="{BB962C8B-B14F-4D97-AF65-F5344CB8AC3E}">
        <p14:creationId xmlns:p14="http://schemas.microsoft.com/office/powerpoint/2010/main" val="351926545"/>
      </p:ext>
    </p:extLst>
  </p:cSld>
</p:sld>
</file>

<file path=ppt/slides/slide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316CB671-FFCE-43F3-AE39-B68D12B1A3F9}"/>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0F262759-5E4E-43E4-AAAB-EB896C3FE839}"/>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Dehydration synthesis</a:t>
            </a:r>
          </a:p>
        </p:txBody>
      </p:sp>
      <p:sp>
        <p:nvSpPr>
          <p:cNvPr id="3" name="stage-footer">
            <a:extLst xmlns:a="http://schemas.openxmlformats.org/drawingml/2006/main">
              <a:ext uri="{FF2B5EF4-FFF2-40B4-BE49-F238E27FC236}">
                <a16:creationId xmlns:a16="http://schemas.microsoft.com/office/drawing/2014/main" id="{F334E79F-9795-42F9-8831-41CEFBA7C29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2   /   CONCEPT</a:t>
            </a:r>
          </a:p>
        </p:txBody>
      </p:sp>
      <p:sp>
        <p:nvSpPr>
          <p:cNvPr id="4" name="brand">
            <a:extLst xmlns:a="http://schemas.openxmlformats.org/drawingml/2006/main">
              <a:ext uri="{FF2B5EF4-FFF2-40B4-BE49-F238E27FC236}">
                <a16:creationId xmlns:a16="http://schemas.microsoft.com/office/drawing/2014/main" id="{3FE0B9BB-94E5-4208-855A-874D426E97DE}"/>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F0BCB97E-0EA3-45BC-92FF-8DBE82CF3C59}"/>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05</a:t>
            </a:r>
          </a:p>
        </p:txBody>
      </p:sp>
      <p:sp>
        <p:nvSpPr>
          <p:cNvPr id="15" name="term">
            <a:extLst xmlns:a="http://schemas.openxmlformats.org/drawingml/2006/main">
              <a:ext uri="{FF2B5EF4-FFF2-40B4-BE49-F238E27FC236}">
                <a16:creationId xmlns:a16="http://schemas.microsoft.com/office/drawing/2014/main" id="{B4A42340-4BD2-4A0F-B383-1C9EADE570AE}"/>
              </a:ext>
            </a:extLst>
          </p:cNvPr>
          <p:cNvSpPr>
            <a:spLocks xmlns:a="http://schemas.openxmlformats.org/drawingml/2006/main" noGrp="1"/>
          </p:cNvSpPr>
          <p:nvPr/>
        </p:nvSpPr>
        <p:spPr>
          <a:xfrm xmlns:a="http://schemas.openxmlformats.org/drawingml/2006/main">
            <a:off x="590550" y="2009775"/>
            <a:ext cx="1076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DEHYDRATION SYNTHESIS</a:t>
            </a:r>
          </a:p>
        </p:txBody>
      </p:sp>
      <p:sp>
        <p:nvSpPr>
          <p:cNvPr id="16" name="body">
            <a:extLst xmlns:a="http://schemas.openxmlformats.org/drawingml/2006/main">
              <a:ext uri="{FF2B5EF4-FFF2-40B4-BE49-F238E27FC236}">
                <a16:creationId xmlns:a16="http://schemas.microsoft.com/office/drawing/2014/main" id="{499D474B-EB01-4BA0-A10C-6740AE41FD40}"/>
              </a:ext>
            </a:extLst>
          </p:cNvPr>
          <p:cNvSpPr>
            <a:spLocks xmlns:a="http://schemas.openxmlformats.org/drawingml/2006/main" noGrp="1"/>
          </p:cNvSpPr>
          <p:nvPr/>
        </p:nvSpPr>
        <p:spPr>
          <a:xfrm xmlns:a="http://schemas.openxmlformats.org/drawingml/2006/main">
            <a:off x="590550" y="2447925"/>
            <a:ext cx="10763250"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defRPr sz="2250" b="0">
                <a:solidFill>
                  <a:srgbClr val="172D34"/>
                </a:solidFill>
                <a:latin typeface="Arial"/>
                <a:ea typeface="Arial"/>
                <a:cs typeface="Arial"/>
              </a:defRPr>
            </a:lvl1pPr>
            <a:lvl2pPr>
              <a:defRPr sz="2250" b="0">
                <a:solidFill>
                  <a:srgbClr val="172D34"/>
                </a:solidFill>
                <a:latin typeface="Arial"/>
                <a:ea typeface="Arial"/>
                <a:cs typeface="Arial"/>
              </a:defRPr>
            </a:lvl2pPr>
            <a:lvl3pPr>
              <a:defRPr sz="2250" b="0">
                <a:solidFill>
                  <a:srgbClr val="172D34"/>
                </a:solidFill>
                <a:latin typeface="Arial"/>
                <a:ea typeface="Arial"/>
                <a:cs typeface="Arial"/>
              </a:defRPr>
            </a:lvl3pPr>
            <a:lvl4pPr>
              <a:defRPr sz="2250" b="0">
                <a:solidFill>
                  <a:srgbClr val="172D34"/>
                </a:solidFill>
                <a:latin typeface="Arial"/>
                <a:ea typeface="Arial"/>
                <a:cs typeface="Arial"/>
              </a:defRPr>
            </a:lvl4pPr>
            <a:lvl5pPr>
              <a:defRPr sz="2250" b="0">
                <a:solidFill>
                  <a:srgbClr val="172D34"/>
                </a:solidFill>
                <a:latin typeface="Arial"/>
                <a:ea typeface="Arial"/>
                <a:cs typeface="Arial"/>
              </a:defRPr>
            </a:lvl5pPr>
            <a:lvl6pPr>
              <a:defRPr sz="2250" b="0">
                <a:solidFill>
                  <a:srgbClr val="172D34"/>
                </a:solidFill>
                <a:latin typeface="Arial"/>
                <a:ea typeface="Arial"/>
                <a:cs typeface="Arial"/>
              </a:defRPr>
            </a:lvl6pPr>
            <a:lvl7pPr>
              <a:defRPr sz="2250" b="0">
                <a:solidFill>
                  <a:srgbClr val="172D34"/>
                </a:solidFill>
                <a:latin typeface="Arial"/>
                <a:ea typeface="Arial"/>
                <a:cs typeface="Arial"/>
              </a:defRPr>
            </a:lvl7pPr>
            <a:lvl8pPr>
              <a:defRPr sz="2250" b="0">
                <a:solidFill>
                  <a:srgbClr val="172D34"/>
                </a:solidFill>
                <a:latin typeface="Arial"/>
                <a:ea typeface="Arial"/>
                <a:cs typeface="Arial"/>
              </a:defRPr>
            </a:lvl8pPr>
            <a:lvl9pPr>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Joins smaller molecules by forming a covalent bond.</a:t>
            </a:r>
          </a:p>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An H and an OH (hydroxyl group) are removed to form H₂O.</a:t>
            </a:r>
          </a:p>
        </p:txBody>
      </p:sp>
      <p:pic>
        <p:nvPicPr>
          <p:cNvPr id="17" name="">
            <a:extLst xmlns:a="http://schemas.openxmlformats.org/drawingml/2006/main">
              <a:ext uri="{FF2B5EF4-FFF2-40B4-BE49-F238E27FC236}">
                <a16:creationId xmlns:a16="http://schemas.microsoft.com/office/drawing/2014/main" id="{C9A0F4E6-298A-4422-B85D-A3EEFF7C55A8}"/>
              </a:ext>
            </a:extLst>
          </p:cNvPr>
          <p:cNvPicPr>
            <a:picLocks xmlns:a="http://schemas.openxmlformats.org/drawingml/2006/main" noChangeAspect="1"/>
          </p:cNvPicPr>
          <p:nvPr/>
        </p:nvPicPr>
        <p:blipFill>
          <a:blip xmlns:r="http://schemas.openxmlformats.org/officeDocument/2006/relationships" xmlns:a="http://schemas.openxmlformats.org/drawingml/2006/main" r:embed="Rbb2d4d60b4b3453d"/>
          <a:stretch xmlns:a="http://schemas.openxmlformats.org/drawingml/2006/main"/>
        </p:blipFill>
        <p:spPr>
          <a:xfrm xmlns:a="http://schemas.openxmlformats.org/drawingml/2006/main">
            <a:off x="590550" y="3516332"/>
            <a:ext cx="10763250" cy="2435185"/>
          </a:xfrm>
          <a:prstGeom xmlns:a="http://schemas.openxmlformats.org/drawingml/2006/main" prst="rect">
            <a:avLst/>
          </a:prstGeom>
        </p:spPr>
      </p:pic>
    </p:spTree>
    <p:extLst>
      <p:ext uri="{BB962C8B-B14F-4D97-AF65-F5344CB8AC3E}">
        <p14:creationId xmlns:p14="http://schemas.microsoft.com/office/powerpoint/2010/main" val="1488548968"/>
      </p:ext>
    </p:extLst>
  </p:cSld>
</p:sld>
</file>

<file path=ppt/slides/slide6.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4CF41EC0-9525-4C44-AEF0-421781067DD8}"/>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13425C39-4CE9-4124-A1A3-5993CE54EBA2}"/>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Joining two sugar molecules</a:t>
            </a:r>
          </a:p>
        </p:txBody>
      </p:sp>
      <p:sp>
        <p:nvSpPr>
          <p:cNvPr id="3" name="stage-footer">
            <a:extLst xmlns:a="http://schemas.openxmlformats.org/drawingml/2006/main">
              <a:ext uri="{FF2B5EF4-FFF2-40B4-BE49-F238E27FC236}">
                <a16:creationId xmlns:a16="http://schemas.microsoft.com/office/drawing/2014/main" id="{86B11B7D-4BD4-41F2-A29E-F54ABE337DA0}"/>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2   /   PRACTICE</a:t>
            </a:r>
          </a:p>
        </p:txBody>
      </p:sp>
      <p:sp>
        <p:nvSpPr>
          <p:cNvPr id="4" name="brand">
            <a:extLst xmlns:a="http://schemas.openxmlformats.org/drawingml/2006/main">
              <a:ext uri="{FF2B5EF4-FFF2-40B4-BE49-F238E27FC236}">
                <a16:creationId xmlns:a16="http://schemas.microsoft.com/office/drawing/2014/main" id="{601B87B6-9E9E-480D-A0C7-63F04CB3A96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F5C70C65-B6E3-489C-9FA6-D936ABD12462}"/>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06</a:t>
            </a:r>
          </a:p>
        </p:txBody>
      </p:sp>
      <p:sp>
        <p:nvSpPr>
          <p:cNvPr id="13" name="body">
            <a:extLst xmlns:a="http://schemas.openxmlformats.org/drawingml/2006/main">
              <a:ext uri="{FF2B5EF4-FFF2-40B4-BE49-F238E27FC236}">
                <a16:creationId xmlns:a16="http://schemas.microsoft.com/office/drawing/2014/main" id="{5D364229-D1D8-47FA-895A-3EEE114A84ED}"/>
              </a:ext>
            </a:extLst>
          </p:cNvPr>
          <p:cNvSpPr>
            <a:spLocks xmlns:a="http://schemas.openxmlformats.org/drawingml/2006/main" noGrp="1"/>
          </p:cNvSpPr>
          <p:nvPr/>
        </p:nvSpPr>
        <p:spPr>
          <a:xfrm xmlns:a="http://schemas.openxmlformats.org/drawingml/2006/main">
            <a:off x="590550" y="2047875"/>
            <a:ext cx="10668000" cy="8275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72D34"/>
                </a:solidFill>
                <a:latin typeface="Arial"/>
                <a:ea typeface="Arial"/>
                <a:cs typeface="Arial"/>
              </a:defRPr>
            </a:defPPr>
            <a:lvl1pPr>
              <a:defRPr sz="2550" b="1">
                <a:solidFill>
                  <a:srgbClr val="172D34"/>
                </a:solidFill>
                <a:latin typeface="Arial"/>
                <a:ea typeface="Arial"/>
                <a:cs typeface="Arial"/>
              </a:defRPr>
            </a:lvl1pPr>
            <a:lvl2pPr>
              <a:defRPr sz="2550" b="1">
                <a:solidFill>
                  <a:srgbClr val="172D34"/>
                </a:solidFill>
                <a:latin typeface="Arial"/>
                <a:ea typeface="Arial"/>
                <a:cs typeface="Arial"/>
              </a:defRPr>
            </a:lvl2pPr>
            <a:lvl3pPr>
              <a:defRPr sz="2550" b="1">
                <a:solidFill>
                  <a:srgbClr val="172D34"/>
                </a:solidFill>
                <a:latin typeface="Arial"/>
                <a:ea typeface="Arial"/>
                <a:cs typeface="Arial"/>
              </a:defRPr>
            </a:lvl3pPr>
            <a:lvl4pPr>
              <a:defRPr sz="2550" b="1">
                <a:solidFill>
                  <a:srgbClr val="172D34"/>
                </a:solidFill>
                <a:latin typeface="Arial"/>
                <a:ea typeface="Arial"/>
                <a:cs typeface="Arial"/>
              </a:defRPr>
            </a:lvl4pPr>
            <a:lvl5pPr>
              <a:defRPr sz="2550" b="1">
                <a:solidFill>
                  <a:srgbClr val="172D34"/>
                </a:solidFill>
                <a:latin typeface="Arial"/>
                <a:ea typeface="Arial"/>
                <a:cs typeface="Arial"/>
              </a:defRPr>
            </a:lvl5pPr>
            <a:lvl6pPr>
              <a:defRPr sz="2550" b="1">
                <a:solidFill>
                  <a:srgbClr val="172D34"/>
                </a:solidFill>
                <a:latin typeface="Arial"/>
                <a:ea typeface="Arial"/>
                <a:cs typeface="Arial"/>
              </a:defRPr>
            </a:lvl6pPr>
            <a:lvl7pPr>
              <a:defRPr sz="2550" b="1">
                <a:solidFill>
                  <a:srgbClr val="172D34"/>
                </a:solidFill>
                <a:latin typeface="Arial"/>
                <a:ea typeface="Arial"/>
                <a:cs typeface="Arial"/>
              </a:defRPr>
            </a:lvl7pPr>
            <a:lvl8pPr>
              <a:defRPr sz="2550" b="1">
                <a:solidFill>
                  <a:srgbClr val="172D34"/>
                </a:solidFill>
                <a:latin typeface="Arial"/>
                <a:ea typeface="Arial"/>
                <a:cs typeface="Arial"/>
              </a:defRPr>
            </a:lvl8pPr>
            <a:lvl9pPr>
              <a:defRPr sz="2550" b="1">
                <a:solidFill>
                  <a:srgbClr val="172D34"/>
                </a:solidFill>
                <a:latin typeface="Arial"/>
                <a:ea typeface="Arial"/>
                <a:cs typeface="Arial"/>
              </a:defRPr>
            </a:lvl9pPr>
          </a:lstStyle>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Two separate sugar molecules react to form a larger sugar and one</a:t>
            </a:r>
          </a:p>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water molecule.</a:t>
            </a:r>
          </a:p>
        </p:txBody>
      </p:sp>
      <p:sp>
        <p:nvSpPr>
          <p:cNvPr id="14" name="question-label">
            <a:extLst xmlns:a="http://schemas.openxmlformats.org/drawingml/2006/main">
              <a:ext uri="{FF2B5EF4-FFF2-40B4-BE49-F238E27FC236}">
                <a16:creationId xmlns:a16="http://schemas.microsoft.com/office/drawing/2014/main" id="{25A9CEB8-F986-4243-9EEF-DD8B9E6629A6}"/>
              </a:ext>
            </a:extLst>
          </p:cNvPr>
          <p:cNvSpPr>
            <a:spLocks xmlns:a="http://schemas.openxmlformats.org/drawingml/2006/main" noGrp="1"/>
          </p:cNvSpPr>
          <p:nvPr/>
        </p:nvSpPr>
        <p:spPr>
          <a:xfrm xmlns:a="http://schemas.openxmlformats.org/drawingml/2006/main">
            <a:off x="590550" y="333375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defRPr sz="2100" b="1">
                <a:solidFill>
                  <a:srgbClr val="087F83"/>
                </a:solidFill>
                <a:latin typeface="Arial"/>
                <a:ea typeface="Arial"/>
                <a:cs typeface="Arial"/>
              </a:defRPr>
            </a:lvl1pPr>
            <a:lvl2pPr>
              <a:defRPr sz="2100" b="1">
                <a:solidFill>
                  <a:srgbClr val="087F83"/>
                </a:solidFill>
                <a:latin typeface="Arial"/>
                <a:ea typeface="Arial"/>
                <a:cs typeface="Arial"/>
              </a:defRPr>
            </a:lvl2pPr>
            <a:lvl3pPr>
              <a:defRPr sz="2100" b="1">
                <a:solidFill>
                  <a:srgbClr val="087F83"/>
                </a:solidFill>
                <a:latin typeface="Arial"/>
                <a:ea typeface="Arial"/>
                <a:cs typeface="Arial"/>
              </a:defRPr>
            </a:lvl3pPr>
            <a:lvl4pPr>
              <a:defRPr sz="2100" b="1">
                <a:solidFill>
                  <a:srgbClr val="087F83"/>
                </a:solidFill>
                <a:latin typeface="Arial"/>
                <a:ea typeface="Arial"/>
                <a:cs typeface="Arial"/>
              </a:defRPr>
            </a:lvl4pPr>
            <a:lvl5pPr>
              <a:defRPr sz="2100" b="1">
                <a:solidFill>
                  <a:srgbClr val="087F83"/>
                </a:solidFill>
                <a:latin typeface="Arial"/>
                <a:ea typeface="Arial"/>
                <a:cs typeface="Arial"/>
              </a:defRPr>
            </a:lvl5pPr>
            <a:lvl6pPr>
              <a:defRPr sz="2100" b="1">
                <a:solidFill>
                  <a:srgbClr val="087F83"/>
                </a:solidFill>
                <a:latin typeface="Arial"/>
                <a:ea typeface="Arial"/>
                <a:cs typeface="Arial"/>
              </a:defRPr>
            </a:lvl6pPr>
            <a:lvl7pPr>
              <a:defRPr sz="2100" b="1">
                <a:solidFill>
                  <a:srgbClr val="087F83"/>
                </a:solidFill>
                <a:latin typeface="Arial"/>
                <a:ea typeface="Arial"/>
                <a:cs typeface="Arial"/>
              </a:defRPr>
            </a:lvl7pPr>
            <a:lvl8pPr>
              <a:defRPr sz="2100" b="1">
                <a:solidFill>
                  <a:srgbClr val="087F83"/>
                </a:solidFill>
                <a:latin typeface="Arial"/>
                <a:ea typeface="Arial"/>
                <a:cs typeface="Arial"/>
              </a:defRPr>
            </a:lvl8pPr>
            <a:lvl9pPr>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5" name="body">
            <a:extLst xmlns:a="http://schemas.openxmlformats.org/drawingml/2006/main">
              <a:ext uri="{FF2B5EF4-FFF2-40B4-BE49-F238E27FC236}">
                <a16:creationId xmlns:a16="http://schemas.microsoft.com/office/drawing/2014/main" id="{A06BA7D8-3C97-4038-BBDF-3C9B60058C21}"/>
              </a:ext>
            </a:extLst>
          </p:cNvPr>
          <p:cNvSpPr>
            <a:spLocks xmlns:a="http://schemas.openxmlformats.org/drawingml/2006/main" noGrp="1"/>
          </p:cNvSpPr>
          <p:nvPr/>
        </p:nvSpPr>
        <p:spPr>
          <a:xfrm xmlns:a="http://schemas.openxmlformats.org/drawingml/2006/main">
            <a:off x="1238250" y="333375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Name the reaction and state what happens to a covalent bond.</a:t>
            </a:r>
          </a:p>
        </p:txBody>
      </p:sp>
      <p:sp>
        <p:nvSpPr>
          <p:cNvPr id="16" name="question-label">
            <a:extLst xmlns:a="http://schemas.openxmlformats.org/drawingml/2006/main">
              <a:ext uri="{FF2B5EF4-FFF2-40B4-BE49-F238E27FC236}">
                <a16:creationId xmlns:a16="http://schemas.microsoft.com/office/drawing/2014/main" id="{5DA9F917-2321-4417-BF39-861D48A3FA6E}"/>
              </a:ext>
            </a:extLst>
          </p:cNvPr>
          <p:cNvSpPr>
            <a:spLocks xmlns:a="http://schemas.openxmlformats.org/drawingml/2006/main" noGrp="1"/>
          </p:cNvSpPr>
          <p:nvPr/>
        </p:nvSpPr>
        <p:spPr>
          <a:xfrm xmlns:a="http://schemas.openxmlformats.org/drawingml/2006/main">
            <a:off x="590550" y="43338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defRPr sz="2100" b="1">
                <a:solidFill>
                  <a:srgbClr val="087F83"/>
                </a:solidFill>
                <a:latin typeface="Arial"/>
                <a:ea typeface="Arial"/>
                <a:cs typeface="Arial"/>
              </a:defRPr>
            </a:lvl1pPr>
            <a:lvl2pPr>
              <a:defRPr sz="2100" b="1">
                <a:solidFill>
                  <a:srgbClr val="087F83"/>
                </a:solidFill>
                <a:latin typeface="Arial"/>
                <a:ea typeface="Arial"/>
                <a:cs typeface="Arial"/>
              </a:defRPr>
            </a:lvl2pPr>
            <a:lvl3pPr>
              <a:defRPr sz="2100" b="1">
                <a:solidFill>
                  <a:srgbClr val="087F83"/>
                </a:solidFill>
                <a:latin typeface="Arial"/>
                <a:ea typeface="Arial"/>
                <a:cs typeface="Arial"/>
              </a:defRPr>
            </a:lvl3pPr>
            <a:lvl4pPr>
              <a:defRPr sz="2100" b="1">
                <a:solidFill>
                  <a:srgbClr val="087F83"/>
                </a:solidFill>
                <a:latin typeface="Arial"/>
                <a:ea typeface="Arial"/>
                <a:cs typeface="Arial"/>
              </a:defRPr>
            </a:lvl4pPr>
            <a:lvl5pPr>
              <a:defRPr sz="2100" b="1">
                <a:solidFill>
                  <a:srgbClr val="087F83"/>
                </a:solidFill>
                <a:latin typeface="Arial"/>
                <a:ea typeface="Arial"/>
                <a:cs typeface="Arial"/>
              </a:defRPr>
            </a:lvl5pPr>
            <a:lvl6pPr>
              <a:defRPr sz="2100" b="1">
                <a:solidFill>
                  <a:srgbClr val="087F83"/>
                </a:solidFill>
                <a:latin typeface="Arial"/>
                <a:ea typeface="Arial"/>
                <a:cs typeface="Arial"/>
              </a:defRPr>
            </a:lvl6pPr>
            <a:lvl7pPr>
              <a:defRPr sz="2100" b="1">
                <a:solidFill>
                  <a:srgbClr val="087F83"/>
                </a:solidFill>
                <a:latin typeface="Arial"/>
                <a:ea typeface="Arial"/>
                <a:cs typeface="Arial"/>
              </a:defRPr>
            </a:lvl7pPr>
            <a:lvl8pPr>
              <a:defRPr sz="2100" b="1">
                <a:solidFill>
                  <a:srgbClr val="087F83"/>
                </a:solidFill>
                <a:latin typeface="Arial"/>
                <a:ea typeface="Arial"/>
                <a:cs typeface="Arial"/>
              </a:defRPr>
            </a:lvl8pPr>
            <a:lvl9pPr>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7" name="body">
            <a:extLst xmlns:a="http://schemas.openxmlformats.org/drawingml/2006/main">
              <a:ext uri="{FF2B5EF4-FFF2-40B4-BE49-F238E27FC236}">
                <a16:creationId xmlns:a16="http://schemas.microsoft.com/office/drawing/2014/main" id="{1FC79863-0DFF-4155-9637-E7C7FC8B405B}"/>
              </a:ext>
            </a:extLst>
          </p:cNvPr>
          <p:cNvSpPr>
            <a:spLocks xmlns:a="http://schemas.openxmlformats.org/drawingml/2006/main" noGrp="1"/>
          </p:cNvSpPr>
          <p:nvPr/>
        </p:nvSpPr>
        <p:spPr>
          <a:xfrm xmlns:a="http://schemas.openxmlformats.org/drawingml/2006/main">
            <a:off x="1238250" y="4333875"/>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Where do the H and OH in the water molecule come from?</a:t>
            </a:r>
          </a:p>
        </p:txBody>
      </p:sp>
      <p:sp>
        <p:nvSpPr>
          <p:cNvPr id="18" name="question-label">
            <a:extLst xmlns:a="http://schemas.openxmlformats.org/drawingml/2006/main">
              <a:ext uri="{FF2B5EF4-FFF2-40B4-BE49-F238E27FC236}">
                <a16:creationId xmlns:a16="http://schemas.microsoft.com/office/drawing/2014/main" id="{20EF3847-7AA2-4541-B6F2-00477A35CD48}"/>
              </a:ext>
            </a:extLst>
          </p:cNvPr>
          <p:cNvSpPr>
            <a:spLocks xmlns:a="http://schemas.openxmlformats.org/drawingml/2006/main" noGrp="1"/>
          </p:cNvSpPr>
          <p:nvPr/>
        </p:nvSpPr>
        <p:spPr>
          <a:xfrm xmlns:a="http://schemas.openxmlformats.org/drawingml/2006/main">
            <a:off x="590550" y="530542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defRPr sz="2100" b="1">
                <a:solidFill>
                  <a:srgbClr val="087F83"/>
                </a:solidFill>
                <a:latin typeface="Arial"/>
                <a:ea typeface="Arial"/>
                <a:cs typeface="Arial"/>
              </a:defRPr>
            </a:lvl1pPr>
            <a:lvl2pPr>
              <a:defRPr sz="2100" b="1">
                <a:solidFill>
                  <a:srgbClr val="087F83"/>
                </a:solidFill>
                <a:latin typeface="Arial"/>
                <a:ea typeface="Arial"/>
                <a:cs typeface="Arial"/>
              </a:defRPr>
            </a:lvl2pPr>
            <a:lvl3pPr>
              <a:defRPr sz="2100" b="1">
                <a:solidFill>
                  <a:srgbClr val="087F83"/>
                </a:solidFill>
                <a:latin typeface="Arial"/>
                <a:ea typeface="Arial"/>
                <a:cs typeface="Arial"/>
              </a:defRPr>
            </a:lvl3pPr>
            <a:lvl4pPr>
              <a:defRPr sz="2100" b="1">
                <a:solidFill>
                  <a:srgbClr val="087F83"/>
                </a:solidFill>
                <a:latin typeface="Arial"/>
                <a:ea typeface="Arial"/>
                <a:cs typeface="Arial"/>
              </a:defRPr>
            </a:lvl4pPr>
            <a:lvl5pPr>
              <a:defRPr sz="2100" b="1">
                <a:solidFill>
                  <a:srgbClr val="087F83"/>
                </a:solidFill>
                <a:latin typeface="Arial"/>
                <a:ea typeface="Arial"/>
                <a:cs typeface="Arial"/>
              </a:defRPr>
            </a:lvl5pPr>
            <a:lvl6pPr>
              <a:defRPr sz="2100" b="1">
                <a:solidFill>
                  <a:srgbClr val="087F83"/>
                </a:solidFill>
                <a:latin typeface="Arial"/>
                <a:ea typeface="Arial"/>
                <a:cs typeface="Arial"/>
              </a:defRPr>
            </a:lvl6pPr>
            <a:lvl7pPr>
              <a:defRPr sz="2100" b="1">
                <a:solidFill>
                  <a:srgbClr val="087F83"/>
                </a:solidFill>
                <a:latin typeface="Arial"/>
                <a:ea typeface="Arial"/>
                <a:cs typeface="Arial"/>
              </a:defRPr>
            </a:lvl7pPr>
            <a:lvl8pPr>
              <a:defRPr sz="2100" b="1">
                <a:solidFill>
                  <a:srgbClr val="087F83"/>
                </a:solidFill>
                <a:latin typeface="Arial"/>
                <a:ea typeface="Arial"/>
                <a:cs typeface="Arial"/>
              </a:defRPr>
            </a:lvl8pPr>
            <a:lvl9pPr>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19" name="body">
            <a:extLst xmlns:a="http://schemas.openxmlformats.org/drawingml/2006/main">
              <a:ext uri="{FF2B5EF4-FFF2-40B4-BE49-F238E27FC236}">
                <a16:creationId xmlns:a16="http://schemas.microsoft.com/office/drawing/2014/main" id="{A7BC03C2-0290-4C36-849D-4A3AB860E034}"/>
              </a:ext>
            </a:extLst>
          </p:cNvPr>
          <p:cNvSpPr>
            <a:spLocks xmlns:a="http://schemas.openxmlformats.org/drawingml/2006/main" noGrp="1"/>
          </p:cNvSpPr>
          <p:nvPr/>
        </p:nvSpPr>
        <p:spPr>
          <a:xfrm xmlns:a="http://schemas.openxmlformats.org/drawingml/2006/main">
            <a:off x="1238250" y="5305425"/>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What is the term for joining many monomers into a polymer?</a:t>
            </a:r>
          </a:p>
        </p:txBody>
      </p:sp>
    </p:spTree>
    <p:extLst>
      <p:ext uri="{BB962C8B-B14F-4D97-AF65-F5344CB8AC3E}">
        <p14:creationId xmlns:p14="http://schemas.microsoft.com/office/powerpoint/2010/main" val="923520502"/>
      </p:ext>
    </p:extLst>
  </p:cSld>
</p:sld>
</file>

<file path=ppt/slides/slide7.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F38D157D-DE1C-45D3-8809-38E253A39CAB}"/>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1CA44416-703C-4D75-BB4C-D99BE43AF90F}"/>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Dehydration synthesis: key</a:t>
            </a:r>
          </a:p>
        </p:txBody>
      </p:sp>
      <p:sp>
        <p:nvSpPr>
          <p:cNvPr id="3" name="stage-footer">
            <a:extLst xmlns:a="http://schemas.openxmlformats.org/drawingml/2006/main">
              <a:ext uri="{FF2B5EF4-FFF2-40B4-BE49-F238E27FC236}">
                <a16:creationId xmlns:a16="http://schemas.microsoft.com/office/drawing/2014/main" id="{BE22BC02-BC72-40F9-9328-DF94B60E6FD6}"/>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2   /   KEY AND EXPLANATION</a:t>
            </a:r>
          </a:p>
        </p:txBody>
      </p:sp>
      <p:sp>
        <p:nvSpPr>
          <p:cNvPr id="4" name="brand">
            <a:extLst xmlns:a="http://schemas.openxmlformats.org/drawingml/2006/main">
              <a:ext uri="{FF2B5EF4-FFF2-40B4-BE49-F238E27FC236}">
                <a16:creationId xmlns:a16="http://schemas.microsoft.com/office/drawing/2014/main" id="{B65CD919-471E-401C-B554-9D9DB762828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85A89BA1-B7F4-4D36-832F-96478D4B59E8}"/>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07</a:t>
            </a:r>
          </a:p>
        </p:txBody>
      </p:sp>
      <p:sp>
        <p:nvSpPr>
          <p:cNvPr id="13" name="answer-label">
            <a:extLst xmlns:a="http://schemas.openxmlformats.org/drawingml/2006/main">
              <a:ext uri="{FF2B5EF4-FFF2-40B4-BE49-F238E27FC236}">
                <a16:creationId xmlns:a16="http://schemas.microsoft.com/office/drawing/2014/main" id="{C05CF870-BD55-481B-AB20-5273B2F00C82}"/>
              </a:ext>
            </a:extLst>
          </p:cNvPr>
          <p:cNvSpPr>
            <a:spLocks xmlns:a="http://schemas.openxmlformats.org/drawingml/2006/main" noGrp="1"/>
          </p:cNvSpPr>
          <p:nvPr/>
        </p:nvSpPr>
        <p:spPr>
          <a:xfrm xmlns:a="http://schemas.openxmlformats.org/drawingml/2006/main">
            <a:off x="590550" y="20478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defRPr sz="1950" b="1">
                <a:solidFill>
                  <a:srgbClr val="087F83"/>
                </a:solidFill>
                <a:latin typeface="Arial"/>
                <a:ea typeface="Arial"/>
                <a:cs typeface="Arial"/>
              </a:defRPr>
            </a:lvl1pPr>
            <a:lvl2pPr>
              <a:defRPr sz="1950" b="1">
                <a:solidFill>
                  <a:srgbClr val="087F83"/>
                </a:solidFill>
                <a:latin typeface="Arial"/>
                <a:ea typeface="Arial"/>
                <a:cs typeface="Arial"/>
              </a:defRPr>
            </a:lvl2pPr>
            <a:lvl3pPr>
              <a:defRPr sz="1950" b="1">
                <a:solidFill>
                  <a:srgbClr val="087F83"/>
                </a:solidFill>
                <a:latin typeface="Arial"/>
                <a:ea typeface="Arial"/>
                <a:cs typeface="Arial"/>
              </a:defRPr>
            </a:lvl3pPr>
            <a:lvl4pPr>
              <a:defRPr sz="1950" b="1">
                <a:solidFill>
                  <a:srgbClr val="087F83"/>
                </a:solidFill>
                <a:latin typeface="Arial"/>
                <a:ea typeface="Arial"/>
                <a:cs typeface="Arial"/>
              </a:defRPr>
            </a:lvl4pPr>
            <a:lvl5pPr>
              <a:defRPr sz="1950" b="1">
                <a:solidFill>
                  <a:srgbClr val="087F83"/>
                </a:solidFill>
                <a:latin typeface="Arial"/>
                <a:ea typeface="Arial"/>
                <a:cs typeface="Arial"/>
              </a:defRPr>
            </a:lvl5pPr>
            <a:lvl6pPr>
              <a:defRPr sz="1950" b="1">
                <a:solidFill>
                  <a:srgbClr val="087F83"/>
                </a:solidFill>
                <a:latin typeface="Arial"/>
                <a:ea typeface="Arial"/>
                <a:cs typeface="Arial"/>
              </a:defRPr>
            </a:lvl6pPr>
            <a:lvl7pPr>
              <a:defRPr sz="1950" b="1">
                <a:solidFill>
                  <a:srgbClr val="087F83"/>
                </a:solidFill>
                <a:latin typeface="Arial"/>
                <a:ea typeface="Arial"/>
                <a:cs typeface="Arial"/>
              </a:defRPr>
            </a:lvl7pPr>
            <a:lvl8pPr>
              <a:defRPr sz="1950" b="1">
                <a:solidFill>
                  <a:srgbClr val="087F83"/>
                </a:solidFill>
                <a:latin typeface="Arial"/>
                <a:ea typeface="Arial"/>
                <a:cs typeface="Arial"/>
              </a:defRPr>
            </a:lvl8pPr>
            <a:lvl9pPr>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14" name="body">
            <a:extLst xmlns:a="http://schemas.openxmlformats.org/drawingml/2006/main">
              <a:ext uri="{FF2B5EF4-FFF2-40B4-BE49-F238E27FC236}">
                <a16:creationId xmlns:a16="http://schemas.microsoft.com/office/drawing/2014/main" id="{FA73EA00-00D1-4768-8968-986678E483E1}"/>
              </a:ext>
            </a:extLst>
          </p:cNvPr>
          <p:cNvSpPr>
            <a:spLocks xmlns:a="http://schemas.openxmlformats.org/drawingml/2006/main" noGrp="1"/>
          </p:cNvSpPr>
          <p:nvPr/>
        </p:nvSpPr>
        <p:spPr>
          <a:xfrm xmlns:a="http://schemas.openxmlformats.org/drawingml/2006/main">
            <a:off x="1238250" y="204787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Dehydration synthesis. A new covalent bond forms between the smaller</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molecules.</a:t>
            </a:r>
          </a:p>
        </p:txBody>
      </p:sp>
      <p:sp>
        <p:nvSpPr>
          <p:cNvPr id="15" name="answer-label">
            <a:extLst xmlns:a="http://schemas.openxmlformats.org/drawingml/2006/main">
              <a:ext uri="{FF2B5EF4-FFF2-40B4-BE49-F238E27FC236}">
                <a16:creationId xmlns:a16="http://schemas.microsoft.com/office/drawing/2014/main" id="{8D114457-AF1E-4CA1-BE6A-4C2748485396}"/>
              </a:ext>
            </a:extLst>
          </p:cNvPr>
          <p:cNvSpPr>
            <a:spLocks xmlns:a="http://schemas.openxmlformats.org/drawingml/2006/main" noGrp="1"/>
          </p:cNvSpPr>
          <p:nvPr/>
        </p:nvSpPr>
        <p:spPr>
          <a:xfrm xmlns:a="http://schemas.openxmlformats.org/drawingml/2006/main">
            <a:off x="590550" y="333375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defRPr sz="1950" b="1">
                <a:solidFill>
                  <a:srgbClr val="087F83"/>
                </a:solidFill>
                <a:latin typeface="Arial"/>
                <a:ea typeface="Arial"/>
                <a:cs typeface="Arial"/>
              </a:defRPr>
            </a:lvl1pPr>
            <a:lvl2pPr>
              <a:defRPr sz="1950" b="1">
                <a:solidFill>
                  <a:srgbClr val="087F83"/>
                </a:solidFill>
                <a:latin typeface="Arial"/>
                <a:ea typeface="Arial"/>
                <a:cs typeface="Arial"/>
              </a:defRPr>
            </a:lvl2pPr>
            <a:lvl3pPr>
              <a:defRPr sz="1950" b="1">
                <a:solidFill>
                  <a:srgbClr val="087F83"/>
                </a:solidFill>
                <a:latin typeface="Arial"/>
                <a:ea typeface="Arial"/>
                <a:cs typeface="Arial"/>
              </a:defRPr>
            </a:lvl3pPr>
            <a:lvl4pPr>
              <a:defRPr sz="1950" b="1">
                <a:solidFill>
                  <a:srgbClr val="087F83"/>
                </a:solidFill>
                <a:latin typeface="Arial"/>
                <a:ea typeface="Arial"/>
                <a:cs typeface="Arial"/>
              </a:defRPr>
            </a:lvl4pPr>
            <a:lvl5pPr>
              <a:defRPr sz="1950" b="1">
                <a:solidFill>
                  <a:srgbClr val="087F83"/>
                </a:solidFill>
                <a:latin typeface="Arial"/>
                <a:ea typeface="Arial"/>
                <a:cs typeface="Arial"/>
              </a:defRPr>
            </a:lvl5pPr>
            <a:lvl6pPr>
              <a:defRPr sz="1950" b="1">
                <a:solidFill>
                  <a:srgbClr val="087F83"/>
                </a:solidFill>
                <a:latin typeface="Arial"/>
                <a:ea typeface="Arial"/>
                <a:cs typeface="Arial"/>
              </a:defRPr>
            </a:lvl6pPr>
            <a:lvl7pPr>
              <a:defRPr sz="1950" b="1">
                <a:solidFill>
                  <a:srgbClr val="087F83"/>
                </a:solidFill>
                <a:latin typeface="Arial"/>
                <a:ea typeface="Arial"/>
                <a:cs typeface="Arial"/>
              </a:defRPr>
            </a:lvl7pPr>
            <a:lvl8pPr>
              <a:defRPr sz="1950" b="1">
                <a:solidFill>
                  <a:srgbClr val="087F83"/>
                </a:solidFill>
                <a:latin typeface="Arial"/>
                <a:ea typeface="Arial"/>
                <a:cs typeface="Arial"/>
              </a:defRPr>
            </a:lvl8pPr>
            <a:lvl9pPr>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16" name="body">
            <a:extLst xmlns:a="http://schemas.openxmlformats.org/drawingml/2006/main">
              <a:ext uri="{FF2B5EF4-FFF2-40B4-BE49-F238E27FC236}">
                <a16:creationId xmlns:a16="http://schemas.microsoft.com/office/drawing/2014/main" id="{0BBC267E-21C5-45AD-9423-B263888F34FA}"/>
              </a:ext>
            </a:extLst>
          </p:cNvPr>
          <p:cNvSpPr>
            <a:spLocks xmlns:a="http://schemas.openxmlformats.org/drawingml/2006/main" noGrp="1"/>
          </p:cNvSpPr>
          <p:nvPr/>
        </p:nvSpPr>
        <p:spPr>
          <a:xfrm xmlns:a="http://schemas.openxmlformats.org/drawingml/2006/main">
            <a:off x="1238250" y="3333750"/>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H is removed from one reactant and OH from the other. Together they form</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H₂O, which is released.</a:t>
            </a:r>
          </a:p>
        </p:txBody>
      </p:sp>
      <p:sp>
        <p:nvSpPr>
          <p:cNvPr id="17" name="answer-label">
            <a:extLst xmlns:a="http://schemas.openxmlformats.org/drawingml/2006/main">
              <a:ext uri="{FF2B5EF4-FFF2-40B4-BE49-F238E27FC236}">
                <a16:creationId xmlns:a16="http://schemas.microsoft.com/office/drawing/2014/main" id="{60A2D481-3DAF-40C9-9139-70D3D11C74F5}"/>
              </a:ext>
            </a:extLst>
          </p:cNvPr>
          <p:cNvSpPr>
            <a:spLocks xmlns:a="http://schemas.openxmlformats.org/drawingml/2006/main" noGrp="1"/>
          </p:cNvSpPr>
          <p:nvPr/>
        </p:nvSpPr>
        <p:spPr>
          <a:xfrm xmlns:a="http://schemas.openxmlformats.org/drawingml/2006/main">
            <a:off x="590550" y="481012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defRPr sz="1950" b="1">
                <a:solidFill>
                  <a:srgbClr val="087F83"/>
                </a:solidFill>
                <a:latin typeface="Arial"/>
                <a:ea typeface="Arial"/>
                <a:cs typeface="Arial"/>
              </a:defRPr>
            </a:lvl1pPr>
            <a:lvl2pPr>
              <a:defRPr sz="1950" b="1">
                <a:solidFill>
                  <a:srgbClr val="087F83"/>
                </a:solidFill>
                <a:latin typeface="Arial"/>
                <a:ea typeface="Arial"/>
                <a:cs typeface="Arial"/>
              </a:defRPr>
            </a:lvl2pPr>
            <a:lvl3pPr>
              <a:defRPr sz="1950" b="1">
                <a:solidFill>
                  <a:srgbClr val="087F83"/>
                </a:solidFill>
                <a:latin typeface="Arial"/>
                <a:ea typeface="Arial"/>
                <a:cs typeface="Arial"/>
              </a:defRPr>
            </a:lvl3pPr>
            <a:lvl4pPr>
              <a:defRPr sz="1950" b="1">
                <a:solidFill>
                  <a:srgbClr val="087F83"/>
                </a:solidFill>
                <a:latin typeface="Arial"/>
                <a:ea typeface="Arial"/>
                <a:cs typeface="Arial"/>
              </a:defRPr>
            </a:lvl4pPr>
            <a:lvl5pPr>
              <a:defRPr sz="1950" b="1">
                <a:solidFill>
                  <a:srgbClr val="087F83"/>
                </a:solidFill>
                <a:latin typeface="Arial"/>
                <a:ea typeface="Arial"/>
                <a:cs typeface="Arial"/>
              </a:defRPr>
            </a:lvl5pPr>
            <a:lvl6pPr>
              <a:defRPr sz="1950" b="1">
                <a:solidFill>
                  <a:srgbClr val="087F83"/>
                </a:solidFill>
                <a:latin typeface="Arial"/>
                <a:ea typeface="Arial"/>
                <a:cs typeface="Arial"/>
              </a:defRPr>
            </a:lvl6pPr>
            <a:lvl7pPr>
              <a:defRPr sz="1950" b="1">
                <a:solidFill>
                  <a:srgbClr val="087F83"/>
                </a:solidFill>
                <a:latin typeface="Arial"/>
                <a:ea typeface="Arial"/>
                <a:cs typeface="Arial"/>
              </a:defRPr>
            </a:lvl7pPr>
            <a:lvl8pPr>
              <a:defRPr sz="1950" b="1">
                <a:solidFill>
                  <a:srgbClr val="087F83"/>
                </a:solidFill>
                <a:latin typeface="Arial"/>
                <a:ea typeface="Arial"/>
                <a:cs typeface="Arial"/>
              </a:defRPr>
            </a:lvl8pPr>
            <a:lvl9pPr>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(c)</a:t>
            </a:r>
          </a:p>
        </p:txBody>
      </p:sp>
      <p:sp>
        <p:nvSpPr>
          <p:cNvPr id="18" name="body">
            <a:extLst xmlns:a="http://schemas.openxmlformats.org/drawingml/2006/main">
              <a:ext uri="{FF2B5EF4-FFF2-40B4-BE49-F238E27FC236}">
                <a16:creationId xmlns:a16="http://schemas.microsoft.com/office/drawing/2014/main" id="{41999BED-CE98-45C0-907D-542C594AFD22}"/>
              </a:ext>
            </a:extLst>
          </p:cNvPr>
          <p:cNvSpPr>
            <a:spLocks xmlns:a="http://schemas.openxmlformats.org/drawingml/2006/main" noGrp="1"/>
          </p:cNvSpPr>
          <p:nvPr/>
        </p:nvSpPr>
        <p:spPr>
          <a:xfrm xmlns:a="http://schemas.openxmlformats.org/drawingml/2006/main">
            <a:off x="1238250" y="4810125"/>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Polymerization. Repeated joining of monomers builds a polymer.</a:t>
            </a:r>
          </a:p>
        </p:txBody>
      </p:sp>
    </p:spTree>
    <p:extLst>
      <p:ext uri="{BB962C8B-B14F-4D97-AF65-F5344CB8AC3E}">
        <p14:creationId xmlns:p14="http://schemas.microsoft.com/office/powerpoint/2010/main" val="889721525"/>
      </p:ext>
    </p:extLst>
  </p:cSld>
</p:sld>
</file>

<file path=ppt/slides/slide8.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6ADC9FE3-0F5D-4620-9F25-FB9C448D34DB}"/>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C6D2D93A-A8DA-42CD-B671-DE4D5309680D}"/>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Hydrolysis</a:t>
            </a:r>
          </a:p>
        </p:txBody>
      </p:sp>
      <p:sp>
        <p:nvSpPr>
          <p:cNvPr id="3" name="stage-footer">
            <a:extLst xmlns:a="http://schemas.openxmlformats.org/drawingml/2006/main">
              <a:ext uri="{FF2B5EF4-FFF2-40B4-BE49-F238E27FC236}">
                <a16:creationId xmlns:a16="http://schemas.microsoft.com/office/drawing/2014/main" id="{4C3A9583-AE64-4143-9F55-4487C45C08FC}"/>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3   /   CONCEPT</a:t>
            </a:r>
          </a:p>
        </p:txBody>
      </p:sp>
      <p:sp>
        <p:nvSpPr>
          <p:cNvPr id="4" name="brand">
            <a:extLst xmlns:a="http://schemas.openxmlformats.org/drawingml/2006/main">
              <a:ext uri="{FF2B5EF4-FFF2-40B4-BE49-F238E27FC236}">
                <a16:creationId xmlns:a16="http://schemas.microsoft.com/office/drawing/2014/main" id="{D69713FA-FF51-46BE-B56D-1369E9E5AE36}"/>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D568C28B-8B66-4371-A780-4E3BB02A4090}"/>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08</a:t>
            </a:r>
          </a:p>
        </p:txBody>
      </p:sp>
      <p:sp>
        <p:nvSpPr>
          <p:cNvPr id="13" name="term">
            <a:extLst xmlns:a="http://schemas.openxmlformats.org/drawingml/2006/main">
              <a:ext uri="{FF2B5EF4-FFF2-40B4-BE49-F238E27FC236}">
                <a16:creationId xmlns:a16="http://schemas.microsoft.com/office/drawing/2014/main" id="{A3DB0846-03F3-4BB2-8526-55F66A378A31}"/>
              </a:ext>
            </a:extLst>
          </p:cNvPr>
          <p:cNvSpPr>
            <a:spLocks xmlns:a="http://schemas.openxmlformats.org/drawingml/2006/main" noGrp="1"/>
          </p:cNvSpPr>
          <p:nvPr/>
        </p:nvSpPr>
        <p:spPr>
          <a:xfrm xmlns:a="http://schemas.openxmlformats.org/drawingml/2006/main">
            <a:off x="590550" y="2009775"/>
            <a:ext cx="1076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HYDROLYSIS</a:t>
            </a:r>
          </a:p>
        </p:txBody>
      </p:sp>
      <p:sp>
        <p:nvSpPr>
          <p:cNvPr id="14" name="body">
            <a:extLst xmlns:a="http://schemas.openxmlformats.org/drawingml/2006/main">
              <a:ext uri="{FF2B5EF4-FFF2-40B4-BE49-F238E27FC236}">
                <a16:creationId xmlns:a16="http://schemas.microsoft.com/office/drawing/2014/main" id="{F9522E66-D71D-4135-AFAB-DC170B3D38BC}"/>
              </a:ext>
            </a:extLst>
          </p:cNvPr>
          <p:cNvSpPr>
            <a:spLocks xmlns:a="http://schemas.openxmlformats.org/drawingml/2006/main" noGrp="1"/>
          </p:cNvSpPr>
          <p:nvPr/>
        </p:nvSpPr>
        <p:spPr>
          <a:xfrm xmlns:a="http://schemas.openxmlformats.org/drawingml/2006/main">
            <a:off x="590550" y="2447925"/>
            <a:ext cx="10763250"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defRPr sz="2250" b="0">
                <a:solidFill>
                  <a:srgbClr val="172D34"/>
                </a:solidFill>
                <a:latin typeface="Arial"/>
                <a:ea typeface="Arial"/>
                <a:cs typeface="Arial"/>
              </a:defRPr>
            </a:lvl1pPr>
            <a:lvl2pPr>
              <a:defRPr sz="2250" b="0">
                <a:solidFill>
                  <a:srgbClr val="172D34"/>
                </a:solidFill>
                <a:latin typeface="Arial"/>
                <a:ea typeface="Arial"/>
                <a:cs typeface="Arial"/>
              </a:defRPr>
            </a:lvl2pPr>
            <a:lvl3pPr>
              <a:defRPr sz="2250" b="0">
                <a:solidFill>
                  <a:srgbClr val="172D34"/>
                </a:solidFill>
                <a:latin typeface="Arial"/>
                <a:ea typeface="Arial"/>
                <a:cs typeface="Arial"/>
              </a:defRPr>
            </a:lvl3pPr>
            <a:lvl4pPr>
              <a:defRPr sz="2250" b="0">
                <a:solidFill>
                  <a:srgbClr val="172D34"/>
                </a:solidFill>
                <a:latin typeface="Arial"/>
                <a:ea typeface="Arial"/>
                <a:cs typeface="Arial"/>
              </a:defRPr>
            </a:lvl4pPr>
            <a:lvl5pPr>
              <a:defRPr sz="2250" b="0">
                <a:solidFill>
                  <a:srgbClr val="172D34"/>
                </a:solidFill>
                <a:latin typeface="Arial"/>
                <a:ea typeface="Arial"/>
                <a:cs typeface="Arial"/>
              </a:defRPr>
            </a:lvl5pPr>
            <a:lvl6pPr>
              <a:defRPr sz="2250" b="0">
                <a:solidFill>
                  <a:srgbClr val="172D34"/>
                </a:solidFill>
                <a:latin typeface="Arial"/>
                <a:ea typeface="Arial"/>
                <a:cs typeface="Arial"/>
              </a:defRPr>
            </a:lvl6pPr>
            <a:lvl7pPr>
              <a:defRPr sz="2250" b="0">
                <a:solidFill>
                  <a:srgbClr val="172D34"/>
                </a:solidFill>
                <a:latin typeface="Arial"/>
                <a:ea typeface="Arial"/>
                <a:cs typeface="Arial"/>
              </a:defRPr>
            </a:lvl7pPr>
            <a:lvl8pPr>
              <a:defRPr sz="2250" b="0">
                <a:solidFill>
                  <a:srgbClr val="172D34"/>
                </a:solidFill>
                <a:latin typeface="Arial"/>
                <a:ea typeface="Arial"/>
                <a:cs typeface="Arial"/>
              </a:defRPr>
            </a:lvl8pPr>
            <a:lvl9pPr>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Uses water to break a covalent bond in a larger molecule.</a:t>
            </a:r>
          </a:p>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One product gains H. The other gains OH.</a:t>
            </a:r>
          </a:p>
        </p:txBody>
      </p:sp>
      <p:pic>
        <p:nvPicPr>
          <p:cNvPr id="15" name="">
            <a:extLst xmlns:a="http://schemas.openxmlformats.org/drawingml/2006/main">
              <a:ext uri="{FF2B5EF4-FFF2-40B4-BE49-F238E27FC236}">
                <a16:creationId xmlns:a16="http://schemas.microsoft.com/office/drawing/2014/main" id="{46EFD7A4-736C-40A7-8385-1BAC297B8060}"/>
              </a:ext>
            </a:extLst>
          </p:cNvPr>
          <p:cNvPicPr>
            <a:picLocks xmlns:a="http://schemas.openxmlformats.org/drawingml/2006/main" noChangeAspect="1"/>
          </p:cNvPicPr>
          <p:nvPr/>
        </p:nvPicPr>
        <p:blipFill>
          <a:blip xmlns:r="http://schemas.openxmlformats.org/officeDocument/2006/relationships" xmlns:a="http://schemas.openxmlformats.org/drawingml/2006/main" r:embed="R894734d3f3c74963"/>
          <a:stretch xmlns:a="http://schemas.openxmlformats.org/drawingml/2006/main"/>
        </p:blipFill>
        <p:spPr>
          <a:xfrm xmlns:a="http://schemas.openxmlformats.org/drawingml/2006/main">
            <a:off x="590550" y="3477101"/>
            <a:ext cx="10763250" cy="2475548"/>
          </a:xfrm>
          <a:prstGeom xmlns:a="http://schemas.openxmlformats.org/drawingml/2006/main" prst="rect">
            <a:avLst/>
          </a:prstGeom>
        </p:spPr>
      </p:pic>
    </p:spTree>
    <p:extLst>
      <p:ext uri="{BB962C8B-B14F-4D97-AF65-F5344CB8AC3E}">
        <p14:creationId xmlns:p14="http://schemas.microsoft.com/office/powerpoint/2010/main" val="1172321679"/>
      </p:ext>
    </p:extLst>
  </p:cSld>
</p:sld>
</file>

<file path=ppt/slides/slide9.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3" name="course-header">
            <a:extLst xmlns:a="http://schemas.openxmlformats.org/drawingml/2006/main">
              <a:ext uri="{FF2B5EF4-FFF2-40B4-BE49-F238E27FC236}">
                <a16:creationId xmlns:a16="http://schemas.microsoft.com/office/drawing/2014/main" id="{C822B578-3053-43AA-BBA1-110922B0ABE7}"/>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29134B77-D790-4324-B5E0-AD86BEBD1D45}"/>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Breaking a link with water</a:t>
            </a:r>
          </a:p>
        </p:txBody>
      </p:sp>
      <p:sp>
        <p:nvSpPr>
          <p:cNvPr id="3" name="stage-footer">
            <a:extLst xmlns:a="http://schemas.openxmlformats.org/drawingml/2006/main">
              <a:ext uri="{FF2B5EF4-FFF2-40B4-BE49-F238E27FC236}">
                <a16:creationId xmlns:a16="http://schemas.microsoft.com/office/drawing/2014/main" id="{EE53B09F-4B27-401C-B746-0528B11C174D}"/>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3   /   PRACTICE</a:t>
            </a:r>
          </a:p>
        </p:txBody>
      </p:sp>
      <p:sp>
        <p:nvSpPr>
          <p:cNvPr id="4" name="brand">
            <a:extLst xmlns:a="http://schemas.openxmlformats.org/drawingml/2006/main">
              <a:ext uri="{FF2B5EF4-FFF2-40B4-BE49-F238E27FC236}">
                <a16:creationId xmlns:a16="http://schemas.microsoft.com/office/drawing/2014/main" id="{D28EC2D6-0D5A-4D1D-8A4B-A4ABF7282B7C}"/>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8BBBC8C7-4B70-49DC-9DE3-78CD483FF4BA}"/>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09</a:t>
            </a:r>
          </a:p>
        </p:txBody>
      </p:sp>
      <p:sp>
        <p:nvSpPr>
          <p:cNvPr id="14" name="body">
            <a:extLst xmlns:a="http://schemas.openxmlformats.org/drawingml/2006/main">
              <a:ext uri="{FF2B5EF4-FFF2-40B4-BE49-F238E27FC236}">
                <a16:creationId xmlns:a16="http://schemas.microsoft.com/office/drawing/2014/main" id="{FA344502-2342-42C7-8AE7-6D8FB2AF2AF0}"/>
              </a:ext>
            </a:extLst>
          </p:cNvPr>
          <p:cNvSpPr>
            <a:spLocks xmlns:a="http://schemas.openxmlformats.org/drawingml/2006/main" noGrp="1"/>
          </p:cNvSpPr>
          <p:nvPr/>
        </p:nvSpPr>
        <p:spPr>
          <a:xfrm xmlns:a="http://schemas.openxmlformats.org/drawingml/2006/main">
            <a:off x="590550" y="2047875"/>
            <a:ext cx="10668000" cy="8275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72D34"/>
                </a:solidFill>
                <a:latin typeface="Arial"/>
                <a:ea typeface="Arial"/>
                <a:cs typeface="Arial"/>
              </a:defRPr>
            </a:defPPr>
            <a:lvl1pPr>
              <a:defRPr sz="2550" b="1">
                <a:solidFill>
                  <a:srgbClr val="172D34"/>
                </a:solidFill>
                <a:latin typeface="Arial"/>
                <a:ea typeface="Arial"/>
                <a:cs typeface="Arial"/>
              </a:defRPr>
            </a:lvl1pPr>
            <a:lvl2pPr>
              <a:defRPr sz="2550" b="1">
                <a:solidFill>
                  <a:srgbClr val="172D34"/>
                </a:solidFill>
                <a:latin typeface="Arial"/>
                <a:ea typeface="Arial"/>
                <a:cs typeface="Arial"/>
              </a:defRPr>
            </a:lvl2pPr>
            <a:lvl3pPr>
              <a:defRPr sz="2550" b="1">
                <a:solidFill>
                  <a:srgbClr val="172D34"/>
                </a:solidFill>
                <a:latin typeface="Arial"/>
                <a:ea typeface="Arial"/>
                <a:cs typeface="Arial"/>
              </a:defRPr>
            </a:lvl3pPr>
            <a:lvl4pPr>
              <a:defRPr sz="2550" b="1">
                <a:solidFill>
                  <a:srgbClr val="172D34"/>
                </a:solidFill>
                <a:latin typeface="Arial"/>
                <a:ea typeface="Arial"/>
                <a:cs typeface="Arial"/>
              </a:defRPr>
            </a:lvl4pPr>
            <a:lvl5pPr>
              <a:defRPr sz="2550" b="1">
                <a:solidFill>
                  <a:srgbClr val="172D34"/>
                </a:solidFill>
                <a:latin typeface="Arial"/>
                <a:ea typeface="Arial"/>
                <a:cs typeface="Arial"/>
              </a:defRPr>
            </a:lvl5pPr>
            <a:lvl6pPr>
              <a:defRPr sz="2550" b="1">
                <a:solidFill>
                  <a:srgbClr val="172D34"/>
                </a:solidFill>
                <a:latin typeface="Arial"/>
                <a:ea typeface="Arial"/>
                <a:cs typeface="Arial"/>
              </a:defRPr>
            </a:lvl6pPr>
            <a:lvl7pPr>
              <a:defRPr sz="2550" b="1">
                <a:solidFill>
                  <a:srgbClr val="172D34"/>
                </a:solidFill>
                <a:latin typeface="Arial"/>
                <a:ea typeface="Arial"/>
                <a:cs typeface="Arial"/>
              </a:defRPr>
            </a:lvl7pPr>
            <a:lvl8pPr>
              <a:defRPr sz="2550" b="1">
                <a:solidFill>
                  <a:srgbClr val="172D34"/>
                </a:solidFill>
                <a:latin typeface="Arial"/>
                <a:ea typeface="Arial"/>
                <a:cs typeface="Arial"/>
              </a:defRPr>
            </a:lvl8pPr>
            <a:lvl9pPr>
              <a:defRPr sz="2550" b="1">
                <a:solidFill>
                  <a:srgbClr val="172D34"/>
                </a:solidFill>
                <a:latin typeface="Arial"/>
                <a:ea typeface="Arial"/>
                <a:cs typeface="Arial"/>
              </a:defRPr>
            </a:lvl9pPr>
          </a:lstStyle>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Water reacts at a covalent link inside a polymer chain. The chain</a:t>
            </a:r>
          </a:p>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separates into two smaller pieces.</a:t>
            </a:r>
          </a:p>
        </p:txBody>
      </p:sp>
      <p:sp>
        <p:nvSpPr>
          <p:cNvPr id="15" name="question-label">
            <a:extLst xmlns:a="http://schemas.openxmlformats.org/drawingml/2006/main">
              <a:ext uri="{FF2B5EF4-FFF2-40B4-BE49-F238E27FC236}">
                <a16:creationId xmlns:a16="http://schemas.microsoft.com/office/drawing/2014/main" id="{3BE4F824-84DF-498D-A2A0-0A82BB7A7D7D}"/>
              </a:ext>
            </a:extLst>
          </p:cNvPr>
          <p:cNvSpPr>
            <a:spLocks xmlns:a="http://schemas.openxmlformats.org/drawingml/2006/main" noGrp="1"/>
          </p:cNvSpPr>
          <p:nvPr/>
        </p:nvSpPr>
        <p:spPr>
          <a:xfrm xmlns:a="http://schemas.openxmlformats.org/drawingml/2006/main">
            <a:off x="590550" y="340042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defRPr sz="2100" b="1">
                <a:solidFill>
                  <a:srgbClr val="087F83"/>
                </a:solidFill>
                <a:latin typeface="Arial"/>
                <a:ea typeface="Arial"/>
                <a:cs typeface="Arial"/>
              </a:defRPr>
            </a:lvl1pPr>
            <a:lvl2pPr>
              <a:defRPr sz="2100" b="1">
                <a:solidFill>
                  <a:srgbClr val="087F83"/>
                </a:solidFill>
                <a:latin typeface="Arial"/>
                <a:ea typeface="Arial"/>
                <a:cs typeface="Arial"/>
              </a:defRPr>
            </a:lvl2pPr>
            <a:lvl3pPr>
              <a:defRPr sz="2100" b="1">
                <a:solidFill>
                  <a:srgbClr val="087F83"/>
                </a:solidFill>
                <a:latin typeface="Arial"/>
                <a:ea typeface="Arial"/>
                <a:cs typeface="Arial"/>
              </a:defRPr>
            </a:lvl3pPr>
            <a:lvl4pPr>
              <a:defRPr sz="2100" b="1">
                <a:solidFill>
                  <a:srgbClr val="087F83"/>
                </a:solidFill>
                <a:latin typeface="Arial"/>
                <a:ea typeface="Arial"/>
                <a:cs typeface="Arial"/>
              </a:defRPr>
            </a:lvl4pPr>
            <a:lvl5pPr>
              <a:defRPr sz="2100" b="1">
                <a:solidFill>
                  <a:srgbClr val="087F83"/>
                </a:solidFill>
                <a:latin typeface="Arial"/>
                <a:ea typeface="Arial"/>
                <a:cs typeface="Arial"/>
              </a:defRPr>
            </a:lvl5pPr>
            <a:lvl6pPr>
              <a:defRPr sz="2100" b="1">
                <a:solidFill>
                  <a:srgbClr val="087F83"/>
                </a:solidFill>
                <a:latin typeface="Arial"/>
                <a:ea typeface="Arial"/>
                <a:cs typeface="Arial"/>
              </a:defRPr>
            </a:lvl6pPr>
            <a:lvl7pPr>
              <a:defRPr sz="2100" b="1">
                <a:solidFill>
                  <a:srgbClr val="087F83"/>
                </a:solidFill>
                <a:latin typeface="Arial"/>
                <a:ea typeface="Arial"/>
                <a:cs typeface="Arial"/>
              </a:defRPr>
            </a:lvl7pPr>
            <a:lvl8pPr>
              <a:defRPr sz="2100" b="1">
                <a:solidFill>
                  <a:srgbClr val="087F83"/>
                </a:solidFill>
                <a:latin typeface="Arial"/>
                <a:ea typeface="Arial"/>
                <a:cs typeface="Arial"/>
              </a:defRPr>
            </a:lvl8pPr>
            <a:lvl9pPr>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515780CB-A471-4109-89BF-6FBD609A0471}"/>
              </a:ext>
            </a:extLst>
          </p:cNvPr>
          <p:cNvSpPr>
            <a:spLocks xmlns:a="http://schemas.openxmlformats.org/drawingml/2006/main" noGrp="1"/>
          </p:cNvSpPr>
          <p:nvPr/>
        </p:nvSpPr>
        <p:spPr>
          <a:xfrm xmlns:a="http://schemas.openxmlformats.org/drawingml/2006/main">
            <a:off x="1238250" y="3400425"/>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Name the reaction. Is water used or produced?</a:t>
            </a:r>
          </a:p>
        </p:txBody>
      </p:sp>
      <p:sp>
        <p:nvSpPr>
          <p:cNvPr id="17" name="question-label">
            <a:extLst xmlns:a="http://schemas.openxmlformats.org/drawingml/2006/main">
              <a:ext uri="{FF2B5EF4-FFF2-40B4-BE49-F238E27FC236}">
                <a16:creationId xmlns:a16="http://schemas.microsoft.com/office/drawing/2014/main" id="{994CD435-28FE-42D8-AC8D-4C1DC97336D4}"/>
              </a:ext>
            </a:extLst>
          </p:cNvPr>
          <p:cNvSpPr>
            <a:spLocks xmlns:a="http://schemas.openxmlformats.org/drawingml/2006/main" noGrp="1"/>
          </p:cNvSpPr>
          <p:nvPr/>
        </p:nvSpPr>
        <p:spPr>
          <a:xfrm xmlns:a="http://schemas.openxmlformats.org/drawingml/2006/main">
            <a:off x="590550" y="43434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defRPr sz="2100" b="1">
                <a:solidFill>
                  <a:srgbClr val="087F83"/>
                </a:solidFill>
                <a:latin typeface="Arial"/>
                <a:ea typeface="Arial"/>
                <a:cs typeface="Arial"/>
              </a:defRPr>
            </a:lvl1pPr>
            <a:lvl2pPr>
              <a:defRPr sz="2100" b="1">
                <a:solidFill>
                  <a:srgbClr val="087F83"/>
                </a:solidFill>
                <a:latin typeface="Arial"/>
                <a:ea typeface="Arial"/>
                <a:cs typeface="Arial"/>
              </a:defRPr>
            </a:lvl2pPr>
            <a:lvl3pPr>
              <a:defRPr sz="2100" b="1">
                <a:solidFill>
                  <a:srgbClr val="087F83"/>
                </a:solidFill>
                <a:latin typeface="Arial"/>
                <a:ea typeface="Arial"/>
                <a:cs typeface="Arial"/>
              </a:defRPr>
            </a:lvl3pPr>
            <a:lvl4pPr>
              <a:defRPr sz="2100" b="1">
                <a:solidFill>
                  <a:srgbClr val="087F83"/>
                </a:solidFill>
                <a:latin typeface="Arial"/>
                <a:ea typeface="Arial"/>
                <a:cs typeface="Arial"/>
              </a:defRPr>
            </a:lvl4pPr>
            <a:lvl5pPr>
              <a:defRPr sz="2100" b="1">
                <a:solidFill>
                  <a:srgbClr val="087F83"/>
                </a:solidFill>
                <a:latin typeface="Arial"/>
                <a:ea typeface="Arial"/>
                <a:cs typeface="Arial"/>
              </a:defRPr>
            </a:lvl5pPr>
            <a:lvl6pPr>
              <a:defRPr sz="2100" b="1">
                <a:solidFill>
                  <a:srgbClr val="087F83"/>
                </a:solidFill>
                <a:latin typeface="Arial"/>
                <a:ea typeface="Arial"/>
                <a:cs typeface="Arial"/>
              </a:defRPr>
            </a:lvl6pPr>
            <a:lvl7pPr>
              <a:defRPr sz="2100" b="1">
                <a:solidFill>
                  <a:srgbClr val="087F83"/>
                </a:solidFill>
                <a:latin typeface="Arial"/>
                <a:ea typeface="Arial"/>
                <a:cs typeface="Arial"/>
              </a:defRPr>
            </a:lvl7pPr>
            <a:lvl8pPr>
              <a:defRPr sz="2100" b="1">
                <a:solidFill>
                  <a:srgbClr val="087F83"/>
                </a:solidFill>
                <a:latin typeface="Arial"/>
                <a:ea typeface="Arial"/>
                <a:cs typeface="Arial"/>
              </a:defRPr>
            </a:lvl8pPr>
            <a:lvl9pPr>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body">
            <a:extLst xmlns:a="http://schemas.openxmlformats.org/drawingml/2006/main">
              <a:ext uri="{FF2B5EF4-FFF2-40B4-BE49-F238E27FC236}">
                <a16:creationId xmlns:a16="http://schemas.microsoft.com/office/drawing/2014/main" id="{B98AE726-96EE-4AF6-8901-3ED003A932FC}"/>
              </a:ext>
            </a:extLst>
          </p:cNvPr>
          <p:cNvSpPr>
            <a:spLocks xmlns:a="http://schemas.openxmlformats.org/drawingml/2006/main" noGrp="1"/>
          </p:cNvSpPr>
          <p:nvPr/>
        </p:nvSpPr>
        <p:spPr>
          <a:xfrm xmlns:a="http://schemas.openxmlformats.org/drawingml/2006/main">
            <a:off x="1238250" y="434340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What is added to each of the two new ends?</a:t>
            </a:r>
          </a:p>
        </p:txBody>
      </p:sp>
      <p:sp>
        <p:nvSpPr>
          <p:cNvPr id="19" name="question-label">
            <a:extLst xmlns:a="http://schemas.openxmlformats.org/drawingml/2006/main">
              <a:ext uri="{FF2B5EF4-FFF2-40B4-BE49-F238E27FC236}">
                <a16:creationId xmlns:a16="http://schemas.microsoft.com/office/drawing/2014/main" id="{7FB4BFC6-C716-4BEC-B944-EB9AF46CB87D}"/>
              </a:ext>
            </a:extLst>
          </p:cNvPr>
          <p:cNvSpPr>
            <a:spLocks xmlns:a="http://schemas.openxmlformats.org/drawingml/2006/main" noGrp="1"/>
          </p:cNvSpPr>
          <p:nvPr/>
        </p:nvSpPr>
        <p:spPr>
          <a:xfrm xmlns:a="http://schemas.openxmlformats.org/drawingml/2006/main">
            <a:off x="590550" y="526732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defRPr sz="2100" b="1">
                <a:solidFill>
                  <a:srgbClr val="087F83"/>
                </a:solidFill>
                <a:latin typeface="Arial"/>
                <a:ea typeface="Arial"/>
                <a:cs typeface="Arial"/>
              </a:defRPr>
            </a:lvl1pPr>
            <a:lvl2pPr>
              <a:defRPr sz="2100" b="1">
                <a:solidFill>
                  <a:srgbClr val="087F83"/>
                </a:solidFill>
                <a:latin typeface="Arial"/>
                <a:ea typeface="Arial"/>
                <a:cs typeface="Arial"/>
              </a:defRPr>
            </a:lvl2pPr>
            <a:lvl3pPr>
              <a:defRPr sz="2100" b="1">
                <a:solidFill>
                  <a:srgbClr val="087F83"/>
                </a:solidFill>
                <a:latin typeface="Arial"/>
                <a:ea typeface="Arial"/>
                <a:cs typeface="Arial"/>
              </a:defRPr>
            </a:lvl3pPr>
            <a:lvl4pPr>
              <a:defRPr sz="2100" b="1">
                <a:solidFill>
                  <a:srgbClr val="087F83"/>
                </a:solidFill>
                <a:latin typeface="Arial"/>
                <a:ea typeface="Arial"/>
                <a:cs typeface="Arial"/>
              </a:defRPr>
            </a:lvl4pPr>
            <a:lvl5pPr>
              <a:defRPr sz="2100" b="1">
                <a:solidFill>
                  <a:srgbClr val="087F83"/>
                </a:solidFill>
                <a:latin typeface="Arial"/>
                <a:ea typeface="Arial"/>
                <a:cs typeface="Arial"/>
              </a:defRPr>
            </a:lvl5pPr>
            <a:lvl6pPr>
              <a:defRPr sz="2100" b="1">
                <a:solidFill>
                  <a:srgbClr val="087F83"/>
                </a:solidFill>
                <a:latin typeface="Arial"/>
                <a:ea typeface="Arial"/>
                <a:cs typeface="Arial"/>
              </a:defRPr>
            </a:lvl6pPr>
            <a:lvl7pPr>
              <a:defRPr sz="2100" b="1">
                <a:solidFill>
                  <a:srgbClr val="087F83"/>
                </a:solidFill>
                <a:latin typeface="Arial"/>
                <a:ea typeface="Arial"/>
                <a:cs typeface="Arial"/>
              </a:defRPr>
            </a:lvl7pPr>
            <a:lvl8pPr>
              <a:defRPr sz="2100" b="1">
                <a:solidFill>
                  <a:srgbClr val="087F83"/>
                </a:solidFill>
                <a:latin typeface="Arial"/>
                <a:ea typeface="Arial"/>
                <a:cs typeface="Arial"/>
              </a:defRPr>
            </a:lvl8pPr>
            <a:lvl9pPr>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0" name="body">
            <a:extLst xmlns:a="http://schemas.openxmlformats.org/drawingml/2006/main">
              <a:ext uri="{FF2B5EF4-FFF2-40B4-BE49-F238E27FC236}">
                <a16:creationId xmlns:a16="http://schemas.microsoft.com/office/drawing/2014/main" id="{E43E8D8E-0B85-4E2B-92DD-54026CBCC35F}"/>
              </a:ext>
            </a:extLst>
          </p:cNvPr>
          <p:cNvSpPr>
            <a:spLocks xmlns:a="http://schemas.openxmlformats.org/drawingml/2006/main" noGrp="1"/>
          </p:cNvSpPr>
          <p:nvPr/>
        </p:nvSpPr>
        <p:spPr>
          <a:xfrm xmlns:a="http://schemas.openxmlformats.org/drawingml/2006/main">
            <a:off x="1238250" y="5267325"/>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Does one broken link always release every individual monomer?</a:t>
            </a:r>
          </a:p>
        </p:txBody>
      </p:sp>
    </p:spTree>
    <p:extLst>
      <p:ext uri="{BB962C8B-B14F-4D97-AF65-F5344CB8AC3E}">
        <p14:creationId xmlns:p14="http://schemas.microsoft.com/office/powerpoint/2010/main" val="1623496991"/>
      </p:ext>
    </p:extLst>
  </p:cSld>
</p:sld>
</file>

<file path=ppt/slides/slide10.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D265C566-9207-463F-8E81-5ED4A4173BF7}"/>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5BD1BADC-0154-4E0D-828A-067B29DCFD3E}"/>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Hydrolysis: key and explanation</a:t>
            </a:r>
          </a:p>
        </p:txBody>
      </p:sp>
      <p:sp>
        <p:nvSpPr>
          <p:cNvPr id="3" name="stage-footer">
            <a:extLst xmlns:a="http://schemas.openxmlformats.org/drawingml/2006/main">
              <a:ext uri="{FF2B5EF4-FFF2-40B4-BE49-F238E27FC236}">
                <a16:creationId xmlns:a16="http://schemas.microsoft.com/office/drawing/2014/main" id="{324464E1-ED24-4746-A932-253FD455A702}"/>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3   /   KEY AND EXPLANATION</a:t>
            </a:r>
          </a:p>
        </p:txBody>
      </p:sp>
      <p:sp>
        <p:nvSpPr>
          <p:cNvPr id="4" name="brand">
            <a:extLst xmlns:a="http://schemas.openxmlformats.org/drawingml/2006/main">
              <a:ext uri="{FF2B5EF4-FFF2-40B4-BE49-F238E27FC236}">
                <a16:creationId xmlns:a16="http://schemas.microsoft.com/office/drawing/2014/main" id="{2906409B-3F30-4EB3-993D-02B1CF978A0C}"/>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1580B6-1D32-4F08-8768-13DF5682E3E0}"/>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10</a:t>
            </a:r>
          </a:p>
        </p:txBody>
      </p:sp>
      <p:sp>
        <p:nvSpPr>
          <p:cNvPr id="13" name="answer-label">
            <a:extLst xmlns:a="http://schemas.openxmlformats.org/drawingml/2006/main">
              <a:ext uri="{FF2B5EF4-FFF2-40B4-BE49-F238E27FC236}">
                <a16:creationId xmlns:a16="http://schemas.microsoft.com/office/drawing/2014/main" id="{D013E0C5-CD6A-4B69-8A50-F5E81885136E}"/>
              </a:ext>
            </a:extLst>
          </p:cNvPr>
          <p:cNvSpPr>
            <a:spLocks xmlns:a="http://schemas.openxmlformats.org/drawingml/2006/main" noGrp="1"/>
          </p:cNvSpPr>
          <p:nvPr/>
        </p:nvSpPr>
        <p:spPr>
          <a:xfrm xmlns:a="http://schemas.openxmlformats.org/drawingml/2006/main">
            <a:off x="590550" y="20478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defRPr sz="1950" b="1">
                <a:solidFill>
                  <a:srgbClr val="087F83"/>
                </a:solidFill>
                <a:latin typeface="Arial"/>
                <a:ea typeface="Arial"/>
                <a:cs typeface="Arial"/>
              </a:defRPr>
            </a:lvl1pPr>
            <a:lvl2pPr>
              <a:defRPr sz="1950" b="1">
                <a:solidFill>
                  <a:srgbClr val="087F83"/>
                </a:solidFill>
                <a:latin typeface="Arial"/>
                <a:ea typeface="Arial"/>
                <a:cs typeface="Arial"/>
              </a:defRPr>
            </a:lvl2pPr>
            <a:lvl3pPr>
              <a:defRPr sz="1950" b="1">
                <a:solidFill>
                  <a:srgbClr val="087F83"/>
                </a:solidFill>
                <a:latin typeface="Arial"/>
                <a:ea typeface="Arial"/>
                <a:cs typeface="Arial"/>
              </a:defRPr>
            </a:lvl3pPr>
            <a:lvl4pPr>
              <a:defRPr sz="1950" b="1">
                <a:solidFill>
                  <a:srgbClr val="087F83"/>
                </a:solidFill>
                <a:latin typeface="Arial"/>
                <a:ea typeface="Arial"/>
                <a:cs typeface="Arial"/>
              </a:defRPr>
            </a:lvl4pPr>
            <a:lvl5pPr>
              <a:defRPr sz="1950" b="1">
                <a:solidFill>
                  <a:srgbClr val="087F83"/>
                </a:solidFill>
                <a:latin typeface="Arial"/>
                <a:ea typeface="Arial"/>
                <a:cs typeface="Arial"/>
              </a:defRPr>
            </a:lvl5pPr>
            <a:lvl6pPr>
              <a:defRPr sz="1950" b="1">
                <a:solidFill>
                  <a:srgbClr val="087F83"/>
                </a:solidFill>
                <a:latin typeface="Arial"/>
                <a:ea typeface="Arial"/>
                <a:cs typeface="Arial"/>
              </a:defRPr>
            </a:lvl6pPr>
            <a:lvl7pPr>
              <a:defRPr sz="1950" b="1">
                <a:solidFill>
                  <a:srgbClr val="087F83"/>
                </a:solidFill>
                <a:latin typeface="Arial"/>
                <a:ea typeface="Arial"/>
                <a:cs typeface="Arial"/>
              </a:defRPr>
            </a:lvl7pPr>
            <a:lvl8pPr>
              <a:defRPr sz="1950" b="1">
                <a:solidFill>
                  <a:srgbClr val="087F83"/>
                </a:solidFill>
                <a:latin typeface="Arial"/>
                <a:ea typeface="Arial"/>
                <a:cs typeface="Arial"/>
              </a:defRPr>
            </a:lvl8pPr>
            <a:lvl9pPr>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14" name="body">
            <a:extLst xmlns:a="http://schemas.openxmlformats.org/drawingml/2006/main">
              <a:ext uri="{FF2B5EF4-FFF2-40B4-BE49-F238E27FC236}">
                <a16:creationId xmlns:a16="http://schemas.microsoft.com/office/drawing/2014/main" id="{54A7C9A5-4707-463E-BDF7-82F1BE0FF533}"/>
              </a:ext>
            </a:extLst>
          </p:cNvPr>
          <p:cNvSpPr>
            <a:spLocks xmlns:a="http://schemas.openxmlformats.org/drawingml/2006/main" noGrp="1"/>
          </p:cNvSpPr>
          <p:nvPr/>
        </p:nvSpPr>
        <p:spPr>
          <a:xfrm xmlns:a="http://schemas.openxmlformats.org/drawingml/2006/main">
            <a:off x="1238250" y="2047875"/>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Hydrolysis. Water is used to break a covalent bond.</a:t>
            </a:r>
          </a:p>
        </p:txBody>
      </p:sp>
      <p:sp>
        <p:nvSpPr>
          <p:cNvPr id="15" name="answer-label">
            <a:extLst xmlns:a="http://schemas.openxmlformats.org/drawingml/2006/main">
              <a:ext uri="{FF2B5EF4-FFF2-40B4-BE49-F238E27FC236}">
                <a16:creationId xmlns:a16="http://schemas.microsoft.com/office/drawing/2014/main" id="{2375AD23-41F7-4D38-B8DB-D2E62E7E4E5F}"/>
              </a:ext>
            </a:extLst>
          </p:cNvPr>
          <p:cNvSpPr>
            <a:spLocks xmlns:a="http://schemas.openxmlformats.org/drawingml/2006/main" noGrp="1"/>
          </p:cNvSpPr>
          <p:nvPr/>
        </p:nvSpPr>
        <p:spPr>
          <a:xfrm xmlns:a="http://schemas.openxmlformats.org/drawingml/2006/main">
            <a:off x="590550" y="333375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defRPr sz="1950" b="1">
                <a:solidFill>
                  <a:srgbClr val="087F83"/>
                </a:solidFill>
                <a:latin typeface="Arial"/>
                <a:ea typeface="Arial"/>
                <a:cs typeface="Arial"/>
              </a:defRPr>
            </a:lvl1pPr>
            <a:lvl2pPr>
              <a:defRPr sz="1950" b="1">
                <a:solidFill>
                  <a:srgbClr val="087F83"/>
                </a:solidFill>
                <a:latin typeface="Arial"/>
                <a:ea typeface="Arial"/>
                <a:cs typeface="Arial"/>
              </a:defRPr>
            </a:lvl2pPr>
            <a:lvl3pPr>
              <a:defRPr sz="1950" b="1">
                <a:solidFill>
                  <a:srgbClr val="087F83"/>
                </a:solidFill>
                <a:latin typeface="Arial"/>
                <a:ea typeface="Arial"/>
                <a:cs typeface="Arial"/>
              </a:defRPr>
            </a:lvl3pPr>
            <a:lvl4pPr>
              <a:defRPr sz="1950" b="1">
                <a:solidFill>
                  <a:srgbClr val="087F83"/>
                </a:solidFill>
                <a:latin typeface="Arial"/>
                <a:ea typeface="Arial"/>
                <a:cs typeface="Arial"/>
              </a:defRPr>
            </a:lvl4pPr>
            <a:lvl5pPr>
              <a:defRPr sz="1950" b="1">
                <a:solidFill>
                  <a:srgbClr val="087F83"/>
                </a:solidFill>
                <a:latin typeface="Arial"/>
                <a:ea typeface="Arial"/>
                <a:cs typeface="Arial"/>
              </a:defRPr>
            </a:lvl5pPr>
            <a:lvl6pPr>
              <a:defRPr sz="1950" b="1">
                <a:solidFill>
                  <a:srgbClr val="087F83"/>
                </a:solidFill>
                <a:latin typeface="Arial"/>
                <a:ea typeface="Arial"/>
                <a:cs typeface="Arial"/>
              </a:defRPr>
            </a:lvl6pPr>
            <a:lvl7pPr>
              <a:defRPr sz="1950" b="1">
                <a:solidFill>
                  <a:srgbClr val="087F83"/>
                </a:solidFill>
                <a:latin typeface="Arial"/>
                <a:ea typeface="Arial"/>
                <a:cs typeface="Arial"/>
              </a:defRPr>
            </a:lvl7pPr>
            <a:lvl8pPr>
              <a:defRPr sz="1950" b="1">
                <a:solidFill>
                  <a:srgbClr val="087F83"/>
                </a:solidFill>
                <a:latin typeface="Arial"/>
                <a:ea typeface="Arial"/>
                <a:cs typeface="Arial"/>
              </a:defRPr>
            </a:lvl8pPr>
            <a:lvl9pPr>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16" name="body">
            <a:extLst xmlns:a="http://schemas.openxmlformats.org/drawingml/2006/main">
              <a:ext uri="{FF2B5EF4-FFF2-40B4-BE49-F238E27FC236}">
                <a16:creationId xmlns:a16="http://schemas.microsoft.com/office/drawing/2014/main" id="{EAF17BA8-B18B-4849-A2FC-1DF523AA09A1}"/>
              </a:ext>
            </a:extLst>
          </p:cNvPr>
          <p:cNvSpPr>
            <a:spLocks xmlns:a="http://schemas.openxmlformats.org/drawingml/2006/main" noGrp="1"/>
          </p:cNvSpPr>
          <p:nvPr/>
        </p:nvSpPr>
        <p:spPr>
          <a:xfrm xmlns:a="http://schemas.openxmlformats.org/drawingml/2006/main">
            <a:off x="1238250" y="3333750"/>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H from water is added to one product. OH from water is added to the other</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product.</a:t>
            </a:r>
          </a:p>
        </p:txBody>
      </p:sp>
      <p:sp>
        <p:nvSpPr>
          <p:cNvPr id="17" name="answer-label">
            <a:extLst xmlns:a="http://schemas.openxmlformats.org/drawingml/2006/main">
              <a:ext uri="{FF2B5EF4-FFF2-40B4-BE49-F238E27FC236}">
                <a16:creationId xmlns:a16="http://schemas.microsoft.com/office/drawing/2014/main" id="{E20C3597-E405-4CBE-8533-EBDAB01343C9}"/>
              </a:ext>
            </a:extLst>
          </p:cNvPr>
          <p:cNvSpPr>
            <a:spLocks xmlns:a="http://schemas.openxmlformats.org/drawingml/2006/main" noGrp="1"/>
          </p:cNvSpPr>
          <p:nvPr/>
        </p:nvSpPr>
        <p:spPr>
          <a:xfrm xmlns:a="http://schemas.openxmlformats.org/drawingml/2006/main">
            <a:off x="590550" y="47148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defRPr sz="1950" b="1">
                <a:solidFill>
                  <a:srgbClr val="087F83"/>
                </a:solidFill>
                <a:latin typeface="Arial"/>
                <a:ea typeface="Arial"/>
                <a:cs typeface="Arial"/>
              </a:defRPr>
            </a:lvl1pPr>
            <a:lvl2pPr>
              <a:defRPr sz="1950" b="1">
                <a:solidFill>
                  <a:srgbClr val="087F83"/>
                </a:solidFill>
                <a:latin typeface="Arial"/>
                <a:ea typeface="Arial"/>
                <a:cs typeface="Arial"/>
              </a:defRPr>
            </a:lvl2pPr>
            <a:lvl3pPr>
              <a:defRPr sz="1950" b="1">
                <a:solidFill>
                  <a:srgbClr val="087F83"/>
                </a:solidFill>
                <a:latin typeface="Arial"/>
                <a:ea typeface="Arial"/>
                <a:cs typeface="Arial"/>
              </a:defRPr>
            </a:lvl3pPr>
            <a:lvl4pPr>
              <a:defRPr sz="1950" b="1">
                <a:solidFill>
                  <a:srgbClr val="087F83"/>
                </a:solidFill>
                <a:latin typeface="Arial"/>
                <a:ea typeface="Arial"/>
                <a:cs typeface="Arial"/>
              </a:defRPr>
            </a:lvl4pPr>
            <a:lvl5pPr>
              <a:defRPr sz="1950" b="1">
                <a:solidFill>
                  <a:srgbClr val="087F83"/>
                </a:solidFill>
                <a:latin typeface="Arial"/>
                <a:ea typeface="Arial"/>
                <a:cs typeface="Arial"/>
              </a:defRPr>
            </a:lvl5pPr>
            <a:lvl6pPr>
              <a:defRPr sz="1950" b="1">
                <a:solidFill>
                  <a:srgbClr val="087F83"/>
                </a:solidFill>
                <a:latin typeface="Arial"/>
                <a:ea typeface="Arial"/>
                <a:cs typeface="Arial"/>
              </a:defRPr>
            </a:lvl6pPr>
            <a:lvl7pPr>
              <a:defRPr sz="1950" b="1">
                <a:solidFill>
                  <a:srgbClr val="087F83"/>
                </a:solidFill>
                <a:latin typeface="Arial"/>
                <a:ea typeface="Arial"/>
                <a:cs typeface="Arial"/>
              </a:defRPr>
            </a:lvl7pPr>
            <a:lvl8pPr>
              <a:defRPr sz="1950" b="1">
                <a:solidFill>
                  <a:srgbClr val="087F83"/>
                </a:solidFill>
                <a:latin typeface="Arial"/>
                <a:ea typeface="Arial"/>
                <a:cs typeface="Arial"/>
              </a:defRPr>
            </a:lvl8pPr>
            <a:lvl9pPr>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(c)</a:t>
            </a:r>
          </a:p>
        </p:txBody>
      </p:sp>
      <p:sp>
        <p:nvSpPr>
          <p:cNvPr id="18" name="body">
            <a:extLst xmlns:a="http://schemas.openxmlformats.org/drawingml/2006/main">
              <a:ext uri="{FF2B5EF4-FFF2-40B4-BE49-F238E27FC236}">
                <a16:creationId xmlns:a16="http://schemas.microsoft.com/office/drawing/2014/main" id="{0B8A8115-03EB-4F37-BC84-D4BE36FB0817}"/>
              </a:ext>
            </a:extLst>
          </p:cNvPr>
          <p:cNvSpPr>
            <a:spLocks xmlns:a="http://schemas.openxmlformats.org/drawingml/2006/main" noGrp="1"/>
          </p:cNvSpPr>
          <p:nvPr/>
        </p:nvSpPr>
        <p:spPr>
          <a:xfrm xmlns:a="http://schemas.openxmlformats.org/drawingml/2006/main">
            <a:off x="1238250" y="471487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No. One cut can produce two shorter chains. Repeated hydrolysis is needed to</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separate all the monomers.</a:t>
            </a:r>
          </a:p>
        </p:txBody>
      </p:sp>
    </p:spTree>
    <p:extLst>
      <p:ext uri="{BB962C8B-B14F-4D97-AF65-F5344CB8AC3E}">
        <p14:creationId xmlns:p14="http://schemas.microsoft.com/office/powerpoint/2010/main" val="1145964994"/>
      </p:ext>
    </p:extLst>
  </p:cSld>
</p:sld>
</file>

<file path=ppt/slides/slide1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1" name="course-header">
            <a:extLst xmlns:a="http://schemas.openxmlformats.org/drawingml/2006/main">
              <a:ext uri="{FF2B5EF4-FFF2-40B4-BE49-F238E27FC236}">
                <a16:creationId xmlns:a16="http://schemas.microsoft.com/office/drawing/2014/main" id="{BECBB2B5-748A-45F7-A084-15C173939C18}"/>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0489A3D5-FA9C-4C24-A5CF-B58C2F9B9B5C}"/>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Dehydration synthesis and hydrolysis</a:t>
            </a:r>
          </a:p>
        </p:txBody>
      </p:sp>
      <p:sp>
        <p:nvSpPr>
          <p:cNvPr id="3" name="stage-footer">
            <a:extLst xmlns:a="http://schemas.openxmlformats.org/drawingml/2006/main">
              <a:ext uri="{FF2B5EF4-FFF2-40B4-BE49-F238E27FC236}">
                <a16:creationId xmlns:a16="http://schemas.microsoft.com/office/drawing/2014/main" id="{E2B75748-D0C1-40FD-8CC2-FA58E1CF8EA6}"/>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4   /   CONCEPT</a:t>
            </a:r>
          </a:p>
        </p:txBody>
      </p:sp>
      <p:sp>
        <p:nvSpPr>
          <p:cNvPr id="4" name="brand">
            <a:extLst xmlns:a="http://schemas.openxmlformats.org/drawingml/2006/main">
              <a:ext uri="{FF2B5EF4-FFF2-40B4-BE49-F238E27FC236}">
                <a16:creationId xmlns:a16="http://schemas.microsoft.com/office/drawing/2014/main" id="{1D1C96EF-CD28-420C-93C6-A1075DDA01DF}"/>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B5545922-1BE5-4440-8DA5-0AAEBE4CE818}"/>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11</a:t>
            </a:r>
          </a:p>
        </p:txBody>
      </p:sp>
      <p:graphicFrame>
        <p:nvGraphicFramePr>
          <p:cNvPr id="12" name="">
            <a:extLst xmlns:a="http://schemas.openxmlformats.org/drawingml/2006/main">
              <a:ext uri="{FF2B5EF4-FFF2-40B4-BE49-F238E27FC236}">
                <a16:creationId xmlns:a16="http://schemas.microsoft.com/office/drawing/2014/main" id="{8D24395E-E4E8-4E4C-A338-29D548B810CA}"/>
              </a:ext>
            </a:extLst>
          </p:cNvPr>
          <p:cNvGraphicFramePr/>
          <p:nvPr/>
        </p:nvGraphicFramePr>
        <p:xfrm>
          <a:off xmlns:a="http://schemas.openxmlformats.org/drawingml/2006/main" x="590550" y="2009775"/>
          <a:ext xmlns:a="http://schemas.openxmlformats.org/drawingml/2006/main" cx="10763250" cy="3190875"/>
        </p:xfrm>
        <a:graphic xmlns:a="http://schemas.openxmlformats.org/drawingml/2006/main">
          <a:graphicData uri="http://schemas.openxmlformats.org/drawingml/2006/table">
            <a:tbl>
              <a:tblPr/>
              <a:tblGrid>
                <a:gridCol w="2571750"/>
                <a:gridCol w="4095750"/>
                <a:gridCol w="4095750"/>
              </a:tblGrid>
              <a:tr h="638175">
                <a:tc>
                  <a:txBody>
                    <a:bodyPr lIns="133350" tIns="133350" rIns="133350" bIns="133350">
                      <a:noAutofit/>
                    </a:bodyPr>
                    <a:lstStyle/>
                    <a:p>
                      <a:pPr algn="l"/>
                      <a:r>
                        <a:rPr sz="1950" b="1">
                          <a:solidFill>
                            <a:srgbClr val="FFFFFF"/>
                          </a:solidFill>
                          <a:latin typeface="Arial"/>
                          <a:ea typeface="Arial"/>
                          <a:cs typeface="Arial"/>
                        </a:rPr>
                        <a:t>Feature</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133350" tIns="133350" rIns="133350" bIns="133350">
                      <a:noAutofit/>
                    </a:bodyPr>
                    <a:lstStyle/>
                    <a:p>
                      <a:pPr algn="l"/>
                      <a:r>
                        <a:rPr sz="1950" b="1">
                          <a:solidFill>
                            <a:srgbClr val="FFFFFF"/>
                          </a:solidFill>
                          <a:latin typeface="Arial"/>
                          <a:ea typeface="Arial"/>
                          <a:cs typeface="Arial"/>
                        </a:rPr>
                        <a:t>Dehydration synthesis</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133350" tIns="133350" rIns="133350" bIns="133350">
                      <a:noAutofit/>
                    </a:bodyPr>
                    <a:lstStyle/>
                    <a:p>
                      <a:pPr algn="l"/>
                      <a:r>
                        <a:rPr sz="1950" b="1">
                          <a:solidFill>
                            <a:srgbClr val="FFFFFF"/>
                          </a:solidFill>
                          <a:latin typeface="Arial"/>
                          <a:ea typeface="Arial"/>
                          <a:cs typeface="Arial"/>
                        </a:rPr>
                        <a:t>Hydrolysis</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638175">
                <a:tc>
                  <a:txBody>
                    <a:bodyPr lIns="133350" tIns="133350" rIns="133350" bIns="133350">
                      <a:noAutofit/>
                    </a:bodyPr>
                    <a:lstStyle/>
                    <a:p>
                      <a:pPr algn="l"/>
                      <a:r>
                        <a:rPr sz="1950" b="0">
                          <a:solidFill>
                            <a:srgbClr val="172D34"/>
                          </a:solidFill>
                          <a:latin typeface="Arial"/>
                          <a:ea typeface="Arial"/>
                          <a:cs typeface="Arial"/>
                        </a:rPr>
                        <a:t>Covalent link</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r>
                        <a:rPr sz="1950" b="0">
                          <a:solidFill>
                            <a:srgbClr val="172D34"/>
                          </a:solidFill>
                          <a:latin typeface="Arial"/>
                          <a:ea typeface="Arial"/>
                          <a:cs typeface="Arial"/>
                        </a:rPr>
                        <a:t>Formed</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r>
                        <a:rPr sz="1950" b="0">
                          <a:solidFill>
                            <a:srgbClr val="172D34"/>
                          </a:solidFill>
                          <a:latin typeface="Arial"/>
                          <a:ea typeface="Arial"/>
                          <a:cs typeface="Arial"/>
                        </a:rPr>
                        <a:t>Broken</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r>
              <a:tr h="638175">
                <a:tc>
                  <a:txBody>
                    <a:bodyPr lIns="133350" tIns="133350" rIns="133350" bIns="133350">
                      <a:noAutofit/>
                    </a:bodyPr>
                    <a:lstStyle/>
                    <a:p>
                      <a:pPr algn="l"/>
                      <a:r>
                        <a:rPr sz="1950" b="0">
                          <a:solidFill>
                            <a:srgbClr val="172D34"/>
                          </a:solidFill>
                          <a:latin typeface="Arial"/>
                          <a:ea typeface="Arial"/>
                          <a:cs typeface="Arial"/>
                        </a:rPr>
                        <a:t>Water</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r>
                        <a:rPr sz="1950" b="0">
                          <a:solidFill>
                            <a:srgbClr val="172D34"/>
                          </a:solidFill>
                          <a:latin typeface="Arial"/>
                          <a:ea typeface="Arial"/>
                          <a:cs typeface="Arial"/>
                        </a:rPr>
                        <a:t>Produced</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r>
                        <a:rPr sz="1950" b="0">
                          <a:solidFill>
                            <a:srgbClr val="172D34"/>
                          </a:solidFill>
                          <a:latin typeface="Arial"/>
                          <a:ea typeface="Arial"/>
                          <a:cs typeface="Arial"/>
                        </a:rPr>
                        <a:t>Used</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r>
              <a:tr h="638175">
                <a:tc>
                  <a:txBody>
                    <a:bodyPr lIns="133350" tIns="133350" rIns="133350" bIns="133350">
                      <a:noAutofit/>
                    </a:bodyPr>
                    <a:lstStyle/>
                    <a:p>
                      <a:pPr algn="l"/>
                      <a:r>
                        <a:rPr sz="1950" b="0">
                          <a:solidFill>
                            <a:srgbClr val="172D34"/>
                          </a:solidFill>
                          <a:latin typeface="Arial"/>
                          <a:ea typeface="Arial"/>
                          <a:cs typeface="Arial"/>
                        </a:rPr>
                        <a:t>Molecule size</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r>
                        <a:rPr sz="1950" b="0">
                          <a:solidFill>
                            <a:srgbClr val="172D34"/>
                          </a:solidFill>
                          <a:latin typeface="Arial"/>
                          <a:ea typeface="Arial"/>
                          <a:cs typeface="Arial"/>
                        </a:rPr>
                        <a:t>Smaller units join</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r>
                        <a:rPr sz="1950" b="0">
                          <a:solidFill>
                            <a:srgbClr val="172D34"/>
                          </a:solidFill>
                          <a:latin typeface="Arial"/>
                          <a:ea typeface="Arial"/>
                          <a:cs typeface="Arial"/>
                        </a:rPr>
                        <a:t>Larger molecule splits</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r>
              <a:tr h="638175">
                <a:tc>
                  <a:txBody>
                    <a:bodyPr lIns="133350" tIns="133350" rIns="133350" bIns="133350">
                      <a:noAutofit/>
                    </a:bodyPr>
                    <a:lstStyle/>
                    <a:p>
                      <a:pPr algn="l"/>
                      <a:r>
                        <a:rPr sz="1950" b="0">
                          <a:solidFill>
                            <a:srgbClr val="172D34"/>
                          </a:solidFill>
                          <a:latin typeface="Arial"/>
                          <a:ea typeface="Arial"/>
                          <a:cs typeface="Arial"/>
                        </a:rPr>
                        <a:t>H and OH</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r>
                        <a:rPr sz="1950" b="0">
                          <a:solidFill>
                            <a:srgbClr val="172D34"/>
                          </a:solidFill>
                          <a:latin typeface="Arial"/>
                          <a:ea typeface="Arial"/>
                          <a:cs typeface="Arial"/>
                        </a:rPr>
                        <a:t>Removed from reactants</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r>
                        <a:rPr sz="1950" b="0">
                          <a:solidFill>
                            <a:srgbClr val="172D34"/>
                          </a:solidFill>
                          <a:latin typeface="Arial"/>
                          <a:ea typeface="Arial"/>
                          <a:cs typeface="Arial"/>
                        </a:rPr>
                        <a:t>Added to products</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r>
            </a:tbl>
          </a:graphicData>
        </a:graphic>
      </p:graphicFrame>
      <p:sp>
        <p:nvSpPr>
          <p:cNvPr id="13" name="body">
            <a:extLst xmlns:a="http://schemas.openxmlformats.org/drawingml/2006/main">
              <a:ext uri="{FF2B5EF4-FFF2-40B4-BE49-F238E27FC236}">
                <a16:creationId xmlns:a16="http://schemas.microsoft.com/office/drawing/2014/main" id="{4409CFBD-172B-48B9-A167-128BD1421945}"/>
              </a:ext>
            </a:extLst>
          </p:cNvPr>
          <p:cNvSpPr>
            <a:spLocks xmlns:a="http://schemas.openxmlformats.org/drawingml/2006/main" noGrp="1"/>
          </p:cNvSpPr>
          <p:nvPr/>
        </p:nvSpPr>
        <p:spPr>
          <a:xfrm xmlns:a="http://schemas.openxmlformats.org/drawingml/2006/main">
            <a:off x="590550" y="5610225"/>
            <a:ext cx="10763250"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416B91"/>
                </a:solidFill>
                <a:latin typeface="Arial"/>
                <a:ea typeface="Arial"/>
                <a:cs typeface="Arial"/>
              </a:defRPr>
            </a:defPPr>
            <a:lvl1pPr>
              <a:defRPr sz="2100" b="0">
                <a:solidFill>
                  <a:srgbClr val="416B91"/>
                </a:solidFill>
                <a:latin typeface="Arial"/>
                <a:ea typeface="Arial"/>
                <a:cs typeface="Arial"/>
              </a:defRPr>
            </a:lvl1pPr>
            <a:lvl2pPr>
              <a:defRPr sz="2100" b="0">
                <a:solidFill>
                  <a:srgbClr val="416B91"/>
                </a:solidFill>
                <a:latin typeface="Arial"/>
                <a:ea typeface="Arial"/>
                <a:cs typeface="Arial"/>
              </a:defRPr>
            </a:lvl2pPr>
            <a:lvl3pPr>
              <a:defRPr sz="2100" b="0">
                <a:solidFill>
                  <a:srgbClr val="416B91"/>
                </a:solidFill>
                <a:latin typeface="Arial"/>
                <a:ea typeface="Arial"/>
                <a:cs typeface="Arial"/>
              </a:defRPr>
            </a:lvl3pPr>
            <a:lvl4pPr>
              <a:defRPr sz="2100" b="0">
                <a:solidFill>
                  <a:srgbClr val="416B91"/>
                </a:solidFill>
                <a:latin typeface="Arial"/>
                <a:ea typeface="Arial"/>
                <a:cs typeface="Arial"/>
              </a:defRPr>
            </a:lvl4pPr>
            <a:lvl5pPr>
              <a:defRPr sz="2100" b="0">
                <a:solidFill>
                  <a:srgbClr val="416B91"/>
                </a:solidFill>
                <a:latin typeface="Arial"/>
                <a:ea typeface="Arial"/>
                <a:cs typeface="Arial"/>
              </a:defRPr>
            </a:lvl5pPr>
            <a:lvl6pPr>
              <a:defRPr sz="2100" b="0">
                <a:solidFill>
                  <a:srgbClr val="416B91"/>
                </a:solidFill>
                <a:latin typeface="Arial"/>
                <a:ea typeface="Arial"/>
                <a:cs typeface="Arial"/>
              </a:defRPr>
            </a:lvl6pPr>
            <a:lvl7pPr>
              <a:defRPr sz="2100" b="0">
                <a:solidFill>
                  <a:srgbClr val="416B91"/>
                </a:solidFill>
                <a:latin typeface="Arial"/>
                <a:ea typeface="Arial"/>
                <a:cs typeface="Arial"/>
              </a:defRPr>
            </a:lvl7pPr>
            <a:lvl8pPr>
              <a:defRPr sz="2100" b="0">
                <a:solidFill>
                  <a:srgbClr val="416B91"/>
                </a:solidFill>
                <a:latin typeface="Arial"/>
                <a:ea typeface="Arial"/>
                <a:cs typeface="Arial"/>
              </a:defRPr>
            </a:lvl8pPr>
            <a:lvl9pPr>
              <a:defRPr sz="2100" b="0">
                <a:solidFill>
                  <a:srgbClr val="416B91"/>
                </a:solidFill>
                <a:latin typeface="Arial"/>
                <a:ea typeface="Arial"/>
                <a:cs typeface="Arial"/>
              </a:defRPr>
            </a:lvl9pPr>
          </a:lstStyle>
          <a:p xmlns:a="http://schemas.openxmlformats.org/drawingml/2006/main">
            <a:pPr>
              <a:lnSpc>
                <a:spcPct val="112000"/>
              </a:lnSpc>
              <a:buNone/>
              <a:defRPr sz="2100" b="0">
                <a:solidFill>
                  <a:srgbClr val="416B91"/>
                </a:solidFill>
                <a:latin typeface="Arial"/>
                <a:ea typeface="Arial"/>
                <a:cs typeface="Arial"/>
              </a:defRPr>
            </a:pPr>
            <a:r>
              <a:rPr sz="2100" b="0">
                <a:solidFill>
                  <a:srgbClr val="416B91"/>
                </a:solidFill>
                <a:latin typeface="Arial"/>
                <a:ea typeface="Arial"/>
                <a:cs typeface="Arial"/>
              </a:rPr>
              <a:t>Follow the reaction direction and track the water molecule.</a:t>
            </a:r>
          </a:p>
        </p:txBody>
      </p:sp>
    </p:spTree>
    <p:extLst>
      <p:ext uri="{BB962C8B-B14F-4D97-AF65-F5344CB8AC3E}">
        <p14:creationId xmlns:p14="http://schemas.microsoft.com/office/powerpoint/2010/main" val="1950564256"/>
      </p:ext>
    </p:extLst>
  </p:cSld>
</p:sld>
</file>

<file path=ppt/slides/slide1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C870F27F-F92B-477F-9072-F9F77A8329DD}"/>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E8783A16-7517-4860-B9C2-BF8AA25BC65D}"/>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Identifying a reaction from evidence</a:t>
            </a:r>
          </a:p>
        </p:txBody>
      </p:sp>
      <p:sp>
        <p:nvSpPr>
          <p:cNvPr id="3" name="stage-footer">
            <a:extLst xmlns:a="http://schemas.openxmlformats.org/drawingml/2006/main">
              <a:ext uri="{FF2B5EF4-FFF2-40B4-BE49-F238E27FC236}">
                <a16:creationId xmlns:a16="http://schemas.microsoft.com/office/drawing/2014/main" id="{0ED8D47F-275F-4231-93EB-B21CDFBE97D5}"/>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4   /   PRACTICE</a:t>
            </a:r>
          </a:p>
        </p:txBody>
      </p:sp>
      <p:sp>
        <p:nvSpPr>
          <p:cNvPr id="4" name="brand">
            <a:extLst xmlns:a="http://schemas.openxmlformats.org/drawingml/2006/main">
              <a:ext uri="{FF2B5EF4-FFF2-40B4-BE49-F238E27FC236}">
                <a16:creationId xmlns:a16="http://schemas.microsoft.com/office/drawing/2014/main" id="{4C5CC27F-9715-4F08-913C-674EC5B8E10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DEDBD687-B345-45D0-8107-DCD66972CD46}"/>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12</a:t>
            </a:r>
          </a:p>
        </p:txBody>
      </p:sp>
      <p:sp>
        <p:nvSpPr>
          <p:cNvPr id="13" name="body">
            <a:extLst xmlns:a="http://schemas.openxmlformats.org/drawingml/2006/main">
              <a:ext uri="{FF2B5EF4-FFF2-40B4-BE49-F238E27FC236}">
                <a16:creationId xmlns:a16="http://schemas.microsoft.com/office/drawing/2014/main" id="{82FC07BA-0583-4E29-A2AA-E8AB1E8E8F74}"/>
              </a:ext>
            </a:extLst>
          </p:cNvPr>
          <p:cNvSpPr>
            <a:spLocks xmlns:a="http://schemas.openxmlformats.org/drawingml/2006/main" noGrp="1"/>
          </p:cNvSpPr>
          <p:nvPr/>
        </p:nvSpPr>
        <p:spPr>
          <a:xfrm xmlns:a="http://schemas.openxmlformats.org/drawingml/2006/main">
            <a:off x="590550" y="2009775"/>
            <a:ext cx="10715625" cy="805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75" b="1">
                <a:solidFill>
                  <a:srgbClr val="172D34"/>
                </a:solidFill>
                <a:latin typeface="Arial"/>
                <a:ea typeface="Arial"/>
                <a:cs typeface="Arial"/>
              </a:defRPr>
            </a:defPPr>
            <a:lvl1pPr>
              <a:defRPr sz="2475" b="1">
                <a:solidFill>
                  <a:srgbClr val="172D34"/>
                </a:solidFill>
                <a:latin typeface="Arial"/>
                <a:ea typeface="Arial"/>
                <a:cs typeface="Arial"/>
              </a:defRPr>
            </a:lvl1pPr>
            <a:lvl2pPr>
              <a:defRPr sz="2475" b="1">
                <a:solidFill>
                  <a:srgbClr val="172D34"/>
                </a:solidFill>
                <a:latin typeface="Arial"/>
                <a:ea typeface="Arial"/>
                <a:cs typeface="Arial"/>
              </a:defRPr>
            </a:lvl2pPr>
            <a:lvl3pPr>
              <a:defRPr sz="2475" b="1">
                <a:solidFill>
                  <a:srgbClr val="172D34"/>
                </a:solidFill>
                <a:latin typeface="Arial"/>
                <a:ea typeface="Arial"/>
                <a:cs typeface="Arial"/>
              </a:defRPr>
            </a:lvl3pPr>
            <a:lvl4pPr>
              <a:defRPr sz="2475" b="1">
                <a:solidFill>
                  <a:srgbClr val="172D34"/>
                </a:solidFill>
                <a:latin typeface="Arial"/>
                <a:ea typeface="Arial"/>
                <a:cs typeface="Arial"/>
              </a:defRPr>
            </a:lvl4pPr>
            <a:lvl5pPr>
              <a:defRPr sz="2475" b="1">
                <a:solidFill>
                  <a:srgbClr val="172D34"/>
                </a:solidFill>
                <a:latin typeface="Arial"/>
                <a:ea typeface="Arial"/>
                <a:cs typeface="Arial"/>
              </a:defRPr>
            </a:lvl5pPr>
            <a:lvl6pPr>
              <a:defRPr sz="2475" b="1">
                <a:solidFill>
                  <a:srgbClr val="172D34"/>
                </a:solidFill>
                <a:latin typeface="Arial"/>
                <a:ea typeface="Arial"/>
                <a:cs typeface="Arial"/>
              </a:defRPr>
            </a:lvl6pPr>
            <a:lvl7pPr>
              <a:defRPr sz="2475" b="1">
                <a:solidFill>
                  <a:srgbClr val="172D34"/>
                </a:solidFill>
                <a:latin typeface="Arial"/>
                <a:ea typeface="Arial"/>
                <a:cs typeface="Arial"/>
              </a:defRPr>
            </a:lvl7pPr>
            <a:lvl8pPr>
              <a:defRPr sz="2475" b="1">
                <a:solidFill>
                  <a:srgbClr val="172D34"/>
                </a:solidFill>
                <a:latin typeface="Arial"/>
                <a:ea typeface="Arial"/>
                <a:cs typeface="Arial"/>
              </a:defRPr>
            </a:lvl8pPr>
            <a:lvl9pPr>
              <a:defRPr sz="2475" b="1">
                <a:solidFill>
                  <a:srgbClr val="172D34"/>
                </a:solidFill>
                <a:latin typeface="Arial"/>
                <a:ea typeface="Arial"/>
                <a:cs typeface="Arial"/>
              </a:defRPr>
            </a:lvl9pPr>
          </a:lstStyle>
          <a:p xmlns:a="http://schemas.openxmlformats.org/drawingml/2006/main">
            <a:pPr>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A two-unit sugar reacts with water to form two separate sugars. Which</a:t>
            </a:r>
          </a:p>
          <a:p xmlns:a="http://schemas.openxmlformats.org/drawingml/2006/main">
            <a:pPr>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statement is correct?</a:t>
            </a:r>
          </a:p>
        </p:txBody>
      </p:sp>
      <p:sp>
        <p:nvSpPr>
          <p:cNvPr id="14" name="body">
            <a:extLst xmlns:a="http://schemas.openxmlformats.org/drawingml/2006/main">
              <a:ext uri="{FF2B5EF4-FFF2-40B4-BE49-F238E27FC236}">
                <a16:creationId xmlns:a16="http://schemas.microsoft.com/office/drawing/2014/main" id="{B7E1BD91-1EEA-4586-99A6-4C449E1440D2}"/>
              </a:ext>
            </a:extLst>
          </p:cNvPr>
          <p:cNvSpPr>
            <a:spLocks xmlns:a="http://schemas.openxmlformats.org/drawingml/2006/main" noGrp="1"/>
          </p:cNvSpPr>
          <p:nvPr/>
        </p:nvSpPr>
        <p:spPr>
          <a:xfrm xmlns:a="http://schemas.openxmlformats.org/drawingml/2006/main">
            <a:off x="800100" y="3352800"/>
            <a:ext cx="105727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   Hydrolysis forms an additional covalent bond.</a:t>
            </a:r>
          </a:p>
        </p:txBody>
      </p:sp>
      <p:sp>
        <p:nvSpPr>
          <p:cNvPr id="15" name="body">
            <a:extLst xmlns:a="http://schemas.openxmlformats.org/drawingml/2006/main">
              <a:ext uri="{FF2B5EF4-FFF2-40B4-BE49-F238E27FC236}">
                <a16:creationId xmlns:a16="http://schemas.microsoft.com/office/drawing/2014/main" id="{F8BE9B61-B30A-4067-B7A2-5116A7C44DCA}"/>
              </a:ext>
            </a:extLst>
          </p:cNvPr>
          <p:cNvSpPr>
            <a:spLocks xmlns:a="http://schemas.openxmlformats.org/drawingml/2006/main" noGrp="1"/>
          </p:cNvSpPr>
          <p:nvPr/>
        </p:nvSpPr>
        <p:spPr>
          <a:xfrm xmlns:a="http://schemas.openxmlformats.org/drawingml/2006/main">
            <a:off x="800100" y="3914775"/>
            <a:ext cx="105727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B   Hydrolysis breaks a covalent bond and uses water.</a:t>
            </a:r>
          </a:p>
        </p:txBody>
      </p:sp>
      <p:sp>
        <p:nvSpPr>
          <p:cNvPr id="16" name="body">
            <a:extLst xmlns:a="http://schemas.openxmlformats.org/drawingml/2006/main">
              <a:ext uri="{FF2B5EF4-FFF2-40B4-BE49-F238E27FC236}">
                <a16:creationId xmlns:a16="http://schemas.microsoft.com/office/drawing/2014/main" id="{B7B59DFF-19D0-4A76-AD28-2B10E0BCAB15}"/>
              </a:ext>
            </a:extLst>
          </p:cNvPr>
          <p:cNvSpPr>
            <a:spLocks xmlns:a="http://schemas.openxmlformats.org/drawingml/2006/main" noGrp="1"/>
          </p:cNvSpPr>
          <p:nvPr/>
        </p:nvSpPr>
        <p:spPr>
          <a:xfrm xmlns:a="http://schemas.openxmlformats.org/drawingml/2006/main">
            <a:off x="800100" y="4476750"/>
            <a:ext cx="105727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C   Dehydration synthesis breaks a bond and produces water.</a:t>
            </a:r>
          </a:p>
        </p:txBody>
      </p:sp>
      <p:sp>
        <p:nvSpPr>
          <p:cNvPr id="17" name="body">
            <a:extLst xmlns:a="http://schemas.openxmlformats.org/drawingml/2006/main">
              <a:ext uri="{FF2B5EF4-FFF2-40B4-BE49-F238E27FC236}">
                <a16:creationId xmlns:a16="http://schemas.microsoft.com/office/drawing/2014/main" id="{8027AF26-413F-4162-9E1B-6C73284619A4}"/>
              </a:ext>
            </a:extLst>
          </p:cNvPr>
          <p:cNvSpPr>
            <a:spLocks xmlns:a="http://schemas.openxmlformats.org/drawingml/2006/main" noGrp="1"/>
          </p:cNvSpPr>
          <p:nvPr/>
        </p:nvSpPr>
        <p:spPr>
          <a:xfrm xmlns:a="http://schemas.openxmlformats.org/drawingml/2006/main">
            <a:off x="800100" y="5038725"/>
            <a:ext cx="1057275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D   Dehydration synthesis adds H and OH to the products.</a:t>
            </a:r>
          </a:p>
        </p:txBody>
      </p:sp>
    </p:spTree>
    <p:extLst>
      <p:ext uri="{BB962C8B-B14F-4D97-AF65-F5344CB8AC3E}">
        <p14:creationId xmlns:p14="http://schemas.microsoft.com/office/powerpoint/2010/main" val="377232716"/>
      </p:ext>
    </p:extLst>
  </p:cSld>
</p:sld>
</file>

<file path=ppt/slides/slide1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9" name="course-header">
            <a:extLst xmlns:a="http://schemas.openxmlformats.org/drawingml/2006/main">
              <a:ext uri="{FF2B5EF4-FFF2-40B4-BE49-F238E27FC236}">
                <a16:creationId xmlns:a16="http://schemas.microsoft.com/office/drawing/2014/main" id="{3D5151A2-40AE-4FE5-BF40-75C3FD1B48EB}"/>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719342B7-997F-43FF-8BFD-C38359BDD9B0}"/>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Reaction evidence: key and explanation</a:t>
            </a:r>
          </a:p>
        </p:txBody>
      </p:sp>
      <p:sp>
        <p:nvSpPr>
          <p:cNvPr id="3" name="stage-footer">
            <a:extLst xmlns:a="http://schemas.openxmlformats.org/drawingml/2006/main">
              <a:ext uri="{FF2B5EF4-FFF2-40B4-BE49-F238E27FC236}">
                <a16:creationId xmlns:a16="http://schemas.microsoft.com/office/drawing/2014/main" id="{AB60972B-BE9C-467A-A0FD-AB8A8C975E4B}"/>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4   /   KEY AND EXPLANATION</a:t>
            </a:r>
          </a:p>
        </p:txBody>
      </p:sp>
      <p:sp>
        <p:nvSpPr>
          <p:cNvPr id="4" name="brand">
            <a:extLst xmlns:a="http://schemas.openxmlformats.org/drawingml/2006/main">
              <a:ext uri="{FF2B5EF4-FFF2-40B4-BE49-F238E27FC236}">
                <a16:creationId xmlns:a16="http://schemas.microsoft.com/office/drawing/2014/main" id="{DC645E9E-EF3F-4E78-8CD7-EDB84B5C1A5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D5A0B327-C2F9-40E8-99F1-64DA32A50234}"/>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13</a:t>
            </a:r>
          </a:p>
        </p:txBody>
      </p:sp>
      <p:sp>
        <p:nvSpPr>
          <p:cNvPr id="10" name="text">
            <a:extLst xmlns:a="http://schemas.openxmlformats.org/drawingml/2006/main">
              <a:ext uri="{FF2B5EF4-FFF2-40B4-BE49-F238E27FC236}">
                <a16:creationId xmlns:a16="http://schemas.microsoft.com/office/drawing/2014/main" id="{09564790-70FE-4430-A055-63525E3B8486}"/>
              </a:ext>
            </a:extLst>
          </p:cNvPr>
          <p:cNvSpPr>
            <a:spLocks xmlns:a="http://schemas.openxmlformats.org/drawingml/2006/main" noGrp="1"/>
          </p:cNvSpPr>
          <p:nvPr/>
        </p:nvSpPr>
        <p:spPr>
          <a:xfrm xmlns:a="http://schemas.openxmlformats.org/drawingml/2006/main">
            <a:off x="590550" y="2038350"/>
            <a:ext cx="10763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087F83"/>
                </a:solidFill>
                <a:latin typeface="Arial"/>
                <a:ea typeface="Arial"/>
                <a:cs typeface="Arial"/>
              </a:defRPr>
            </a:defPPr>
            <a:lvl1pPr>
              <a:defRPr sz="2550" b="1">
                <a:solidFill>
                  <a:srgbClr val="087F83"/>
                </a:solidFill>
                <a:latin typeface="Arial"/>
                <a:ea typeface="Arial"/>
                <a:cs typeface="Arial"/>
              </a:defRPr>
            </a:lvl1pPr>
            <a:lvl2pPr>
              <a:defRPr sz="2550" b="1">
                <a:solidFill>
                  <a:srgbClr val="087F83"/>
                </a:solidFill>
                <a:latin typeface="Arial"/>
                <a:ea typeface="Arial"/>
                <a:cs typeface="Arial"/>
              </a:defRPr>
            </a:lvl2pPr>
            <a:lvl3pPr>
              <a:defRPr sz="2550" b="1">
                <a:solidFill>
                  <a:srgbClr val="087F83"/>
                </a:solidFill>
                <a:latin typeface="Arial"/>
                <a:ea typeface="Arial"/>
                <a:cs typeface="Arial"/>
              </a:defRPr>
            </a:lvl3pPr>
            <a:lvl4pPr>
              <a:defRPr sz="2550" b="1">
                <a:solidFill>
                  <a:srgbClr val="087F83"/>
                </a:solidFill>
                <a:latin typeface="Arial"/>
                <a:ea typeface="Arial"/>
                <a:cs typeface="Arial"/>
              </a:defRPr>
            </a:lvl4pPr>
            <a:lvl5pPr>
              <a:defRPr sz="2550" b="1">
                <a:solidFill>
                  <a:srgbClr val="087F83"/>
                </a:solidFill>
                <a:latin typeface="Arial"/>
                <a:ea typeface="Arial"/>
                <a:cs typeface="Arial"/>
              </a:defRPr>
            </a:lvl5pPr>
            <a:lvl6pPr>
              <a:defRPr sz="2550" b="1">
                <a:solidFill>
                  <a:srgbClr val="087F83"/>
                </a:solidFill>
                <a:latin typeface="Arial"/>
                <a:ea typeface="Arial"/>
                <a:cs typeface="Arial"/>
              </a:defRPr>
            </a:lvl6pPr>
            <a:lvl7pPr>
              <a:defRPr sz="2550" b="1">
                <a:solidFill>
                  <a:srgbClr val="087F83"/>
                </a:solidFill>
                <a:latin typeface="Arial"/>
                <a:ea typeface="Arial"/>
                <a:cs typeface="Arial"/>
              </a:defRPr>
            </a:lvl7pPr>
            <a:lvl8pPr>
              <a:defRPr sz="2550" b="1">
                <a:solidFill>
                  <a:srgbClr val="087F83"/>
                </a:solidFill>
                <a:latin typeface="Arial"/>
                <a:ea typeface="Arial"/>
                <a:cs typeface="Arial"/>
              </a:defRPr>
            </a:lvl8pPr>
            <a:lvl9pPr>
              <a:defRPr sz="2550" b="1">
                <a:solidFill>
                  <a:srgbClr val="087F83"/>
                </a:solidFill>
                <a:latin typeface="Arial"/>
                <a:ea typeface="Arial"/>
                <a:cs typeface="Arial"/>
              </a:defRPr>
            </a:lvl9pPr>
          </a:lstStyle>
          <a:p xmlns:a="http://schemas.openxmlformats.org/drawingml/2006/main">
            <a:pPr>
              <a:lnSpc>
                <a:spcPct val="112000"/>
              </a:lnSpc>
              <a:buNone/>
              <a:defRPr sz="2550" b="1">
                <a:solidFill>
                  <a:srgbClr val="087F83"/>
                </a:solidFill>
                <a:latin typeface="Arial"/>
                <a:ea typeface="Arial"/>
                <a:cs typeface="Arial"/>
              </a:defRPr>
            </a:pPr>
            <a:r>
              <a:rPr sz="2550" b="1">
                <a:solidFill>
                  <a:srgbClr val="087F83"/>
                </a:solidFill>
                <a:latin typeface="Arial"/>
                <a:ea typeface="Arial"/>
                <a:cs typeface="Arial"/>
              </a:rPr>
              <a:t>B   Hydrolysis breaks a bond and uses water.</a:t>
            </a:r>
          </a:p>
        </p:txBody>
      </p:sp>
      <p:sp>
        <p:nvSpPr>
          <p:cNvPr id="11" name="body">
            <a:extLst xmlns:a="http://schemas.openxmlformats.org/drawingml/2006/main">
              <a:ext uri="{FF2B5EF4-FFF2-40B4-BE49-F238E27FC236}">
                <a16:creationId xmlns:a16="http://schemas.microsoft.com/office/drawing/2014/main" id="{07A23883-F0B2-4715-A3AC-22BEAA9799F6}"/>
              </a:ext>
            </a:extLst>
          </p:cNvPr>
          <p:cNvSpPr>
            <a:spLocks xmlns:a="http://schemas.openxmlformats.org/drawingml/2006/main" noGrp="1"/>
          </p:cNvSpPr>
          <p:nvPr/>
        </p:nvSpPr>
        <p:spPr>
          <a:xfrm xmlns:a="http://schemas.openxmlformats.org/drawingml/2006/main">
            <a:off x="590550" y="2857500"/>
            <a:ext cx="107632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Water is a reactant, and the larger sugar splits into smaller molecules. These are</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the net changes of hydrolysis.</a:t>
            </a:r>
          </a:p>
        </p:txBody>
      </p:sp>
      <p:sp>
        <p:nvSpPr>
          <p:cNvPr id="12" name="body">
            <a:extLst xmlns:a="http://schemas.openxmlformats.org/drawingml/2006/main">
              <a:ext uri="{FF2B5EF4-FFF2-40B4-BE49-F238E27FC236}">
                <a16:creationId xmlns:a16="http://schemas.microsoft.com/office/drawing/2014/main" id="{499E4774-EF48-480A-882B-687FABBF6227}"/>
              </a:ext>
            </a:extLst>
          </p:cNvPr>
          <p:cNvSpPr>
            <a:spLocks xmlns:a="http://schemas.openxmlformats.org/drawingml/2006/main" noGrp="1"/>
          </p:cNvSpPr>
          <p:nvPr/>
        </p:nvSpPr>
        <p:spPr>
          <a:xfrm xmlns:a="http://schemas.openxmlformats.org/drawingml/2006/main">
            <a:off x="590550" y="4495800"/>
            <a:ext cx="10763250" cy="10043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536269"/>
                </a:solidFill>
                <a:latin typeface="Arial"/>
                <a:ea typeface="Arial"/>
                <a:cs typeface="Arial"/>
              </a:defRPr>
            </a:defPPr>
            <a:lvl1pPr>
              <a:defRPr sz="2100" b="0">
                <a:solidFill>
                  <a:srgbClr val="536269"/>
                </a:solidFill>
                <a:latin typeface="Arial"/>
                <a:ea typeface="Arial"/>
                <a:cs typeface="Arial"/>
              </a:defRPr>
            </a:lvl1pPr>
            <a:lvl2pPr>
              <a:defRPr sz="2100" b="0">
                <a:solidFill>
                  <a:srgbClr val="536269"/>
                </a:solidFill>
                <a:latin typeface="Arial"/>
                <a:ea typeface="Arial"/>
                <a:cs typeface="Arial"/>
              </a:defRPr>
            </a:lvl2pPr>
            <a:lvl3pPr>
              <a:defRPr sz="2100" b="0">
                <a:solidFill>
                  <a:srgbClr val="536269"/>
                </a:solidFill>
                <a:latin typeface="Arial"/>
                <a:ea typeface="Arial"/>
                <a:cs typeface="Arial"/>
              </a:defRPr>
            </a:lvl3pPr>
            <a:lvl4pPr>
              <a:defRPr sz="2100" b="0">
                <a:solidFill>
                  <a:srgbClr val="536269"/>
                </a:solidFill>
                <a:latin typeface="Arial"/>
                <a:ea typeface="Arial"/>
                <a:cs typeface="Arial"/>
              </a:defRPr>
            </a:lvl4pPr>
            <a:lvl5pPr>
              <a:defRPr sz="2100" b="0">
                <a:solidFill>
                  <a:srgbClr val="536269"/>
                </a:solidFill>
                <a:latin typeface="Arial"/>
                <a:ea typeface="Arial"/>
                <a:cs typeface="Arial"/>
              </a:defRPr>
            </a:lvl5pPr>
            <a:lvl6pPr>
              <a:defRPr sz="2100" b="0">
                <a:solidFill>
                  <a:srgbClr val="536269"/>
                </a:solidFill>
                <a:latin typeface="Arial"/>
                <a:ea typeface="Arial"/>
                <a:cs typeface="Arial"/>
              </a:defRPr>
            </a:lvl6pPr>
            <a:lvl7pPr>
              <a:defRPr sz="2100" b="0">
                <a:solidFill>
                  <a:srgbClr val="536269"/>
                </a:solidFill>
                <a:latin typeface="Arial"/>
                <a:ea typeface="Arial"/>
                <a:cs typeface="Arial"/>
              </a:defRPr>
            </a:lvl7pPr>
            <a:lvl8pPr>
              <a:defRPr sz="2100" b="0">
                <a:solidFill>
                  <a:srgbClr val="536269"/>
                </a:solidFill>
                <a:latin typeface="Arial"/>
                <a:ea typeface="Arial"/>
                <a:cs typeface="Arial"/>
              </a:defRPr>
            </a:lvl8pPr>
            <a:lvl9pPr>
              <a:defRPr sz="2100" b="0">
                <a:solidFill>
                  <a:srgbClr val="536269"/>
                </a:solidFill>
                <a:latin typeface="Arial"/>
                <a:ea typeface="Arial"/>
                <a:cs typeface="Arial"/>
              </a:defRPr>
            </a:lvl9pPr>
          </a:lstStyle>
          <a:p xmlns:a="http://schemas.openxmlformats.org/drawingml/2006/main">
            <a:pPr>
              <a:lnSpc>
                <a:spcPct val="112000"/>
              </a:lnSpc>
              <a:buNone/>
              <a:defRPr sz="2100" b="0">
                <a:solidFill>
                  <a:srgbClr val="536269"/>
                </a:solidFill>
                <a:latin typeface="Arial"/>
                <a:ea typeface="Arial"/>
                <a:cs typeface="Arial"/>
              </a:defRPr>
            </a:pPr>
            <a:r>
              <a:rPr sz="2100" b="0">
                <a:solidFill>
                  <a:srgbClr val="536269"/>
                </a:solidFill>
                <a:latin typeface="Arial"/>
                <a:ea typeface="Arial"/>
                <a:cs typeface="Arial"/>
              </a:rPr>
              <a:t>A   Hydrolysis breaks the covalent link.</a:t>
            </a:r>
          </a:p>
          <a:p xmlns:a="http://schemas.openxmlformats.org/drawingml/2006/main">
            <a:pPr>
              <a:lnSpc>
                <a:spcPct val="112000"/>
              </a:lnSpc>
              <a:buNone/>
              <a:defRPr sz="2100" b="0">
                <a:solidFill>
                  <a:srgbClr val="536269"/>
                </a:solidFill>
                <a:latin typeface="Arial"/>
                <a:ea typeface="Arial"/>
                <a:cs typeface="Arial"/>
              </a:defRPr>
            </a:pPr>
            <a:r>
              <a:rPr sz="2100" b="0">
                <a:solidFill>
                  <a:srgbClr val="536269"/>
                </a:solidFill>
                <a:latin typeface="Arial"/>
                <a:ea typeface="Arial"/>
                <a:cs typeface="Arial"/>
              </a:rPr>
              <a:t>C   Dehydration synthesis forms a link.</a:t>
            </a:r>
          </a:p>
          <a:p xmlns:a="http://schemas.openxmlformats.org/drawingml/2006/main">
            <a:pPr>
              <a:lnSpc>
                <a:spcPct val="112000"/>
              </a:lnSpc>
              <a:buNone/>
              <a:defRPr sz="2100" b="0">
                <a:solidFill>
                  <a:srgbClr val="536269"/>
                </a:solidFill>
                <a:latin typeface="Arial"/>
                <a:ea typeface="Arial"/>
                <a:cs typeface="Arial"/>
              </a:defRPr>
            </a:pPr>
            <a:r>
              <a:rPr sz="2100" b="0">
                <a:solidFill>
                  <a:srgbClr val="536269"/>
                </a:solidFill>
                <a:latin typeface="Arial"/>
                <a:ea typeface="Arial"/>
                <a:cs typeface="Arial"/>
              </a:rPr>
              <a:t>D   Adding H and OH to the products describes hydrolysis.</a:t>
            </a:r>
          </a:p>
        </p:txBody>
      </p:sp>
    </p:spTree>
    <p:extLst>
      <p:ext uri="{BB962C8B-B14F-4D97-AF65-F5344CB8AC3E}">
        <p14:creationId xmlns:p14="http://schemas.microsoft.com/office/powerpoint/2010/main" val="805954468"/>
      </p:ext>
    </p:extLst>
  </p:cSld>
</p:sld>
</file>

<file path=ppt/slides/slide1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075ADD76-B8D0-4AA1-9DE1-42BCEED002C1}"/>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AD949793-500A-438B-B6E2-A6733F69C819}"/>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Counting links and water molecules</a:t>
            </a:r>
          </a:p>
        </p:txBody>
      </p:sp>
      <p:sp>
        <p:nvSpPr>
          <p:cNvPr id="3" name="stage-footer">
            <a:extLst xmlns:a="http://schemas.openxmlformats.org/drawingml/2006/main">
              <a:ext uri="{FF2B5EF4-FFF2-40B4-BE49-F238E27FC236}">
                <a16:creationId xmlns:a16="http://schemas.microsoft.com/office/drawing/2014/main" id="{3F358596-EC5F-4068-BA69-54ACA7416D5A}"/>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5   /   CONCEPT</a:t>
            </a:r>
          </a:p>
        </p:txBody>
      </p:sp>
      <p:sp>
        <p:nvSpPr>
          <p:cNvPr id="4" name="brand">
            <a:extLst xmlns:a="http://schemas.openxmlformats.org/drawingml/2006/main">
              <a:ext uri="{FF2B5EF4-FFF2-40B4-BE49-F238E27FC236}">
                <a16:creationId xmlns:a16="http://schemas.microsoft.com/office/drawing/2014/main" id="{AE0213FD-3E9A-4FBC-A115-DCC883E5470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104BC8BD-9618-4307-8EC4-63B1C3610582}"/>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14</a:t>
            </a:r>
          </a:p>
        </p:txBody>
      </p:sp>
      <p:sp>
        <p:nvSpPr>
          <p:cNvPr id="13" name="term">
            <a:extLst xmlns:a="http://schemas.openxmlformats.org/drawingml/2006/main">
              <a:ext uri="{FF2B5EF4-FFF2-40B4-BE49-F238E27FC236}">
                <a16:creationId xmlns:a16="http://schemas.microsoft.com/office/drawing/2014/main" id="{F24AFFFA-8B90-4434-871A-803CAE0B5BCA}"/>
              </a:ext>
            </a:extLst>
          </p:cNvPr>
          <p:cNvSpPr>
            <a:spLocks xmlns:a="http://schemas.openxmlformats.org/drawingml/2006/main" noGrp="1"/>
          </p:cNvSpPr>
          <p:nvPr/>
        </p:nvSpPr>
        <p:spPr>
          <a:xfrm xmlns:a="http://schemas.openxmlformats.org/drawingml/2006/main">
            <a:off x="590550" y="200977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ONE OPEN LINEAR CHAIN</a:t>
            </a:r>
          </a:p>
        </p:txBody>
      </p:sp>
      <p:sp>
        <p:nvSpPr>
          <p:cNvPr id="14" name="body">
            <a:extLst xmlns:a="http://schemas.openxmlformats.org/drawingml/2006/main">
              <a:ext uri="{FF2B5EF4-FFF2-40B4-BE49-F238E27FC236}">
                <a16:creationId xmlns:a16="http://schemas.microsoft.com/office/drawing/2014/main" id="{B0E0224D-FEB3-40BC-9C7C-5679279F1CB9}"/>
              </a:ext>
            </a:extLst>
          </p:cNvPr>
          <p:cNvSpPr>
            <a:spLocks xmlns:a="http://schemas.openxmlformats.org/drawingml/2006/main" noGrp="1"/>
          </p:cNvSpPr>
          <p:nvPr/>
        </p:nvSpPr>
        <p:spPr>
          <a:xfrm xmlns:a="http://schemas.openxmlformats.org/drawingml/2006/main">
            <a:off x="590550" y="2447925"/>
            <a:ext cx="1071562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defRPr sz="2250" b="0">
                <a:solidFill>
                  <a:srgbClr val="172D34"/>
                </a:solidFill>
                <a:latin typeface="Arial"/>
                <a:ea typeface="Arial"/>
                <a:cs typeface="Arial"/>
              </a:defRPr>
            </a:lvl1pPr>
            <a:lvl2pPr>
              <a:defRPr sz="2250" b="0">
                <a:solidFill>
                  <a:srgbClr val="172D34"/>
                </a:solidFill>
                <a:latin typeface="Arial"/>
                <a:ea typeface="Arial"/>
                <a:cs typeface="Arial"/>
              </a:defRPr>
            </a:lvl2pPr>
            <a:lvl3pPr>
              <a:defRPr sz="2250" b="0">
                <a:solidFill>
                  <a:srgbClr val="172D34"/>
                </a:solidFill>
                <a:latin typeface="Arial"/>
                <a:ea typeface="Arial"/>
                <a:cs typeface="Arial"/>
              </a:defRPr>
            </a:lvl3pPr>
            <a:lvl4pPr>
              <a:defRPr sz="2250" b="0">
                <a:solidFill>
                  <a:srgbClr val="172D34"/>
                </a:solidFill>
                <a:latin typeface="Arial"/>
                <a:ea typeface="Arial"/>
                <a:cs typeface="Arial"/>
              </a:defRPr>
            </a:lvl4pPr>
            <a:lvl5pPr>
              <a:defRPr sz="2250" b="0">
                <a:solidFill>
                  <a:srgbClr val="172D34"/>
                </a:solidFill>
                <a:latin typeface="Arial"/>
                <a:ea typeface="Arial"/>
                <a:cs typeface="Arial"/>
              </a:defRPr>
            </a:lvl5pPr>
            <a:lvl6pPr>
              <a:defRPr sz="2250" b="0">
                <a:solidFill>
                  <a:srgbClr val="172D34"/>
                </a:solidFill>
                <a:latin typeface="Arial"/>
                <a:ea typeface="Arial"/>
                <a:cs typeface="Arial"/>
              </a:defRPr>
            </a:lvl6pPr>
            <a:lvl7pPr>
              <a:defRPr sz="2250" b="0">
                <a:solidFill>
                  <a:srgbClr val="172D34"/>
                </a:solidFill>
                <a:latin typeface="Arial"/>
                <a:ea typeface="Arial"/>
                <a:cs typeface="Arial"/>
              </a:defRPr>
            </a:lvl7pPr>
            <a:lvl8pPr>
              <a:defRPr sz="2250" b="0">
                <a:solidFill>
                  <a:srgbClr val="172D34"/>
                </a:solidFill>
                <a:latin typeface="Arial"/>
                <a:ea typeface="Arial"/>
                <a:cs typeface="Arial"/>
              </a:defRPr>
            </a:lvl8pPr>
            <a:lvl9pPr>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 chain with two ends and no branches or closed loops.</a:t>
            </a:r>
          </a:p>
        </p:txBody>
      </p:sp>
      <p:sp>
        <p:nvSpPr>
          <p:cNvPr id="15" name="term">
            <a:extLst xmlns:a="http://schemas.openxmlformats.org/drawingml/2006/main">
              <a:ext uri="{FF2B5EF4-FFF2-40B4-BE49-F238E27FC236}">
                <a16:creationId xmlns:a16="http://schemas.microsoft.com/office/drawing/2014/main" id="{CC0EC59A-F7FA-4B21-8490-F216CC64C83E}"/>
              </a:ext>
            </a:extLst>
          </p:cNvPr>
          <p:cNvSpPr>
            <a:spLocks xmlns:a="http://schemas.openxmlformats.org/drawingml/2006/main" noGrp="1"/>
          </p:cNvSpPr>
          <p:nvPr/>
        </p:nvSpPr>
        <p:spPr>
          <a:xfrm xmlns:a="http://schemas.openxmlformats.org/drawingml/2006/main">
            <a:off x="590550" y="3352800"/>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CONNECTIONS BETWEEN UNITS</a:t>
            </a:r>
          </a:p>
        </p:txBody>
      </p:sp>
      <p:sp>
        <p:nvSpPr>
          <p:cNvPr id="16" name="body">
            <a:extLst xmlns:a="http://schemas.openxmlformats.org/drawingml/2006/main">
              <a:ext uri="{FF2B5EF4-FFF2-40B4-BE49-F238E27FC236}">
                <a16:creationId xmlns:a16="http://schemas.microsoft.com/office/drawing/2014/main" id="{7AFA4B34-44A3-4386-9C86-DCB8736DCDA2}"/>
              </a:ext>
            </a:extLst>
          </p:cNvPr>
          <p:cNvSpPr>
            <a:spLocks xmlns:a="http://schemas.openxmlformats.org/drawingml/2006/main" noGrp="1"/>
          </p:cNvSpPr>
          <p:nvPr/>
        </p:nvSpPr>
        <p:spPr>
          <a:xfrm xmlns:a="http://schemas.openxmlformats.org/drawingml/2006/main">
            <a:off x="590550" y="3790950"/>
            <a:ext cx="10715625"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 separate monomers need n − 1 new links to form one chain.</a:t>
            </a:r>
          </a:p>
        </p:txBody>
      </p:sp>
      <p:sp>
        <p:nvSpPr>
          <p:cNvPr id="17" name="body">
            <a:extLst xmlns:a="http://schemas.openxmlformats.org/drawingml/2006/main">
              <a:ext uri="{FF2B5EF4-FFF2-40B4-BE49-F238E27FC236}">
                <a16:creationId xmlns:a16="http://schemas.microsoft.com/office/drawing/2014/main" id="{770FF5FB-BCA5-459A-8871-3686573E6A8D}"/>
              </a:ext>
            </a:extLst>
          </p:cNvPr>
          <p:cNvSpPr>
            <a:spLocks xmlns:a="http://schemas.openxmlformats.org/drawingml/2006/main" noGrp="1"/>
          </p:cNvSpPr>
          <p:nvPr/>
        </p:nvSpPr>
        <p:spPr>
          <a:xfrm xmlns:a="http://schemas.openxmlformats.org/drawingml/2006/main">
            <a:off x="590550" y="4905375"/>
            <a:ext cx="10763250"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416B91"/>
                </a:solidFill>
                <a:latin typeface="Arial"/>
                <a:ea typeface="Arial"/>
                <a:cs typeface="Arial"/>
              </a:defRPr>
            </a:defPPr>
            <a:lvl1pPr>
              <a:defRPr sz="2250" b="0">
                <a:solidFill>
                  <a:srgbClr val="416B91"/>
                </a:solidFill>
                <a:latin typeface="Arial"/>
                <a:ea typeface="Arial"/>
                <a:cs typeface="Arial"/>
              </a:defRPr>
            </a:lvl1pPr>
            <a:lvl2pPr>
              <a:defRPr sz="2250" b="0">
                <a:solidFill>
                  <a:srgbClr val="416B91"/>
                </a:solidFill>
                <a:latin typeface="Arial"/>
                <a:ea typeface="Arial"/>
                <a:cs typeface="Arial"/>
              </a:defRPr>
            </a:lvl2pPr>
            <a:lvl3pPr>
              <a:defRPr sz="2250" b="0">
                <a:solidFill>
                  <a:srgbClr val="416B91"/>
                </a:solidFill>
                <a:latin typeface="Arial"/>
                <a:ea typeface="Arial"/>
                <a:cs typeface="Arial"/>
              </a:defRPr>
            </a:lvl3pPr>
            <a:lvl4pPr>
              <a:defRPr sz="2250" b="0">
                <a:solidFill>
                  <a:srgbClr val="416B91"/>
                </a:solidFill>
                <a:latin typeface="Arial"/>
                <a:ea typeface="Arial"/>
                <a:cs typeface="Arial"/>
              </a:defRPr>
            </a:lvl4pPr>
            <a:lvl5pPr>
              <a:defRPr sz="2250" b="0">
                <a:solidFill>
                  <a:srgbClr val="416B91"/>
                </a:solidFill>
                <a:latin typeface="Arial"/>
                <a:ea typeface="Arial"/>
                <a:cs typeface="Arial"/>
              </a:defRPr>
            </a:lvl5pPr>
            <a:lvl6pPr>
              <a:defRPr sz="2250" b="0">
                <a:solidFill>
                  <a:srgbClr val="416B91"/>
                </a:solidFill>
                <a:latin typeface="Arial"/>
                <a:ea typeface="Arial"/>
                <a:cs typeface="Arial"/>
              </a:defRPr>
            </a:lvl6pPr>
            <a:lvl7pPr>
              <a:defRPr sz="2250" b="0">
                <a:solidFill>
                  <a:srgbClr val="416B91"/>
                </a:solidFill>
                <a:latin typeface="Arial"/>
                <a:ea typeface="Arial"/>
                <a:cs typeface="Arial"/>
              </a:defRPr>
            </a:lvl7pPr>
            <a:lvl8pPr>
              <a:defRPr sz="2250" b="0">
                <a:solidFill>
                  <a:srgbClr val="416B91"/>
                </a:solidFill>
                <a:latin typeface="Arial"/>
                <a:ea typeface="Arial"/>
                <a:cs typeface="Arial"/>
              </a:defRPr>
            </a:lvl8pPr>
            <a:lvl9pPr>
              <a:defRPr sz="2250" b="0">
                <a:solidFill>
                  <a:srgbClr val="416B91"/>
                </a:solidFill>
                <a:latin typeface="Arial"/>
                <a:ea typeface="Arial"/>
                <a:cs typeface="Arial"/>
              </a:defRPr>
            </a:lvl9pPr>
          </a:lstStyle>
          <a:p xmlns:a="http://schemas.openxmlformats.org/drawingml/2006/main">
            <a:pPr>
              <a:lnSpc>
                <a:spcPct val="112000"/>
              </a:lnSpc>
              <a:buNone/>
              <a:defRPr sz="2250" b="0">
                <a:solidFill>
                  <a:srgbClr val="416B91"/>
                </a:solidFill>
                <a:latin typeface="Arial"/>
                <a:ea typeface="Arial"/>
                <a:cs typeface="Arial"/>
              </a:defRPr>
            </a:pPr>
            <a:r>
              <a:rPr sz="2250" b="0">
                <a:solidFill>
                  <a:srgbClr val="416B91"/>
                </a:solidFill>
                <a:latin typeface="Arial"/>
                <a:ea typeface="Arial"/>
                <a:cs typeface="Arial"/>
              </a:rPr>
              <a:t>In this model, each new link releases one H₂O.</a:t>
            </a:r>
          </a:p>
          <a:p xmlns:a="http://schemas.openxmlformats.org/drawingml/2006/main">
            <a:pPr>
              <a:lnSpc>
                <a:spcPct val="112000"/>
              </a:lnSpc>
              <a:buNone/>
              <a:defRPr sz="2250" b="0">
                <a:solidFill>
                  <a:srgbClr val="416B91"/>
                </a:solidFill>
                <a:latin typeface="Arial"/>
                <a:ea typeface="Arial"/>
                <a:cs typeface="Arial"/>
              </a:defRPr>
            </a:pPr>
            <a:r>
              <a:rPr sz="2250" b="0">
                <a:solidFill>
                  <a:srgbClr val="416B91"/>
                </a:solidFill>
                <a:latin typeface="Arial"/>
                <a:ea typeface="Arial"/>
                <a:cs typeface="Arial"/>
              </a:rPr>
              <a:t>Each link broken by hydrolysis uses one H₂O.</a:t>
            </a:r>
          </a:p>
        </p:txBody>
      </p:sp>
    </p:spTree>
    <p:extLst>
      <p:ext uri="{BB962C8B-B14F-4D97-AF65-F5344CB8AC3E}">
        <p14:creationId xmlns:p14="http://schemas.microsoft.com/office/powerpoint/2010/main" val="267928914"/>
      </p:ext>
    </p:extLst>
  </p:cSld>
</p:sld>
</file>

<file path=ppt/slides/slide1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BDDDCA9A-2D12-400E-87E7-91DD92C9B459}"/>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7C650A7E-5D33-4543-9277-1D83A590F8AF}"/>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A chain made from six monomers</a:t>
            </a:r>
          </a:p>
        </p:txBody>
      </p:sp>
      <p:sp>
        <p:nvSpPr>
          <p:cNvPr id="3" name="stage-footer">
            <a:extLst xmlns:a="http://schemas.openxmlformats.org/drawingml/2006/main">
              <a:ext uri="{FF2B5EF4-FFF2-40B4-BE49-F238E27FC236}">
                <a16:creationId xmlns:a16="http://schemas.microsoft.com/office/drawing/2014/main" id="{5FA5ABFC-1D82-43DF-A706-8E174E817822}"/>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5   /   PRACTICE</a:t>
            </a:r>
          </a:p>
        </p:txBody>
      </p:sp>
      <p:sp>
        <p:nvSpPr>
          <p:cNvPr id="4" name="brand">
            <a:extLst xmlns:a="http://schemas.openxmlformats.org/drawingml/2006/main">
              <a:ext uri="{FF2B5EF4-FFF2-40B4-BE49-F238E27FC236}">
                <a16:creationId xmlns:a16="http://schemas.microsoft.com/office/drawing/2014/main" id="{9F00AA6D-CF1C-4073-B895-7620868A4356}"/>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AD9DF3DD-40E9-4606-B14B-29C59E8331C3}"/>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15</a:t>
            </a:r>
          </a:p>
        </p:txBody>
      </p:sp>
      <p:graphicFrame>
        <p:nvGraphicFramePr>
          <p:cNvPr id="15" name="">
            <a:extLst xmlns:a="http://schemas.openxmlformats.org/drawingml/2006/main">
              <a:ext uri="{FF2B5EF4-FFF2-40B4-BE49-F238E27FC236}">
                <a16:creationId xmlns:a16="http://schemas.microsoft.com/office/drawing/2014/main" id="{E16E3A80-FA3A-49FE-A87D-0237146FC9AB}"/>
              </a:ext>
            </a:extLst>
          </p:cNvPr>
          <p:cNvGraphicFramePr/>
          <p:nvPr/>
        </p:nvGraphicFramePr>
        <p:xfrm>
          <a:off xmlns:a="http://schemas.openxmlformats.org/drawingml/2006/main" x="590550" y="2009775"/>
          <a:ext xmlns:a="http://schemas.openxmlformats.org/drawingml/2006/main" cx="10763250" cy="1962150"/>
        </p:xfrm>
        <a:graphic xmlns:a="http://schemas.openxmlformats.org/drawingml/2006/main">
          <a:graphicData uri="http://schemas.openxmlformats.org/drawingml/2006/table">
            <a:tbl>
              <a:tblPr/>
              <a:tblGrid>
                <a:gridCol w="5048250"/>
                <a:gridCol w="2857500"/>
                <a:gridCol w="2857500"/>
              </a:tblGrid>
              <a:tr h="654050">
                <a:tc>
                  <a:txBody>
                    <a:bodyPr lIns="133350" tIns="133350" rIns="133350" bIns="133350">
                      <a:noAutofit/>
                    </a:bodyPr>
                    <a:lstStyle/>
                    <a:p>
                      <a:pPr algn="l"/>
                      <a:r>
                        <a:rPr sz="1950" b="1">
                          <a:solidFill>
                            <a:srgbClr val="FFFFFF"/>
                          </a:solidFill>
                          <a:latin typeface="Arial"/>
                          <a:ea typeface="Arial"/>
                          <a:cs typeface="Arial"/>
                        </a:rPr>
                        <a:t>Action</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133350" tIns="133350" rIns="133350" bIns="133350">
                      <a:noAutofit/>
                    </a:bodyPr>
                    <a:lstStyle/>
                    <a:p>
                      <a:pPr algn="l"/>
                      <a:r>
                        <a:rPr sz="1950" b="1">
                          <a:solidFill>
                            <a:srgbClr val="FFFFFF"/>
                          </a:solidFill>
                          <a:latin typeface="Arial"/>
                          <a:ea typeface="Arial"/>
                          <a:cs typeface="Arial"/>
                        </a:rPr>
                        <a:t>Reaction name</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133350" tIns="133350" rIns="133350" bIns="133350">
                      <a:noAutofit/>
                    </a:bodyPr>
                    <a:lstStyle/>
                    <a:p>
                      <a:pPr algn="l"/>
                      <a:r>
                        <a:rPr sz="1950" b="1">
                          <a:solidFill>
                            <a:srgbClr val="FFFFFF"/>
                          </a:solidFill>
                          <a:latin typeface="Arial"/>
                          <a:ea typeface="Arial"/>
                          <a:cs typeface="Arial"/>
                        </a:rPr>
                        <a:t>H₂O molecules</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654050">
                <a:tc>
                  <a:txBody>
                    <a:bodyPr lIns="133350" tIns="133350" rIns="133350" bIns="133350">
                      <a:noAutofit/>
                    </a:bodyPr>
                    <a:lstStyle/>
                    <a:p>
                      <a:pPr algn="l"/>
                      <a:r>
                        <a:rPr sz="1950" b="0">
                          <a:solidFill>
                            <a:srgbClr val="172D34"/>
                          </a:solidFill>
                          <a:latin typeface="Arial"/>
                          <a:ea typeface="Arial"/>
                          <a:cs typeface="Arial"/>
                        </a:rPr>
                        <a:t>Build one six-unit chain</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r>
                        <a:rPr sz="1950" b="0">
                          <a:solidFill>
                            <a:srgbClr val="172D34"/>
                          </a:solidFill>
                          <a:latin typeface="Arial"/>
                          <a:ea typeface="Arial"/>
                          <a:cs typeface="Arial"/>
                        </a:rPr>
                        <a:t>?</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r>
                        <a:rPr sz="1950" b="0">
                          <a:solidFill>
                            <a:srgbClr val="172D34"/>
                          </a:solidFill>
                          <a:latin typeface="Arial"/>
                          <a:ea typeface="Arial"/>
                          <a:cs typeface="Arial"/>
                        </a:rPr>
                        <a:t>?</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r>
              <a:tr h="654050">
                <a:tc>
                  <a:txBody>
                    <a:bodyPr lIns="133350" tIns="133350" rIns="133350" bIns="133350">
                      <a:noAutofit/>
                    </a:bodyPr>
                    <a:lstStyle/>
                    <a:p>
                      <a:pPr algn="l"/>
                      <a:r>
                        <a:rPr sz="1950" b="0">
                          <a:solidFill>
                            <a:srgbClr val="172D34"/>
                          </a:solidFill>
                          <a:latin typeface="Arial"/>
                          <a:ea typeface="Arial"/>
                          <a:cs typeface="Arial"/>
                        </a:rPr>
                        <a:t>Fully split the chain into monomers</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r>
                        <a:rPr sz="1950" b="0">
                          <a:solidFill>
                            <a:srgbClr val="172D34"/>
                          </a:solidFill>
                          <a:latin typeface="Arial"/>
                          <a:ea typeface="Arial"/>
                          <a:cs typeface="Arial"/>
                        </a:rPr>
                        <a:t>?</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c>
                  <a:txBody>
                    <a:bodyPr lIns="133350" tIns="133350" rIns="133350" bIns="133350">
                      <a:noAutofit/>
                    </a:bodyPr>
                    <a:lstStyle/>
                    <a:p>
                      <a:pPr algn="l"/>
                      <a:r>
                        <a:rPr sz="1950" b="0">
                          <a:solidFill>
                            <a:srgbClr val="172D34"/>
                          </a:solidFill>
                          <a:latin typeface="Arial"/>
                          <a:ea typeface="Arial"/>
                          <a:cs typeface="Arial"/>
                        </a:rPr>
                        <a:t>?</a:t>
                      </a:r>
                    </a:p>
                  </a:txBody>
                  <a:tcPr marL="91440" marR="91440" marT="45720" marB="45720" anchor="ctr">
                    <a:lnR w="19050">
                      <a:solidFill>
                        <a:srgbClr val="FAF6E8"/>
                      </a:solidFill>
                      <a:prstDash val="solid"/>
                    </a:lnR>
                    <a:lnB w="19050">
                      <a:solidFill>
                        <a:srgbClr val="FAF6E8"/>
                      </a:solidFill>
                      <a:prstDash val="solid"/>
                    </a:lnB>
                    <a:solidFill>
                      <a:srgbClr val="F0EFE2"/>
                    </a:solidFill>
                  </a:tcPr>
                </a:tc>
              </a:tr>
            </a:tbl>
          </a:graphicData>
        </a:graphic>
      </p:graphicFrame>
      <p:sp>
        <p:nvSpPr>
          <p:cNvPr id="16" name="question-label">
            <a:extLst xmlns:a="http://schemas.openxmlformats.org/drawingml/2006/main">
              <a:ext uri="{FF2B5EF4-FFF2-40B4-BE49-F238E27FC236}">
                <a16:creationId xmlns:a16="http://schemas.microsoft.com/office/drawing/2014/main" id="{B9A27F83-9C38-4F83-B436-211677506440}"/>
              </a:ext>
            </a:extLst>
          </p:cNvPr>
          <p:cNvSpPr>
            <a:spLocks xmlns:a="http://schemas.openxmlformats.org/drawingml/2006/main" noGrp="1"/>
          </p:cNvSpPr>
          <p:nvPr/>
        </p:nvSpPr>
        <p:spPr>
          <a:xfrm xmlns:a="http://schemas.openxmlformats.org/drawingml/2006/main">
            <a:off x="590550" y="43053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defRPr sz="2100" b="1">
                <a:solidFill>
                  <a:srgbClr val="087F83"/>
                </a:solidFill>
                <a:latin typeface="Arial"/>
                <a:ea typeface="Arial"/>
                <a:cs typeface="Arial"/>
              </a:defRPr>
            </a:lvl1pPr>
            <a:lvl2pPr>
              <a:defRPr sz="2100" b="1">
                <a:solidFill>
                  <a:srgbClr val="087F83"/>
                </a:solidFill>
                <a:latin typeface="Arial"/>
                <a:ea typeface="Arial"/>
                <a:cs typeface="Arial"/>
              </a:defRPr>
            </a:lvl2pPr>
            <a:lvl3pPr>
              <a:defRPr sz="2100" b="1">
                <a:solidFill>
                  <a:srgbClr val="087F83"/>
                </a:solidFill>
                <a:latin typeface="Arial"/>
                <a:ea typeface="Arial"/>
                <a:cs typeface="Arial"/>
              </a:defRPr>
            </a:lvl3pPr>
            <a:lvl4pPr>
              <a:defRPr sz="2100" b="1">
                <a:solidFill>
                  <a:srgbClr val="087F83"/>
                </a:solidFill>
                <a:latin typeface="Arial"/>
                <a:ea typeface="Arial"/>
                <a:cs typeface="Arial"/>
              </a:defRPr>
            </a:lvl4pPr>
            <a:lvl5pPr>
              <a:defRPr sz="2100" b="1">
                <a:solidFill>
                  <a:srgbClr val="087F83"/>
                </a:solidFill>
                <a:latin typeface="Arial"/>
                <a:ea typeface="Arial"/>
                <a:cs typeface="Arial"/>
              </a:defRPr>
            </a:lvl5pPr>
            <a:lvl6pPr>
              <a:defRPr sz="2100" b="1">
                <a:solidFill>
                  <a:srgbClr val="087F83"/>
                </a:solidFill>
                <a:latin typeface="Arial"/>
                <a:ea typeface="Arial"/>
                <a:cs typeface="Arial"/>
              </a:defRPr>
            </a:lvl6pPr>
            <a:lvl7pPr>
              <a:defRPr sz="2100" b="1">
                <a:solidFill>
                  <a:srgbClr val="087F83"/>
                </a:solidFill>
                <a:latin typeface="Arial"/>
                <a:ea typeface="Arial"/>
                <a:cs typeface="Arial"/>
              </a:defRPr>
            </a:lvl7pPr>
            <a:lvl8pPr>
              <a:defRPr sz="2100" b="1">
                <a:solidFill>
                  <a:srgbClr val="087F83"/>
                </a:solidFill>
                <a:latin typeface="Arial"/>
                <a:ea typeface="Arial"/>
                <a:cs typeface="Arial"/>
              </a:defRPr>
            </a:lvl8pPr>
            <a:lvl9pPr>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3B4EB15D-45E0-426F-9877-B98FE790A66E}"/>
              </a:ext>
            </a:extLst>
          </p:cNvPr>
          <p:cNvSpPr>
            <a:spLocks xmlns:a="http://schemas.openxmlformats.org/drawingml/2006/main" noGrp="1"/>
          </p:cNvSpPr>
          <p:nvPr/>
        </p:nvSpPr>
        <p:spPr>
          <a:xfrm xmlns:a="http://schemas.openxmlformats.org/drawingml/2006/main">
            <a:off x="1238250" y="430530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Complete the table. State whether water is used or released.</a:t>
            </a:r>
          </a:p>
        </p:txBody>
      </p:sp>
      <p:sp>
        <p:nvSpPr>
          <p:cNvPr id="18" name="question-label">
            <a:extLst xmlns:a="http://schemas.openxmlformats.org/drawingml/2006/main">
              <a:ext uri="{FF2B5EF4-FFF2-40B4-BE49-F238E27FC236}">
                <a16:creationId xmlns:a16="http://schemas.microsoft.com/office/drawing/2014/main" id="{2747EC85-DCBF-4886-84F6-AC0C3FA79EB1}"/>
              </a:ext>
            </a:extLst>
          </p:cNvPr>
          <p:cNvSpPr>
            <a:spLocks xmlns:a="http://schemas.openxmlformats.org/drawingml/2006/main" noGrp="1"/>
          </p:cNvSpPr>
          <p:nvPr/>
        </p:nvSpPr>
        <p:spPr>
          <a:xfrm xmlns:a="http://schemas.openxmlformats.org/drawingml/2006/main">
            <a:off x="590550" y="52197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defRPr sz="2100" b="1">
                <a:solidFill>
                  <a:srgbClr val="087F83"/>
                </a:solidFill>
                <a:latin typeface="Arial"/>
                <a:ea typeface="Arial"/>
                <a:cs typeface="Arial"/>
              </a:defRPr>
            </a:lvl1pPr>
            <a:lvl2pPr>
              <a:defRPr sz="2100" b="1">
                <a:solidFill>
                  <a:srgbClr val="087F83"/>
                </a:solidFill>
                <a:latin typeface="Arial"/>
                <a:ea typeface="Arial"/>
                <a:cs typeface="Arial"/>
              </a:defRPr>
            </a:lvl2pPr>
            <a:lvl3pPr>
              <a:defRPr sz="2100" b="1">
                <a:solidFill>
                  <a:srgbClr val="087F83"/>
                </a:solidFill>
                <a:latin typeface="Arial"/>
                <a:ea typeface="Arial"/>
                <a:cs typeface="Arial"/>
              </a:defRPr>
            </a:lvl3pPr>
            <a:lvl4pPr>
              <a:defRPr sz="2100" b="1">
                <a:solidFill>
                  <a:srgbClr val="087F83"/>
                </a:solidFill>
                <a:latin typeface="Arial"/>
                <a:ea typeface="Arial"/>
                <a:cs typeface="Arial"/>
              </a:defRPr>
            </a:lvl4pPr>
            <a:lvl5pPr>
              <a:defRPr sz="2100" b="1">
                <a:solidFill>
                  <a:srgbClr val="087F83"/>
                </a:solidFill>
                <a:latin typeface="Arial"/>
                <a:ea typeface="Arial"/>
                <a:cs typeface="Arial"/>
              </a:defRPr>
            </a:lvl5pPr>
            <a:lvl6pPr>
              <a:defRPr sz="2100" b="1">
                <a:solidFill>
                  <a:srgbClr val="087F83"/>
                </a:solidFill>
                <a:latin typeface="Arial"/>
                <a:ea typeface="Arial"/>
                <a:cs typeface="Arial"/>
              </a:defRPr>
            </a:lvl6pPr>
            <a:lvl7pPr>
              <a:defRPr sz="2100" b="1">
                <a:solidFill>
                  <a:srgbClr val="087F83"/>
                </a:solidFill>
                <a:latin typeface="Arial"/>
                <a:ea typeface="Arial"/>
                <a:cs typeface="Arial"/>
              </a:defRPr>
            </a:lvl7pPr>
            <a:lvl8pPr>
              <a:defRPr sz="2100" b="1">
                <a:solidFill>
                  <a:srgbClr val="087F83"/>
                </a:solidFill>
                <a:latin typeface="Arial"/>
                <a:ea typeface="Arial"/>
                <a:cs typeface="Arial"/>
              </a:defRPr>
            </a:lvl8pPr>
            <a:lvl9pPr>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7E71689F-68EA-4F7B-B28F-A0E5F770075E}"/>
              </a:ext>
            </a:extLst>
          </p:cNvPr>
          <p:cNvSpPr>
            <a:spLocks xmlns:a="http://schemas.openxmlformats.org/drawingml/2006/main" noGrp="1"/>
          </p:cNvSpPr>
          <p:nvPr/>
        </p:nvSpPr>
        <p:spPr>
          <a:xfrm xmlns:a="http://schemas.openxmlformats.org/drawingml/2006/main">
            <a:off x="1238250" y="5219700"/>
            <a:ext cx="99250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If only two links in the six-unit chain are hydrolyzed, how many fragments</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form?</a:t>
            </a:r>
          </a:p>
        </p:txBody>
      </p:sp>
    </p:spTree>
    <p:extLst>
      <p:ext uri="{BB962C8B-B14F-4D97-AF65-F5344CB8AC3E}">
        <p14:creationId xmlns:p14="http://schemas.microsoft.com/office/powerpoint/2010/main" val="157018733"/>
      </p:ext>
    </p:extLst>
  </p:cSld>
</p:sld>
</file>

<file path=ppt/slides/slide16.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66D921D1-2DC5-476B-9826-34FCBEDD168C}"/>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D6018249-E848-423D-A18F-3938E19E2E7F}"/>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Links and water: key and explanation</a:t>
            </a:r>
          </a:p>
        </p:txBody>
      </p:sp>
      <p:sp>
        <p:nvSpPr>
          <p:cNvPr id="3" name="stage-footer">
            <a:extLst xmlns:a="http://schemas.openxmlformats.org/drawingml/2006/main">
              <a:ext uri="{FF2B5EF4-FFF2-40B4-BE49-F238E27FC236}">
                <a16:creationId xmlns:a16="http://schemas.microsoft.com/office/drawing/2014/main" id="{E2CBC2BD-6B1D-4D7B-BA42-47F34F3D256A}"/>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5   /   KEY AND EXPLANATION</a:t>
            </a:r>
          </a:p>
        </p:txBody>
      </p:sp>
      <p:sp>
        <p:nvSpPr>
          <p:cNvPr id="4" name="brand">
            <a:extLst xmlns:a="http://schemas.openxmlformats.org/drawingml/2006/main">
              <a:ext uri="{FF2B5EF4-FFF2-40B4-BE49-F238E27FC236}">
                <a16:creationId xmlns:a16="http://schemas.microsoft.com/office/drawing/2014/main" id="{E1524CF2-9310-4FE2-B273-3E83458574D4}"/>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7BFB107E-C7F6-49F9-9514-CE52199B72AB}"/>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16</a:t>
            </a:r>
          </a:p>
        </p:txBody>
      </p:sp>
      <p:sp>
        <p:nvSpPr>
          <p:cNvPr id="13" name="answer-label">
            <a:extLst xmlns:a="http://schemas.openxmlformats.org/drawingml/2006/main">
              <a:ext uri="{FF2B5EF4-FFF2-40B4-BE49-F238E27FC236}">
                <a16:creationId xmlns:a16="http://schemas.microsoft.com/office/drawing/2014/main" id="{3AF0E7FF-F1D6-4612-AFA5-BC920B3EE7B7}"/>
              </a:ext>
            </a:extLst>
          </p:cNvPr>
          <p:cNvSpPr>
            <a:spLocks xmlns:a="http://schemas.openxmlformats.org/drawingml/2006/main" noGrp="1"/>
          </p:cNvSpPr>
          <p:nvPr/>
        </p:nvSpPr>
        <p:spPr>
          <a:xfrm xmlns:a="http://schemas.openxmlformats.org/drawingml/2006/main">
            <a:off x="590550" y="20478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defRPr sz="1950" b="1">
                <a:solidFill>
                  <a:srgbClr val="087F83"/>
                </a:solidFill>
                <a:latin typeface="Arial"/>
                <a:ea typeface="Arial"/>
                <a:cs typeface="Arial"/>
              </a:defRPr>
            </a:lvl1pPr>
            <a:lvl2pPr>
              <a:defRPr sz="1950" b="1">
                <a:solidFill>
                  <a:srgbClr val="087F83"/>
                </a:solidFill>
                <a:latin typeface="Arial"/>
                <a:ea typeface="Arial"/>
                <a:cs typeface="Arial"/>
              </a:defRPr>
            </a:lvl2pPr>
            <a:lvl3pPr>
              <a:defRPr sz="1950" b="1">
                <a:solidFill>
                  <a:srgbClr val="087F83"/>
                </a:solidFill>
                <a:latin typeface="Arial"/>
                <a:ea typeface="Arial"/>
                <a:cs typeface="Arial"/>
              </a:defRPr>
            </a:lvl3pPr>
            <a:lvl4pPr>
              <a:defRPr sz="1950" b="1">
                <a:solidFill>
                  <a:srgbClr val="087F83"/>
                </a:solidFill>
                <a:latin typeface="Arial"/>
                <a:ea typeface="Arial"/>
                <a:cs typeface="Arial"/>
              </a:defRPr>
            </a:lvl4pPr>
            <a:lvl5pPr>
              <a:defRPr sz="1950" b="1">
                <a:solidFill>
                  <a:srgbClr val="087F83"/>
                </a:solidFill>
                <a:latin typeface="Arial"/>
                <a:ea typeface="Arial"/>
                <a:cs typeface="Arial"/>
              </a:defRPr>
            </a:lvl5pPr>
            <a:lvl6pPr>
              <a:defRPr sz="1950" b="1">
                <a:solidFill>
                  <a:srgbClr val="087F83"/>
                </a:solidFill>
                <a:latin typeface="Arial"/>
                <a:ea typeface="Arial"/>
                <a:cs typeface="Arial"/>
              </a:defRPr>
            </a:lvl6pPr>
            <a:lvl7pPr>
              <a:defRPr sz="1950" b="1">
                <a:solidFill>
                  <a:srgbClr val="087F83"/>
                </a:solidFill>
                <a:latin typeface="Arial"/>
                <a:ea typeface="Arial"/>
                <a:cs typeface="Arial"/>
              </a:defRPr>
            </a:lvl7pPr>
            <a:lvl8pPr>
              <a:defRPr sz="1950" b="1">
                <a:solidFill>
                  <a:srgbClr val="087F83"/>
                </a:solidFill>
                <a:latin typeface="Arial"/>
                <a:ea typeface="Arial"/>
                <a:cs typeface="Arial"/>
              </a:defRPr>
            </a:lvl8pPr>
            <a:lvl9pPr>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14" name="body">
            <a:extLst xmlns:a="http://schemas.openxmlformats.org/drawingml/2006/main">
              <a:ext uri="{FF2B5EF4-FFF2-40B4-BE49-F238E27FC236}">
                <a16:creationId xmlns:a16="http://schemas.microsoft.com/office/drawing/2014/main" id="{31BB17C5-6D7F-4CAE-B6A5-8272B557E1BB}"/>
              </a:ext>
            </a:extLst>
          </p:cNvPr>
          <p:cNvSpPr>
            <a:spLocks xmlns:a="http://schemas.openxmlformats.org/drawingml/2006/main" noGrp="1"/>
          </p:cNvSpPr>
          <p:nvPr/>
        </p:nvSpPr>
        <p:spPr>
          <a:xfrm xmlns:a="http://schemas.openxmlformats.org/drawingml/2006/main">
            <a:off x="1238250" y="204787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Building: dehydration synthesis releases 5 H₂O.</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Complete splitting: hydrolysis uses 5 H₂O.</a:t>
            </a:r>
          </a:p>
        </p:txBody>
      </p:sp>
      <p:sp>
        <p:nvSpPr>
          <p:cNvPr id="15" name="body">
            <a:extLst xmlns:a="http://schemas.openxmlformats.org/drawingml/2006/main">
              <a:ext uri="{FF2B5EF4-FFF2-40B4-BE49-F238E27FC236}">
                <a16:creationId xmlns:a16="http://schemas.microsoft.com/office/drawing/2014/main" id="{DB99551B-7974-4A01-9F7A-8C61878466A2}"/>
              </a:ext>
            </a:extLst>
          </p:cNvPr>
          <p:cNvSpPr>
            <a:spLocks xmlns:a="http://schemas.openxmlformats.org/drawingml/2006/main" noGrp="1"/>
          </p:cNvSpPr>
          <p:nvPr/>
        </p:nvSpPr>
        <p:spPr>
          <a:xfrm xmlns:a="http://schemas.openxmlformats.org/drawingml/2006/main">
            <a:off x="590550" y="3457575"/>
            <a:ext cx="10763250"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defRPr sz="2250" b="0">
                <a:solidFill>
                  <a:srgbClr val="172D34"/>
                </a:solidFill>
                <a:latin typeface="Arial"/>
                <a:ea typeface="Arial"/>
                <a:cs typeface="Arial"/>
              </a:defRPr>
            </a:lvl1pPr>
            <a:lvl2pPr>
              <a:defRPr sz="2250" b="0">
                <a:solidFill>
                  <a:srgbClr val="172D34"/>
                </a:solidFill>
                <a:latin typeface="Arial"/>
                <a:ea typeface="Arial"/>
                <a:cs typeface="Arial"/>
              </a:defRPr>
            </a:lvl2pPr>
            <a:lvl3pPr>
              <a:defRPr sz="2250" b="0">
                <a:solidFill>
                  <a:srgbClr val="172D34"/>
                </a:solidFill>
                <a:latin typeface="Arial"/>
                <a:ea typeface="Arial"/>
                <a:cs typeface="Arial"/>
              </a:defRPr>
            </a:lvl3pPr>
            <a:lvl4pPr>
              <a:defRPr sz="2250" b="0">
                <a:solidFill>
                  <a:srgbClr val="172D34"/>
                </a:solidFill>
                <a:latin typeface="Arial"/>
                <a:ea typeface="Arial"/>
                <a:cs typeface="Arial"/>
              </a:defRPr>
            </a:lvl4pPr>
            <a:lvl5pPr>
              <a:defRPr sz="2250" b="0">
                <a:solidFill>
                  <a:srgbClr val="172D34"/>
                </a:solidFill>
                <a:latin typeface="Arial"/>
                <a:ea typeface="Arial"/>
                <a:cs typeface="Arial"/>
              </a:defRPr>
            </a:lvl5pPr>
            <a:lvl6pPr>
              <a:defRPr sz="2250" b="0">
                <a:solidFill>
                  <a:srgbClr val="172D34"/>
                </a:solidFill>
                <a:latin typeface="Arial"/>
                <a:ea typeface="Arial"/>
                <a:cs typeface="Arial"/>
              </a:defRPr>
            </a:lvl6pPr>
            <a:lvl7pPr>
              <a:defRPr sz="2250" b="0">
                <a:solidFill>
                  <a:srgbClr val="172D34"/>
                </a:solidFill>
                <a:latin typeface="Arial"/>
                <a:ea typeface="Arial"/>
                <a:cs typeface="Arial"/>
              </a:defRPr>
            </a:lvl7pPr>
            <a:lvl8pPr>
              <a:defRPr sz="2250" b="0">
                <a:solidFill>
                  <a:srgbClr val="172D34"/>
                </a:solidFill>
                <a:latin typeface="Arial"/>
                <a:ea typeface="Arial"/>
                <a:cs typeface="Arial"/>
              </a:defRPr>
            </a:lvl8pPr>
            <a:lvl9pPr>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Six separate units need five connections to become one chain. All five connections</a:t>
            </a:r>
          </a:p>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must be broken to free all six units.</a:t>
            </a:r>
          </a:p>
        </p:txBody>
      </p:sp>
      <p:sp>
        <p:nvSpPr>
          <p:cNvPr id="16" name="answer-label">
            <a:extLst xmlns:a="http://schemas.openxmlformats.org/drawingml/2006/main">
              <a:ext uri="{FF2B5EF4-FFF2-40B4-BE49-F238E27FC236}">
                <a16:creationId xmlns:a16="http://schemas.microsoft.com/office/drawing/2014/main" id="{1BCDF0B2-7D2D-4E2C-B4AA-22F873B22256}"/>
              </a:ext>
            </a:extLst>
          </p:cNvPr>
          <p:cNvSpPr>
            <a:spLocks xmlns:a="http://schemas.openxmlformats.org/drawingml/2006/main" noGrp="1"/>
          </p:cNvSpPr>
          <p:nvPr/>
        </p:nvSpPr>
        <p:spPr>
          <a:xfrm xmlns:a="http://schemas.openxmlformats.org/drawingml/2006/main">
            <a:off x="590550" y="489585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defRPr sz="1950" b="1">
                <a:solidFill>
                  <a:srgbClr val="087F83"/>
                </a:solidFill>
                <a:latin typeface="Arial"/>
                <a:ea typeface="Arial"/>
                <a:cs typeface="Arial"/>
              </a:defRPr>
            </a:lvl1pPr>
            <a:lvl2pPr>
              <a:defRPr sz="1950" b="1">
                <a:solidFill>
                  <a:srgbClr val="087F83"/>
                </a:solidFill>
                <a:latin typeface="Arial"/>
                <a:ea typeface="Arial"/>
                <a:cs typeface="Arial"/>
              </a:defRPr>
            </a:lvl2pPr>
            <a:lvl3pPr>
              <a:defRPr sz="1950" b="1">
                <a:solidFill>
                  <a:srgbClr val="087F83"/>
                </a:solidFill>
                <a:latin typeface="Arial"/>
                <a:ea typeface="Arial"/>
                <a:cs typeface="Arial"/>
              </a:defRPr>
            </a:lvl3pPr>
            <a:lvl4pPr>
              <a:defRPr sz="1950" b="1">
                <a:solidFill>
                  <a:srgbClr val="087F83"/>
                </a:solidFill>
                <a:latin typeface="Arial"/>
                <a:ea typeface="Arial"/>
                <a:cs typeface="Arial"/>
              </a:defRPr>
            </a:lvl4pPr>
            <a:lvl5pPr>
              <a:defRPr sz="1950" b="1">
                <a:solidFill>
                  <a:srgbClr val="087F83"/>
                </a:solidFill>
                <a:latin typeface="Arial"/>
                <a:ea typeface="Arial"/>
                <a:cs typeface="Arial"/>
              </a:defRPr>
            </a:lvl5pPr>
            <a:lvl6pPr>
              <a:defRPr sz="1950" b="1">
                <a:solidFill>
                  <a:srgbClr val="087F83"/>
                </a:solidFill>
                <a:latin typeface="Arial"/>
                <a:ea typeface="Arial"/>
                <a:cs typeface="Arial"/>
              </a:defRPr>
            </a:lvl6pPr>
            <a:lvl7pPr>
              <a:defRPr sz="1950" b="1">
                <a:solidFill>
                  <a:srgbClr val="087F83"/>
                </a:solidFill>
                <a:latin typeface="Arial"/>
                <a:ea typeface="Arial"/>
                <a:cs typeface="Arial"/>
              </a:defRPr>
            </a:lvl7pPr>
            <a:lvl8pPr>
              <a:defRPr sz="1950" b="1">
                <a:solidFill>
                  <a:srgbClr val="087F83"/>
                </a:solidFill>
                <a:latin typeface="Arial"/>
                <a:ea typeface="Arial"/>
                <a:cs typeface="Arial"/>
              </a:defRPr>
            </a:lvl8pPr>
            <a:lvl9pPr>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17" name="body">
            <a:extLst xmlns:a="http://schemas.openxmlformats.org/drawingml/2006/main">
              <a:ext uri="{FF2B5EF4-FFF2-40B4-BE49-F238E27FC236}">
                <a16:creationId xmlns:a16="http://schemas.microsoft.com/office/drawing/2014/main" id="{FB991F5A-66A8-4694-887E-EFC5A42BC41F}"/>
              </a:ext>
            </a:extLst>
          </p:cNvPr>
          <p:cNvSpPr>
            <a:spLocks xmlns:a="http://schemas.openxmlformats.org/drawingml/2006/main" noGrp="1"/>
          </p:cNvSpPr>
          <p:nvPr/>
        </p:nvSpPr>
        <p:spPr>
          <a:xfrm xmlns:a="http://schemas.openxmlformats.org/drawingml/2006/main">
            <a:off x="1238250" y="4895850"/>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3 fragments. Each cut increases the number of pieces by one. Two cuts use 2</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H₂O molecules.</a:t>
            </a:r>
          </a:p>
        </p:txBody>
      </p:sp>
    </p:spTree>
    <p:extLst>
      <p:ext uri="{BB962C8B-B14F-4D97-AF65-F5344CB8AC3E}">
        <p14:creationId xmlns:p14="http://schemas.microsoft.com/office/powerpoint/2010/main" val="473971587"/>
      </p:ext>
    </p:extLst>
  </p:cSld>
</p:sld>
</file>

<file path=ppt/slides/slide17.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B39C6879-F0E2-4756-A6E8-CA2EECA3685C}"/>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A9086441-0186-4572-99BB-256C0BADAD45}"/>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Macromolecule reactions: review</a:t>
            </a:r>
          </a:p>
        </p:txBody>
      </p:sp>
      <p:sp>
        <p:nvSpPr>
          <p:cNvPr id="3" name="stage-footer">
            <a:extLst xmlns:a="http://schemas.openxmlformats.org/drawingml/2006/main">
              <a:ext uri="{FF2B5EF4-FFF2-40B4-BE49-F238E27FC236}">
                <a16:creationId xmlns:a16="http://schemas.microsoft.com/office/drawing/2014/main" id="{726C8DA7-EBE4-4C2C-A2A0-AACB57AF7593}"/>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REVIEW</a:t>
            </a:r>
          </a:p>
        </p:txBody>
      </p:sp>
      <p:sp>
        <p:nvSpPr>
          <p:cNvPr id="4" name="brand">
            <a:extLst xmlns:a="http://schemas.openxmlformats.org/drawingml/2006/main">
              <a:ext uri="{FF2B5EF4-FFF2-40B4-BE49-F238E27FC236}">
                <a16:creationId xmlns:a16="http://schemas.microsoft.com/office/drawing/2014/main" id="{CA5F5FD4-1729-410B-894E-BF9EA73B1658}"/>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F6D1042A-7930-4C5E-882B-8422255D2709}"/>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17</a:t>
            </a:r>
          </a:p>
        </p:txBody>
      </p:sp>
      <p:sp>
        <p:nvSpPr>
          <p:cNvPr id="13" name="term">
            <a:extLst xmlns:a="http://schemas.openxmlformats.org/drawingml/2006/main">
              <a:ext uri="{FF2B5EF4-FFF2-40B4-BE49-F238E27FC236}">
                <a16:creationId xmlns:a16="http://schemas.microsoft.com/office/drawing/2014/main" id="{21254947-9FD6-47FC-BF21-B97CB0BC4950}"/>
              </a:ext>
            </a:extLst>
          </p:cNvPr>
          <p:cNvSpPr>
            <a:spLocks xmlns:a="http://schemas.openxmlformats.org/drawingml/2006/main" noGrp="1"/>
          </p:cNvSpPr>
          <p:nvPr/>
        </p:nvSpPr>
        <p:spPr>
          <a:xfrm xmlns:a="http://schemas.openxmlformats.org/drawingml/2006/main">
            <a:off x="590550" y="200977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BUILDING MOLECULES</a:t>
            </a:r>
          </a:p>
        </p:txBody>
      </p:sp>
      <p:sp>
        <p:nvSpPr>
          <p:cNvPr id="14" name="body">
            <a:extLst xmlns:a="http://schemas.openxmlformats.org/drawingml/2006/main">
              <a:ext uri="{FF2B5EF4-FFF2-40B4-BE49-F238E27FC236}">
                <a16:creationId xmlns:a16="http://schemas.microsoft.com/office/drawing/2014/main" id="{9217BF1D-7324-4CB3-87CA-B8710C1E8056}"/>
              </a:ext>
            </a:extLst>
          </p:cNvPr>
          <p:cNvSpPr>
            <a:spLocks xmlns:a="http://schemas.openxmlformats.org/drawingml/2006/main" noGrp="1"/>
          </p:cNvSpPr>
          <p:nvPr/>
        </p:nvSpPr>
        <p:spPr>
          <a:xfrm xmlns:a="http://schemas.openxmlformats.org/drawingml/2006/main">
            <a:off x="590550" y="2447925"/>
            <a:ext cx="10715625"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Dehydration synthesis forms covalent links and releases water.</a:t>
            </a:r>
          </a:p>
        </p:txBody>
      </p:sp>
      <p:sp>
        <p:nvSpPr>
          <p:cNvPr id="15" name="term">
            <a:extLst xmlns:a="http://schemas.openxmlformats.org/drawingml/2006/main">
              <a:ext uri="{FF2B5EF4-FFF2-40B4-BE49-F238E27FC236}">
                <a16:creationId xmlns:a16="http://schemas.microsoft.com/office/drawing/2014/main" id="{B37661FE-4E54-46D0-9C0D-0FF841A6BC9A}"/>
              </a:ext>
            </a:extLst>
          </p:cNvPr>
          <p:cNvSpPr>
            <a:spLocks xmlns:a="http://schemas.openxmlformats.org/drawingml/2006/main" noGrp="1"/>
          </p:cNvSpPr>
          <p:nvPr/>
        </p:nvSpPr>
        <p:spPr>
          <a:xfrm xmlns:a="http://schemas.openxmlformats.org/drawingml/2006/main">
            <a:off x="590550" y="347662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BREAKING MOLECULES</a:t>
            </a:r>
          </a:p>
        </p:txBody>
      </p:sp>
      <p:sp>
        <p:nvSpPr>
          <p:cNvPr id="16" name="body">
            <a:extLst xmlns:a="http://schemas.openxmlformats.org/drawingml/2006/main">
              <a:ext uri="{FF2B5EF4-FFF2-40B4-BE49-F238E27FC236}">
                <a16:creationId xmlns:a16="http://schemas.microsoft.com/office/drawing/2014/main" id="{2389FD59-59DF-4ACB-A06F-8F4EF370F0EE}"/>
              </a:ext>
            </a:extLst>
          </p:cNvPr>
          <p:cNvSpPr>
            <a:spLocks xmlns:a="http://schemas.openxmlformats.org/drawingml/2006/main" noGrp="1"/>
          </p:cNvSpPr>
          <p:nvPr/>
        </p:nvSpPr>
        <p:spPr>
          <a:xfrm xmlns:a="http://schemas.openxmlformats.org/drawingml/2006/main">
            <a:off x="590550" y="3914775"/>
            <a:ext cx="1071562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defRPr sz="2250" b="0">
                <a:solidFill>
                  <a:srgbClr val="172D34"/>
                </a:solidFill>
                <a:latin typeface="Arial"/>
                <a:ea typeface="Arial"/>
                <a:cs typeface="Arial"/>
              </a:defRPr>
            </a:lvl1pPr>
            <a:lvl2pPr>
              <a:defRPr sz="2250" b="0">
                <a:solidFill>
                  <a:srgbClr val="172D34"/>
                </a:solidFill>
                <a:latin typeface="Arial"/>
                <a:ea typeface="Arial"/>
                <a:cs typeface="Arial"/>
              </a:defRPr>
            </a:lvl2pPr>
            <a:lvl3pPr>
              <a:defRPr sz="2250" b="0">
                <a:solidFill>
                  <a:srgbClr val="172D34"/>
                </a:solidFill>
                <a:latin typeface="Arial"/>
                <a:ea typeface="Arial"/>
                <a:cs typeface="Arial"/>
              </a:defRPr>
            </a:lvl3pPr>
            <a:lvl4pPr>
              <a:defRPr sz="2250" b="0">
                <a:solidFill>
                  <a:srgbClr val="172D34"/>
                </a:solidFill>
                <a:latin typeface="Arial"/>
                <a:ea typeface="Arial"/>
                <a:cs typeface="Arial"/>
              </a:defRPr>
            </a:lvl4pPr>
            <a:lvl5pPr>
              <a:defRPr sz="2250" b="0">
                <a:solidFill>
                  <a:srgbClr val="172D34"/>
                </a:solidFill>
                <a:latin typeface="Arial"/>
                <a:ea typeface="Arial"/>
                <a:cs typeface="Arial"/>
              </a:defRPr>
            </a:lvl5pPr>
            <a:lvl6pPr>
              <a:defRPr sz="2250" b="0">
                <a:solidFill>
                  <a:srgbClr val="172D34"/>
                </a:solidFill>
                <a:latin typeface="Arial"/>
                <a:ea typeface="Arial"/>
                <a:cs typeface="Arial"/>
              </a:defRPr>
            </a:lvl6pPr>
            <a:lvl7pPr>
              <a:defRPr sz="2250" b="0">
                <a:solidFill>
                  <a:srgbClr val="172D34"/>
                </a:solidFill>
                <a:latin typeface="Arial"/>
                <a:ea typeface="Arial"/>
                <a:cs typeface="Arial"/>
              </a:defRPr>
            </a:lvl7pPr>
            <a:lvl8pPr>
              <a:defRPr sz="2250" b="0">
                <a:solidFill>
                  <a:srgbClr val="172D34"/>
                </a:solidFill>
                <a:latin typeface="Arial"/>
                <a:ea typeface="Arial"/>
                <a:cs typeface="Arial"/>
              </a:defRPr>
            </a:lvl8pPr>
            <a:lvl9pPr>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Hydrolysis uses water to break covalent links. H and OH are added to the products.</a:t>
            </a:r>
          </a:p>
        </p:txBody>
      </p:sp>
      <p:sp>
        <p:nvSpPr>
          <p:cNvPr id="17" name="body">
            <a:extLst xmlns:a="http://schemas.openxmlformats.org/drawingml/2006/main">
              <a:ext uri="{FF2B5EF4-FFF2-40B4-BE49-F238E27FC236}">
                <a16:creationId xmlns:a16="http://schemas.microsoft.com/office/drawing/2014/main" id="{B4CF1142-811E-4612-AFDA-AAEA92B940E1}"/>
              </a:ext>
            </a:extLst>
          </p:cNvPr>
          <p:cNvSpPr>
            <a:spLocks xmlns:a="http://schemas.openxmlformats.org/drawingml/2006/main" noGrp="1"/>
          </p:cNvSpPr>
          <p:nvPr/>
        </p:nvSpPr>
        <p:spPr>
          <a:xfrm xmlns:a="http://schemas.openxmlformats.org/drawingml/2006/main">
            <a:off x="590550" y="5238750"/>
            <a:ext cx="1076325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416B91"/>
                </a:solidFill>
                <a:latin typeface="Arial"/>
                <a:ea typeface="Arial"/>
                <a:cs typeface="Arial"/>
              </a:defRPr>
            </a:defPPr>
            <a:lvl1pPr>
              <a:defRPr sz="2175" b="0">
                <a:solidFill>
                  <a:srgbClr val="416B91"/>
                </a:solidFill>
                <a:latin typeface="Arial"/>
                <a:ea typeface="Arial"/>
                <a:cs typeface="Arial"/>
              </a:defRPr>
            </a:lvl1pPr>
            <a:lvl2pPr>
              <a:defRPr sz="2175" b="0">
                <a:solidFill>
                  <a:srgbClr val="416B91"/>
                </a:solidFill>
                <a:latin typeface="Arial"/>
                <a:ea typeface="Arial"/>
                <a:cs typeface="Arial"/>
              </a:defRPr>
            </a:lvl2pPr>
            <a:lvl3pPr>
              <a:defRPr sz="2175" b="0">
                <a:solidFill>
                  <a:srgbClr val="416B91"/>
                </a:solidFill>
                <a:latin typeface="Arial"/>
                <a:ea typeface="Arial"/>
                <a:cs typeface="Arial"/>
              </a:defRPr>
            </a:lvl3pPr>
            <a:lvl4pPr>
              <a:defRPr sz="2175" b="0">
                <a:solidFill>
                  <a:srgbClr val="416B91"/>
                </a:solidFill>
                <a:latin typeface="Arial"/>
                <a:ea typeface="Arial"/>
                <a:cs typeface="Arial"/>
              </a:defRPr>
            </a:lvl4pPr>
            <a:lvl5pPr>
              <a:defRPr sz="2175" b="0">
                <a:solidFill>
                  <a:srgbClr val="416B91"/>
                </a:solidFill>
                <a:latin typeface="Arial"/>
                <a:ea typeface="Arial"/>
                <a:cs typeface="Arial"/>
              </a:defRPr>
            </a:lvl5pPr>
            <a:lvl6pPr>
              <a:defRPr sz="2175" b="0">
                <a:solidFill>
                  <a:srgbClr val="416B91"/>
                </a:solidFill>
                <a:latin typeface="Arial"/>
                <a:ea typeface="Arial"/>
                <a:cs typeface="Arial"/>
              </a:defRPr>
            </a:lvl6pPr>
            <a:lvl7pPr>
              <a:defRPr sz="2175" b="0">
                <a:solidFill>
                  <a:srgbClr val="416B91"/>
                </a:solidFill>
                <a:latin typeface="Arial"/>
                <a:ea typeface="Arial"/>
                <a:cs typeface="Arial"/>
              </a:defRPr>
            </a:lvl7pPr>
            <a:lvl8pPr>
              <a:defRPr sz="2175" b="0">
                <a:solidFill>
                  <a:srgbClr val="416B91"/>
                </a:solidFill>
                <a:latin typeface="Arial"/>
                <a:ea typeface="Arial"/>
                <a:cs typeface="Arial"/>
              </a:defRPr>
            </a:lvl8pPr>
            <a:lvl9pPr>
              <a:defRPr sz="2175" b="0">
                <a:solidFill>
                  <a:srgbClr val="416B91"/>
                </a:solidFill>
                <a:latin typeface="Arial"/>
                <a:ea typeface="Arial"/>
                <a:cs typeface="Arial"/>
              </a:defRPr>
            </a:lvl9pPr>
          </a:lstStyle>
          <a:p xmlns:a="http://schemas.openxmlformats.org/drawingml/2006/main">
            <a:pPr>
              <a:lnSpc>
                <a:spcPct val="112000"/>
              </a:lnSpc>
              <a:buNone/>
              <a:defRPr sz="2175" b="0">
                <a:solidFill>
                  <a:srgbClr val="416B91"/>
                </a:solidFill>
                <a:latin typeface="Arial"/>
                <a:ea typeface="Arial"/>
                <a:cs typeface="Arial"/>
              </a:defRPr>
            </a:pPr>
            <a:r>
              <a:rPr sz="2175" b="0">
                <a:solidFill>
                  <a:srgbClr val="416B91"/>
                </a:solidFill>
                <a:latin typeface="Arial"/>
                <a:ea typeface="Arial"/>
                <a:cs typeface="Arial"/>
              </a:rPr>
              <a:t>Many linked monomers form a polymer.</a:t>
            </a:r>
          </a:p>
          <a:p xmlns:a="http://schemas.openxmlformats.org/drawingml/2006/main">
            <a:pPr>
              <a:lnSpc>
                <a:spcPct val="112000"/>
              </a:lnSpc>
              <a:buNone/>
              <a:defRPr sz="2175" b="0">
                <a:solidFill>
                  <a:srgbClr val="416B91"/>
                </a:solidFill>
                <a:latin typeface="Arial"/>
                <a:ea typeface="Arial"/>
                <a:cs typeface="Arial"/>
              </a:defRPr>
            </a:pPr>
            <a:r>
              <a:rPr sz="2175" b="0">
                <a:solidFill>
                  <a:srgbClr val="416B91"/>
                </a:solidFill>
                <a:latin typeface="Arial"/>
                <a:ea typeface="Arial"/>
                <a:cs typeface="Arial"/>
              </a:rPr>
              <a:t>Track covalent bonds, water and the reaction direction.</a:t>
            </a:r>
          </a:p>
        </p:txBody>
      </p:sp>
    </p:spTree>
    <p:extLst>
      <p:ext uri="{BB962C8B-B14F-4D97-AF65-F5344CB8AC3E}">
        <p14:creationId xmlns:p14="http://schemas.microsoft.com/office/powerpoint/2010/main" val="1227384437"/>
      </p:ext>
    </p:extLst>
  </p:cSld>
</p:sld>
</file>

<file path=ppt/slides/slide18.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67BDE871-B37B-4C53-A7C8-FC00A9BBB34A}"/>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1.3</a:t>
            </a:r>
          </a:p>
        </p:txBody>
      </p:sp>
      <p:sp>
        <p:nvSpPr>
          <p:cNvPr id="2" name="slide-title">
            <a:extLst xmlns:a="http://schemas.openxmlformats.org/drawingml/2006/main">
              <a:ext uri="{FF2B5EF4-FFF2-40B4-BE49-F238E27FC236}">
                <a16:creationId xmlns:a16="http://schemas.microsoft.com/office/drawing/2014/main" id="{AED45BEA-261A-406C-8902-51F80C1F83B7}"/>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Sources and lesson scope</a:t>
            </a:r>
          </a:p>
        </p:txBody>
      </p:sp>
      <p:sp>
        <p:nvSpPr>
          <p:cNvPr id="3" name="stage-footer">
            <a:extLst xmlns:a="http://schemas.openxmlformats.org/drawingml/2006/main">
              <a:ext uri="{FF2B5EF4-FFF2-40B4-BE49-F238E27FC236}">
                <a16:creationId xmlns:a16="http://schemas.microsoft.com/office/drawing/2014/main" id="{F5E47C46-6BA8-489D-9967-EE687CA42069}"/>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SOURCES</a:t>
            </a:r>
          </a:p>
        </p:txBody>
      </p:sp>
      <p:sp>
        <p:nvSpPr>
          <p:cNvPr id="4" name="brand">
            <a:extLst xmlns:a="http://schemas.openxmlformats.org/drawingml/2006/main">
              <a:ext uri="{FF2B5EF4-FFF2-40B4-BE49-F238E27FC236}">
                <a16:creationId xmlns:a16="http://schemas.microsoft.com/office/drawing/2014/main" id="{6A4A5398-ED65-4D5F-B6BF-2791F96F382D}"/>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81358DE8-A3E6-44EE-935F-98BA677FD4F3}"/>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18</a:t>
            </a:r>
          </a:p>
        </p:txBody>
      </p:sp>
      <p:sp>
        <p:nvSpPr>
          <p:cNvPr id="13" name="term">
            <a:extLst xmlns:a="http://schemas.openxmlformats.org/drawingml/2006/main">
              <a:ext uri="{FF2B5EF4-FFF2-40B4-BE49-F238E27FC236}">
                <a16:creationId xmlns:a16="http://schemas.microsoft.com/office/drawing/2014/main" id="{4F87ABFE-FC68-4325-A215-B4AB97C3AC67}"/>
              </a:ext>
            </a:extLst>
          </p:cNvPr>
          <p:cNvSpPr>
            <a:spLocks xmlns:a="http://schemas.openxmlformats.org/drawingml/2006/main" noGrp="1"/>
          </p:cNvSpPr>
          <p:nvPr/>
        </p:nvSpPr>
        <p:spPr>
          <a:xfrm xmlns:a="http://schemas.openxmlformats.org/drawingml/2006/main">
            <a:off x="590550" y="2009775"/>
            <a:ext cx="1076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COLLEGE BOARD</a:t>
            </a:r>
          </a:p>
        </p:txBody>
      </p:sp>
      <p:sp>
        <p:nvSpPr>
          <p:cNvPr id="14" name="body">
            <a:extLst xmlns:a="http://schemas.openxmlformats.org/drawingml/2006/main">
              <a:ext uri="{FF2B5EF4-FFF2-40B4-BE49-F238E27FC236}">
                <a16:creationId xmlns:a16="http://schemas.microsoft.com/office/drawing/2014/main" id="{FC7240F7-A3D2-4634-9B30-AE2EA8F8E10B}"/>
              </a:ext>
            </a:extLst>
          </p:cNvPr>
          <p:cNvSpPr>
            <a:spLocks xmlns:a="http://schemas.openxmlformats.org/drawingml/2006/main" noGrp="1"/>
          </p:cNvSpPr>
          <p:nvPr/>
        </p:nvSpPr>
        <p:spPr>
          <a:xfrm xmlns:a="http://schemas.openxmlformats.org/drawingml/2006/main">
            <a:off x="590550" y="2447925"/>
            <a:ext cx="10763250" cy="6949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172D34"/>
                </a:solidFill>
                <a:latin typeface="Arial"/>
                <a:ea typeface="Arial"/>
                <a:cs typeface="Arial"/>
              </a:defRPr>
            </a:defPPr>
            <a:lvl1pPr>
              <a:defRPr sz="2100" b="0">
                <a:solidFill>
                  <a:srgbClr val="172D34"/>
                </a:solidFill>
                <a:latin typeface="Arial"/>
                <a:ea typeface="Arial"/>
                <a:cs typeface="Arial"/>
              </a:defRPr>
            </a:lvl1pPr>
            <a:lvl2pPr>
              <a:defRPr sz="2100" b="0">
                <a:solidFill>
                  <a:srgbClr val="172D34"/>
                </a:solidFill>
                <a:latin typeface="Arial"/>
                <a:ea typeface="Arial"/>
                <a:cs typeface="Arial"/>
              </a:defRPr>
            </a:lvl2pPr>
            <a:lvl3pPr>
              <a:defRPr sz="2100" b="0">
                <a:solidFill>
                  <a:srgbClr val="172D34"/>
                </a:solidFill>
                <a:latin typeface="Arial"/>
                <a:ea typeface="Arial"/>
                <a:cs typeface="Arial"/>
              </a:defRPr>
            </a:lvl3pPr>
            <a:lvl4pPr>
              <a:defRPr sz="2100" b="0">
                <a:solidFill>
                  <a:srgbClr val="172D34"/>
                </a:solidFill>
                <a:latin typeface="Arial"/>
                <a:ea typeface="Arial"/>
                <a:cs typeface="Arial"/>
              </a:defRPr>
            </a:lvl4pPr>
            <a:lvl5pPr>
              <a:defRPr sz="2100" b="0">
                <a:solidFill>
                  <a:srgbClr val="172D34"/>
                </a:solidFill>
                <a:latin typeface="Arial"/>
                <a:ea typeface="Arial"/>
                <a:cs typeface="Arial"/>
              </a:defRPr>
            </a:lvl5pPr>
            <a:lvl6pPr>
              <a:defRPr sz="2100" b="0">
                <a:solidFill>
                  <a:srgbClr val="172D34"/>
                </a:solidFill>
                <a:latin typeface="Arial"/>
                <a:ea typeface="Arial"/>
                <a:cs typeface="Arial"/>
              </a:defRPr>
            </a:lvl6pPr>
            <a:lvl7pPr>
              <a:defRPr sz="2100" b="0">
                <a:solidFill>
                  <a:srgbClr val="172D34"/>
                </a:solidFill>
                <a:latin typeface="Arial"/>
                <a:ea typeface="Arial"/>
                <a:cs typeface="Arial"/>
              </a:defRPr>
            </a:lvl7pPr>
            <a:lvl8pPr>
              <a:defRPr sz="2100" b="0">
                <a:solidFill>
                  <a:srgbClr val="172D34"/>
                </a:solidFill>
                <a:latin typeface="Arial"/>
                <a:ea typeface="Arial"/>
                <a:cs typeface="Arial"/>
              </a:defRPr>
            </a:lvl8pPr>
            <a:lvl9pPr>
              <a:defRPr sz="2100" b="0">
                <a:solidFill>
                  <a:srgbClr val="172D34"/>
                </a:solidFill>
                <a:latin typeface="Arial"/>
                <a:ea typeface="Arial"/>
                <a:cs typeface="Arial"/>
              </a:defRPr>
            </a:lvl9pPr>
          </a:lstStyle>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AP Biology Course and Exam Description, effective Fall 2025. Topic 1.3, printed p.34. LO</a:t>
            </a:r>
          </a:p>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1.3.A and EK 1.3.A.1–1.3.A.2.</a:t>
            </a:r>
          </a:p>
        </p:txBody>
      </p:sp>
      <p:sp>
        <p:nvSpPr>
          <p:cNvPr id="15" name="term">
            <a:extLst xmlns:a="http://schemas.openxmlformats.org/drawingml/2006/main">
              <a:ext uri="{FF2B5EF4-FFF2-40B4-BE49-F238E27FC236}">
                <a16:creationId xmlns:a16="http://schemas.microsoft.com/office/drawing/2014/main" id="{8022F933-D20B-45FB-8841-9325F5B08A5D}"/>
              </a:ext>
            </a:extLst>
          </p:cNvPr>
          <p:cNvSpPr>
            <a:spLocks xmlns:a="http://schemas.openxmlformats.org/drawingml/2006/main" noGrp="1"/>
          </p:cNvSpPr>
          <p:nvPr/>
        </p:nvSpPr>
        <p:spPr>
          <a:xfrm xmlns:a="http://schemas.openxmlformats.org/drawingml/2006/main">
            <a:off x="590550" y="3600450"/>
            <a:ext cx="1076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OPENSTAX</a:t>
            </a:r>
          </a:p>
        </p:txBody>
      </p:sp>
      <p:sp>
        <p:nvSpPr>
          <p:cNvPr id="16" name="body">
            <a:extLst xmlns:a="http://schemas.openxmlformats.org/drawingml/2006/main">
              <a:ext uri="{FF2B5EF4-FFF2-40B4-BE49-F238E27FC236}">
                <a16:creationId xmlns:a16="http://schemas.microsoft.com/office/drawing/2014/main" id="{3537D035-D262-4271-915C-1DD8A8F484C7}"/>
              </a:ext>
            </a:extLst>
          </p:cNvPr>
          <p:cNvSpPr>
            <a:spLocks xmlns:a="http://schemas.openxmlformats.org/drawingml/2006/main" noGrp="1"/>
          </p:cNvSpPr>
          <p:nvPr/>
        </p:nvSpPr>
        <p:spPr>
          <a:xfrm xmlns:a="http://schemas.openxmlformats.org/drawingml/2006/main">
            <a:off x="590550" y="4038600"/>
            <a:ext cx="10763250" cy="6949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172D34"/>
                </a:solidFill>
                <a:latin typeface="Arial"/>
                <a:ea typeface="Arial"/>
                <a:cs typeface="Arial"/>
              </a:defRPr>
            </a:defPPr>
            <a:lvl1pPr>
              <a:defRPr sz="2100" b="0">
                <a:solidFill>
                  <a:srgbClr val="172D34"/>
                </a:solidFill>
                <a:latin typeface="Arial"/>
                <a:ea typeface="Arial"/>
                <a:cs typeface="Arial"/>
              </a:defRPr>
            </a:lvl1pPr>
            <a:lvl2pPr>
              <a:defRPr sz="2100" b="0">
                <a:solidFill>
                  <a:srgbClr val="172D34"/>
                </a:solidFill>
                <a:latin typeface="Arial"/>
                <a:ea typeface="Arial"/>
                <a:cs typeface="Arial"/>
              </a:defRPr>
            </a:lvl2pPr>
            <a:lvl3pPr>
              <a:defRPr sz="2100" b="0">
                <a:solidFill>
                  <a:srgbClr val="172D34"/>
                </a:solidFill>
                <a:latin typeface="Arial"/>
                <a:ea typeface="Arial"/>
                <a:cs typeface="Arial"/>
              </a:defRPr>
            </a:lvl3pPr>
            <a:lvl4pPr>
              <a:defRPr sz="2100" b="0">
                <a:solidFill>
                  <a:srgbClr val="172D34"/>
                </a:solidFill>
                <a:latin typeface="Arial"/>
                <a:ea typeface="Arial"/>
                <a:cs typeface="Arial"/>
              </a:defRPr>
            </a:lvl4pPr>
            <a:lvl5pPr>
              <a:defRPr sz="2100" b="0">
                <a:solidFill>
                  <a:srgbClr val="172D34"/>
                </a:solidFill>
                <a:latin typeface="Arial"/>
                <a:ea typeface="Arial"/>
                <a:cs typeface="Arial"/>
              </a:defRPr>
            </a:lvl5pPr>
            <a:lvl6pPr>
              <a:defRPr sz="2100" b="0">
                <a:solidFill>
                  <a:srgbClr val="172D34"/>
                </a:solidFill>
                <a:latin typeface="Arial"/>
                <a:ea typeface="Arial"/>
                <a:cs typeface="Arial"/>
              </a:defRPr>
            </a:lvl6pPr>
            <a:lvl7pPr>
              <a:defRPr sz="2100" b="0">
                <a:solidFill>
                  <a:srgbClr val="172D34"/>
                </a:solidFill>
                <a:latin typeface="Arial"/>
                <a:ea typeface="Arial"/>
                <a:cs typeface="Arial"/>
              </a:defRPr>
            </a:lvl7pPr>
            <a:lvl8pPr>
              <a:defRPr sz="2100" b="0">
                <a:solidFill>
                  <a:srgbClr val="172D34"/>
                </a:solidFill>
                <a:latin typeface="Arial"/>
                <a:ea typeface="Arial"/>
                <a:cs typeface="Arial"/>
              </a:defRPr>
            </a:lvl8pPr>
            <a:lvl9pPr>
              <a:defRPr sz="2100" b="0">
                <a:solidFill>
                  <a:srgbClr val="172D34"/>
                </a:solidFill>
                <a:latin typeface="Arial"/>
                <a:ea typeface="Arial"/>
                <a:cs typeface="Arial"/>
              </a:defRPr>
            </a:lvl9pPr>
          </a:lstStyle>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Biology 2e, Chapter 3 introduction and section 3.1. Figures 3.1–3.3. Links and image</a:t>
            </a:r>
          </a:p>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credits are in the slide notes.</a:t>
            </a:r>
          </a:p>
        </p:txBody>
      </p:sp>
      <p:sp>
        <p:nvSpPr>
          <p:cNvPr id="17" name="body">
            <a:extLst xmlns:a="http://schemas.openxmlformats.org/drawingml/2006/main">
              <a:ext uri="{FF2B5EF4-FFF2-40B4-BE49-F238E27FC236}">
                <a16:creationId xmlns:a16="http://schemas.microsoft.com/office/drawing/2014/main" id="{E712BF29-862C-4BDB-83B6-1B2CF707300C}"/>
              </a:ext>
            </a:extLst>
          </p:cNvPr>
          <p:cNvSpPr>
            <a:spLocks xmlns:a="http://schemas.openxmlformats.org/drawingml/2006/main" noGrp="1"/>
          </p:cNvSpPr>
          <p:nvPr/>
        </p:nvSpPr>
        <p:spPr>
          <a:xfrm xmlns:a="http://schemas.openxmlformats.org/drawingml/2006/main">
            <a:off x="590550" y="5257800"/>
            <a:ext cx="10763250" cy="6949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416B91"/>
                </a:solidFill>
                <a:latin typeface="Arial"/>
                <a:ea typeface="Arial"/>
                <a:cs typeface="Arial"/>
              </a:defRPr>
            </a:defPPr>
            <a:lvl1pPr>
              <a:defRPr sz="2100" b="0">
                <a:solidFill>
                  <a:srgbClr val="416B91"/>
                </a:solidFill>
                <a:latin typeface="Arial"/>
                <a:ea typeface="Arial"/>
                <a:cs typeface="Arial"/>
              </a:defRPr>
            </a:lvl1pPr>
            <a:lvl2pPr>
              <a:defRPr sz="2100" b="0">
                <a:solidFill>
                  <a:srgbClr val="416B91"/>
                </a:solidFill>
                <a:latin typeface="Arial"/>
                <a:ea typeface="Arial"/>
                <a:cs typeface="Arial"/>
              </a:defRPr>
            </a:lvl2pPr>
            <a:lvl3pPr>
              <a:defRPr sz="2100" b="0">
                <a:solidFill>
                  <a:srgbClr val="416B91"/>
                </a:solidFill>
                <a:latin typeface="Arial"/>
                <a:ea typeface="Arial"/>
                <a:cs typeface="Arial"/>
              </a:defRPr>
            </a:lvl3pPr>
            <a:lvl4pPr>
              <a:defRPr sz="2100" b="0">
                <a:solidFill>
                  <a:srgbClr val="416B91"/>
                </a:solidFill>
                <a:latin typeface="Arial"/>
                <a:ea typeface="Arial"/>
                <a:cs typeface="Arial"/>
              </a:defRPr>
            </a:lvl4pPr>
            <a:lvl5pPr>
              <a:defRPr sz="2100" b="0">
                <a:solidFill>
                  <a:srgbClr val="416B91"/>
                </a:solidFill>
                <a:latin typeface="Arial"/>
                <a:ea typeface="Arial"/>
                <a:cs typeface="Arial"/>
              </a:defRPr>
            </a:lvl5pPr>
            <a:lvl6pPr>
              <a:defRPr sz="2100" b="0">
                <a:solidFill>
                  <a:srgbClr val="416B91"/>
                </a:solidFill>
                <a:latin typeface="Arial"/>
                <a:ea typeface="Arial"/>
                <a:cs typeface="Arial"/>
              </a:defRPr>
            </a:lvl6pPr>
            <a:lvl7pPr>
              <a:defRPr sz="2100" b="0">
                <a:solidFill>
                  <a:srgbClr val="416B91"/>
                </a:solidFill>
                <a:latin typeface="Arial"/>
                <a:ea typeface="Arial"/>
                <a:cs typeface="Arial"/>
              </a:defRPr>
            </a:lvl7pPr>
            <a:lvl8pPr>
              <a:defRPr sz="2100" b="0">
                <a:solidFill>
                  <a:srgbClr val="416B91"/>
                </a:solidFill>
                <a:latin typeface="Arial"/>
                <a:ea typeface="Arial"/>
                <a:cs typeface="Arial"/>
              </a:defRPr>
            </a:lvl8pPr>
            <a:lvl9pPr>
              <a:defRPr sz="2100" b="0">
                <a:solidFill>
                  <a:srgbClr val="416B91"/>
                </a:solidFill>
                <a:latin typeface="Arial"/>
                <a:ea typeface="Arial"/>
                <a:cs typeface="Arial"/>
              </a:defRPr>
            </a:lvl9pPr>
          </a:lstStyle>
          <a:p xmlns:a="http://schemas.openxmlformats.org/drawingml/2006/main">
            <a:pPr>
              <a:lnSpc>
                <a:spcPct val="112000"/>
              </a:lnSpc>
              <a:buNone/>
              <a:defRPr sz="2100" b="0">
                <a:solidFill>
                  <a:srgbClr val="416B91"/>
                </a:solidFill>
                <a:latin typeface="Arial"/>
                <a:ea typeface="Arial"/>
                <a:cs typeface="Arial"/>
              </a:defRPr>
            </a:pPr>
            <a:r>
              <a:rPr sz="2100" b="0">
                <a:solidFill>
                  <a:srgbClr val="416B91"/>
                </a:solidFill>
                <a:latin typeface="Arial"/>
                <a:ea typeface="Arial"/>
                <a:cs typeface="Arial"/>
              </a:rPr>
              <a:t>Scope: building and breaking biological molecules.</a:t>
            </a:r>
          </a:p>
          <a:p xmlns:a="http://schemas.openxmlformats.org/drawingml/2006/main">
            <a:pPr>
              <a:lnSpc>
                <a:spcPct val="112000"/>
              </a:lnSpc>
              <a:buNone/>
              <a:defRPr sz="2100" b="0">
                <a:solidFill>
                  <a:srgbClr val="416B91"/>
                </a:solidFill>
                <a:latin typeface="Arial"/>
                <a:ea typeface="Arial"/>
                <a:cs typeface="Arial"/>
              </a:defRPr>
            </a:pPr>
            <a:r>
              <a:rPr sz="2100" b="0">
                <a:solidFill>
                  <a:srgbClr val="416B91"/>
                </a:solidFill>
                <a:latin typeface="Arial"/>
                <a:ea typeface="Arial"/>
                <a:cs typeface="Arial"/>
              </a:rPr>
              <a:t>Next: Topic 1.4, Carbohydrates.</a:t>
            </a:r>
          </a:p>
        </p:txBody>
      </p:sp>
    </p:spTree>
    <p:extLst>
      <p:ext uri="{BB962C8B-B14F-4D97-AF65-F5344CB8AC3E}">
        <p14:creationId xmlns:p14="http://schemas.microsoft.com/office/powerpoint/2010/main" val="53696872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2026-10-20T03:01:35.8540000Z</dcterms:created>
  <dcterms:modified xsi:type="dcterms:W3CDTF">2026-10-20T03:01:35.8540000Z</dcterms:modified>
</coreProperties>
</file>