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92fbf11ac6d4346" /><Relationship Type="http://schemas.openxmlformats.org/officeDocument/2006/relationships/extended-properties" Target="/docProps/app.xml" Id="Rec66ae11eeb84331" /><Relationship Type="http://schemas.openxmlformats.org/officeDocument/2006/relationships/officeDocument" Target="/ppt/presentation.xml" Id="R306b184f5fcc47ac" /></Relationships>
</file>

<file path=ppt/presentation.xml><?xml version="1.0" encoding="utf-8"?>
<p:presentation xmlns:p="http://schemas.openxmlformats.org/presentationml/2006/main">
  <p:sldMasterIdLst>
    <p:sldMasterId xmlns:r="http://schemas.openxmlformats.org/officeDocument/2006/relationships" id="2147483648" r:id="R7127808e16d4471b"/>
  </p:sldMasterIdLst>
  <p:notesMasterIdLst>
    <p:notesMasterId xmlns:r="http://schemas.openxmlformats.org/officeDocument/2006/relationships" r:id="R817f30bd9b4c462f"/>
  </p:notesMasterIdLst>
  <p:sldIdLst>
    <p:sldId xmlns:r="http://schemas.openxmlformats.org/officeDocument/2006/relationships" id="256" r:id="Rc5c0f905fe014e3b"/>
    <p:sldId xmlns:r="http://schemas.openxmlformats.org/officeDocument/2006/relationships" id="257" r:id="R8d45085f230a4da0"/>
    <p:sldId xmlns:r="http://schemas.openxmlformats.org/officeDocument/2006/relationships" id="258" r:id="Rd3b5efa466a64503"/>
    <p:sldId xmlns:r="http://schemas.openxmlformats.org/officeDocument/2006/relationships" id="259" r:id="R759d3082445740df"/>
    <p:sldId xmlns:r="http://schemas.openxmlformats.org/officeDocument/2006/relationships" id="260" r:id="R0635a53d48264906"/>
    <p:sldId xmlns:r="http://schemas.openxmlformats.org/officeDocument/2006/relationships" id="261" r:id="Rdfe7d3ee2af94112"/>
    <p:sldId xmlns:r="http://schemas.openxmlformats.org/officeDocument/2006/relationships" id="262" r:id="R1a3ab170d3e343d2"/>
    <p:sldId xmlns:r="http://schemas.openxmlformats.org/officeDocument/2006/relationships" id="263" r:id="Rbd27fbd88b8b4d45"/>
    <p:sldId xmlns:r="http://schemas.openxmlformats.org/officeDocument/2006/relationships" id="264" r:id="Rc96f2b8c86c947f4"/>
    <p:sldId xmlns:r="http://schemas.openxmlformats.org/officeDocument/2006/relationships" id="265" r:id="Rdcbacf9174274601"/>
    <p:sldId xmlns:r="http://schemas.openxmlformats.org/officeDocument/2006/relationships" id="266" r:id="Rafb3ad7e020c4515"/>
    <p:sldId xmlns:r="http://schemas.openxmlformats.org/officeDocument/2006/relationships" id="267" r:id="Ra52a4f59398e4875"/>
    <p:sldId xmlns:r="http://schemas.openxmlformats.org/officeDocument/2006/relationships" id="268" r:id="Rcc922fc1e4bf4b8c"/>
    <p:sldId xmlns:r="http://schemas.openxmlformats.org/officeDocument/2006/relationships" id="269" r:id="R1168c1b77a984266"/>
    <p:sldId xmlns:r="http://schemas.openxmlformats.org/officeDocument/2006/relationships" id="270" r:id="R767595dbc7d4403f"/>
    <p:sldId xmlns:r="http://schemas.openxmlformats.org/officeDocument/2006/relationships" id="271" r:id="R8676702bde954858"/>
    <p:sldId xmlns:r="http://schemas.openxmlformats.org/officeDocument/2006/relationships" id="272" r:id="Re3f0742fadfa46d7"/>
    <p:sldId xmlns:r="http://schemas.openxmlformats.org/officeDocument/2006/relationships" id="273" r:id="R2aaadf0f25544e97"/>
    <p:sldId xmlns:r="http://schemas.openxmlformats.org/officeDocument/2006/relationships" id="274" r:id="Rbdd37d957a534b8d"/>
    <p:sldId xmlns:r="http://schemas.openxmlformats.org/officeDocument/2006/relationships" id="275" r:id="R7c492888d4d048e4"/>
    <p:sldId xmlns:r="http://schemas.openxmlformats.org/officeDocument/2006/relationships" id="276" r:id="R089df0d3ccad44d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921aece150b4553" /><Relationship Type="http://schemas.openxmlformats.org/officeDocument/2006/relationships/slideMaster" Target="/ppt/slideMasters/slideMaster1.xml" Id="R7127808e16d4471b" /><Relationship Type="http://schemas.openxmlformats.org/officeDocument/2006/relationships/notesMaster" Target="/ppt/notesMasters/notesMaster1.xml" Id="R817f30bd9b4c462f" /><Relationship Type="http://schemas.openxmlformats.org/officeDocument/2006/relationships/presProps" Target="/ppt/presProps.xml" Id="R20a03b1177184f26" /><Relationship Type="http://schemas.openxmlformats.org/officeDocument/2006/relationships/tableStyles" Target="/ppt/tableStyles.xml" Id="R1282fe62fedf42df" /><Relationship Type="http://schemas.openxmlformats.org/officeDocument/2006/relationships/slide" Target="/ppt/slides/slide1.xml" Id="Rc5c0f905fe014e3b" /><Relationship Type="http://schemas.openxmlformats.org/officeDocument/2006/relationships/slide" Target="/ppt/slides/slide2.xml" Id="R8d45085f230a4da0" /><Relationship Type="http://schemas.openxmlformats.org/officeDocument/2006/relationships/slide" Target="/ppt/slides/slide3.xml" Id="Rd3b5efa466a64503" /><Relationship Type="http://schemas.openxmlformats.org/officeDocument/2006/relationships/slide" Target="/ppt/slides/slide4.xml" Id="R759d3082445740df" /><Relationship Type="http://schemas.openxmlformats.org/officeDocument/2006/relationships/slide" Target="/ppt/slides/slide5.xml" Id="R0635a53d48264906" /><Relationship Type="http://schemas.openxmlformats.org/officeDocument/2006/relationships/slide" Target="/ppt/slides/slide6.xml" Id="Rdfe7d3ee2af94112" /><Relationship Type="http://schemas.openxmlformats.org/officeDocument/2006/relationships/slide" Target="/ppt/slides/slide7.xml" Id="R1a3ab170d3e343d2" /><Relationship Type="http://schemas.openxmlformats.org/officeDocument/2006/relationships/slide" Target="/ppt/slides/slide8.xml" Id="Rbd27fbd88b8b4d45" /><Relationship Type="http://schemas.openxmlformats.org/officeDocument/2006/relationships/slide" Target="/ppt/slides/slide9.xml" Id="Rc96f2b8c86c947f4" /><Relationship Type="http://schemas.openxmlformats.org/officeDocument/2006/relationships/slide" Target="/ppt/slides/slide10.xml" Id="Rdcbacf9174274601" /><Relationship Type="http://schemas.openxmlformats.org/officeDocument/2006/relationships/slide" Target="/ppt/slides/slide11.xml" Id="Rafb3ad7e020c4515" /><Relationship Type="http://schemas.openxmlformats.org/officeDocument/2006/relationships/slide" Target="/ppt/slides/slide12.xml" Id="Ra52a4f59398e4875" /><Relationship Type="http://schemas.openxmlformats.org/officeDocument/2006/relationships/slide" Target="/ppt/slides/slide13.xml" Id="Rcc922fc1e4bf4b8c" /><Relationship Type="http://schemas.openxmlformats.org/officeDocument/2006/relationships/slide" Target="/ppt/slides/slide14.xml" Id="R1168c1b77a984266" /><Relationship Type="http://schemas.openxmlformats.org/officeDocument/2006/relationships/slide" Target="/ppt/slides/slide15.xml" Id="R767595dbc7d4403f" /><Relationship Type="http://schemas.openxmlformats.org/officeDocument/2006/relationships/slide" Target="/ppt/slides/slide16.xml" Id="R8676702bde954858" /><Relationship Type="http://schemas.openxmlformats.org/officeDocument/2006/relationships/slide" Target="/ppt/slides/slide17.xml" Id="Re3f0742fadfa46d7" /><Relationship Type="http://schemas.openxmlformats.org/officeDocument/2006/relationships/slide" Target="/ppt/slides/slide18.xml" Id="R2aaadf0f25544e97" /><Relationship Type="http://schemas.openxmlformats.org/officeDocument/2006/relationships/slide" Target="/ppt/slides/slide19.xml" Id="Rbdd37d957a534b8d" /><Relationship Type="http://schemas.openxmlformats.org/officeDocument/2006/relationships/slide" Target="/ppt/slides/slide20.xml" Id="R7c492888d4d048e4" /><Relationship Type="http://schemas.openxmlformats.org/officeDocument/2006/relationships/slide" Target="/ppt/slides/slide21.xml" Id="R089df0d3ccad44d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d481e272422469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bfbc15e47074f4a" /><Relationship Type="http://schemas.openxmlformats.org/officeDocument/2006/relationships/notesMaster" Target="/ppt/notesMasters/notesMaster1.xml" Id="Ra48501e964274586" /></Relationships>
</file>

<file path=ppt/notesSlides/_rels/notesSlide2.xml.rels>&#65279;<?xml version="1.0" encoding="utf-8"?><Relationships xmlns="http://schemas.openxmlformats.org/package/2006/relationships"><Relationship Type="http://schemas.openxmlformats.org/officeDocument/2006/relationships/slide" Target="/ppt/slides/slide2.xml" Id="Rcd299926b61e4549" /><Relationship Type="http://schemas.openxmlformats.org/officeDocument/2006/relationships/notesMaster" Target="/ppt/notesMasters/notesMaster1.xml" Id="R179b744a38914eee" /></Relationships>
</file>

<file path=ppt/notesSlides/_rels/notesSlide3.xml.rels>&#65279;<?xml version="1.0" encoding="utf-8"?><Relationships xmlns="http://schemas.openxmlformats.org/package/2006/relationships"><Relationship Type="http://schemas.openxmlformats.org/officeDocument/2006/relationships/slide" Target="/ppt/slides/slide3.xml" Id="Rcbfae5e233494464" /><Relationship Type="http://schemas.openxmlformats.org/officeDocument/2006/relationships/notesMaster" Target="/ppt/notesMasters/notesMaster1.xml" Id="Ra827d124bc394cca" /></Relationships>
</file>

<file path=ppt/notesSlides/_rels/notesSlide4.xml.rels>&#65279;<?xml version="1.0" encoding="utf-8"?><Relationships xmlns="http://schemas.openxmlformats.org/package/2006/relationships"><Relationship Type="http://schemas.openxmlformats.org/officeDocument/2006/relationships/slide" Target="/ppt/slides/slide4.xml" Id="Rf7ac42317f254c08" /><Relationship Type="http://schemas.openxmlformats.org/officeDocument/2006/relationships/notesMaster" Target="/ppt/notesMasters/notesMaster1.xml" Id="R951353a348bd4069" /></Relationships>
</file>

<file path=ppt/notesSlides/_rels/notesSlide5.xml.rels>&#65279;<?xml version="1.0" encoding="utf-8"?><Relationships xmlns="http://schemas.openxmlformats.org/package/2006/relationships"><Relationship Type="http://schemas.openxmlformats.org/officeDocument/2006/relationships/slide" Target="/ppt/slides/slide5.xml" Id="R69e29b7a518f46d6" /><Relationship Type="http://schemas.openxmlformats.org/officeDocument/2006/relationships/notesMaster" Target="/ppt/notesMasters/notesMaster1.xml" Id="R1af1bebd4c75452d" /></Relationships>
</file>

<file path=ppt/notesSlides/_rels/notesSlide6.xml.rels>&#65279;<?xml version="1.0" encoding="utf-8"?><Relationships xmlns="http://schemas.openxmlformats.org/package/2006/relationships"><Relationship Type="http://schemas.openxmlformats.org/officeDocument/2006/relationships/slide" Target="/ppt/slides/slide6.xml" Id="R1659140acbb64fb4" /><Relationship Type="http://schemas.openxmlformats.org/officeDocument/2006/relationships/notesMaster" Target="/ppt/notesMasters/notesMaster1.xml" Id="Rbac51e00f0534121" /></Relationships>
</file>

<file path=ppt/notesSlides/_rels/notesSlide7.xml.rels>&#65279;<?xml version="1.0" encoding="utf-8"?><Relationships xmlns="http://schemas.openxmlformats.org/package/2006/relationships"><Relationship Type="http://schemas.openxmlformats.org/officeDocument/2006/relationships/slide" Target="/ppt/slides/slide7.xml" Id="R1692e86303694c5e" /><Relationship Type="http://schemas.openxmlformats.org/officeDocument/2006/relationships/notesMaster" Target="/ppt/notesMasters/notesMaster1.xml" Id="R6fc9e0e878144b6e" /></Relationships>
</file>

<file path=ppt/notesSlides/_rels/notesSlide8.xml.rels>&#65279;<?xml version="1.0" encoding="utf-8"?><Relationships xmlns="http://schemas.openxmlformats.org/package/2006/relationships"><Relationship Type="http://schemas.openxmlformats.org/officeDocument/2006/relationships/slide" Target="/ppt/slides/slide8.xml" Id="R08df5281194d4896" /><Relationship Type="http://schemas.openxmlformats.org/officeDocument/2006/relationships/notesMaster" Target="/ppt/notesMasters/notesMaster1.xml" Id="R295b81000b2042d2" /></Relationships>
</file>

<file path=ppt/notesSlides/_rels/notesSlide9.xml.rels>&#65279;<?xml version="1.0" encoding="utf-8"?><Relationships xmlns="http://schemas.openxmlformats.org/package/2006/relationships"><Relationship Type="http://schemas.openxmlformats.org/officeDocument/2006/relationships/slide" Target="/ppt/slides/slide9.xml" Id="R042de507bf814315" /><Relationship Type="http://schemas.openxmlformats.org/officeDocument/2006/relationships/notesMaster" Target="/ppt/notesMasters/notesMaster1.xml" Id="R621b685f50e042d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122232b5c3c4069" /><Relationship Type="http://schemas.openxmlformats.org/officeDocument/2006/relationships/notesMaster" Target="/ppt/notesMasters/notesMaster1.xml" Id="Rdd10df7320f948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11fbb3e70b24c55" /><Relationship Type="http://schemas.openxmlformats.org/officeDocument/2006/relationships/notesMaster" Target="/ppt/notesMasters/notesMaster1.xml" Id="R3006335ab6624c0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61cdb8852ce4c3d" /><Relationship Type="http://schemas.openxmlformats.org/officeDocument/2006/relationships/notesMaster" Target="/ppt/notesMasters/notesMaster1.xml" Id="Rd2de2c63b6014ef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8d02b5c18a747c1" /><Relationship Type="http://schemas.openxmlformats.org/officeDocument/2006/relationships/notesMaster" Target="/ppt/notesMasters/notesMaster1.xml" Id="Red9c8fdad96f47e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4c0e9044d914639" /><Relationship Type="http://schemas.openxmlformats.org/officeDocument/2006/relationships/notesMaster" Target="/ppt/notesMasters/notesMaster1.xml" Id="R4ab3e3bc412a4e1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42837c9f52c477b" /><Relationship Type="http://schemas.openxmlformats.org/officeDocument/2006/relationships/notesMaster" Target="/ppt/notesMasters/notesMaster1.xml" Id="R7aa2146c81904e7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770b12488d0449d" /><Relationship Type="http://schemas.openxmlformats.org/officeDocument/2006/relationships/notesMaster" Target="/ppt/notesMasters/notesMaster1.xml" Id="Rd50e01de7d6d419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8c3cc14b9c0486d" /><Relationship Type="http://schemas.openxmlformats.org/officeDocument/2006/relationships/notesMaster" Target="/ppt/notesMasters/notesMaster1.xml" Id="R9338c152e858436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1b6a8e5df5249bf" /><Relationship Type="http://schemas.openxmlformats.org/officeDocument/2006/relationships/notesMaster" Target="/ppt/notesMasters/notesMaster1.xml" Id="Rcc0efe94ee1a41e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47d5378f4f64df0" /><Relationship Type="http://schemas.openxmlformats.org/officeDocument/2006/relationships/notesMaster" Target="/ppt/notesMasters/notesMaster1.xml" Id="Re44740b4ca9747b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a6a9c7670264140" /><Relationship Type="http://schemas.openxmlformats.org/officeDocument/2006/relationships/notesMaster" Target="/ppt/notesMasters/notesMaster1.xml" Id="R9bb1f36b0c8642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3dd94baeef7497e" /><Relationship Type="http://schemas.openxmlformats.org/officeDocument/2006/relationships/notesMaster" Target="/ppt/notesMasters/notesMaster1.xml" Id="Rf47ac91f0c624e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the chemical elements used to build biological molecules. This is an introduction, not a question. Detailed structures and synthesis reactions follow in later topics.</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a:p xmlns:a="http://schemas.openxmlformats.org/drawingml/2006/main">
            <a:r>
              <a:t>Opening visual: sunflower photograph from OpenStax Biology 2e, Figure 1.18(c), modification of work by Michael Arrighi. https://openstax.org/books/biology-2e/pages/1-2-themes-and-concepts-of-biology . Cropped to the sunflower panel and away from panel lettering. This introduces the idea that a familiar living organism is built from atoms and molecules. The photograph is illustrative and does not expand the examinable scope. Keep this slide clearly introductory; the separate concept, practice and key sequence begins on slide 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definitions are prerequisite vocabulary supporting the official Topic 1.2 composition objective. A molecule consists of two or more atoms chemically bonded. A compound has more than one element. Distinguish number of atoms from number of different elements.</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Glucose is a small sugar molecule, not a macromolecule. The subscripts show atom counts within one molecule. There are three different elements and 24 atoms.</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CED specifically identifies carbon, hydrogen and oxygen as the most prevalent elements used to build biological molecules. CHNOPS is a useful mnemonic, not a claim that only these elements are essential or that all are equally abundant. The four major groups are named here; detailed structures and functions are later topics.</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Correct B. Explain common building elements versus a universal complete set. No exact elemental percentage needs to be memorized for this lesson.</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named Topic 1.2 essential knowledge includes nitrogen in nucleic acids. Nitrogen in amino acids/proteins is accurate supporting context and is also treated in the later protein topic. All standard protein amino acids contain nitrogen. DNA and RNA contain nitrogenous bases. Avoid suggesting glucose alone supplies nitrogen or that all organisms obtain it directly from atmospheric N2.</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a:p xmlns:a="http://schemas.openxmlformats.org/drawingml/2006/main">
            <a:r>
              <a:t>Visual: cropped guanine example from OpenStax Biology 2e, Figure 3.31. https://openstax.org/books/biology-2e/pages/3-5-nucleic-acids . Crop retains the intact guanine example. Use it only to point out nitrogen atoms; memorizing ring structures or the base name is outside this lesson’s stated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Chemical reactions rearrange atoms rather than turning C, H or O into N. Nutrient availability concerns production of new material; existing cellular stores can temporarily supply atoms, so do not claim instantaneous cessation of every process.</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core required relationship is phosphorus in phospholipids and nucleic acids. The phrase phospholipid identifies a lipid containing a phosphate group. Many common fats do not contain P; do not infer all lipids do. ATP is not part of this slide’s stated scope.</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a:p xmlns:a="http://schemas.openxmlformats.org/drawingml/2006/main">
            <a:r>
              <a:t>Visual: cropped membrane bilayer from OpenStax Biology 2e, Figure 3.20. https://openstax.org/books/biology-2e/pages/3-3-lipids . Crop removes external hydrophilic/hydrophobic labels and retains the bilayer. Circular head regions contain phosphate. Two-layer organization is illustrative context; detailed membrane properties are outside this lesson’s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Correct D. An ordinary fat means a triglyceride constructed from glycerol and fatty acids; it has no obligatory phosphate group. Avoid inferring that every protein is unmodified or that phosphorus can never be attached to proteins. The question concerns the defining building requirements of the named material.</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CED includes sulfur in proteins. Clarify the scope: sulfur occurs in some amino acids, including cysteine and methionine, rather than all amino acids or all proteins. Detailed disulfide chemistry belongs to the protein topic and is not required here.</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 Formulas verified in PubChem: glycine CID 750 https://pubchem.ncbi.nlm.nih.gov/compound/Glycine ; L-cysteine CID 5862 https://pubchem.ncbi.nlm.nih.gov/compound/5862 . Molecular formulas are supplied for reading practice; no memorization of the formulas is required.</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supplied formulas show cysteine contains S and glycine does not. Both contain N. This comparison is evidence that sulfur is not a universal component of amino acids. Formula verification: PubChem CID 750 and 5862.</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official requirement states that atoms and molecules from the environment are necessary to build new molecules. Plant sources are illustrative: atmospheric CO2 supplies carbon; water supplies H and O; dissolved mineral nutrients include nitrogen-containing ions, phosphate and sulfate. Animals obtain matter through food and water. Hydroponics photo: NASA, via OpenStax Biology 2e Figure 31.5. It illustrates growth with water and dissolved nutrients, not a nutrient-deficiency experiment.</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a:p xmlns:a="http://schemas.openxmlformats.org/drawingml/2006/main">
            <a:r>
              <a:t>OpenStax Biology 2e, sections 2.1, 3.4 and 31.1. https://openstax.org/books/biology-2e/pages/2-1-atoms-isotopes-ions-and-molecules-the-building-blocks https://openstax.org/books/biology-2e/pages/3-4-proteins https://openstax.org/books/biology-2e/pages/31-1-nutritional-requirements-of-plants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Atmospheric CO2 rather than soil organic matter supplies most carbon for ordinary photosynthetic seedlings. Roots absorb usable nitrogen-containing ions and phosphate. Do not teach that all plants directly use atmospheric N2. Light supplies energy; matter comes from environmental substances.</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table to connect each elemental symbol with its named biological role. The first row does not imply N, P or S are less biologically important. Other elements are also essential, but this lesson covers the named Topic 1.2 relationships.</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 current official CED, Topic 1.2 and its corrections through June 2026. No separate current official public Topic 1.2 study guide was identified, so the official CED Unit 1 guide supplies the content requirements. Definitions and examples support the stated scope. Original Jimlaoshi questions are independent practice, not official College Board exam items.</a:t>
            </a:r>
          </a:p>
          <a:p xmlns:a="http://schemas.openxmlformats.org/drawingml/2006/main">
            <a:r>
              <a:t/>
            </a:r>
          </a:p>
          <a:p xmlns:a="http://schemas.openxmlformats.org/drawingml/2006/main">
            <a:r>
              <a:t>Sources: College Board, AP Biology Course and Exam Description, effective Fall 2025, Course Framework V.1, Topic 1.2, printed p.33 (PDF p.40), LO 1.2.A and EK 1.2.A.1.i–iii. https://apcentral.collegeboard.org/media/pdf/ap-biology-course-and-exam-description.pdf</a:t>
            </a:r>
          </a:p>
          <a:p xmlns:a="http://schemas.openxmlformats.org/drawingml/2006/main">
            <a:r>
              <a:t>Additional visual sources: OpenStax Biology 2e sections 3.3 and 3.5, Figures 3.20 and 3.31. Diagrams cropped to the relevant components.</a:t>
            </a:r>
          </a:p>
          <a:p xmlns:a="http://schemas.openxmlformats.org/drawingml/2006/main">
            <a:r>
              <a:t>Opening photo credit: Michael Arrighi, via OpenStax Biology 2e Figure 1.18(c); cropped. https://openstax.org/books/biology-2e/pages/1-2-themes-and-concepts-of-biology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403f8e0c607410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76b2938e0c248e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5304b00034f405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1fc01e90e6a448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992d8f6e9a545a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f5a6426dbee48e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15654A-5F86-430B-989F-90441AC7AA7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70E6F38-24E0-4A83-A34A-F25D0513E45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EA6819C-E2DD-411E-88AA-30281A3845F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A74B6E-3C07-4972-8654-A343C64020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0D6FDBB-C44D-4AD3-98F3-500F52EEBB9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16AC1C5-482D-4092-AB18-A24BC0D3A6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80FCB02-9836-4712-A9E7-1F250DEC509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75A25B9-EC05-432D-8323-9A70D5DE9DE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F3DA46-716C-4427-BA5D-54806B8C215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5F9BD94-57DF-48BB-A4C9-E3506D6FE6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3cfd1e097824688" /><Relationship Type="http://schemas.openxmlformats.org/officeDocument/2006/relationships/slideLayout" Target="/ppt/slideLayouts/slideLayout1.xml" Id="R2e0edcbd3b754c32" /><Relationship Type="http://schemas.openxmlformats.org/officeDocument/2006/relationships/slideLayout" Target="/ppt/slideLayouts/slideLayout2.xml" Id="Rd872e5fbc8364bbc" /><Relationship Type="http://schemas.openxmlformats.org/officeDocument/2006/relationships/slideLayout" Target="/ppt/slideLayouts/slideLayout3.xml" Id="R494eedd3587d4515" /><Relationship Type="http://schemas.openxmlformats.org/officeDocument/2006/relationships/slideLayout" Target="/ppt/slideLayouts/slideLayout4.xml" Id="R2c06c6fa2cf74683" /><Relationship Type="http://schemas.openxmlformats.org/officeDocument/2006/relationships/slideLayout" Target="/ppt/slideLayouts/slideLayout5.xml" Id="Re31ffbc399ca4f70" /><Relationship Type="http://schemas.openxmlformats.org/officeDocument/2006/relationships/slideLayout" Target="/ppt/slideLayouts/slideLayout6.xml" Id="R1ad11736f034465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e0edcbd3b754c32"/>
    <p:sldLayoutId xmlns:r="http://schemas.openxmlformats.org/officeDocument/2006/relationships" id="2147483650" r:id="Rd872e5fbc8364bbc"/>
    <p:sldLayoutId xmlns:r="http://schemas.openxmlformats.org/officeDocument/2006/relationships" id="2147483651" r:id="R494eedd3587d4515"/>
    <p:sldLayoutId xmlns:r="http://schemas.openxmlformats.org/officeDocument/2006/relationships" id="2147483652" r:id="R2c06c6fa2cf74683"/>
    <p:sldLayoutId xmlns:r="http://schemas.openxmlformats.org/officeDocument/2006/relationships" id="2147483653" r:id="Re31ffbc399ca4f70"/>
    <p:sldLayoutId xmlns:r="http://schemas.openxmlformats.org/officeDocument/2006/relationships" id="2147483654" r:id="R1ad11736f034465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1799097e6724bed" /><Relationship Type="http://schemas.openxmlformats.org/officeDocument/2006/relationships/image" Target="/ppt/media/image.png" Id="R0af809e6dfca4aa0" /><Relationship Type="http://schemas.openxmlformats.org/officeDocument/2006/relationships/notesSlide" Target="/ppt/notesSlides/notesSlide1.xml" Id="Rbf15051ddd814bf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e067290f8bd4eb7" /><Relationship Type="http://schemas.openxmlformats.org/officeDocument/2006/relationships/notesSlide" Target="/ppt/notesSlides/notesSlide2.xml" Id="R5e4fc83f4c904e2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1aeda2c5b414229" /><Relationship Type="http://schemas.openxmlformats.org/officeDocument/2006/relationships/notesSlide" Target="/ppt/notesSlides/notesSlide3.xml" Id="Rb6f97fc84d29488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e0c600613324eac" /><Relationship Type="http://schemas.openxmlformats.org/officeDocument/2006/relationships/notesSlide" Target="/ppt/notesSlides/notesSlide4.xml" Id="R65683616e0e942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412888ea6ce43e7" /><Relationship Type="http://schemas.openxmlformats.org/officeDocument/2006/relationships/notesSlide" Target="/ppt/notesSlides/notesSlide5.xml" Id="R1eac887f71354a9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75d0cf861cb48a0" /><Relationship Type="http://schemas.openxmlformats.org/officeDocument/2006/relationships/notesSlide" Target="/ppt/notesSlides/notesSlide6.xml" Id="Rc17ff8091e4b43e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672acea694f4fdb" /><Relationship Type="http://schemas.openxmlformats.org/officeDocument/2006/relationships/notesSlide" Target="/ppt/notesSlides/notesSlide7.xml" Id="Re0ba7b01a73a49a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3d397cc9b864a4f" /><Relationship Type="http://schemas.openxmlformats.org/officeDocument/2006/relationships/image" Target="/ppt/media/image2.png" Id="Rf2174bebdbdf4a47" /><Relationship Type="http://schemas.openxmlformats.org/officeDocument/2006/relationships/notesSlide" Target="/ppt/notesSlides/notesSlide8.xml" Id="R39365f7b3cb243c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b2cc0991f6b44d1" /><Relationship Type="http://schemas.openxmlformats.org/officeDocument/2006/relationships/notesSlide" Target="/ppt/notesSlides/notesSlide9.xml" Id="Re336efb491a9488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61689d2f71642e2" /><Relationship Type="http://schemas.openxmlformats.org/officeDocument/2006/relationships/notesSlide" Target="/ppt/notesSlides/notesSlide10.xml" Id="R55c9ebf33b4e428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a0a431f64524728" /><Relationship Type="http://schemas.openxmlformats.org/officeDocument/2006/relationships/image" Target="/ppt/media/image3.png" Id="R2e9eb4dac0e9410b" /><Relationship Type="http://schemas.openxmlformats.org/officeDocument/2006/relationships/notesSlide" Target="/ppt/notesSlides/notesSlide11.xml" Id="R217e2833a7b5472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2eea9d25ff7497a" /><Relationship Type="http://schemas.openxmlformats.org/officeDocument/2006/relationships/notesSlide" Target="/ppt/notesSlides/notesSlide12.xml" Id="R06fd079d5f894c3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e25050006684996" /><Relationship Type="http://schemas.openxmlformats.org/officeDocument/2006/relationships/notesSlide" Target="/ppt/notesSlides/notesSlide13.xml" Id="R021633daa2ca4bf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9f6dde7fd56846f3" /><Relationship Type="http://schemas.openxmlformats.org/officeDocument/2006/relationships/notesSlide" Target="/ppt/notesSlides/notesSlide14.xml" Id="R4983a46498f044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a58fe26caf4454a" /><Relationship Type="http://schemas.openxmlformats.org/officeDocument/2006/relationships/notesSlide" Target="/ppt/notesSlides/notesSlide15.xml" Id="R8b5f14e9e7bd48a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6accb6d2d48e4dae" /><Relationship Type="http://schemas.openxmlformats.org/officeDocument/2006/relationships/notesSlide" Target="/ppt/notesSlides/notesSlide16.xml" Id="Rb03cb57a172647e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60b174002114822" /><Relationship Type="http://schemas.openxmlformats.org/officeDocument/2006/relationships/image" Target="/ppt/media/image4.png" Id="R05f3dc1723ae47ae" /><Relationship Type="http://schemas.openxmlformats.org/officeDocument/2006/relationships/notesSlide" Target="/ppt/notesSlides/notesSlide17.xml" Id="R87efddeeee3e4b1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5fc75b1239f447c3" /><Relationship Type="http://schemas.openxmlformats.org/officeDocument/2006/relationships/notesSlide" Target="/ppt/notesSlides/notesSlide18.xml" Id="Rdf463f41db104de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41eb4b12f8ed419e" /><Relationship Type="http://schemas.openxmlformats.org/officeDocument/2006/relationships/notesSlide" Target="/ppt/notesSlides/notesSlide19.xml" Id="Red9c08aa854e4ce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fc4cd65724874a59" /><Relationship Type="http://schemas.openxmlformats.org/officeDocument/2006/relationships/notesSlide" Target="/ppt/notesSlides/notesSlide20.xml" Id="R6f633a41470b4e7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1add9a3178c0459f" /><Relationship Type="http://schemas.openxmlformats.org/officeDocument/2006/relationships/notesSlide" Target="/ppt/notesSlides/notesSlide21.xml" Id="Rec2f0f5a3fa347c7" /></Relationships>
</file>

<file path=ppt/slides/slide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1" name="course-header">
            <a:extLst xmlns:a="http://schemas.openxmlformats.org/drawingml/2006/main">
              <a:ext uri="{FF2B5EF4-FFF2-40B4-BE49-F238E27FC236}">
                <a16:creationId xmlns:a16="http://schemas.microsoft.com/office/drawing/2014/main" id="{1CAE42E0-96F1-4AE1-881F-25BF9C56E81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BE5C824B-8A55-4420-9363-D2033921657B}"/>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Elements of Life</a:t>
            </a:r>
          </a:p>
        </p:txBody>
      </p:sp>
      <p:sp>
        <p:nvSpPr>
          <p:cNvPr id="3" name="stage-footer">
            <a:extLst xmlns:a="http://schemas.openxmlformats.org/drawingml/2006/main">
              <a:ext uri="{FF2B5EF4-FFF2-40B4-BE49-F238E27FC236}">
                <a16:creationId xmlns:a16="http://schemas.microsoft.com/office/drawing/2014/main" id="{F895F7A8-CFE5-4145-A79E-99520997D990}"/>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LESSON INTRODUCTION</a:t>
            </a:r>
          </a:p>
        </p:txBody>
      </p:sp>
      <p:sp>
        <p:nvSpPr>
          <p:cNvPr id="4" name="brand">
            <a:extLst xmlns:a="http://schemas.openxmlformats.org/drawingml/2006/main">
              <a:ext uri="{FF2B5EF4-FFF2-40B4-BE49-F238E27FC236}">
                <a16:creationId xmlns:a16="http://schemas.microsoft.com/office/drawing/2014/main" id="{972095DF-5108-421A-A17E-AE3762231667}"/>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20DE52B5-20E8-4B32-A69B-3E65F97DBD7A}"/>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01</a:t>
            </a:r>
          </a:p>
        </p:txBody>
      </p:sp>
      <p:sp>
        <p:nvSpPr>
          <p:cNvPr id="12" name="text">
            <a:extLst xmlns:a="http://schemas.openxmlformats.org/drawingml/2006/main">
              <a:ext uri="{FF2B5EF4-FFF2-40B4-BE49-F238E27FC236}">
                <a16:creationId xmlns:a16="http://schemas.microsoft.com/office/drawing/2014/main" id="{7567BC70-65DA-4E2B-B11D-501DE27B5A26}"/>
              </a:ext>
            </a:extLst>
          </p:cNvPr>
          <p:cNvSpPr>
            <a:spLocks xmlns:a="http://schemas.openxmlformats.org/drawingml/2006/main" noGrp="1"/>
          </p:cNvSpPr>
          <p:nvPr/>
        </p:nvSpPr>
        <p:spPr>
          <a:xfrm xmlns:a="http://schemas.openxmlformats.org/drawingml/2006/main">
            <a:off x="590550" y="2028825"/>
            <a:ext cx="6191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00" b="0">
                <a:solidFill>
                  <a:srgbClr val="172D34"/>
                </a:solidFill>
                <a:latin typeface="Arial"/>
                <a:ea typeface="Arial"/>
                <a:cs typeface="Arial"/>
              </a:defRPr>
            </a:defPPr>
            <a:lvl1pPr>
              <a:buNone/>
              <a:defRPr sz="2400" b="0">
                <a:solidFill>
                  <a:srgbClr val="172D34"/>
                </a:solidFill>
                <a:latin typeface="Arial"/>
                <a:ea typeface="Arial"/>
                <a:cs typeface="Arial"/>
              </a:defRPr>
            </a:lvl1pPr>
            <a:lvl2pPr>
              <a:buNone/>
              <a:defRPr sz="2400" b="0">
                <a:solidFill>
                  <a:srgbClr val="172D34"/>
                </a:solidFill>
                <a:latin typeface="Arial"/>
                <a:ea typeface="Arial"/>
                <a:cs typeface="Arial"/>
              </a:defRPr>
            </a:lvl2pPr>
            <a:lvl3pPr>
              <a:buNone/>
              <a:defRPr sz="2400" b="0">
                <a:solidFill>
                  <a:srgbClr val="172D34"/>
                </a:solidFill>
                <a:latin typeface="Arial"/>
                <a:ea typeface="Arial"/>
                <a:cs typeface="Arial"/>
              </a:defRPr>
            </a:lvl3pPr>
            <a:lvl4pPr>
              <a:buNone/>
              <a:defRPr sz="2400" b="0">
                <a:solidFill>
                  <a:srgbClr val="172D34"/>
                </a:solidFill>
                <a:latin typeface="Arial"/>
                <a:ea typeface="Arial"/>
                <a:cs typeface="Arial"/>
              </a:defRPr>
            </a:lvl4pPr>
            <a:lvl5pPr>
              <a:buNone/>
              <a:defRPr sz="2400" b="0">
                <a:solidFill>
                  <a:srgbClr val="172D34"/>
                </a:solidFill>
                <a:latin typeface="Arial"/>
                <a:ea typeface="Arial"/>
                <a:cs typeface="Arial"/>
              </a:defRPr>
            </a:lvl5pPr>
            <a:lvl6pPr>
              <a:buNone/>
              <a:defRPr sz="2400" b="0">
                <a:solidFill>
                  <a:srgbClr val="172D34"/>
                </a:solidFill>
                <a:latin typeface="Arial"/>
                <a:ea typeface="Arial"/>
                <a:cs typeface="Arial"/>
              </a:defRPr>
            </a:lvl6pPr>
            <a:lvl7pPr>
              <a:buNone/>
              <a:defRPr sz="2400" b="0">
                <a:solidFill>
                  <a:srgbClr val="172D34"/>
                </a:solidFill>
                <a:latin typeface="Arial"/>
                <a:ea typeface="Arial"/>
                <a:cs typeface="Arial"/>
              </a:defRPr>
            </a:lvl7pPr>
            <a:lvl8pPr>
              <a:buNone/>
              <a:defRPr sz="2400" b="0">
                <a:solidFill>
                  <a:srgbClr val="172D34"/>
                </a:solidFill>
                <a:latin typeface="Arial"/>
                <a:ea typeface="Arial"/>
                <a:cs typeface="Arial"/>
              </a:defRPr>
            </a:lvl8pPr>
            <a:lvl9pPr>
              <a:buNone/>
              <a:defRPr sz="2400" b="0">
                <a:solidFill>
                  <a:srgbClr val="172D34"/>
                </a:solidFill>
                <a:latin typeface="Arial"/>
                <a:ea typeface="Arial"/>
                <a:cs typeface="Arial"/>
              </a:defRPr>
            </a:lvl9pPr>
          </a:lstStyle>
          <a:p xmlns:a="http://schemas.openxmlformats.org/drawingml/2006/main">
            <a:pPr>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Unit 1: Chemistry of Life</a:t>
            </a:r>
          </a:p>
        </p:txBody>
      </p:sp>
      <p:sp>
        <p:nvSpPr>
          <p:cNvPr id="13" name="text">
            <a:extLst xmlns:a="http://schemas.openxmlformats.org/drawingml/2006/main">
              <a:ext uri="{FF2B5EF4-FFF2-40B4-BE49-F238E27FC236}">
                <a16:creationId xmlns:a16="http://schemas.microsoft.com/office/drawing/2014/main" id="{9EE801DF-592F-4BC0-8FFC-A43F01A3F058}"/>
              </a:ext>
            </a:extLst>
          </p:cNvPr>
          <p:cNvSpPr>
            <a:spLocks xmlns:a="http://schemas.openxmlformats.org/drawingml/2006/main" noGrp="1"/>
          </p:cNvSpPr>
          <p:nvPr/>
        </p:nvSpPr>
        <p:spPr>
          <a:xfrm xmlns:a="http://schemas.openxmlformats.org/drawingml/2006/main">
            <a:off x="590550" y="3105150"/>
            <a:ext cx="6191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4275" b="1">
                <a:solidFill>
                  <a:srgbClr val="087F83"/>
                </a:solidFill>
                <a:latin typeface="Arial"/>
                <a:ea typeface="Arial"/>
                <a:cs typeface="Arial"/>
              </a:defRPr>
            </a:defPPr>
            <a:lvl1pPr>
              <a:buNone/>
              <a:defRPr sz="5850" b="1">
                <a:solidFill>
                  <a:srgbClr val="087F83"/>
                </a:solidFill>
                <a:latin typeface="Arial"/>
                <a:ea typeface="Arial"/>
                <a:cs typeface="Arial"/>
              </a:defRPr>
            </a:lvl1pPr>
            <a:lvl2pPr>
              <a:buNone/>
              <a:defRPr sz="5850" b="1">
                <a:solidFill>
                  <a:srgbClr val="087F83"/>
                </a:solidFill>
                <a:latin typeface="Arial"/>
                <a:ea typeface="Arial"/>
                <a:cs typeface="Arial"/>
              </a:defRPr>
            </a:lvl2pPr>
            <a:lvl3pPr>
              <a:buNone/>
              <a:defRPr sz="5850" b="1">
                <a:solidFill>
                  <a:srgbClr val="087F83"/>
                </a:solidFill>
                <a:latin typeface="Arial"/>
                <a:ea typeface="Arial"/>
                <a:cs typeface="Arial"/>
              </a:defRPr>
            </a:lvl3pPr>
            <a:lvl4pPr>
              <a:buNone/>
              <a:defRPr sz="5850" b="1">
                <a:solidFill>
                  <a:srgbClr val="087F83"/>
                </a:solidFill>
                <a:latin typeface="Arial"/>
                <a:ea typeface="Arial"/>
                <a:cs typeface="Arial"/>
              </a:defRPr>
            </a:lvl4pPr>
            <a:lvl5pPr>
              <a:buNone/>
              <a:defRPr sz="5850" b="1">
                <a:solidFill>
                  <a:srgbClr val="087F83"/>
                </a:solidFill>
                <a:latin typeface="Arial"/>
                <a:ea typeface="Arial"/>
                <a:cs typeface="Arial"/>
              </a:defRPr>
            </a:lvl5pPr>
            <a:lvl6pPr>
              <a:buNone/>
              <a:defRPr sz="5850" b="1">
                <a:solidFill>
                  <a:srgbClr val="087F83"/>
                </a:solidFill>
                <a:latin typeface="Arial"/>
                <a:ea typeface="Arial"/>
                <a:cs typeface="Arial"/>
              </a:defRPr>
            </a:lvl6pPr>
            <a:lvl7pPr>
              <a:buNone/>
              <a:defRPr sz="5850" b="1">
                <a:solidFill>
                  <a:srgbClr val="087F83"/>
                </a:solidFill>
                <a:latin typeface="Arial"/>
                <a:ea typeface="Arial"/>
                <a:cs typeface="Arial"/>
              </a:defRPr>
            </a:lvl7pPr>
            <a:lvl8pPr>
              <a:buNone/>
              <a:defRPr sz="5850" b="1">
                <a:solidFill>
                  <a:srgbClr val="087F83"/>
                </a:solidFill>
                <a:latin typeface="Arial"/>
                <a:ea typeface="Arial"/>
                <a:cs typeface="Arial"/>
              </a:defRPr>
            </a:lvl8pPr>
            <a:lvl9pPr>
              <a:buNone/>
              <a:defRPr sz="5850" b="1">
                <a:solidFill>
                  <a:srgbClr val="087F83"/>
                </a:solidFill>
                <a:latin typeface="Arial"/>
                <a:ea typeface="Arial"/>
                <a:cs typeface="Arial"/>
              </a:defRPr>
            </a:lvl9pPr>
          </a:lstStyle>
          <a:p xmlns:a="http://schemas.openxmlformats.org/drawingml/2006/main">
            <a:pPr>
              <a:lnSpc>
                <a:spcPct val="112000"/>
              </a:lnSpc>
              <a:buNone/>
              <a:defRPr sz="4275" b="1">
                <a:solidFill>
                  <a:srgbClr val="087F83"/>
                </a:solidFill>
                <a:latin typeface="Arial"/>
                <a:ea typeface="Arial"/>
                <a:cs typeface="Arial"/>
              </a:defRPr>
            </a:pPr>
            <a:r>
              <a:rPr sz="4275" b="1">
                <a:solidFill>
                  <a:srgbClr val="087F83"/>
                </a:solidFill>
                <a:latin typeface="Arial"/>
                <a:ea typeface="Arial"/>
                <a:cs typeface="Arial"/>
              </a:rPr>
              <a:t>C   H   N   O   P   S</a:t>
            </a:r>
          </a:p>
        </p:txBody>
      </p:sp>
      <p:sp>
        <p:nvSpPr>
          <p:cNvPr id="14" name="body">
            <a:extLst xmlns:a="http://schemas.openxmlformats.org/drawingml/2006/main">
              <a:ext uri="{FF2B5EF4-FFF2-40B4-BE49-F238E27FC236}">
                <a16:creationId xmlns:a16="http://schemas.microsoft.com/office/drawing/2014/main" id="{65445856-1308-437F-84E2-A6C61C4820F9}"/>
              </a:ext>
            </a:extLst>
          </p:cNvPr>
          <p:cNvSpPr>
            <a:spLocks xmlns:a="http://schemas.openxmlformats.org/drawingml/2006/main" noGrp="1"/>
          </p:cNvSpPr>
          <p:nvPr/>
        </p:nvSpPr>
        <p:spPr>
          <a:xfrm xmlns:a="http://schemas.openxmlformats.org/drawingml/2006/main">
            <a:off x="590550" y="4476750"/>
            <a:ext cx="6191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The elements in biological molecules</a:t>
            </a:r>
          </a:p>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The matter organisms obtain</a:t>
            </a:r>
          </a:p>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from their environment</a:t>
            </a:r>
          </a:p>
        </p:txBody>
      </p:sp>
      <p:sp>
        <p:nvSpPr>
          <p:cNvPr id="15" name="text">
            <a:extLst xmlns:a="http://schemas.openxmlformats.org/drawingml/2006/main">
              <a:ext uri="{FF2B5EF4-FFF2-40B4-BE49-F238E27FC236}">
                <a16:creationId xmlns:a16="http://schemas.microsoft.com/office/drawing/2014/main" id="{1974917F-574D-40F3-9323-8613365AC183}"/>
              </a:ext>
            </a:extLst>
          </p:cNvPr>
          <p:cNvSpPr>
            <a:spLocks xmlns:a="http://schemas.openxmlformats.org/drawingml/2006/main" noGrp="1"/>
          </p:cNvSpPr>
          <p:nvPr/>
        </p:nvSpPr>
        <p:spPr>
          <a:xfrm xmlns:a="http://schemas.openxmlformats.org/drawingml/2006/main">
            <a:off x="590550" y="56292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416B91"/>
                </a:solidFill>
                <a:latin typeface="Arial"/>
                <a:ea typeface="Arial"/>
                <a:cs typeface="Arial"/>
              </a:defRPr>
            </a:defPPr>
            <a:lvl1pPr>
              <a:buNone/>
              <a:defRPr sz="2100" b="0">
                <a:solidFill>
                  <a:srgbClr val="416B91"/>
                </a:solidFill>
                <a:latin typeface="Arial"/>
                <a:ea typeface="Arial"/>
                <a:cs typeface="Arial"/>
              </a:defRPr>
            </a:lvl1pPr>
            <a:lvl2pPr>
              <a:buNone/>
              <a:defRPr sz="2100" b="0">
                <a:solidFill>
                  <a:srgbClr val="416B91"/>
                </a:solidFill>
                <a:latin typeface="Arial"/>
                <a:ea typeface="Arial"/>
                <a:cs typeface="Arial"/>
              </a:defRPr>
            </a:lvl2pPr>
            <a:lvl3pPr>
              <a:buNone/>
              <a:defRPr sz="2100" b="0">
                <a:solidFill>
                  <a:srgbClr val="416B91"/>
                </a:solidFill>
                <a:latin typeface="Arial"/>
                <a:ea typeface="Arial"/>
                <a:cs typeface="Arial"/>
              </a:defRPr>
            </a:lvl3pPr>
            <a:lvl4pPr>
              <a:buNone/>
              <a:defRPr sz="2100" b="0">
                <a:solidFill>
                  <a:srgbClr val="416B91"/>
                </a:solidFill>
                <a:latin typeface="Arial"/>
                <a:ea typeface="Arial"/>
                <a:cs typeface="Arial"/>
              </a:defRPr>
            </a:lvl4pPr>
            <a:lvl5pPr>
              <a:buNone/>
              <a:defRPr sz="2100" b="0">
                <a:solidFill>
                  <a:srgbClr val="416B91"/>
                </a:solidFill>
                <a:latin typeface="Arial"/>
                <a:ea typeface="Arial"/>
                <a:cs typeface="Arial"/>
              </a:defRPr>
            </a:lvl5pPr>
            <a:lvl6pPr>
              <a:buNone/>
              <a:defRPr sz="2100" b="0">
                <a:solidFill>
                  <a:srgbClr val="416B91"/>
                </a:solidFill>
                <a:latin typeface="Arial"/>
                <a:ea typeface="Arial"/>
                <a:cs typeface="Arial"/>
              </a:defRPr>
            </a:lvl6pPr>
            <a:lvl7pPr>
              <a:buNone/>
              <a:defRPr sz="2100" b="0">
                <a:solidFill>
                  <a:srgbClr val="416B91"/>
                </a:solidFill>
                <a:latin typeface="Arial"/>
                <a:ea typeface="Arial"/>
                <a:cs typeface="Arial"/>
              </a:defRPr>
            </a:lvl7pPr>
            <a:lvl8pPr>
              <a:buNone/>
              <a:defRPr sz="2100" b="0">
                <a:solidFill>
                  <a:srgbClr val="416B91"/>
                </a:solidFill>
                <a:latin typeface="Arial"/>
                <a:ea typeface="Arial"/>
                <a:cs typeface="Arial"/>
              </a:defRPr>
            </a:lvl8pPr>
            <a:lvl9pPr>
              <a:buNone/>
              <a:defRPr sz="2100" b="0">
                <a:solidFill>
                  <a:srgbClr val="416B91"/>
                </a:solidFill>
                <a:latin typeface="Arial"/>
                <a:ea typeface="Arial"/>
                <a:cs typeface="Arial"/>
              </a:defRPr>
            </a:lvl9pPr>
          </a:lstStyle>
          <a:p xmlns:a="http://schemas.openxmlformats.org/drawingml/2006/main">
            <a:pPr>
              <a:lnSpc>
                <a:spcPct val="112000"/>
              </a:lnSpc>
              <a:buNone/>
              <a:defRPr sz="2100" b="0">
                <a:solidFill>
                  <a:srgbClr val="416B91"/>
                </a:solidFill>
                <a:latin typeface="Arial"/>
                <a:ea typeface="Arial"/>
                <a:cs typeface="Arial"/>
              </a:defRPr>
            </a:pPr>
            <a:r>
              <a:rPr sz="2100" b="0">
                <a:solidFill>
                  <a:srgbClr val="416B91"/>
                </a:solidFill>
                <a:latin typeface="Arial"/>
                <a:ea typeface="Arial"/>
                <a:cs typeface="Arial"/>
              </a:rPr>
              <a:t>Teaching slides</a:t>
            </a:r>
          </a:p>
        </p:txBody>
      </p:sp>
      <p:pic>
        <p:nvPicPr>
          <p:cNvPr id="16" name="">
            <a:extLst xmlns:a="http://schemas.openxmlformats.org/drawingml/2006/main">
              <a:ext uri="{FF2B5EF4-FFF2-40B4-BE49-F238E27FC236}">
                <a16:creationId xmlns:a16="http://schemas.microsoft.com/office/drawing/2014/main" id="{B0113A6E-7F64-4AA0-BE84-A3FA5D71D581}"/>
              </a:ext>
            </a:extLst>
          </p:cNvPr>
          <p:cNvPicPr>
            <a:picLocks xmlns:a="http://schemas.openxmlformats.org/drawingml/2006/main" noChangeAspect="1"/>
          </p:cNvPicPr>
          <p:nvPr/>
        </p:nvPicPr>
        <p:blipFill>
          <a:blip xmlns:r="http://schemas.openxmlformats.org/officeDocument/2006/relationships" xmlns:a="http://schemas.openxmlformats.org/drawingml/2006/main" r:embed="R0af809e6dfca4aa0"/>
          <a:stretch xmlns:a="http://schemas.openxmlformats.org/drawingml/2006/main"/>
        </p:blipFill>
        <p:spPr>
          <a:xfrm xmlns:a="http://schemas.openxmlformats.org/drawingml/2006/main">
            <a:off x="7572299" y="1943100"/>
            <a:ext cx="3638702" cy="3581400"/>
          </a:xfrm>
          <a:prstGeom xmlns:a="http://schemas.openxmlformats.org/drawingml/2006/main" prst="rect">
            <a:avLst/>
          </a:prstGeom>
        </p:spPr>
      </p:pic>
      <p:sp>
        <p:nvSpPr>
          <p:cNvPr id="17" name="opening-photo-caption">
            <a:extLst xmlns:a="http://schemas.openxmlformats.org/drawingml/2006/main">
              <a:ext uri="{FF2B5EF4-FFF2-40B4-BE49-F238E27FC236}">
                <a16:creationId xmlns:a16="http://schemas.microsoft.com/office/drawing/2014/main" id="{2E69E3DA-11ED-4DCA-BE56-5420B3CA37F4}"/>
              </a:ext>
            </a:extLst>
          </p:cNvPr>
          <p:cNvSpPr>
            <a:spLocks xmlns:a="http://schemas.openxmlformats.org/drawingml/2006/main" noGrp="1"/>
          </p:cNvSpPr>
          <p:nvPr/>
        </p:nvSpPr>
        <p:spPr>
          <a:xfrm xmlns:a="http://schemas.openxmlformats.org/drawingml/2006/main">
            <a:off x="7400925" y="5648325"/>
            <a:ext cx="4048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1800">
                <a:solidFill>
                  <a:srgbClr val="416B91"/>
                </a:solidFill>
                <a:latin typeface="Arial"/>
                <a:ea typeface="Arial"/>
                <a:cs typeface="Arial"/>
              </a:defRPr>
            </a:defPPr>
            <a:lvl1pPr>
              <a:defRPr sz="1800">
                <a:solidFill>
                  <a:srgbClr val="416B91"/>
                </a:solidFill>
                <a:latin typeface="Arial"/>
                <a:ea typeface="Arial"/>
                <a:cs typeface="Arial"/>
              </a:defRPr>
            </a:lvl1pPr>
            <a:lvl2pPr>
              <a:defRPr sz="1800">
                <a:solidFill>
                  <a:srgbClr val="416B91"/>
                </a:solidFill>
                <a:latin typeface="Arial"/>
                <a:ea typeface="Arial"/>
                <a:cs typeface="Arial"/>
              </a:defRPr>
            </a:lvl2pPr>
            <a:lvl3pPr>
              <a:defRPr sz="1800">
                <a:solidFill>
                  <a:srgbClr val="416B91"/>
                </a:solidFill>
                <a:latin typeface="Arial"/>
                <a:ea typeface="Arial"/>
                <a:cs typeface="Arial"/>
              </a:defRPr>
            </a:lvl3pPr>
            <a:lvl4pPr>
              <a:defRPr sz="1800">
                <a:solidFill>
                  <a:srgbClr val="416B91"/>
                </a:solidFill>
                <a:latin typeface="Arial"/>
                <a:ea typeface="Arial"/>
                <a:cs typeface="Arial"/>
              </a:defRPr>
            </a:lvl4pPr>
            <a:lvl5pPr>
              <a:defRPr sz="1800">
                <a:solidFill>
                  <a:srgbClr val="416B91"/>
                </a:solidFill>
                <a:latin typeface="Arial"/>
                <a:ea typeface="Arial"/>
                <a:cs typeface="Arial"/>
              </a:defRPr>
            </a:lvl5pPr>
            <a:lvl6pPr>
              <a:defRPr sz="1800">
                <a:solidFill>
                  <a:srgbClr val="416B91"/>
                </a:solidFill>
                <a:latin typeface="Arial"/>
                <a:ea typeface="Arial"/>
                <a:cs typeface="Arial"/>
              </a:defRPr>
            </a:lvl6pPr>
            <a:lvl7pPr>
              <a:defRPr sz="1800">
                <a:solidFill>
                  <a:srgbClr val="416B91"/>
                </a:solidFill>
                <a:latin typeface="Arial"/>
                <a:ea typeface="Arial"/>
                <a:cs typeface="Arial"/>
              </a:defRPr>
            </a:lvl7pPr>
            <a:lvl8pPr>
              <a:defRPr sz="1800">
                <a:solidFill>
                  <a:srgbClr val="416B91"/>
                </a:solidFill>
                <a:latin typeface="Arial"/>
                <a:ea typeface="Arial"/>
                <a:cs typeface="Arial"/>
              </a:defRPr>
            </a:lvl8pPr>
            <a:lvl9pPr>
              <a:defRPr sz="1800">
                <a:solidFill>
                  <a:srgbClr val="416B91"/>
                </a:solidFill>
                <a:latin typeface="Arial"/>
                <a:ea typeface="Arial"/>
                <a:cs typeface="Arial"/>
              </a:defRPr>
            </a:lvl9pPr>
          </a:lstStyle>
          <a:p xmlns:a="http://schemas.openxmlformats.org/drawingml/2006/main">
            <a:pPr>
              <a:defRPr sz="1800">
                <a:solidFill>
                  <a:srgbClr val="416B91"/>
                </a:solidFill>
                <a:latin typeface="Arial"/>
                <a:ea typeface="Arial"/>
                <a:cs typeface="Arial"/>
              </a:defRPr>
            </a:pPr>
            <a:r>
              <a:rPr sz="1800">
                <a:solidFill>
                  <a:srgbClr val="416B91"/>
                </a:solidFill>
                <a:latin typeface="Arial"/>
                <a:ea typeface="Arial"/>
                <a:cs typeface="Arial"/>
              </a:rPr>
              <a:t>A sunflower is built from atoms.</a:t>
            </a:r>
          </a:p>
        </p:txBody>
      </p:sp>
    </p:spTree>
    <p:extLst>
      <p:ext uri="{BB962C8B-B14F-4D97-AF65-F5344CB8AC3E}">
        <p14:creationId xmlns:p14="http://schemas.microsoft.com/office/powerpoint/2010/main" val="865377022"/>
      </p:ext>
    </p:extLst>
  </p:cSld>
</p:sld>
</file>

<file path=ppt/slides/slide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Atoms, elements and molecules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1   /   CONCEPT</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02</a:t>
            </a:r>
          </a:p>
        </p:txBody>
      </p:sp>
      <p:sp>
        <p:nvSpPr>
          <p:cNvPr id="15" name="term">
            <a:extLst xmlns:a="http://schemas.openxmlformats.org/drawingml/2006/main">
              <a:ext uri="{FF2B5EF4-FFF2-40B4-BE49-F238E27FC236}">
                <a16:creationId xmlns:a16="http://schemas.microsoft.com/office/drawing/2014/main" id="{39CD397D-0B6F-4FA6-AAD0-A367C12EAC2A}"/>
              </a:ext>
            </a:extLst>
          </p:cNvPr>
          <p:cNvSpPr>
            <a:spLocks xmlns:a="http://schemas.openxmlformats.org/drawingml/2006/main" noGrp="1"/>
          </p:cNvSpPr>
          <p:nvPr/>
        </p:nvSpPr>
        <p:spPr>
          <a:xfrm xmlns:a="http://schemas.openxmlformats.org/drawingml/2006/main">
            <a:off x="590550" y="2038350"/>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ATOM</a:t>
            </a:r>
          </a:p>
        </p:txBody>
      </p:sp>
      <p:sp>
        <p:nvSpPr>
          <p:cNvPr id="16" name="body">
            <a:extLst xmlns:a="http://schemas.openxmlformats.org/drawingml/2006/main">
              <a:ext uri="{FF2B5EF4-FFF2-40B4-BE49-F238E27FC236}">
                <a16:creationId xmlns:a16="http://schemas.microsoft.com/office/drawing/2014/main" id="{124CEF01-E9FA-4B1B-BEFB-BAB70DBDC6C0}"/>
              </a:ext>
            </a:extLst>
          </p:cNvPr>
          <p:cNvSpPr>
            <a:spLocks xmlns:a="http://schemas.openxmlformats.org/drawingml/2006/main" noGrp="1"/>
          </p:cNvSpPr>
          <p:nvPr/>
        </p:nvSpPr>
        <p:spPr>
          <a:xfrm xmlns:a="http://schemas.openxmlformats.org/drawingml/2006/main">
            <a:off x="590550" y="2476500"/>
            <a:ext cx="1071562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The smallest unit of an element that retains its chemical properties.</a:t>
            </a:r>
          </a:p>
        </p:txBody>
      </p:sp>
      <p:sp>
        <p:nvSpPr>
          <p:cNvPr id="17" name="term">
            <a:extLst xmlns:a="http://schemas.openxmlformats.org/drawingml/2006/main">
              <a:ext uri="{FF2B5EF4-FFF2-40B4-BE49-F238E27FC236}">
                <a16:creationId xmlns:a16="http://schemas.microsoft.com/office/drawing/2014/main" id="{1CDDCC4F-6D80-4A9A-951E-3832BD281632}"/>
              </a:ext>
            </a:extLst>
          </p:cNvPr>
          <p:cNvSpPr>
            <a:spLocks xmlns:a="http://schemas.openxmlformats.org/drawingml/2006/main" noGrp="1"/>
          </p:cNvSpPr>
          <p:nvPr/>
        </p:nvSpPr>
        <p:spPr>
          <a:xfrm xmlns:a="http://schemas.openxmlformats.org/drawingml/2006/main">
            <a:off x="590550" y="3371850"/>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ELEMENT</a:t>
            </a:r>
          </a:p>
        </p:txBody>
      </p:sp>
      <p:sp>
        <p:nvSpPr>
          <p:cNvPr id="18" name="body">
            <a:extLst xmlns:a="http://schemas.openxmlformats.org/drawingml/2006/main">
              <a:ext uri="{FF2B5EF4-FFF2-40B4-BE49-F238E27FC236}">
                <a16:creationId xmlns:a16="http://schemas.microsoft.com/office/drawing/2014/main" id="{9743EEF0-4A51-4371-80B5-28867666770A}"/>
              </a:ext>
            </a:extLst>
          </p:cNvPr>
          <p:cNvSpPr>
            <a:spLocks xmlns:a="http://schemas.openxmlformats.org/drawingml/2006/main" noGrp="1"/>
          </p:cNvSpPr>
          <p:nvPr/>
        </p:nvSpPr>
        <p:spPr>
          <a:xfrm xmlns:a="http://schemas.openxmlformats.org/drawingml/2006/main">
            <a:off x="590550" y="3810000"/>
            <a:ext cx="1071562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 substance made of one type of atom. C is the chemical symbol for carbon.</a:t>
            </a:r>
          </a:p>
        </p:txBody>
      </p:sp>
      <p:sp>
        <p:nvSpPr>
          <p:cNvPr id="19" name="term">
            <a:extLst xmlns:a="http://schemas.openxmlformats.org/drawingml/2006/main">
              <a:ext uri="{FF2B5EF4-FFF2-40B4-BE49-F238E27FC236}">
                <a16:creationId xmlns:a16="http://schemas.microsoft.com/office/drawing/2014/main" id="{0721BBDD-14DB-4F2C-8A35-2080CBDE08BE}"/>
              </a:ext>
            </a:extLst>
          </p:cNvPr>
          <p:cNvSpPr>
            <a:spLocks xmlns:a="http://schemas.openxmlformats.org/drawingml/2006/main" noGrp="1"/>
          </p:cNvSpPr>
          <p:nvPr/>
        </p:nvSpPr>
        <p:spPr>
          <a:xfrm xmlns:a="http://schemas.openxmlformats.org/drawingml/2006/main">
            <a:off x="590550" y="4762500"/>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MOLECULE</a:t>
            </a:r>
          </a:p>
        </p:txBody>
      </p:sp>
      <p:sp>
        <p:nvSpPr>
          <p:cNvPr id="20" name="body">
            <a:extLst xmlns:a="http://schemas.openxmlformats.org/drawingml/2006/main">
              <a:ext uri="{FF2B5EF4-FFF2-40B4-BE49-F238E27FC236}">
                <a16:creationId xmlns:a16="http://schemas.microsoft.com/office/drawing/2014/main" id="{E4E485FC-28A0-4307-98BF-13EB23A5E84D}"/>
              </a:ext>
            </a:extLst>
          </p:cNvPr>
          <p:cNvSpPr>
            <a:spLocks xmlns:a="http://schemas.openxmlformats.org/drawingml/2006/main" noGrp="1"/>
          </p:cNvSpPr>
          <p:nvPr/>
        </p:nvSpPr>
        <p:spPr>
          <a:xfrm xmlns:a="http://schemas.openxmlformats.org/drawingml/2006/main">
            <a:off x="590550" y="5200650"/>
            <a:ext cx="1071562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Two or more atoms bonded together. A formula shows their types and numbers. No</a:t>
            </a:r>
          </a:p>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subscript means one atom.</a:t>
            </a:r>
          </a:p>
        </p:txBody>
      </p:sp>
    </p:spTree>
    <p:extLst>
      <p:ext uri="{BB962C8B-B14F-4D97-AF65-F5344CB8AC3E}">
        <p14:creationId xmlns:p14="http://schemas.microsoft.com/office/powerpoint/2010/main" val="1708767225"/>
      </p:ext>
    </p:extLst>
  </p:cSld>
</p:sld>
</file>

<file path=ppt/slides/slide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3" name="course-header">
            <a:extLst xmlns:a="http://schemas.openxmlformats.org/drawingml/2006/main">
              <a:ext uri="{FF2B5EF4-FFF2-40B4-BE49-F238E27FC236}">
                <a16:creationId xmlns:a16="http://schemas.microsoft.com/office/drawing/2014/main" id="{38978E29-CE65-48B0-B9A0-D9BBF2135DD0}"/>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D959ED72-6C86-4E5B-B834-916CB8E68D24}"/>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Reading a molecular formula</a:t>
            </a:r>
          </a:p>
        </p:txBody>
      </p:sp>
      <p:sp>
        <p:nvSpPr>
          <p:cNvPr id="3" name="stage-footer">
            <a:extLst xmlns:a="http://schemas.openxmlformats.org/drawingml/2006/main">
              <a:ext uri="{FF2B5EF4-FFF2-40B4-BE49-F238E27FC236}">
                <a16:creationId xmlns:a16="http://schemas.microsoft.com/office/drawing/2014/main" id="{8369B332-53B7-498E-A50F-67BFF6D1362D}"/>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1   /   PRACTICE</a:t>
            </a:r>
          </a:p>
        </p:txBody>
      </p:sp>
      <p:sp>
        <p:nvSpPr>
          <p:cNvPr id="4" name="brand">
            <a:extLst xmlns:a="http://schemas.openxmlformats.org/drawingml/2006/main">
              <a:ext uri="{FF2B5EF4-FFF2-40B4-BE49-F238E27FC236}">
                <a16:creationId xmlns:a16="http://schemas.microsoft.com/office/drawing/2014/main" id="{A99C9CC3-D0E4-4B75-923D-EA3AA523D234}"/>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413D3449-BD4A-4C4E-9FC0-68B7A22025DF}"/>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03</a:t>
            </a:r>
          </a:p>
        </p:txBody>
      </p:sp>
      <p:sp>
        <p:nvSpPr>
          <p:cNvPr id="14" name="text">
            <a:extLst xmlns:a="http://schemas.openxmlformats.org/drawingml/2006/main">
              <a:ext uri="{FF2B5EF4-FFF2-40B4-BE49-F238E27FC236}">
                <a16:creationId xmlns:a16="http://schemas.microsoft.com/office/drawing/2014/main" id="{12DB4316-1C04-4539-95DE-6C0FE5D75176}"/>
              </a:ext>
            </a:extLst>
          </p:cNvPr>
          <p:cNvSpPr>
            <a:spLocks xmlns:a="http://schemas.openxmlformats.org/drawingml/2006/main" noGrp="1"/>
          </p:cNvSpPr>
          <p:nvPr/>
        </p:nvSpPr>
        <p:spPr>
          <a:xfrm xmlns:a="http://schemas.openxmlformats.org/drawingml/2006/main">
            <a:off x="590550" y="2047875"/>
            <a:ext cx="10763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900" b="1">
                <a:solidFill>
                  <a:srgbClr val="087F83"/>
                </a:solidFill>
                <a:latin typeface="Arial"/>
                <a:ea typeface="Arial"/>
                <a:cs typeface="Arial"/>
              </a:defRPr>
            </a:defPPr>
            <a:lvl1pPr>
              <a:buNone/>
              <a:defRPr sz="3900" b="1">
                <a:solidFill>
                  <a:srgbClr val="087F83"/>
                </a:solidFill>
                <a:latin typeface="Arial"/>
                <a:ea typeface="Arial"/>
                <a:cs typeface="Arial"/>
              </a:defRPr>
            </a:lvl1pPr>
            <a:lvl2pPr>
              <a:buNone/>
              <a:defRPr sz="3900" b="1">
                <a:solidFill>
                  <a:srgbClr val="087F83"/>
                </a:solidFill>
                <a:latin typeface="Arial"/>
                <a:ea typeface="Arial"/>
                <a:cs typeface="Arial"/>
              </a:defRPr>
            </a:lvl2pPr>
            <a:lvl3pPr>
              <a:buNone/>
              <a:defRPr sz="3900" b="1">
                <a:solidFill>
                  <a:srgbClr val="087F83"/>
                </a:solidFill>
                <a:latin typeface="Arial"/>
                <a:ea typeface="Arial"/>
                <a:cs typeface="Arial"/>
              </a:defRPr>
            </a:lvl3pPr>
            <a:lvl4pPr>
              <a:buNone/>
              <a:defRPr sz="3900" b="1">
                <a:solidFill>
                  <a:srgbClr val="087F83"/>
                </a:solidFill>
                <a:latin typeface="Arial"/>
                <a:ea typeface="Arial"/>
                <a:cs typeface="Arial"/>
              </a:defRPr>
            </a:lvl4pPr>
            <a:lvl5pPr>
              <a:buNone/>
              <a:defRPr sz="3900" b="1">
                <a:solidFill>
                  <a:srgbClr val="087F83"/>
                </a:solidFill>
                <a:latin typeface="Arial"/>
                <a:ea typeface="Arial"/>
                <a:cs typeface="Arial"/>
              </a:defRPr>
            </a:lvl5pPr>
            <a:lvl6pPr>
              <a:buNone/>
              <a:defRPr sz="3900" b="1">
                <a:solidFill>
                  <a:srgbClr val="087F83"/>
                </a:solidFill>
                <a:latin typeface="Arial"/>
                <a:ea typeface="Arial"/>
                <a:cs typeface="Arial"/>
              </a:defRPr>
            </a:lvl6pPr>
            <a:lvl7pPr>
              <a:buNone/>
              <a:defRPr sz="3900" b="1">
                <a:solidFill>
                  <a:srgbClr val="087F83"/>
                </a:solidFill>
                <a:latin typeface="Arial"/>
                <a:ea typeface="Arial"/>
                <a:cs typeface="Arial"/>
              </a:defRPr>
            </a:lvl7pPr>
            <a:lvl8pPr>
              <a:buNone/>
              <a:defRPr sz="3900" b="1">
                <a:solidFill>
                  <a:srgbClr val="087F83"/>
                </a:solidFill>
                <a:latin typeface="Arial"/>
                <a:ea typeface="Arial"/>
                <a:cs typeface="Arial"/>
              </a:defRPr>
            </a:lvl8pPr>
            <a:lvl9pPr>
              <a:buNone/>
              <a:defRPr sz="3900" b="1">
                <a:solidFill>
                  <a:srgbClr val="087F83"/>
                </a:solidFill>
                <a:latin typeface="Arial"/>
                <a:ea typeface="Arial"/>
                <a:cs typeface="Arial"/>
              </a:defRPr>
            </a:lvl9pPr>
          </a:lstStyle>
          <a:p xmlns:a="http://schemas.openxmlformats.org/drawingml/2006/main">
            <a:pPr>
              <a:lnSpc>
                <a:spcPct val="112000"/>
              </a:lnSpc>
              <a:buNone/>
              <a:defRPr sz="3900" b="1">
                <a:solidFill>
                  <a:srgbClr val="087F83"/>
                </a:solidFill>
                <a:latin typeface="Arial"/>
                <a:ea typeface="Arial"/>
                <a:cs typeface="Arial"/>
              </a:defRPr>
            </a:pPr>
            <a:r>
              <a:rPr sz="3900" b="1">
                <a:solidFill>
                  <a:srgbClr val="087F83"/>
                </a:solidFill>
                <a:latin typeface="Arial"/>
                <a:ea typeface="Arial"/>
                <a:cs typeface="Arial"/>
              </a:rPr>
              <a:t>Glucose: C₆H₁₂O₆</a:t>
            </a:r>
          </a:p>
        </p:txBody>
      </p:sp>
      <p:sp>
        <p:nvSpPr>
          <p:cNvPr id="15" name="question-label">
            <a:extLst xmlns:a="http://schemas.openxmlformats.org/drawingml/2006/main">
              <a:ext uri="{FF2B5EF4-FFF2-40B4-BE49-F238E27FC236}">
                <a16:creationId xmlns:a16="http://schemas.microsoft.com/office/drawing/2014/main" id="{B893B772-649F-4E48-86EA-93C67FB17191}"/>
              </a:ext>
            </a:extLst>
          </p:cNvPr>
          <p:cNvSpPr>
            <a:spLocks xmlns:a="http://schemas.openxmlformats.org/drawingml/2006/main" noGrp="1"/>
          </p:cNvSpPr>
          <p:nvPr/>
        </p:nvSpPr>
        <p:spPr>
          <a:xfrm xmlns:a="http://schemas.openxmlformats.org/drawingml/2006/main">
            <a:off x="590550" y="325755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744671DB-DBA5-4703-BDE6-721CEA26F88A}"/>
              </a:ext>
            </a:extLst>
          </p:cNvPr>
          <p:cNvSpPr>
            <a:spLocks xmlns:a="http://schemas.openxmlformats.org/drawingml/2006/main" noGrp="1"/>
          </p:cNvSpPr>
          <p:nvPr/>
        </p:nvSpPr>
        <p:spPr>
          <a:xfrm xmlns:a="http://schemas.openxmlformats.org/drawingml/2006/main">
            <a:off x="1238250" y="325755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the three elements in one glucose molecule.</a:t>
            </a:r>
          </a:p>
        </p:txBody>
      </p:sp>
      <p:sp>
        <p:nvSpPr>
          <p:cNvPr id="17" name="question-label">
            <a:extLst xmlns:a="http://schemas.openxmlformats.org/drawingml/2006/main">
              <a:ext uri="{FF2B5EF4-FFF2-40B4-BE49-F238E27FC236}">
                <a16:creationId xmlns:a16="http://schemas.microsoft.com/office/drawing/2014/main" id="{C6F9D49A-829F-42D1-A691-8E79E48DE933}"/>
              </a:ext>
            </a:extLst>
          </p:cNvPr>
          <p:cNvSpPr>
            <a:spLocks xmlns:a="http://schemas.openxmlformats.org/drawingml/2006/main" noGrp="1"/>
          </p:cNvSpPr>
          <p:nvPr/>
        </p:nvSpPr>
        <p:spPr>
          <a:xfrm xmlns:a="http://schemas.openxmlformats.org/drawingml/2006/main">
            <a:off x="590550" y="423862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BDA8FDDF-A6DF-42DF-AD08-601849C626E6}"/>
              </a:ext>
            </a:extLst>
          </p:cNvPr>
          <p:cNvSpPr>
            <a:spLocks xmlns:a="http://schemas.openxmlformats.org/drawingml/2006/main" noGrp="1"/>
          </p:cNvSpPr>
          <p:nvPr/>
        </p:nvSpPr>
        <p:spPr>
          <a:xfrm xmlns:a="http://schemas.openxmlformats.org/drawingml/2006/main">
            <a:off x="1238250" y="423862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How many atoms of each element does the formula show?</a:t>
            </a:r>
          </a:p>
        </p:txBody>
      </p:sp>
      <p:sp>
        <p:nvSpPr>
          <p:cNvPr id="19" name="question-label">
            <a:extLst xmlns:a="http://schemas.openxmlformats.org/drawingml/2006/main">
              <a:ext uri="{FF2B5EF4-FFF2-40B4-BE49-F238E27FC236}">
                <a16:creationId xmlns:a16="http://schemas.microsoft.com/office/drawing/2014/main" id="{580F7AFF-3B46-43D5-B2CF-AE8279EC0871}"/>
              </a:ext>
            </a:extLst>
          </p:cNvPr>
          <p:cNvSpPr>
            <a:spLocks xmlns:a="http://schemas.openxmlformats.org/drawingml/2006/main" noGrp="1"/>
          </p:cNvSpPr>
          <p:nvPr/>
        </p:nvSpPr>
        <p:spPr>
          <a:xfrm xmlns:a="http://schemas.openxmlformats.org/drawingml/2006/main">
            <a:off x="590550" y="52197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0" name="body">
            <a:extLst xmlns:a="http://schemas.openxmlformats.org/drawingml/2006/main">
              <a:ext uri="{FF2B5EF4-FFF2-40B4-BE49-F238E27FC236}">
                <a16:creationId xmlns:a16="http://schemas.microsoft.com/office/drawing/2014/main" id="{53346AE7-00A8-43D6-9C48-E965191D669B}"/>
              </a:ext>
            </a:extLst>
          </p:cNvPr>
          <p:cNvSpPr>
            <a:spLocks xmlns:a="http://schemas.openxmlformats.org/drawingml/2006/main" noGrp="1"/>
          </p:cNvSpPr>
          <p:nvPr/>
        </p:nvSpPr>
        <p:spPr>
          <a:xfrm xmlns:a="http://schemas.openxmlformats.org/drawingml/2006/main">
            <a:off x="1238250" y="52197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How many atoms are present in one molecule altogether?</a:t>
            </a:r>
          </a:p>
        </p:txBody>
      </p:sp>
    </p:spTree>
    <p:extLst>
      <p:ext uri="{BB962C8B-B14F-4D97-AF65-F5344CB8AC3E}">
        <p14:creationId xmlns:p14="http://schemas.microsoft.com/office/powerpoint/2010/main" val="2016209499"/>
      </p:ext>
    </p:extLst>
  </p:cSld>
</p:sld>
</file>

<file path=ppt/slides/slide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BA0E7F60-34E6-40B5-BB9E-26EE667CA72E}"/>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10AF2E78-B043-4185-88AD-4C56B5EB4E4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Molecular formula: key and explanation</a:t>
            </a:r>
          </a:p>
        </p:txBody>
      </p:sp>
      <p:sp>
        <p:nvSpPr>
          <p:cNvPr id="3" name="stage-footer">
            <a:extLst xmlns:a="http://schemas.openxmlformats.org/drawingml/2006/main">
              <a:ext uri="{FF2B5EF4-FFF2-40B4-BE49-F238E27FC236}">
                <a16:creationId xmlns:a16="http://schemas.microsoft.com/office/drawing/2014/main" id="{80FB4A25-54F3-4E93-B2CB-4A941B0B7B30}"/>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1   /   KEY AND EXPLANATION</a:t>
            </a:r>
          </a:p>
        </p:txBody>
      </p:sp>
      <p:sp>
        <p:nvSpPr>
          <p:cNvPr id="4" name="brand">
            <a:extLst xmlns:a="http://schemas.openxmlformats.org/drawingml/2006/main">
              <a:ext uri="{FF2B5EF4-FFF2-40B4-BE49-F238E27FC236}">
                <a16:creationId xmlns:a16="http://schemas.microsoft.com/office/drawing/2014/main" id="{79A9B555-5B39-4E9D-8DC5-253A7661AD0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BC70093-7358-46F5-8E63-721BA8F58A53}"/>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04</a:t>
            </a:r>
          </a:p>
        </p:txBody>
      </p:sp>
      <p:sp>
        <p:nvSpPr>
          <p:cNvPr id="13" name="answer-label">
            <a:extLst xmlns:a="http://schemas.openxmlformats.org/drawingml/2006/main">
              <a:ext uri="{FF2B5EF4-FFF2-40B4-BE49-F238E27FC236}">
                <a16:creationId xmlns:a16="http://schemas.microsoft.com/office/drawing/2014/main" id="{309E4300-8DE1-4B87-8C2B-2BC831B2ACCA}"/>
              </a:ext>
            </a:extLst>
          </p:cNvPr>
          <p:cNvSpPr>
            <a:spLocks xmlns:a="http://schemas.openxmlformats.org/drawingml/2006/main" noGrp="1"/>
          </p:cNvSpPr>
          <p:nvPr/>
        </p:nvSpPr>
        <p:spPr>
          <a:xfrm xmlns:a="http://schemas.openxmlformats.org/drawingml/2006/main">
            <a:off x="590550" y="207645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14" name="body">
            <a:extLst xmlns:a="http://schemas.openxmlformats.org/drawingml/2006/main">
              <a:ext uri="{FF2B5EF4-FFF2-40B4-BE49-F238E27FC236}">
                <a16:creationId xmlns:a16="http://schemas.microsoft.com/office/drawing/2014/main" id="{677E6A4A-B7EF-4B77-A307-C525F5FA996A}"/>
              </a:ext>
            </a:extLst>
          </p:cNvPr>
          <p:cNvSpPr>
            <a:spLocks xmlns:a="http://schemas.openxmlformats.org/drawingml/2006/main" noGrp="1"/>
          </p:cNvSpPr>
          <p:nvPr/>
        </p:nvSpPr>
        <p:spPr>
          <a:xfrm xmlns:a="http://schemas.openxmlformats.org/drawingml/2006/main">
            <a:off x="1238250" y="207645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Carbon (C), hydrogen (H) and oxygen (O).</a:t>
            </a:r>
          </a:p>
        </p:txBody>
      </p:sp>
      <p:sp>
        <p:nvSpPr>
          <p:cNvPr id="15" name="answer-label">
            <a:extLst xmlns:a="http://schemas.openxmlformats.org/drawingml/2006/main">
              <a:ext uri="{FF2B5EF4-FFF2-40B4-BE49-F238E27FC236}">
                <a16:creationId xmlns:a16="http://schemas.microsoft.com/office/drawing/2014/main" id="{0CFC6B48-5002-478E-A393-0D039D3E4072}"/>
              </a:ext>
            </a:extLst>
          </p:cNvPr>
          <p:cNvSpPr>
            <a:spLocks xmlns:a="http://schemas.openxmlformats.org/drawingml/2006/main" noGrp="1"/>
          </p:cNvSpPr>
          <p:nvPr/>
        </p:nvSpPr>
        <p:spPr>
          <a:xfrm xmlns:a="http://schemas.openxmlformats.org/drawingml/2006/main">
            <a:off x="590550" y="33051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16" name="body">
            <a:extLst xmlns:a="http://schemas.openxmlformats.org/drawingml/2006/main">
              <a:ext uri="{FF2B5EF4-FFF2-40B4-BE49-F238E27FC236}">
                <a16:creationId xmlns:a16="http://schemas.microsoft.com/office/drawing/2014/main" id="{58DE9F40-87B1-450C-B8B4-39E0453FD386}"/>
              </a:ext>
            </a:extLst>
          </p:cNvPr>
          <p:cNvSpPr>
            <a:spLocks xmlns:a="http://schemas.openxmlformats.org/drawingml/2006/main" noGrp="1"/>
          </p:cNvSpPr>
          <p:nvPr/>
        </p:nvSpPr>
        <p:spPr>
          <a:xfrm xmlns:a="http://schemas.openxmlformats.org/drawingml/2006/main">
            <a:off x="1238250" y="33051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6 carbon atoms, 12 hydrogen atoms and 6 oxygen atoms. The small subscript</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number gives the atom count.</a:t>
            </a:r>
          </a:p>
        </p:txBody>
      </p:sp>
      <p:sp>
        <p:nvSpPr>
          <p:cNvPr id="17" name="answer-label">
            <a:extLst xmlns:a="http://schemas.openxmlformats.org/drawingml/2006/main">
              <a:ext uri="{FF2B5EF4-FFF2-40B4-BE49-F238E27FC236}">
                <a16:creationId xmlns:a16="http://schemas.microsoft.com/office/drawing/2014/main" id="{E2B60C51-8A1C-4254-B3AB-3FEB96F803DD}"/>
              </a:ext>
            </a:extLst>
          </p:cNvPr>
          <p:cNvSpPr>
            <a:spLocks xmlns:a="http://schemas.openxmlformats.org/drawingml/2006/main" noGrp="1"/>
          </p:cNvSpPr>
          <p:nvPr/>
        </p:nvSpPr>
        <p:spPr>
          <a:xfrm xmlns:a="http://schemas.openxmlformats.org/drawingml/2006/main">
            <a:off x="590550" y="468630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8" name="body">
            <a:extLst xmlns:a="http://schemas.openxmlformats.org/drawingml/2006/main">
              <a:ext uri="{FF2B5EF4-FFF2-40B4-BE49-F238E27FC236}">
                <a16:creationId xmlns:a16="http://schemas.microsoft.com/office/drawing/2014/main" id="{8914BF30-2970-40C6-BBAE-1891DEAF22E8}"/>
              </a:ext>
            </a:extLst>
          </p:cNvPr>
          <p:cNvSpPr>
            <a:spLocks xmlns:a="http://schemas.openxmlformats.org/drawingml/2006/main" noGrp="1"/>
          </p:cNvSpPr>
          <p:nvPr/>
        </p:nvSpPr>
        <p:spPr>
          <a:xfrm xmlns:a="http://schemas.openxmlformats.org/drawingml/2006/main">
            <a:off x="1238250" y="468630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24 atoms in total: 6 + 12 + 6. The molecule contains three different elements.</a:t>
            </a:r>
          </a:p>
        </p:txBody>
      </p:sp>
    </p:spTree>
    <p:extLst>
      <p:ext uri="{BB962C8B-B14F-4D97-AF65-F5344CB8AC3E}">
        <p14:creationId xmlns:p14="http://schemas.microsoft.com/office/powerpoint/2010/main" val="351926545"/>
      </p:ext>
    </p:extLst>
  </p:cSld>
</p:sld>
</file>

<file path=ppt/slides/slide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316CB671-FFCE-43F3-AE39-B68D12B1A3F9}"/>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0F262759-5E4E-43E4-AAAB-EB896C3FE839}"/>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The main building elements</a:t>
            </a:r>
          </a:p>
        </p:txBody>
      </p:sp>
      <p:sp>
        <p:nvSpPr>
          <p:cNvPr id="3" name="stage-footer">
            <a:extLst xmlns:a="http://schemas.openxmlformats.org/drawingml/2006/main">
              <a:ext uri="{FF2B5EF4-FFF2-40B4-BE49-F238E27FC236}">
                <a16:creationId xmlns:a16="http://schemas.microsoft.com/office/drawing/2014/main" id="{F334E79F-9795-42F9-8831-41CEFBA7C29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2   /   CONCEPT</a:t>
            </a:r>
          </a:p>
        </p:txBody>
      </p:sp>
      <p:sp>
        <p:nvSpPr>
          <p:cNvPr id="4" name="brand">
            <a:extLst xmlns:a="http://schemas.openxmlformats.org/drawingml/2006/main">
              <a:ext uri="{FF2B5EF4-FFF2-40B4-BE49-F238E27FC236}">
                <a16:creationId xmlns:a16="http://schemas.microsoft.com/office/drawing/2014/main" id="{3FE0B9BB-94E5-4208-855A-874D426E97DE}"/>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0BCB97E-0EA3-45BC-92FF-8DBE82CF3C59}"/>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05</a:t>
            </a:r>
          </a:p>
        </p:txBody>
      </p:sp>
      <p:sp>
        <p:nvSpPr>
          <p:cNvPr id="15" name="term">
            <a:extLst xmlns:a="http://schemas.openxmlformats.org/drawingml/2006/main">
              <a:ext uri="{FF2B5EF4-FFF2-40B4-BE49-F238E27FC236}">
                <a16:creationId xmlns:a16="http://schemas.microsoft.com/office/drawing/2014/main" id="{11E6BA51-C14E-4893-8375-5AA77687763D}"/>
              </a:ext>
            </a:extLst>
          </p:cNvPr>
          <p:cNvSpPr>
            <a:spLocks xmlns:a="http://schemas.openxmlformats.org/drawingml/2006/main" noGrp="1"/>
          </p:cNvSpPr>
          <p:nvPr/>
        </p:nvSpPr>
        <p:spPr>
          <a:xfrm xmlns:a="http://schemas.openxmlformats.org/drawingml/2006/main">
            <a:off x="590550" y="20097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C, H AND O</a:t>
            </a:r>
          </a:p>
        </p:txBody>
      </p:sp>
      <p:sp>
        <p:nvSpPr>
          <p:cNvPr id="16" name="body">
            <a:extLst xmlns:a="http://schemas.openxmlformats.org/drawingml/2006/main">
              <a:ext uri="{FF2B5EF4-FFF2-40B4-BE49-F238E27FC236}">
                <a16:creationId xmlns:a16="http://schemas.microsoft.com/office/drawing/2014/main" id="{F9C8DCCE-37F2-4379-ABD7-E6DE6EE1DED2}"/>
              </a:ext>
            </a:extLst>
          </p:cNvPr>
          <p:cNvSpPr>
            <a:spLocks xmlns:a="http://schemas.openxmlformats.org/drawingml/2006/main" noGrp="1"/>
          </p:cNvSpPr>
          <p:nvPr/>
        </p:nvSpPr>
        <p:spPr>
          <a:xfrm xmlns:a="http://schemas.openxmlformats.org/drawingml/2006/main">
            <a:off x="590550" y="2447925"/>
            <a:ext cx="1071562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Carbon, hydrogen and oxygen are the most common elements used to build</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biological molecules.</a:t>
            </a:r>
          </a:p>
        </p:txBody>
      </p:sp>
      <p:sp>
        <p:nvSpPr>
          <p:cNvPr id="17" name="term">
            <a:extLst xmlns:a="http://schemas.openxmlformats.org/drawingml/2006/main">
              <a:ext uri="{FF2B5EF4-FFF2-40B4-BE49-F238E27FC236}">
                <a16:creationId xmlns:a16="http://schemas.microsoft.com/office/drawing/2014/main" id="{F4264E65-1382-4308-B5D4-8341C8F7590B}"/>
              </a:ext>
            </a:extLst>
          </p:cNvPr>
          <p:cNvSpPr>
            <a:spLocks xmlns:a="http://schemas.openxmlformats.org/drawingml/2006/main" noGrp="1"/>
          </p:cNvSpPr>
          <p:nvPr/>
        </p:nvSpPr>
        <p:spPr>
          <a:xfrm xmlns:a="http://schemas.openxmlformats.org/drawingml/2006/main">
            <a:off x="590550" y="3486150"/>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MACROMOLECULE</a:t>
            </a:r>
          </a:p>
        </p:txBody>
      </p:sp>
      <p:sp>
        <p:nvSpPr>
          <p:cNvPr id="18" name="body">
            <a:extLst xmlns:a="http://schemas.openxmlformats.org/drawingml/2006/main">
              <a:ext uri="{FF2B5EF4-FFF2-40B4-BE49-F238E27FC236}">
                <a16:creationId xmlns:a16="http://schemas.microsoft.com/office/drawing/2014/main" id="{D54CF36E-3416-43ED-A634-D2606A8F4451}"/>
              </a:ext>
            </a:extLst>
          </p:cNvPr>
          <p:cNvSpPr>
            <a:spLocks xmlns:a="http://schemas.openxmlformats.org/drawingml/2006/main" noGrp="1"/>
          </p:cNvSpPr>
          <p:nvPr/>
        </p:nvSpPr>
        <p:spPr>
          <a:xfrm xmlns:a="http://schemas.openxmlformats.org/drawingml/2006/main">
            <a:off x="590550" y="3924300"/>
            <a:ext cx="1071562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 very large molecule. The major biological groups are carbohydrates, lipids,</a:t>
            </a:r>
          </a:p>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proteins and nucleic acids.</a:t>
            </a:r>
          </a:p>
        </p:txBody>
      </p:sp>
      <p:sp>
        <p:nvSpPr>
          <p:cNvPr id="19" name="body">
            <a:extLst xmlns:a="http://schemas.openxmlformats.org/drawingml/2006/main">
              <a:ext uri="{FF2B5EF4-FFF2-40B4-BE49-F238E27FC236}">
                <a16:creationId xmlns:a16="http://schemas.microsoft.com/office/drawing/2014/main" id="{0E947EC9-5800-4674-BF8A-9965B83B9319}"/>
              </a:ext>
            </a:extLst>
          </p:cNvPr>
          <p:cNvSpPr>
            <a:spLocks xmlns:a="http://schemas.openxmlformats.org/drawingml/2006/main" noGrp="1"/>
          </p:cNvSpPr>
          <p:nvPr/>
        </p:nvSpPr>
        <p:spPr>
          <a:xfrm xmlns:a="http://schemas.openxmlformats.org/drawingml/2006/main">
            <a:off x="590550" y="5257800"/>
            <a:ext cx="10715625"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416B91"/>
                </a:solidFill>
                <a:latin typeface="Arial"/>
                <a:ea typeface="Arial"/>
                <a:cs typeface="Arial"/>
              </a:defRPr>
            </a:defPPr>
            <a:lvl1pPr>
              <a:buNone/>
              <a:defRPr sz="2100" b="0">
                <a:solidFill>
                  <a:srgbClr val="416B91"/>
                </a:solidFill>
                <a:latin typeface="Arial"/>
                <a:ea typeface="Arial"/>
                <a:cs typeface="Arial"/>
              </a:defRPr>
            </a:lvl1pPr>
            <a:lvl2pPr>
              <a:buNone/>
              <a:defRPr sz="2100" b="0">
                <a:solidFill>
                  <a:srgbClr val="416B91"/>
                </a:solidFill>
                <a:latin typeface="Arial"/>
                <a:ea typeface="Arial"/>
                <a:cs typeface="Arial"/>
              </a:defRPr>
            </a:lvl2pPr>
            <a:lvl3pPr>
              <a:buNone/>
              <a:defRPr sz="2100" b="0">
                <a:solidFill>
                  <a:srgbClr val="416B91"/>
                </a:solidFill>
                <a:latin typeface="Arial"/>
                <a:ea typeface="Arial"/>
                <a:cs typeface="Arial"/>
              </a:defRPr>
            </a:lvl3pPr>
            <a:lvl4pPr>
              <a:buNone/>
              <a:defRPr sz="2100" b="0">
                <a:solidFill>
                  <a:srgbClr val="416B91"/>
                </a:solidFill>
                <a:latin typeface="Arial"/>
                <a:ea typeface="Arial"/>
                <a:cs typeface="Arial"/>
              </a:defRPr>
            </a:lvl4pPr>
            <a:lvl5pPr>
              <a:buNone/>
              <a:defRPr sz="2100" b="0">
                <a:solidFill>
                  <a:srgbClr val="416B91"/>
                </a:solidFill>
                <a:latin typeface="Arial"/>
                <a:ea typeface="Arial"/>
                <a:cs typeface="Arial"/>
              </a:defRPr>
            </a:lvl5pPr>
            <a:lvl6pPr>
              <a:buNone/>
              <a:defRPr sz="2100" b="0">
                <a:solidFill>
                  <a:srgbClr val="416B91"/>
                </a:solidFill>
                <a:latin typeface="Arial"/>
                <a:ea typeface="Arial"/>
                <a:cs typeface="Arial"/>
              </a:defRPr>
            </a:lvl6pPr>
            <a:lvl7pPr>
              <a:buNone/>
              <a:defRPr sz="2100" b="0">
                <a:solidFill>
                  <a:srgbClr val="416B91"/>
                </a:solidFill>
                <a:latin typeface="Arial"/>
                <a:ea typeface="Arial"/>
                <a:cs typeface="Arial"/>
              </a:defRPr>
            </a:lvl7pPr>
            <a:lvl8pPr>
              <a:buNone/>
              <a:defRPr sz="2100" b="0">
                <a:solidFill>
                  <a:srgbClr val="416B91"/>
                </a:solidFill>
                <a:latin typeface="Arial"/>
                <a:ea typeface="Arial"/>
                <a:cs typeface="Arial"/>
              </a:defRPr>
            </a:lvl8pPr>
            <a:lvl9pPr>
              <a:buNone/>
              <a:defRPr sz="2100" b="0">
                <a:solidFill>
                  <a:srgbClr val="416B91"/>
                </a:solidFill>
                <a:latin typeface="Arial"/>
                <a:ea typeface="Arial"/>
                <a:cs typeface="Arial"/>
              </a:defRPr>
            </a:lvl9pPr>
          </a:lstStyle>
          <a:p xmlns:a="http://schemas.openxmlformats.org/drawingml/2006/main">
            <a:pPr>
              <a:lnSpc>
                <a:spcPct val="112000"/>
              </a:lnSpc>
              <a:buNone/>
              <a:defRPr sz="2100" b="0">
                <a:solidFill>
                  <a:srgbClr val="416B91"/>
                </a:solidFill>
                <a:latin typeface="Arial"/>
                <a:ea typeface="Arial"/>
                <a:cs typeface="Arial"/>
              </a:defRPr>
            </a:pPr>
            <a:r>
              <a:rPr sz="2100" b="0">
                <a:solidFill>
                  <a:srgbClr val="416B91"/>
                </a:solidFill>
                <a:latin typeface="Arial"/>
                <a:ea typeface="Arial"/>
                <a:cs typeface="Arial"/>
              </a:rPr>
              <a:t>CHNOPS: carbon, hydrogen, nitrogen, oxygen, phosphorus and sulfur.</a:t>
            </a:r>
          </a:p>
        </p:txBody>
      </p:sp>
    </p:spTree>
    <p:extLst>
      <p:ext uri="{BB962C8B-B14F-4D97-AF65-F5344CB8AC3E}">
        <p14:creationId xmlns:p14="http://schemas.microsoft.com/office/powerpoint/2010/main" val="1488548968"/>
      </p:ext>
    </p:extLst>
  </p:cSld>
</p:sld>
</file>

<file path=ppt/slides/slide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4CF41EC0-9525-4C44-AEF0-421781067DD8}"/>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13425C39-4CE9-4124-A1A3-5993CE54EBA2}"/>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Elements and biological molecules</a:t>
            </a:r>
          </a:p>
        </p:txBody>
      </p:sp>
      <p:sp>
        <p:nvSpPr>
          <p:cNvPr id="3" name="stage-footer">
            <a:extLst xmlns:a="http://schemas.openxmlformats.org/drawingml/2006/main">
              <a:ext uri="{FF2B5EF4-FFF2-40B4-BE49-F238E27FC236}">
                <a16:creationId xmlns:a16="http://schemas.microsoft.com/office/drawing/2014/main" id="{86B11B7D-4BD4-41F2-A29E-F54ABE337DA0}"/>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2   /   PRACTICE</a:t>
            </a:r>
          </a:p>
        </p:txBody>
      </p:sp>
      <p:sp>
        <p:nvSpPr>
          <p:cNvPr id="4" name="brand">
            <a:extLst xmlns:a="http://schemas.openxmlformats.org/drawingml/2006/main">
              <a:ext uri="{FF2B5EF4-FFF2-40B4-BE49-F238E27FC236}">
                <a16:creationId xmlns:a16="http://schemas.microsoft.com/office/drawing/2014/main" id="{601B87B6-9E9E-480D-A0C7-63F04CB3A96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5C70C65-B6E3-489C-9FA6-D936ABD12462}"/>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06</a:t>
            </a:r>
          </a:p>
        </p:txBody>
      </p:sp>
      <p:sp>
        <p:nvSpPr>
          <p:cNvPr id="13" name="body">
            <a:extLst xmlns:a="http://schemas.openxmlformats.org/drawingml/2006/main">
              <a:ext uri="{FF2B5EF4-FFF2-40B4-BE49-F238E27FC236}">
                <a16:creationId xmlns:a16="http://schemas.microsoft.com/office/drawing/2014/main" id="{B7584144-D785-4CD5-AA1E-574E60761A18}"/>
              </a:ext>
            </a:extLst>
          </p:cNvPr>
          <p:cNvSpPr>
            <a:spLocks xmlns:a="http://schemas.openxmlformats.org/drawingml/2006/main" noGrp="1"/>
          </p:cNvSpPr>
          <p:nvPr/>
        </p:nvSpPr>
        <p:spPr>
          <a:xfrm xmlns:a="http://schemas.openxmlformats.org/drawingml/2006/main">
            <a:off x="590550" y="2047875"/>
            <a:ext cx="10668000" cy="805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72D34"/>
                </a:solidFill>
                <a:latin typeface="Arial"/>
                <a:ea typeface="Arial"/>
                <a:cs typeface="Arial"/>
              </a:defRPr>
            </a:defPPr>
            <a:lvl1pPr>
              <a:buNone/>
              <a:defRPr sz="2475" b="1">
                <a:solidFill>
                  <a:srgbClr val="172D34"/>
                </a:solidFill>
                <a:latin typeface="Arial"/>
                <a:ea typeface="Arial"/>
                <a:cs typeface="Arial"/>
              </a:defRPr>
            </a:lvl1pPr>
            <a:lvl2pPr>
              <a:buNone/>
              <a:defRPr sz="2475" b="1">
                <a:solidFill>
                  <a:srgbClr val="172D34"/>
                </a:solidFill>
                <a:latin typeface="Arial"/>
                <a:ea typeface="Arial"/>
                <a:cs typeface="Arial"/>
              </a:defRPr>
            </a:lvl2pPr>
            <a:lvl3pPr>
              <a:buNone/>
              <a:defRPr sz="2475" b="1">
                <a:solidFill>
                  <a:srgbClr val="172D34"/>
                </a:solidFill>
                <a:latin typeface="Arial"/>
                <a:ea typeface="Arial"/>
                <a:cs typeface="Arial"/>
              </a:defRPr>
            </a:lvl3pPr>
            <a:lvl4pPr>
              <a:buNone/>
              <a:defRPr sz="2475" b="1">
                <a:solidFill>
                  <a:srgbClr val="172D34"/>
                </a:solidFill>
                <a:latin typeface="Arial"/>
                <a:ea typeface="Arial"/>
                <a:cs typeface="Arial"/>
              </a:defRPr>
            </a:lvl4pPr>
            <a:lvl5pPr>
              <a:buNone/>
              <a:defRPr sz="2475" b="1">
                <a:solidFill>
                  <a:srgbClr val="172D34"/>
                </a:solidFill>
                <a:latin typeface="Arial"/>
                <a:ea typeface="Arial"/>
                <a:cs typeface="Arial"/>
              </a:defRPr>
            </a:lvl5pPr>
            <a:lvl6pPr>
              <a:buNone/>
              <a:defRPr sz="2475" b="1">
                <a:solidFill>
                  <a:srgbClr val="172D34"/>
                </a:solidFill>
                <a:latin typeface="Arial"/>
                <a:ea typeface="Arial"/>
                <a:cs typeface="Arial"/>
              </a:defRPr>
            </a:lvl6pPr>
            <a:lvl7pPr>
              <a:buNone/>
              <a:defRPr sz="2475" b="1">
                <a:solidFill>
                  <a:srgbClr val="172D34"/>
                </a:solidFill>
                <a:latin typeface="Arial"/>
                <a:ea typeface="Arial"/>
                <a:cs typeface="Arial"/>
              </a:defRPr>
            </a:lvl7pPr>
            <a:lvl8pPr>
              <a:buNone/>
              <a:defRPr sz="2475" b="1">
                <a:solidFill>
                  <a:srgbClr val="172D34"/>
                </a:solidFill>
                <a:latin typeface="Arial"/>
                <a:ea typeface="Arial"/>
                <a:cs typeface="Arial"/>
              </a:defRPr>
            </a:lvl8pPr>
            <a:lvl9pPr>
              <a:buNone/>
              <a:defRPr sz="2475" b="1">
                <a:solidFill>
                  <a:srgbClr val="172D34"/>
                </a:solidFill>
                <a:latin typeface="Arial"/>
                <a:ea typeface="Arial"/>
                <a:cs typeface="Arial"/>
              </a:defRPr>
            </a:lvl9pPr>
          </a:lstStyle>
          <a:p xmlns:a="http://schemas.openxmlformats.org/drawingml/2006/main">
            <a:pPr>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Which statement correctly describes the composition of biological</a:t>
            </a:r>
          </a:p>
          <a:p xmlns:a="http://schemas.openxmlformats.org/drawingml/2006/main">
            <a:pPr>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molecules?</a:t>
            </a:r>
          </a:p>
        </p:txBody>
      </p:sp>
      <p:sp>
        <p:nvSpPr>
          <p:cNvPr id="14" name="body">
            <a:extLst xmlns:a="http://schemas.openxmlformats.org/drawingml/2006/main">
              <a:ext uri="{FF2B5EF4-FFF2-40B4-BE49-F238E27FC236}">
                <a16:creationId xmlns:a16="http://schemas.microsoft.com/office/drawing/2014/main" id="{A249DAB2-8FA0-429E-B948-694CE4385CC3}"/>
              </a:ext>
            </a:extLst>
          </p:cNvPr>
          <p:cNvSpPr>
            <a:spLocks xmlns:a="http://schemas.openxmlformats.org/drawingml/2006/main" noGrp="1"/>
          </p:cNvSpPr>
          <p:nvPr/>
        </p:nvSpPr>
        <p:spPr>
          <a:xfrm xmlns:a="http://schemas.openxmlformats.org/drawingml/2006/main">
            <a:off x="800100" y="3333750"/>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Each group contains only one chemical element.</a:t>
            </a:r>
          </a:p>
        </p:txBody>
      </p:sp>
      <p:sp>
        <p:nvSpPr>
          <p:cNvPr id="15" name="body">
            <a:extLst xmlns:a="http://schemas.openxmlformats.org/drawingml/2006/main">
              <a:ext uri="{FF2B5EF4-FFF2-40B4-BE49-F238E27FC236}">
                <a16:creationId xmlns:a16="http://schemas.microsoft.com/office/drawing/2014/main" id="{8E9C47AE-9515-45D7-A002-8D33E178586C}"/>
              </a:ext>
            </a:extLst>
          </p:cNvPr>
          <p:cNvSpPr>
            <a:spLocks xmlns:a="http://schemas.openxmlformats.org/drawingml/2006/main" noGrp="1"/>
          </p:cNvSpPr>
          <p:nvPr/>
        </p:nvSpPr>
        <p:spPr>
          <a:xfrm xmlns:a="http://schemas.openxmlformats.org/drawingml/2006/main">
            <a:off x="800100" y="3895725"/>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B   Carbon, hydrogen and oxygen are common building elements.</a:t>
            </a:r>
          </a:p>
        </p:txBody>
      </p:sp>
      <p:sp>
        <p:nvSpPr>
          <p:cNvPr id="16" name="body">
            <a:extLst xmlns:a="http://schemas.openxmlformats.org/drawingml/2006/main">
              <a:ext uri="{FF2B5EF4-FFF2-40B4-BE49-F238E27FC236}">
                <a16:creationId xmlns:a16="http://schemas.microsoft.com/office/drawing/2014/main" id="{41D04350-E755-4F72-9C01-8766227CD6F7}"/>
              </a:ext>
            </a:extLst>
          </p:cNvPr>
          <p:cNvSpPr>
            <a:spLocks xmlns:a="http://schemas.openxmlformats.org/drawingml/2006/main" noGrp="1"/>
          </p:cNvSpPr>
          <p:nvPr/>
        </p:nvSpPr>
        <p:spPr>
          <a:xfrm xmlns:a="http://schemas.openxmlformats.org/drawingml/2006/main">
            <a:off x="800100" y="4457700"/>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   Every biological molecule contains all six CHNOPS elements.</a:t>
            </a:r>
          </a:p>
        </p:txBody>
      </p:sp>
      <p:sp>
        <p:nvSpPr>
          <p:cNvPr id="17" name="body">
            <a:extLst xmlns:a="http://schemas.openxmlformats.org/drawingml/2006/main">
              <a:ext uri="{FF2B5EF4-FFF2-40B4-BE49-F238E27FC236}">
                <a16:creationId xmlns:a16="http://schemas.microsoft.com/office/drawing/2014/main" id="{A04DD222-AF3B-4D3C-863D-D42B7B91B3F0}"/>
              </a:ext>
            </a:extLst>
          </p:cNvPr>
          <p:cNvSpPr>
            <a:spLocks xmlns:a="http://schemas.openxmlformats.org/drawingml/2006/main" noGrp="1"/>
          </p:cNvSpPr>
          <p:nvPr/>
        </p:nvSpPr>
        <p:spPr>
          <a:xfrm xmlns:a="http://schemas.openxmlformats.org/drawingml/2006/main">
            <a:off x="800100" y="5019675"/>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D   Only nucleic acids contain carbon.</a:t>
            </a:r>
          </a:p>
        </p:txBody>
      </p:sp>
    </p:spTree>
    <p:extLst>
      <p:ext uri="{BB962C8B-B14F-4D97-AF65-F5344CB8AC3E}">
        <p14:creationId xmlns:p14="http://schemas.microsoft.com/office/powerpoint/2010/main" val="923520502"/>
      </p:ext>
    </p:extLst>
  </p:cSld>
</p:sld>
</file>

<file path=ppt/slides/slide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F38D157D-DE1C-45D3-8809-38E253A39CAB}"/>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1CA44416-703C-4D75-BB4C-D99BE43AF90F}"/>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Building elements: key and explanation</a:t>
            </a:r>
          </a:p>
        </p:txBody>
      </p:sp>
      <p:sp>
        <p:nvSpPr>
          <p:cNvPr id="3" name="stage-footer">
            <a:extLst xmlns:a="http://schemas.openxmlformats.org/drawingml/2006/main">
              <a:ext uri="{FF2B5EF4-FFF2-40B4-BE49-F238E27FC236}">
                <a16:creationId xmlns:a16="http://schemas.microsoft.com/office/drawing/2014/main" id="{BE22BC02-BC72-40F9-9328-DF94B60E6FD6}"/>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2   /   KEY AND EXPLANATION</a:t>
            </a:r>
          </a:p>
        </p:txBody>
      </p:sp>
      <p:sp>
        <p:nvSpPr>
          <p:cNvPr id="4" name="brand">
            <a:extLst xmlns:a="http://schemas.openxmlformats.org/drawingml/2006/main">
              <a:ext uri="{FF2B5EF4-FFF2-40B4-BE49-F238E27FC236}">
                <a16:creationId xmlns:a16="http://schemas.microsoft.com/office/drawing/2014/main" id="{B65CD919-471E-401C-B554-9D9DB762828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5A89BA1-B7F4-4D36-832F-96478D4B59E8}"/>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07</a:t>
            </a:r>
          </a:p>
        </p:txBody>
      </p:sp>
      <p:sp>
        <p:nvSpPr>
          <p:cNvPr id="13" name="text">
            <a:extLst xmlns:a="http://schemas.openxmlformats.org/drawingml/2006/main">
              <a:ext uri="{FF2B5EF4-FFF2-40B4-BE49-F238E27FC236}">
                <a16:creationId xmlns:a16="http://schemas.microsoft.com/office/drawing/2014/main" id="{9281CD38-3DF4-4DAC-BE9D-D403B82E5FAD}"/>
              </a:ext>
            </a:extLst>
          </p:cNvPr>
          <p:cNvSpPr>
            <a:spLocks xmlns:a="http://schemas.openxmlformats.org/drawingml/2006/main" noGrp="1"/>
          </p:cNvSpPr>
          <p:nvPr/>
        </p:nvSpPr>
        <p:spPr>
          <a:xfrm xmlns:a="http://schemas.openxmlformats.org/drawingml/2006/main">
            <a:off x="590550" y="2038350"/>
            <a:ext cx="1076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700" b="1">
                <a:solidFill>
                  <a:srgbClr val="087F83"/>
                </a:solidFill>
                <a:latin typeface="Arial"/>
                <a:ea typeface="Arial"/>
                <a:cs typeface="Arial"/>
              </a:defRPr>
            </a:defPPr>
            <a:lvl1pPr>
              <a:buNone/>
              <a:defRPr sz="2700" b="1">
                <a:solidFill>
                  <a:srgbClr val="087F83"/>
                </a:solidFill>
                <a:latin typeface="Arial"/>
                <a:ea typeface="Arial"/>
                <a:cs typeface="Arial"/>
              </a:defRPr>
            </a:lvl1pPr>
            <a:lvl2pPr>
              <a:buNone/>
              <a:defRPr sz="2700" b="1">
                <a:solidFill>
                  <a:srgbClr val="087F83"/>
                </a:solidFill>
                <a:latin typeface="Arial"/>
                <a:ea typeface="Arial"/>
                <a:cs typeface="Arial"/>
              </a:defRPr>
            </a:lvl2pPr>
            <a:lvl3pPr>
              <a:buNone/>
              <a:defRPr sz="2700" b="1">
                <a:solidFill>
                  <a:srgbClr val="087F83"/>
                </a:solidFill>
                <a:latin typeface="Arial"/>
                <a:ea typeface="Arial"/>
                <a:cs typeface="Arial"/>
              </a:defRPr>
            </a:lvl3pPr>
            <a:lvl4pPr>
              <a:buNone/>
              <a:defRPr sz="2700" b="1">
                <a:solidFill>
                  <a:srgbClr val="087F83"/>
                </a:solidFill>
                <a:latin typeface="Arial"/>
                <a:ea typeface="Arial"/>
                <a:cs typeface="Arial"/>
              </a:defRPr>
            </a:lvl4pPr>
            <a:lvl5pPr>
              <a:buNone/>
              <a:defRPr sz="2700" b="1">
                <a:solidFill>
                  <a:srgbClr val="087F83"/>
                </a:solidFill>
                <a:latin typeface="Arial"/>
                <a:ea typeface="Arial"/>
                <a:cs typeface="Arial"/>
              </a:defRPr>
            </a:lvl5pPr>
            <a:lvl6pPr>
              <a:buNone/>
              <a:defRPr sz="2700" b="1">
                <a:solidFill>
                  <a:srgbClr val="087F83"/>
                </a:solidFill>
                <a:latin typeface="Arial"/>
                <a:ea typeface="Arial"/>
                <a:cs typeface="Arial"/>
              </a:defRPr>
            </a:lvl6pPr>
            <a:lvl7pPr>
              <a:buNone/>
              <a:defRPr sz="2700" b="1">
                <a:solidFill>
                  <a:srgbClr val="087F83"/>
                </a:solidFill>
                <a:latin typeface="Arial"/>
                <a:ea typeface="Arial"/>
                <a:cs typeface="Arial"/>
              </a:defRPr>
            </a:lvl7pPr>
            <a:lvl8pPr>
              <a:buNone/>
              <a:defRPr sz="2700" b="1">
                <a:solidFill>
                  <a:srgbClr val="087F83"/>
                </a:solidFill>
                <a:latin typeface="Arial"/>
                <a:ea typeface="Arial"/>
                <a:cs typeface="Arial"/>
              </a:defRPr>
            </a:lvl8pPr>
            <a:lvl9pPr>
              <a:buNone/>
              <a:defRPr sz="2700" b="1">
                <a:solidFill>
                  <a:srgbClr val="087F83"/>
                </a:solidFill>
                <a:latin typeface="Arial"/>
                <a:ea typeface="Arial"/>
                <a:cs typeface="Arial"/>
              </a:defRPr>
            </a:lvl9pPr>
          </a:lstStyle>
          <a:p xmlns:a="http://schemas.openxmlformats.org/drawingml/2006/main">
            <a:pPr>
              <a:lnSpc>
                <a:spcPct val="112000"/>
              </a:lnSpc>
              <a:buNone/>
              <a:defRPr sz="2700" b="1">
                <a:solidFill>
                  <a:srgbClr val="087F83"/>
                </a:solidFill>
                <a:latin typeface="Arial"/>
                <a:ea typeface="Arial"/>
                <a:cs typeface="Arial"/>
              </a:defRPr>
            </a:pPr>
            <a:r>
              <a:rPr sz="2700" b="1">
                <a:solidFill>
                  <a:srgbClr val="087F83"/>
                </a:solidFill>
                <a:latin typeface="Arial"/>
                <a:ea typeface="Arial"/>
                <a:cs typeface="Arial"/>
              </a:rPr>
              <a:t>B   Carbon, hydrogen and oxygen</a:t>
            </a:r>
          </a:p>
        </p:txBody>
      </p:sp>
      <p:sp>
        <p:nvSpPr>
          <p:cNvPr id="14" name="body">
            <a:extLst xmlns:a="http://schemas.openxmlformats.org/drawingml/2006/main">
              <a:ext uri="{FF2B5EF4-FFF2-40B4-BE49-F238E27FC236}">
                <a16:creationId xmlns:a16="http://schemas.microsoft.com/office/drawing/2014/main" id="{9996EA41-159B-4DCD-B115-CB029B82F611}"/>
              </a:ext>
            </a:extLst>
          </p:cNvPr>
          <p:cNvSpPr>
            <a:spLocks xmlns:a="http://schemas.openxmlformats.org/drawingml/2006/main" noGrp="1"/>
          </p:cNvSpPr>
          <p:nvPr/>
        </p:nvSpPr>
        <p:spPr>
          <a:xfrm xmlns:a="http://schemas.openxmlformats.org/drawingml/2006/main">
            <a:off x="590550" y="2886075"/>
            <a:ext cx="107632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Cells use these elements to build carbohydrates, lipids, proteins and nucleic</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acids.</a:t>
            </a:r>
          </a:p>
        </p:txBody>
      </p:sp>
      <p:sp>
        <p:nvSpPr>
          <p:cNvPr id="15" name="body">
            <a:extLst xmlns:a="http://schemas.openxmlformats.org/drawingml/2006/main">
              <a:ext uri="{FF2B5EF4-FFF2-40B4-BE49-F238E27FC236}">
                <a16:creationId xmlns:a16="http://schemas.microsoft.com/office/drawing/2014/main" id="{1E203F3A-7F1A-4439-B3D9-0F857518A3FE}"/>
              </a:ext>
            </a:extLst>
          </p:cNvPr>
          <p:cNvSpPr>
            <a:spLocks xmlns:a="http://schemas.openxmlformats.org/drawingml/2006/main" noGrp="1"/>
          </p:cNvSpPr>
          <p:nvPr/>
        </p:nvSpPr>
        <p:spPr>
          <a:xfrm xmlns:a="http://schemas.openxmlformats.org/drawingml/2006/main">
            <a:off x="590550" y="4381500"/>
            <a:ext cx="10763250" cy="10043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536269"/>
                </a:solidFill>
                <a:latin typeface="Arial"/>
                <a:ea typeface="Arial"/>
                <a:cs typeface="Arial"/>
              </a:defRPr>
            </a:defPPr>
            <a:lvl1pPr>
              <a:buNone/>
              <a:defRPr sz="2100" b="0">
                <a:solidFill>
                  <a:srgbClr val="536269"/>
                </a:solidFill>
                <a:latin typeface="Arial"/>
                <a:ea typeface="Arial"/>
                <a:cs typeface="Arial"/>
              </a:defRPr>
            </a:lvl1pPr>
            <a:lvl2pPr>
              <a:buNone/>
              <a:defRPr sz="2100" b="0">
                <a:solidFill>
                  <a:srgbClr val="536269"/>
                </a:solidFill>
                <a:latin typeface="Arial"/>
                <a:ea typeface="Arial"/>
                <a:cs typeface="Arial"/>
              </a:defRPr>
            </a:lvl2pPr>
            <a:lvl3pPr>
              <a:buNone/>
              <a:defRPr sz="2100" b="0">
                <a:solidFill>
                  <a:srgbClr val="536269"/>
                </a:solidFill>
                <a:latin typeface="Arial"/>
                <a:ea typeface="Arial"/>
                <a:cs typeface="Arial"/>
              </a:defRPr>
            </a:lvl3pPr>
            <a:lvl4pPr>
              <a:buNone/>
              <a:defRPr sz="2100" b="0">
                <a:solidFill>
                  <a:srgbClr val="536269"/>
                </a:solidFill>
                <a:latin typeface="Arial"/>
                <a:ea typeface="Arial"/>
                <a:cs typeface="Arial"/>
              </a:defRPr>
            </a:lvl4pPr>
            <a:lvl5pPr>
              <a:buNone/>
              <a:defRPr sz="2100" b="0">
                <a:solidFill>
                  <a:srgbClr val="536269"/>
                </a:solidFill>
                <a:latin typeface="Arial"/>
                <a:ea typeface="Arial"/>
                <a:cs typeface="Arial"/>
              </a:defRPr>
            </a:lvl5pPr>
            <a:lvl6pPr>
              <a:buNone/>
              <a:defRPr sz="2100" b="0">
                <a:solidFill>
                  <a:srgbClr val="536269"/>
                </a:solidFill>
                <a:latin typeface="Arial"/>
                <a:ea typeface="Arial"/>
                <a:cs typeface="Arial"/>
              </a:defRPr>
            </a:lvl6pPr>
            <a:lvl7pPr>
              <a:buNone/>
              <a:defRPr sz="2100" b="0">
                <a:solidFill>
                  <a:srgbClr val="536269"/>
                </a:solidFill>
                <a:latin typeface="Arial"/>
                <a:ea typeface="Arial"/>
                <a:cs typeface="Arial"/>
              </a:defRPr>
            </a:lvl7pPr>
            <a:lvl8pPr>
              <a:buNone/>
              <a:defRPr sz="2100" b="0">
                <a:solidFill>
                  <a:srgbClr val="536269"/>
                </a:solidFill>
                <a:latin typeface="Arial"/>
                <a:ea typeface="Arial"/>
                <a:cs typeface="Arial"/>
              </a:defRPr>
            </a:lvl8pPr>
            <a:lvl9pPr>
              <a:buNone/>
              <a:defRPr sz="2100" b="0">
                <a:solidFill>
                  <a:srgbClr val="536269"/>
                </a:solidFill>
                <a:latin typeface="Arial"/>
                <a:ea typeface="Arial"/>
                <a:cs typeface="Arial"/>
              </a:defRPr>
            </a:lvl9pPr>
          </a:lstStyle>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A   Biological molecules contain more than one element.</a:t>
            </a:r>
          </a:p>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C   CHNOPS is a useful list, not the formula of every molecule.</a:t>
            </a:r>
          </a:p>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D   Carbon occurs in all four major biological groups.</a:t>
            </a:r>
          </a:p>
        </p:txBody>
      </p:sp>
    </p:spTree>
    <p:extLst>
      <p:ext uri="{BB962C8B-B14F-4D97-AF65-F5344CB8AC3E}">
        <p14:creationId xmlns:p14="http://schemas.microsoft.com/office/powerpoint/2010/main" val="889721525"/>
      </p:ext>
    </p:extLst>
  </p:cSld>
</p:sld>
</file>

<file path=ppt/slides/slide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6ADC9FE3-0F5D-4620-9F25-FB9C448D34DB}"/>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C6D2D93A-A8DA-42CD-B671-DE4D5309680D}"/>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Nitrogen in biological molecules</a:t>
            </a:r>
          </a:p>
        </p:txBody>
      </p:sp>
      <p:sp>
        <p:nvSpPr>
          <p:cNvPr id="3" name="stage-footer">
            <a:extLst xmlns:a="http://schemas.openxmlformats.org/drawingml/2006/main">
              <a:ext uri="{FF2B5EF4-FFF2-40B4-BE49-F238E27FC236}">
                <a16:creationId xmlns:a16="http://schemas.microsoft.com/office/drawing/2014/main" id="{4C3A9583-AE64-4143-9F55-4487C45C08FC}"/>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3   /   CONCEPT</a:t>
            </a:r>
          </a:p>
        </p:txBody>
      </p:sp>
      <p:sp>
        <p:nvSpPr>
          <p:cNvPr id="4" name="brand">
            <a:extLst xmlns:a="http://schemas.openxmlformats.org/drawingml/2006/main">
              <a:ext uri="{FF2B5EF4-FFF2-40B4-BE49-F238E27FC236}">
                <a16:creationId xmlns:a16="http://schemas.microsoft.com/office/drawing/2014/main" id="{D69713FA-FF51-46BE-B56D-1369E9E5AE36}"/>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D568C28B-8B66-4371-A780-4E3BB02A4090}"/>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08</a:t>
            </a:r>
          </a:p>
        </p:txBody>
      </p:sp>
      <p:sp>
        <p:nvSpPr>
          <p:cNvPr id="13" name="term">
            <a:extLst xmlns:a="http://schemas.openxmlformats.org/drawingml/2006/main">
              <a:ext uri="{FF2B5EF4-FFF2-40B4-BE49-F238E27FC236}">
                <a16:creationId xmlns:a16="http://schemas.microsoft.com/office/drawing/2014/main" id="{779EF257-D452-49D4-94D3-FEA53ACE8096}"/>
              </a:ext>
            </a:extLst>
          </p:cNvPr>
          <p:cNvSpPr>
            <a:spLocks xmlns:a="http://schemas.openxmlformats.org/drawingml/2006/main" noGrp="1"/>
          </p:cNvSpPr>
          <p:nvPr/>
        </p:nvSpPr>
        <p:spPr>
          <a:xfrm xmlns:a="http://schemas.openxmlformats.org/drawingml/2006/main">
            <a:off x="590550" y="2009775"/>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AMINO ACID</a:t>
            </a:r>
          </a:p>
        </p:txBody>
      </p:sp>
      <p:sp>
        <p:nvSpPr>
          <p:cNvPr id="14" name="body">
            <a:extLst xmlns:a="http://schemas.openxmlformats.org/drawingml/2006/main">
              <a:ext uri="{FF2B5EF4-FFF2-40B4-BE49-F238E27FC236}">
                <a16:creationId xmlns:a16="http://schemas.microsoft.com/office/drawing/2014/main" id="{1F94A09F-7B7D-43FA-AA4B-3986985A91FB}"/>
              </a:ext>
            </a:extLst>
          </p:cNvPr>
          <p:cNvSpPr>
            <a:spLocks xmlns:a="http://schemas.openxmlformats.org/drawingml/2006/main" noGrp="1"/>
          </p:cNvSpPr>
          <p:nvPr/>
        </p:nvSpPr>
        <p:spPr>
          <a:xfrm xmlns:a="http://schemas.openxmlformats.org/drawingml/2006/main">
            <a:off x="590550" y="2447925"/>
            <a:ext cx="6191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small molecule that joins with other amino acids</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to build a protein. Amino acids contain nitrogen.</a:t>
            </a:r>
          </a:p>
        </p:txBody>
      </p:sp>
      <p:sp>
        <p:nvSpPr>
          <p:cNvPr id="15" name="term">
            <a:extLst xmlns:a="http://schemas.openxmlformats.org/drawingml/2006/main">
              <a:ext uri="{FF2B5EF4-FFF2-40B4-BE49-F238E27FC236}">
                <a16:creationId xmlns:a16="http://schemas.microsoft.com/office/drawing/2014/main" id="{5D32388B-5D7D-4C96-BFC7-FE308893CD7B}"/>
              </a:ext>
            </a:extLst>
          </p:cNvPr>
          <p:cNvSpPr>
            <a:spLocks xmlns:a="http://schemas.openxmlformats.org/drawingml/2006/main" noGrp="1"/>
          </p:cNvSpPr>
          <p:nvPr/>
        </p:nvSpPr>
        <p:spPr>
          <a:xfrm xmlns:a="http://schemas.openxmlformats.org/drawingml/2006/main">
            <a:off x="590550" y="3667125"/>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NUCLEIC ACID</a:t>
            </a:r>
          </a:p>
        </p:txBody>
      </p:sp>
      <p:sp>
        <p:nvSpPr>
          <p:cNvPr id="16" name="body">
            <a:extLst xmlns:a="http://schemas.openxmlformats.org/drawingml/2006/main">
              <a:ext uri="{FF2B5EF4-FFF2-40B4-BE49-F238E27FC236}">
                <a16:creationId xmlns:a16="http://schemas.microsoft.com/office/drawing/2014/main" id="{A557ED82-1409-4F16-8017-B91F72DFF23B}"/>
              </a:ext>
            </a:extLst>
          </p:cNvPr>
          <p:cNvSpPr>
            <a:spLocks xmlns:a="http://schemas.openxmlformats.org/drawingml/2006/main" noGrp="1"/>
          </p:cNvSpPr>
          <p:nvPr/>
        </p:nvSpPr>
        <p:spPr>
          <a:xfrm xmlns:a="http://schemas.openxmlformats.org/drawingml/2006/main">
            <a:off x="590550" y="4105275"/>
            <a:ext cx="6191250" cy="1037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molecule such as DNA or RNA that stores or</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helps use genetic information. Both contain</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nitrogen.</a:t>
            </a:r>
          </a:p>
        </p:txBody>
      </p:sp>
      <p:sp>
        <p:nvSpPr>
          <p:cNvPr id="17" name="body">
            <a:extLst xmlns:a="http://schemas.openxmlformats.org/drawingml/2006/main">
              <a:ext uri="{FF2B5EF4-FFF2-40B4-BE49-F238E27FC236}">
                <a16:creationId xmlns:a16="http://schemas.microsoft.com/office/drawing/2014/main" id="{1FE19623-7D64-4C90-9CA4-FB7866DFEAE3}"/>
              </a:ext>
            </a:extLst>
          </p:cNvPr>
          <p:cNvSpPr>
            <a:spLocks xmlns:a="http://schemas.openxmlformats.org/drawingml/2006/main" noGrp="1"/>
          </p:cNvSpPr>
          <p:nvPr/>
        </p:nvSpPr>
        <p:spPr>
          <a:xfrm xmlns:a="http://schemas.openxmlformats.org/drawingml/2006/main">
            <a:off x="590550" y="5610225"/>
            <a:ext cx="10763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1875" b="0">
                <a:solidFill>
                  <a:srgbClr val="416B91"/>
                </a:solidFill>
                <a:latin typeface="Arial"/>
                <a:ea typeface="Arial"/>
                <a:cs typeface="Arial"/>
              </a:defRPr>
            </a:defPPr>
            <a:lvl1pPr>
              <a:buNone/>
              <a:defRPr sz="1875" b="0">
                <a:solidFill>
                  <a:srgbClr val="416B91"/>
                </a:solidFill>
                <a:latin typeface="Arial"/>
                <a:ea typeface="Arial"/>
                <a:cs typeface="Arial"/>
              </a:defRPr>
            </a:lvl1pPr>
            <a:lvl2pPr>
              <a:buNone/>
              <a:defRPr sz="1875" b="0">
                <a:solidFill>
                  <a:srgbClr val="416B91"/>
                </a:solidFill>
                <a:latin typeface="Arial"/>
                <a:ea typeface="Arial"/>
                <a:cs typeface="Arial"/>
              </a:defRPr>
            </a:lvl2pPr>
            <a:lvl3pPr>
              <a:buNone/>
              <a:defRPr sz="1875" b="0">
                <a:solidFill>
                  <a:srgbClr val="416B91"/>
                </a:solidFill>
                <a:latin typeface="Arial"/>
                <a:ea typeface="Arial"/>
                <a:cs typeface="Arial"/>
              </a:defRPr>
            </a:lvl3pPr>
            <a:lvl4pPr>
              <a:buNone/>
              <a:defRPr sz="1875" b="0">
                <a:solidFill>
                  <a:srgbClr val="416B91"/>
                </a:solidFill>
                <a:latin typeface="Arial"/>
                <a:ea typeface="Arial"/>
                <a:cs typeface="Arial"/>
              </a:defRPr>
            </a:lvl4pPr>
            <a:lvl5pPr>
              <a:buNone/>
              <a:defRPr sz="1875" b="0">
                <a:solidFill>
                  <a:srgbClr val="416B91"/>
                </a:solidFill>
                <a:latin typeface="Arial"/>
                <a:ea typeface="Arial"/>
                <a:cs typeface="Arial"/>
              </a:defRPr>
            </a:lvl5pPr>
            <a:lvl6pPr>
              <a:buNone/>
              <a:defRPr sz="1875" b="0">
                <a:solidFill>
                  <a:srgbClr val="416B91"/>
                </a:solidFill>
                <a:latin typeface="Arial"/>
                <a:ea typeface="Arial"/>
                <a:cs typeface="Arial"/>
              </a:defRPr>
            </a:lvl6pPr>
            <a:lvl7pPr>
              <a:buNone/>
              <a:defRPr sz="1875" b="0">
                <a:solidFill>
                  <a:srgbClr val="416B91"/>
                </a:solidFill>
                <a:latin typeface="Arial"/>
                <a:ea typeface="Arial"/>
                <a:cs typeface="Arial"/>
              </a:defRPr>
            </a:lvl7pPr>
            <a:lvl8pPr>
              <a:buNone/>
              <a:defRPr sz="1875" b="0">
                <a:solidFill>
                  <a:srgbClr val="416B91"/>
                </a:solidFill>
                <a:latin typeface="Arial"/>
                <a:ea typeface="Arial"/>
                <a:cs typeface="Arial"/>
              </a:defRPr>
            </a:lvl8pPr>
            <a:lvl9pPr>
              <a:buNone/>
              <a:defRPr sz="1875" b="0">
                <a:solidFill>
                  <a:srgbClr val="416B91"/>
                </a:solidFill>
                <a:latin typeface="Arial"/>
                <a:ea typeface="Arial"/>
                <a:cs typeface="Arial"/>
              </a:defRPr>
            </a:lvl9pPr>
          </a:lstStyle>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Nucleotide: one building block of DNA or RNA. Its base contains nitrogen.</a:t>
            </a:r>
          </a:p>
        </p:txBody>
      </p:sp>
      <p:pic>
        <p:nvPicPr>
          <p:cNvPr id="18" name="">
            <a:extLst xmlns:a="http://schemas.openxmlformats.org/drawingml/2006/main">
              <a:ext uri="{FF2B5EF4-FFF2-40B4-BE49-F238E27FC236}">
                <a16:creationId xmlns:a16="http://schemas.microsoft.com/office/drawing/2014/main" id="{211D4726-C1B9-48BA-A9FE-CB1DB97601BD}"/>
              </a:ext>
            </a:extLst>
          </p:cNvPr>
          <p:cNvPicPr>
            <a:picLocks xmlns:a="http://schemas.openxmlformats.org/drawingml/2006/main" noChangeAspect="1"/>
          </p:cNvPicPr>
          <p:nvPr/>
        </p:nvPicPr>
        <p:blipFill>
          <a:blip xmlns:r="http://schemas.openxmlformats.org/officeDocument/2006/relationships" xmlns:a="http://schemas.openxmlformats.org/drawingml/2006/main" r:embed="Rf2174bebdbdf4a47"/>
          <a:stretch xmlns:a="http://schemas.openxmlformats.org/drawingml/2006/main"/>
        </p:blipFill>
        <p:spPr>
          <a:xfrm xmlns:a="http://schemas.openxmlformats.org/drawingml/2006/main">
            <a:off x="7744018" y="2143125"/>
            <a:ext cx="3466713" cy="2857500"/>
          </a:xfrm>
          <a:prstGeom xmlns:a="http://schemas.openxmlformats.org/drawingml/2006/main" prst="rect">
            <a:avLst/>
          </a:prstGeom>
        </p:spPr>
      </p:pic>
      <p:sp>
        <p:nvSpPr>
          <p:cNvPr id="19" name="body">
            <a:extLst xmlns:a="http://schemas.openxmlformats.org/drawingml/2006/main">
              <a:ext uri="{FF2B5EF4-FFF2-40B4-BE49-F238E27FC236}">
                <a16:creationId xmlns:a16="http://schemas.microsoft.com/office/drawing/2014/main" id="{8966E849-869B-4C9A-AC19-60E8D9F607CD}"/>
              </a:ext>
            </a:extLst>
          </p:cNvPr>
          <p:cNvSpPr>
            <a:spLocks xmlns:a="http://schemas.openxmlformats.org/drawingml/2006/main" noGrp="1"/>
          </p:cNvSpPr>
          <p:nvPr/>
        </p:nvSpPr>
        <p:spPr>
          <a:xfrm xmlns:a="http://schemas.openxmlformats.org/drawingml/2006/main">
            <a:off x="7477125" y="5133975"/>
            <a:ext cx="4000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1875" b="0">
                <a:solidFill>
                  <a:srgbClr val="416B91"/>
                </a:solidFill>
                <a:latin typeface="Arial"/>
                <a:ea typeface="Arial"/>
                <a:cs typeface="Arial"/>
              </a:defRPr>
            </a:defPPr>
            <a:lvl1pPr>
              <a:buNone/>
              <a:defRPr sz="1875" b="0">
                <a:solidFill>
                  <a:srgbClr val="416B91"/>
                </a:solidFill>
                <a:latin typeface="Arial"/>
                <a:ea typeface="Arial"/>
                <a:cs typeface="Arial"/>
              </a:defRPr>
            </a:lvl1pPr>
            <a:lvl2pPr>
              <a:buNone/>
              <a:defRPr sz="1875" b="0">
                <a:solidFill>
                  <a:srgbClr val="416B91"/>
                </a:solidFill>
                <a:latin typeface="Arial"/>
                <a:ea typeface="Arial"/>
                <a:cs typeface="Arial"/>
              </a:defRPr>
            </a:lvl2pPr>
            <a:lvl3pPr>
              <a:buNone/>
              <a:defRPr sz="1875" b="0">
                <a:solidFill>
                  <a:srgbClr val="416B91"/>
                </a:solidFill>
                <a:latin typeface="Arial"/>
                <a:ea typeface="Arial"/>
                <a:cs typeface="Arial"/>
              </a:defRPr>
            </a:lvl3pPr>
            <a:lvl4pPr>
              <a:buNone/>
              <a:defRPr sz="1875" b="0">
                <a:solidFill>
                  <a:srgbClr val="416B91"/>
                </a:solidFill>
                <a:latin typeface="Arial"/>
                <a:ea typeface="Arial"/>
                <a:cs typeface="Arial"/>
              </a:defRPr>
            </a:lvl4pPr>
            <a:lvl5pPr>
              <a:buNone/>
              <a:defRPr sz="1875" b="0">
                <a:solidFill>
                  <a:srgbClr val="416B91"/>
                </a:solidFill>
                <a:latin typeface="Arial"/>
                <a:ea typeface="Arial"/>
                <a:cs typeface="Arial"/>
              </a:defRPr>
            </a:lvl5pPr>
            <a:lvl6pPr>
              <a:buNone/>
              <a:defRPr sz="1875" b="0">
                <a:solidFill>
                  <a:srgbClr val="416B91"/>
                </a:solidFill>
                <a:latin typeface="Arial"/>
                <a:ea typeface="Arial"/>
                <a:cs typeface="Arial"/>
              </a:defRPr>
            </a:lvl6pPr>
            <a:lvl7pPr>
              <a:buNone/>
              <a:defRPr sz="1875" b="0">
                <a:solidFill>
                  <a:srgbClr val="416B91"/>
                </a:solidFill>
                <a:latin typeface="Arial"/>
                <a:ea typeface="Arial"/>
                <a:cs typeface="Arial"/>
              </a:defRPr>
            </a:lvl7pPr>
            <a:lvl8pPr>
              <a:buNone/>
              <a:defRPr sz="1875" b="0">
                <a:solidFill>
                  <a:srgbClr val="416B91"/>
                </a:solidFill>
                <a:latin typeface="Arial"/>
                <a:ea typeface="Arial"/>
                <a:cs typeface="Arial"/>
              </a:defRPr>
            </a:lvl8pPr>
            <a:lvl9pPr>
              <a:buNone/>
              <a:defRPr sz="1875" b="0">
                <a:solidFill>
                  <a:srgbClr val="416B91"/>
                </a:solidFill>
                <a:latin typeface="Arial"/>
                <a:ea typeface="Arial"/>
                <a:cs typeface="Arial"/>
              </a:defRPr>
            </a:lvl9pPr>
          </a:lstStyle>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N marks nitrogen atoms.</a:t>
            </a:r>
          </a:p>
        </p:txBody>
      </p:sp>
    </p:spTree>
    <p:extLst>
      <p:ext uri="{BB962C8B-B14F-4D97-AF65-F5344CB8AC3E}">
        <p14:creationId xmlns:p14="http://schemas.microsoft.com/office/powerpoint/2010/main" val="1172321679"/>
      </p:ext>
    </p:extLst>
  </p:cSld>
</p:sld>
</file>

<file path=ppt/slides/slide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3" name="course-header">
            <a:extLst xmlns:a="http://schemas.openxmlformats.org/drawingml/2006/main">
              <a:ext uri="{FF2B5EF4-FFF2-40B4-BE49-F238E27FC236}">
                <a16:creationId xmlns:a16="http://schemas.microsoft.com/office/drawing/2014/main" id="{C822B578-3053-43AA-BBA1-110922B0ABE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29134B77-D790-4324-B5E0-AD86BEBD1D45}"/>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 shortage of nitrogen</a:t>
            </a:r>
          </a:p>
        </p:txBody>
      </p:sp>
      <p:sp>
        <p:nvSpPr>
          <p:cNvPr id="3" name="stage-footer">
            <a:extLst xmlns:a="http://schemas.openxmlformats.org/drawingml/2006/main">
              <a:ext uri="{FF2B5EF4-FFF2-40B4-BE49-F238E27FC236}">
                <a16:creationId xmlns:a16="http://schemas.microsoft.com/office/drawing/2014/main" id="{EE53B09F-4B27-401C-B746-0528B11C174D}"/>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3   /   PRACTICE</a:t>
            </a:r>
          </a:p>
        </p:txBody>
      </p:sp>
      <p:sp>
        <p:nvSpPr>
          <p:cNvPr id="4" name="brand">
            <a:extLst xmlns:a="http://schemas.openxmlformats.org/drawingml/2006/main">
              <a:ext uri="{FF2B5EF4-FFF2-40B4-BE49-F238E27FC236}">
                <a16:creationId xmlns:a16="http://schemas.microsoft.com/office/drawing/2014/main" id="{D28EC2D6-0D5A-4D1D-8A4B-A4ABF7282B7C}"/>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BBBC8C7-4B70-49DC-9DE3-78CD483FF4BA}"/>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09</a:t>
            </a:r>
          </a:p>
        </p:txBody>
      </p:sp>
      <p:sp>
        <p:nvSpPr>
          <p:cNvPr id="14" name="body">
            <a:extLst xmlns:a="http://schemas.openxmlformats.org/drawingml/2006/main">
              <a:ext uri="{FF2B5EF4-FFF2-40B4-BE49-F238E27FC236}">
                <a16:creationId xmlns:a16="http://schemas.microsoft.com/office/drawing/2014/main" id="{C3289FEF-3B57-48C1-B942-403B07351DFF}"/>
              </a:ext>
            </a:extLst>
          </p:cNvPr>
          <p:cNvSpPr>
            <a:spLocks xmlns:a="http://schemas.openxmlformats.org/drawingml/2006/main" noGrp="1"/>
          </p:cNvSpPr>
          <p:nvPr/>
        </p:nvSpPr>
        <p:spPr>
          <a:xfrm xmlns:a="http://schemas.openxmlformats.org/drawingml/2006/main">
            <a:off x="590550" y="2028825"/>
            <a:ext cx="10668000"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72D34"/>
                </a:solidFill>
                <a:latin typeface="Arial"/>
                <a:ea typeface="Arial"/>
                <a:cs typeface="Arial"/>
              </a:defRPr>
            </a:defPPr>
            <a:lvl1pPr>
              <a:buNone/>
              <a:defRPr sz="2475" b="1">
                <a:solidFill>
                  <a:srgbClr val="172D34"/>
                </a:solidFill>
                <a:latin typeface="Arial"/>
                <a:ea typeface="Arial"/>
                <a:cs typeface="Arial"/>
              </a:defRPr>
            </a:lvl1pPr>
            <a:lvl2pPr>
              <a:buNone/>
              <a:defRPr sz="2475" b="1">
                <a:solidFill>
                  <a:srgbClr val="172D34"/>
                </a:solidFill>
                <a:latin typeface="Arial"/>
                <a:ea typeface="Arial"/>
                <a:cs typeface="Arial"/>
              </a:defRPr>
            </a:lvl2pPr>
            <a:lvl3pPr>
              <a:buNone/>
              <a:defRPr sz="2475" b="1">
                <a:solidFill>
                  <a:srgbClr val="172D34"/>
                </a:solidFill>
                <a:latin typeface="Arial"/>
                <a:ea typeface="Arial"/>
                <a:cs typeface="Arial"/>
              </a:defRPr>
            </a:lvl3pPr>
            <a:lvl4pPr>
              <a:buNone/>
              <a:defRPr sz="2475" b="1">
                <a:solidFill>
                  <a:srgbClr val="172D34"/>
                </a:solidFill>
                <a:latin typeface="Arial"/>
                <a:ea typeface="Arial"/>
                <a:cs typeface="Arial"/>
              </a:defRPr>
            </a:lvl4pPr>
            <a:lvl5pPr>
              <a:buNone/>
              <a:defRPr sz="2475" b="1">
                <a:solidFill>
                  <a:srgbClr val="172D34"/>
                </a:solidFill>
                <a:latin typeface="Arial"/>
                <a:ea typeface="Arial"/>
                <a:cs typeface="Arial"/>
              </a:defRPr>
            </a:lvl5pPr>
            <a:lvl6pPr>
              <a:buNone/>
              <a:defRPr sz="2475" b="1">
                <a:solidFill>
                  <a:srgbClr val="172D34"/>
                </a:solidFill>
                <a:latin typeface="Arial"/>
                <a:ea typeface="Arial"/>
                <a:cs typeface="Arial"/>
              </a:defRPr>
            </a:lvl6pPr>
            <a:lvl7pPr>
              <a:buNone/>
              <a:defRPr sz="2475" b="1">
                <a:solidFill>
                  <a:srgbClr val="172D34"/>
                </a:solidFill>
                <a:latin typeface="Arial"/>
                <a:ea typeface="Arial"/>
                <a:cs typeface="Arial"/>
              </a:defRPr>
            </a:lvl7pPr>
            <a:lvl8pPr>
              <a:buNone/>
              <a:defRPr sz="2475" b="1">
                <a:solidFill>
                  <a:srgbClr val="172D34"/>
                </a:solidFill>
                <a:latin typeface="Arial"/>
                <a:ea typeface="Arial"/>
                <a:cs typeface="Arial"/>
              </a:defRPr>
            </a:lvl8pPr>
            <a:lvl9pPr>
              <a:buNone/>
              <a:defRPr sz="2475" b="1">
                <a:solidFill>
                  <a:srgbClr val="172D34"/>
                </a:solidFill>
                <a:latin typeface="Arial"/>
                <a:ea typeface="Arial"/>
                <a:cs typeface="Arial"/>
              </a:defRPr>
            </a:lvl9pPr>
          </a:lstStyle>
          <a:p xmlns:a="http://schemas.openxmlformats.org/drawingml/2006/main">
            <a:pPr>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Cells receive glucose and water but have no usable nitrogen source.</a:t>
            </a:r>
          </a:p>
        </p:txBody>
      </p:sp>
      <p:sp>
        <p:nvSpPr>
          <p:cNvPr id="15" name="question-label">
            <a:extLst xmlns:a="http://schemas.openxmlformats.org/drawingml/2006/main">
              <a:ext uri="{FF2B5EF4-FFF2-40B4-BE49-F238E27FC236}">
                <a16:creationId xmlns:a16="http://schemas.microsoft.com/office/drawing/2014/main" id="{625660D0-6B7E-4C77-8159-CC2E19039847}"/>
              </a:ext>
            </a:extLst>
          </p:cNvPr>
          <p:cNvSpPr>
            <a:spLocks xmlns:a="http://schemas.openxmlformats.org/drawingml/2006/main" noGrp="1"/>
          </p:cNvSpPr>
          <p:nvPr/>
        </p:nvSpPr>
        <p:spPr>
          <a:xfrm xmlns:a="http://schemas.openxmlformats.org/drawingml/2006/main">
            <a:off x="590550" y="320992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B8DCC8A6-51A4-44BD-8560-169C10421D97}"/>
              </a:ext>
            </a:extLst>
          </p:cNvPr>
          <p:cNvSpPr>
            <a:spLocks xmlns:a="http://schemas.openxmlformats.org/drawingml/2006/main" noGrp="1"/>
          </p:cNvSpPr>
          <p:nvPr/>
        </p:nvSpPr>
        <p:spPr>
          <a:xfrm xmlns:a="http://schemas.openxmlformats.org/drawingml/2006/main">
            <a:off x="1238250" y="3209925"/>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Can glucose and water supply the nitrogen needed to make amino acids?</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Explain.</a:t>
            </a:r>
          </a:p>
        </p:txBody>
      </p:sp>
      <p:sp>
        <p:nvSpPr>
          <p:cNvPr id="17" name="question-label">
            <a:extLst xmlns:a="http://schemas.openxmlformats.org/drawingml/2006/main">
              <a:ext uri="{FF2B5EF4-FFF2-40B4-BE49-F238E27FC236}">
                <a16:creationId xmlns:a16="http://schemas.microsoft.com/office/drawing/2014/main" id="{A743E1AF-2114-445C-9AA0-A818C5311CF2}"/>
              </a:ext>
            </a:extLst>
          </p:cNvPr>
          <p:cNvSpPr>
            <a:spLocks xmlns:a="http://schemas.openxmlformats.org/drawingml/2006/main" noGrp="1"/>
          </p:cNvSpPr>
          <p:nvPr/>
        </p:nvSpPr>
        <p:spPr>
          <a:xfrm xmlns:a="http://schemas.openxmlformats.org/drawingml/2006/main">
            <a:off x="590550" y="44577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3F5E5CD9-C655-4B49-90FC-D7393A00B03C}"/>
              </a:ext>
            </a:extLst>
          </p:cNvPr>
          <p:cNvSpPr>
            <a:spLocks xmlns:a="http://schemas.openxmlformats.org/drawingml/2006/main" noGrp="1"/>
          </p:cNvSpPr>
          <p:nvPr/>
        </p:nvSpPr>
        <p:spPr>
          <a:xfrm xmlns:a="http://schemas.openxmlformats.org/drawingml/2006/main">
            <a:off x="1238250" y="4457700"/>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two major biological molecule groups whose production requires</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nitrogen.</a:t>
            </a:r>
          </a:p>
        </p:txBody>
      </p:sp>
      <p:sp>
        <p:nvSpPr>
          <p:cNvPr id="19" name="question-label">
            <a:extLst xmlns:a="http://schemas.openxmlformats.org/drawingml/2006/main">
              <a:ext uri="{FF2B5EF4-FFF2-40B4-BE49-F238E27FC236}">
                <a16:creationId xmlns:a16="http://schemas.microsoft.com/office/drawing/2014/main" id="{DF0A1D59-BF6C-423E-B82D-B6E1B7DA8530}"/>
              </a:ext>
            </a:extLst>
          </p:cNvPr>
          <p:cNvSpPr>
            <a:spLocks xmlns:a="http://schemas.openxmlformats.org/drawingml/2006/main" noGrp="1"/>
          </p:cNvSpPr>
          <p:nvPr/>
        </p:nvSpPr>
        <p:spPr>
          <a:xfrm xmlns:a="http://schemas.openxmlformats.org/drawingml/2006/main">
            <a:off x="590550" y="542925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0" name="body">
            <a:extLst xmlns:a="http://schemas.openxmlformats.org/drawingml/2006/main">
              <a:ext uri="{FF2B5EF4-FFF2-40B4-BE49-F238E27FC236}">
                <a16:creationId xmlns:a16="http://schemas.microsoft.com/office/drawing/2014/main" id="{9D7E6824-B781-4276-8F79-A56BAD419E2C}"/>
              </a:ext>
            </a:extLst>
          </p:cNvPr>
          <p:cNvSpPr>
            <a:spLocks xmlns:a="http://schemas.openxmlformats.org/drawingml/2006/main" noGrp="1"/>
          </p:cNvSpPr>
          <p:nvPr/>
        </p:nvSpPr>
        <p:spPr>
          <a:xfrm xmlns:a="http://schemas.openxmlformats.org/drawingml/2006/main">
            <a:off x="1238250" y="542925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the nitrogen-containing part of a nucleotide.</a:t>
            </a:r>
          </a:p>
        </p:txBody>
      </p:sp>
    </p:spTree>
    <p:extLst>
      <p:ext uri="{BB962C8B-B14F-4D97-AF65-F5344CB8AC3E}">
        <p14:creationId xmlns:p14="http://schemas.microsoft.com/office/powerpoint/2010/main" val="1623496991"/>
      </p:ext>
    </p:extLst>
  </p:cSld>
</p:sld>
</file>

<file path=ppt/slides/slide1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D265C566-9207-463F-8E81-5ED4A4173BF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5BD1BADC-0154-4E0D-828A-067B29DCFD3E}"/>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Nitrogen: key and explanation</a:t>
            </a:r>
          </a:p>
        </p:txBody>
      </p:sp>
      <p:sp>
        <p:nvSpPr>
          <p:cNvPr id="3" name="stage-footer">
            <a:extLst xmlns:a="http://schemas.openxmlformats.org/drawingml/2006/main">
              <a:ext uri="{FF2B5EF4-FFF2-40B4-BE49-F238E27FC236}">
                <a16:creationId xmlns:a16="http://schemas.microsoft.com/office/drawing/2014/main" id="{324464E1-ED24-4746-A932-253FD455A702}"/>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3   /   KEY AND EXPLANATION</a:t>
            </a:r>
          </a:p>
        </p:txBody>
      </p:sp>
      <p:sp>
        <p:nvSpPr>
          <p:cNvPr id="4" name="brand">
            <a:extLst xmlns:a="http://schemas.openxmlformats.org/drawingml/2006/main">
              <a:ext uri="{FF2B5EF4-FFF2-40B4-BE49-F238E27FC236}">
                <a16:creationId xmlns:a16="http://schemas.microsoft.com/office/drawing/2014/main" id="{2906409B-3F30-4EB3-993D-02B1CF978A0C}"/>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1580B6-1D32-4F08-8768-13DF5682E3E0}"/>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10</a:t>
            </a:r>
          </a:p>
        </p:txBody>
      </p:sp>
      <p:sp>
        <p:nvSpPr>
          <p:cNvPr id="13" name="answer-label">
            <a:extLst xmlns:a="http://schemas.openxmlformats.org/drawingml/2006/main">
              <a:ext uri="{FF2B5EF4-FFF2-40B4-BE49-F238E27FC236}">
                <a16:creationId xmlns:a16="http://schemas.microsoft.com/office/drawing/2014/main" id="{56B37A93-3EF1-4DD1-8E6B-CC1B20438CCB}"/>
              </a:ext>
            </a:extLst>
          </p:cNvPr>
          <p:cNvSpPr>
            <a:spLocks xmlns:a="http://schemas.openxmlformats.org/drawingml/2006/main" noGrp="1"/>
          </p:cNvSpPr>
          <p:nvPr/>
        </p:nvSpPr>
        <p:spPr>
          <a:xfrm xmlns:a="http://schemas.openxmlformats.org/drawingml/2006/main">
            <a:off x="590550" y="20478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14" name="body">
            <a:extLst xmlns:a="http://schemas.openxmlformats.org/drawingml/2006/main">
              <a:ext uri="{FF2B5EF4-FFF2-40B4-BE49-F238E27FC236}">
                <a16:creationId xmlns:a16="http://schemas.microsoft.com/office/drawing/2014/main" id="{2A3A4A77-C008-4976-8E30-DF743F57A4A2}"/>
              </a:ext>
            </a:extLst>
          </p:cNvPr>
          <p:cNvSpPr>
            <a:spLocks xmlns:a="http://schemas.openxmlformats.org/drawingml/2006/main" noGrp="1"/>
          </p:cNvSpPr>
          <p:nvPr/>
        </p:nvSpPr>
        <p:spPr>
          <a:xfrm xmlns:a="http://schemas.openxmlformats.org/drawingml/2006/main">
            <a:off x="1238250" y="20478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No. Glucose and water contain C, H and O, but no nitrogen. Cells need a</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source of nitrogen atoms.</a:t>
            </a:r>
          </a:p>
        </p:txBody>
      </p:sp>
      <p:sp>
        <p:nvSpPr>
          <p:cNvPr id="15" name="answer-label">
            <a:extLst xmlns:a="http://schemas.openxmlformats.org/drawingml/2006/main">
              <a:ext uri="{FF2B5EF4-FFF2-40B4-BE49-F238E27FC236}">
                <a16:creationId xmlns:a16="http://schemas.microsoft.com/office/drawing/2014/main" id="{BBECAD2C-2425-49DE-BE2D-248CF64A30B4}"/>
              </a:ext>
            </a:extLst>
          </p:cNvPr>
          <p:cNvSpPr>
            <a:spLocks xmlns:a="http://schemas.openxmlformats.org/drawingml/2006/main" noGrp="1"/>
          </p:cNvSpPr>
          <p:nvPr/>
        </p:nvSpPr>
        <p:spPr>
          <a:xfrm xmlns:a="http://schemas.openxmlformats.org/drawingml/2006/main">
            <a:off x="590550" y="343852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16" name="body">
            <a:extLst xmlns:a="http://schemas.openxmlformats.org/drawingml/2006/main">
              <a:ext uri="{FF2B5EF4-FFF2-40B4-BE49-F238E27FC236}">
                <a16:creationId xmlns:a16="http://schemas.microsoft.com/office/drawing/2014/main" id="{657D8F75-09BC-4795-975C-097ADA59B34E}"/>
              </a:ext>
            </a:extLst>
          </p:cNvPr>
          <p:cNvSpPr>
            <a:spLocks xmlns:a="http://schemas.openxmlformats.org/drawingml/2006/main" noGrp="1"/>
          </p:cNvSpPr>
          <p:nvPr/>
        </p:nvSpPr>
        <p:spPr>
          <a:xfrm xmlns:a="http://schemas.openxmlformats.org/drawingml/2006/main">
            <a:off x="1238250" y="343852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Proteins and nucleic acids. Proteins contain nitrogen in amino acids. DNA and</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RNA contain nitrogenous bases.</a:t>
            </a:r>
          </a:p>
        </p:txBody>
      </p:sp>
      <p:sp>
        <p:nvSpPr>
          <p:cNvPr id="17" name="answer-label">
            <a:extLst xmlns:a="http://schemas.openxmlformats.org/drawingml/2006/main">
              <a:ext uri="{FF2B5EF4-FFF2-40B4-BE49-F238E27FC236}">
                <a16:creationId xmlns:a16="http://schemas.microsoft.com/office/drawing/2014/main" id="{2E677008-7C28-4014-97C9-A0B5D9EEE88B}"/>
              </a:ext>
            </a:extLst>
          </p:cNvPr>
          <p:cNvSpPr>
            <a:spLocks xmlns:a="http://schemas.openxmlformats.org/drawingml/2006/main" noGrp="1"/>
          </p:cNvSpPr>
          <p:nvPr/>
        </p:nvSpPr>
        <p:spPr>
          <a:xfrm xmlns:a="http://schemas.openxmlformats.org/drawingml/2006/main">
            <a:off x="590550" y="495300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8" name="body">
            <a:extLst xmlns:a="http://schemas.openxmlformats.org/drawingml/2006/main">
              <a:ext uri="{FF2B5EF4-FFF2-40B4-BE49-F238E27FC236}">
                <a16:creationId xmlns:a16="http://schemas.microsoft.com/office/drawing/2014/main" id="{6A5DEEE1-7BA9-4991-9074-73F098BFA7D2}"/>
              </a:ext>
            </a:extLst>
          </p:cNvPr>
          <p:cNvSpPr>
            <a:spLocks xmlns:a="http://schemas.openxmlformats.org/drawingml/2006/main" noGrp="1"/>
          </p:cNvSpPr>
          <p:nvPr/>
        </p:nvSpPr>
        <p:spPr>
          <a:xfrm xmlns:a="http://schemas.openxmlformats.org/drawingml/2006/main">
            <a:off x="1238250" y="495300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The nitrogenous base. “Nitrogenous” means containing nitrogen.</a:t>
            </a:r>
          </a:p>
        </p:txBody>
      </p:sp>
    </p:spTree>
    <p:extLst>
      <p:ext uri="{BB962C8B-B14F-4D97-AF65-F5344CB8AC3E}">
        <p14:creationId xmlns:p14="http://schemas.microsoft.com/office/powerpoint/2010/main" val="1145964994"/>
      </p:ext>
    </p:extLst>
  </p:cSld>
</p:sld>
</file>

<file path=ppt/slides/slide1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1" name="course-header">
            <a:extLst xmlns:a="http://schemas.openxmlformats.org/drawingml/2006/main">
              <a:ext uri="{FF2B5EF4-FFF2-40B4-BE49-F238E27FC236}">
                <a16:creationId xmlns:a16="http://schemas.microsoft.com/office/drawing/2014/main" id="{BECBB2B5-748A-45F7-A084-15C173939C18}"/>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0489A3D5-FA9C-4C24-A5CF-B58C2F9B9B5C}"/>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Phosphorus in membranes and nucleic acids</a:t>
            </a:r>
          </a:p>
        </p:txBody>
      </p:sp>
      <p:sp>
        <p:nvSpPr>
          <p:cNvPr id="3" name="stage-footer">
            <a:extLst xmlns:a="http://schemas.openxmlformats.org/drawingml/2006/main">
              <a:ext uri="{FF2B5EF4-FFF2-40B4-BE49-F238E27FC236}">
                <a16:creationId xmlns:a16="http://schemas.microsoft.com/office/drawing/2014/main" id="{E2B75748-D0C1-40FD-8CC2-FA58E1CF8EA6}"/>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4   /   CONCEPT</a:t>
            </a:r>
          </a:p>
        </p:txBody>
      </p:sp>
      <p:sp>
        <p:nvSpPr>
          <p:cNvPr id="4" name="brand">
            <a:extLst xmlns:a="http://schemas.openxmlformats.org/drawingml/2006/main">
              <a:ext uri="{FF2B5EF4-FFF2-40B4-BE49-F238E27FC236}">
                <a16:creationId xmlns:a16="http://schemas.microsoft.com/office/drawing/2014/main" id="{1D1C96EF-CD28-420C-93C6-A1075DDA01DF}"/>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B5545922-1BE5-4440-8DA5-0AAEBE4CE818}"/>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11</a:t>
            </a:r>
          </a:p>
        </p:txBody>
      </p:sp>
      <p:sp>
        <p:nvSpPr>
          <p:cNvPr id="12" name="term">
            <a:extLst xmlns:a="http://schemas.openxmlformats.org/drawingml/2006/main">
              <a:ext uri="{FF2B5EF4-FFF2-40B4-BE49-F238E27FC236}">
                <a16:creationId xmlns:a16="http://schemas.microsoft.com/office/drawing/2014/main" id="{29BA7500-E0E8-467B-8FBA-9801B0B38242}"/>
              </a:ext>
            </a:extLst>
          </p:cNvPr>
          <p:cNvSpPr>
            <a:spLocks xmlns:a="http://schemas.openxmlformats.org/drawingml/2006/main" noGrp="1"/>
          </p:cNvSpPr>
          <p:nvPr/>
        </p:nvSpPr>
        <p:spPr>
          <a:xfrm xmlns:a="http://schemas.openxmlformats.org/drawingml/2006/main">
            <a:off x="590550" y="1981200"/>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PHOSPHATE GROUP</a:t>
            </a:r>
          </a:p>
        </p:txBody>
      </p:sp>
      <p:sp>
        <p:nvSpPr>
          <p:cNvPr id="13" name="body">
            <a:extLst xmlns:a="http://schemas.openxmlformats.org/drawingml/2006/main">
              <a:ext uri="{FF2B5EF4-FFF2-40B4-BE49-F238E27FC236}">
                <a16:creationId xmlns:a16="http://schemas.microsoft.com/office/drawing/2014/main" id="{74C4ECE1-9402-4780-AB23-4D60DBBD1998}"/>
              </a:ext>
            </a:extLst>
          </p:cNvPr>
          <p:cNvSpPr>
            <a:spLocks xmlns:a="http://schemas.openxmlformats.org/drawingml/2006/main" noGrp="1"/>
          </p:cNvSpPr>
          <p:nvPr/>
        </p:nvSpPr>
        <p:spPr>
          <a:xfrm xmlns:a="http://schemas.openxmlformats.org/drawingml/2006/main">
            <a:off x="590550" y="2419350"/>
            <a:ext cx="6191250" cy="1037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chemical group containing phosphorus bonded</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to oxygen. P is the symbol for the element</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phosphorus.</a:t>
            </a:r>
          </a:p>
        </p:txBody>
      </p:sp>
      <p:sp>
        <p:nvSpPr>
          <p:cNvPr id="14" name="term">
            <a:extLst xmlns:a="http://schemas.openxmlformats.org/drawingml/2006/main">
              <a:ext uri="{FF2B5EF4-FFF2-40B4-BE49-F238E27FC236}">
                <a16:creationId xmlns:a16="http://schemas.microsoft.com/office/drawing/2014/main" id="{FE8CA63C-B916-4FBA-A867-1DBAE29E1D4B}"/>
              </a:ext>
            </a:extLst>
          </p:cNvPr>
          <p:cNvSpPr>
            <a:spLocks xmlns:a="http://schemas.openxmlformats.org/drawingml/2006/main" noGrp="1"/>
          </p:cNvSpPr>
          <p:nvPr/>
        </p:nvSpPr>
        <p:spPr>
          <a:xfrm xmlns:a="http://schemas.openxmlformats.org/drawingml/2006/main">
            <a:off x="590550" y="3619500"/>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PHOSPHOLIPID</a:t>
            </a:r>
          </a:p>
        </p:txBody>
      </p:sp>
      <p:sp>
        <p:nvSpPr>
          <p:cNvPr id="15" name="body">
            <a:extLst xmlns:a="http://schemas.openxmlformats.org/drawingml/2006/main">
              <a:ext uri="{FF2B5EF4-FFF2-40B4-BE49-F238E27FC236}">
                <a16:creationId xmlns:a16="http://schemas.microsoft.com/office/drawing/2014/main" id="{04295B7C-A521-4F4C-9A2E-FD440876F0B6}"/>
              </a:ext>
            </a:extLst>
          </p:cNvPr>
          <p:cNvSpPr>
            <a:spLocks xmlns:a="http://schemas.openxmlformats.org/drawingml/2006/main" noGrp="1"/>
          </p:cNvSpPr>
          <p:nvPr/>
        </p:nvSpPr>
        <p:spPr>
          <a:xfrm xmlns:a="http://schemas.openxmlformats.org/drawingml/2006/main">
            <a:off x="590550" y="4057650"/>
            <a:ext cx="6191250" cy="1037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lipid containing a phosphate group.</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Phospholipids are major components of cell</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membranes.</a:t>
            </a:r>
          </a:p>
        </p:txBody>
      </p:sp>
      <p:sp>
        <p:nvSpPr>
          <p:cNvPr id="16" name="term">
            <a:extLst xmlns:a="http://schemas.openxmlformats.org/drawingml/2006/main">
              <a:ext uri="{FF2B5EF4-FFF2-40B4-BE49-F238E27FC236}">
                <a16:creationId xmlns:a16="http://schemas.microsoft.com/office/drawing/2014/main" id="{37A452DC-CFA7-466D-A2EB-F09F917FD621}"/>
              </a:ext>
            </a:extLst>
          </p:cNvPr>
          <p:cNvSpPr>
            <a:spLocks xmlns:a="http://schemas.openxmlformats.org/drawingml/2006/main" noGrp="1"/>
          </p:cNvSpPr>
          <p:nvPr/>
        </p:nvSpPr>
        <p:spPr>
          <a:xfrm xmlns:a="http://schemas.openxmlformats.org/drawingml/2006/main">
            <a:off x="590550" y="5219700"/>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NUCLEIC ACIDS</a:t>
            </a:r>
          </a:p>
        </p:txBody>
      </p:sp>
      <p:sp>
        <p:nvSpPr>
          <p:cNvPr id="17" name="body">
            <a:extLst xmlns:a="http://schemas.openxmlformats.org/drawingml/2006/main">
              <a:ext uri="{FF2B5EF4-FFF2-40B4-BE49-F238E27FC236}">
                <a16:creationId xmlns:a16="http://schemas.microsoft.com/office/drawing/2014/main" id="{79190253-2015-4112-8704-B165CEA58331}"/>
              </a:ext>
            </a:extLst>
          </p:cNvPr>
          <p:cNvSpPr>
            <a:spLocks xmlns:a="http://schemas.openxmlformats.org/drawingml/2006/main" noGrp="1"/>
          </p:cNvSpPr>
          <p:nvPr/>
        </p:nvSpPr>
        <p:spPr>
          <a:xfrm xmlns:a="http://schemas.openxmlformats.org/drawingml/2006/main">
            <a:off x="590550" y="5657850"/>
            <a:ext cx="1076325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0">
                <a:solidFill>
                  <a:srgbClr val="172D34"/>
                </a:solidFill>
                <a:latin typeface="Arial"/>
                <a:ea typeface="Arial"/>
                <a:cs typeface="Arial"/>
              </a:defRPr>
            </a:defPPr>
            <a:lvl1pPr>
              <a:buNone/>
              <a:defRPr sz="2025" b="0">
                <a:solidFill>
                  <a:srgbClr val="172D34"/>
                </a:solidFill>
                <a:latin typeface="Arial"/>
                <a:ea typeface="Arial"/>
                <a:cs typeface="Arial"/>
              </a:defRPr>
            </a:lvl1pPr>
            <a:lvl2pPr>
              <a:buNone/>
              <a:defRPr sz="2025" b="0">
                <a:solidFill>
                  <a:srgbClr val="172D34"/>
                </a:solidFill>
                <a:latin typeface="Arial"/>
                <a:ea typeface="Arial"/>
                <a:cs typeface="Arial"/>
              </a:defRPr>
            </a:lvl2pPr>
            <a:lvl3pPr>
              <a:buNone/>
              <a:defRPr sz="2025" b="0">
                <a:solidFill>
                  <a:srgbClr val="172D34"/>
                </a:solidFill>
                <a:latin typeface="Arial"/>
                <a:ea typeface="Arial"/>
                <a:cs typeface="Arial"/>
              </a:defRPr>
            </a:lvl3pPr>
            <a:lvl4pPr>
              <a:buNone/>
              <a:defRPr sz="2025" b="0">
                <a:solidFill>
                  <a:srgbClr val="172D34"/>
                </a:solidFill>
                <a:latin typeface="Arial"/>
                <a:ea typeface="Arial"/>
                <a:cs typeface="Arial"/>
              </a:defRPr>
            </a:lvl4pPr>
            <a:lvl5pPr>
              <a:buNone/>
              <a:defRPr sz="2025" b="0">
                <a:solidFill>
                  <a:srgbClr val="172D34"/>
                </a:solidFill>
                <a:latin typeface="Arial"/>
                <a:ea typeface="Arial"/>
                <a:cs typeface="Arial"/>
              </a:defRPr>
            </a:lvl5pPr>
            <a:lvl6pPr>
              <a:buNone/>
              <a:defRPr sz="2025" b="0">
                <a:solidFill>
                  <a:srgbClr val="172D34"/>
                </a:solidFill>
                <a:latin typeface="Arial"/>
                <a:ea typeface="Arial"/>
                <a:cs typeface="Arial"/>
              </a:defRPr>
            </a:lvl6pPr>
            <a:lvl7pPr>
              <a:buNone/>
              <a:defRPr sz="2025" b="0">
                <a:solidFill>
                  <a:srgbClr val="172D34"/>
                </a:solidFill>
                <a:latin typeface="Arial"/>
                <a:ea typeface="Arial"/>
                <a:cs typeface="Arial"/>
              </a:defRPr>
            </a:lvl7pPr>
            <a:lvl8pPr>
              <a:buNone/>
              <a:defRPr sz="2025" b="0">
                <a:solidFill>
                  <a:srgbClr val="172D34"/>
                </a:solidFill>
                <a:latin typeface="Arial"/>
                <a:ea typeface="Arial"/>
                <a:cs typeface="Arial"/>
              </a:defRPr>
            </a:lvl8pPr>
            <a:lvl9pPr>
              <a:buNone/>
              <a:defRPr sz="2025" b="0">
                <a:solidFill>
                  <a:srgbClr val="172D34"/>
                </a:solidFill>
                <a:latin typeface="Arial"/>
                <a:ea typeface="Arial"/>
                <a:cs typeface="Arial"/>
              </a:defRPr>
            </a:lvl9pPr>
          </a:lstStyle>
          <a:p xmlns:a="http://schemas.openxmlformats.org/drawingml/2006/main">
            <a:pPr>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DNA and RNA require phosphorus in phosphate groups along their chains.</a:t>
            </a:r>
          </a:p>
        </p:txBody>
      </p:sp>
      <p:pic>
        <p:nvPicPr>
          <p:cNvPr id="18" name="">
            <a:extLst xmlns:a="http://schemas.openxmlformats.org/drawingml/2006/main">
              <a:ext uri="{FF2B5EF4-FFF2-40B4-BE49-F238E27FC236}">
                <a16:creationId xmlns:a16="http://schemas.microsoft.com/office/drawing/2014/main" id="{E634238C-3DF7-4A5B-8B6A-EDDFFC9C94EF}"/>
              </a:ext>
            </a:extLst>
          </p:cNvPr>
          <p:cNvPicPr>
            <a:picLocks xmlns:a="http://schemas.openxmlformats.org/drawingml/2006/main" noChangeAspect="1"/>
          </p:cNvPicPr>
          <p:nvPr/>
        </p:nvPicPr>
        <p:blipFill>
          <a:blip xmlns:r="http://schemas.openxmlformats.org/officeDocument/2006/relationships" xmlns:a="http://schemas.openxmlformats.org/drawingml/2006/main" r:embed="R2e9eb4dac0e9410b"/>
          <a:stretch xmlns:a="http://schemas.openxmlformats.org/drawingml/2006/main"/>
        </p:blipFill>
        <p:spPr>
          <a:xfrm xmlns:a="http://schemas.openxmlformats.org/drawingml/2006/main">
            <a:off x="7914272" y="2171700"/>
            <a:ext cx="3221455" cy="2571750"/>
          </a:xfrm>
          <a:prstGeom xmlns:a="http://schemas.openxmlformats.org/drawingml/2006/main" prst="rect">
            <a:avLst/>
          </a:prstGeom>
        </p:spPr>
      </p:pic>
      <p:sp>
        <p:nvSpPr>
          <p:cNvPr id="19" name="body">
            <a:extLst xmlns:a="http://schemas.openxmlformats.org/drawingml/2006/main">
              <a:ext uri="{FF2B5EF4-FFF2-40B4-BE49-F238E27FC236}">
                <a16:creationId xmlns:a16="http://schemas.microsoft.com/office/drawing/2014/main" id="{BD17334D-B4C0-4879-89AB-42E6606968B1}"/>
              </a:ext>
            </a:extLst>
          </p:cNvPr>
          <p:cNvSpPr>
            <a:spLocks xmlns:a="http://schemas.openxmlformats.org/drawingml/2006/main" noGrp="1"/>
          </p:cNvSpPr>
          <p:nvPr/>
        </p:nvSpPr>
        <p:spPr>
          <a:xfrm xmlns:a="http://schemas.openxmlformats.org/drawingml/2006/main">
            <a:off x="7410450" y="4857750"/>
            <a:ext cx="4095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1875" b="0">
                <a:solidFill>
                  <a:srgbClr val="416B91"/>
                </a:solidFill>
                <a:latin typeface="Arial"/>
                <a:ea typeface="Arial"/>
                <a:cs typeface="Arial"/>
              </a:defRPr>
            </a:defPPr>
            <a:lvl1pPr>
              <a:buNone/>
              <a:defRPr sz="1875" b="0">
                <a:solidFill>
                  <a:srgbClr val="416B91"/>
                </a:solidFill>
                <a:latin typeface="Arial"/>
                <a:ea typeface="Arial"/>
                <a:cs typeface="Arial"/>
              </a:defRPr>
            </a:lvl1pPr>
            <a:lvl2pPr>
              <a:buNone/>
              <a:defRPr sz="1875" b="0">
                <a:solidFill>
                  <a:srgbClr val="416B91"/>
                </a:solidFill>
                <a:latin typeface="Arial"/>
                <a:ea typeface="Arial"/>
                <a:cs typeface="Arial"/>
              </a:defRPr>
            </a:lvl2pPr>
            <a:lvl3pPr>
              <a:buNone/>
              <a:defRPr sz="1875" b="0">
                <a:solidFill>
                  <a:srgbClr val="416B91"/>
                </a:solidFill>
                <a:latin typeface="Arial"/>
                <a:ea typeface="Arial"/>
                <a:cs typeface="Arial"/>
              </a:defRPr>
            </a:lvl3pPr>
            <a:lvl4pPr>
              <a:buNone/>
              <a:defRPr sz="1875" b="0">
                <a:solidFill>
                  <a:srgbClr val="416B91"/>
                </a:solidFill>
                <a:latin typeface="Arial"/>
                <a:ea typeface="Arial"/>
                <a:cs typeface="Arial"/>
              </a:defRPr>
            </a:lvl4pPr>
            <a:lvl5pPr>
              <a:buNone/>
              <a:defRPr sz="1875" b="0">
                <a:solidFill>
                  <a:srgbClr val="416B91"/>
                </a:solidFill>
                <a:latin typeface="Arial"/>
                <a:ea typeface="Arial"/>
                <a:cs typeface="Arial"/>
              </a:defRPr>
            </a:lvl5pPr>
            <a:lvl6pPr>
              <a:buNone/>
              <a:defRPr sz="1875" b="0">
                <a:solidFill>
                  <a:srgbClr val="416B91"/>
                </a:solidFill>
                <a:latin typeface="Arial"/>
                <a:ea typeface="Arial"/>
                <a:cs typeface="Arial"/>
              </a:defRPr>
            </a:lvl6pPr>
            <a:lvl7pPr>
              <a:buNone/>
              <a:defRPr sz="1875" b="0">
                <a:solidFill>
                  <a:srgbClr val="416B91"/>
                </a:solidFill>
                <a:latin typeface="Arial"/>
                <a:ea typeface="Arial"/>
                <a:cs typeface="Arial"/>
              </a:defRPr>
            </a:lvl7pPr>
            <a:lvl8pPr>
              <a:buNone/>
              <a:defRPr sz="1875" b="0">
                <a:solidFill>
                  <a:srgbClr val="416B91"/>
                </a:solidFill>
                <a:latin typeface="Arial"/>
                <a:ea typeface="Arial"/>
                <a:cs typeface="Arial"/>
              </a:defRPr>
            </a:lvl8pPr>
            <a:lvl9pPr>
              <a:buNone/>
              <a:defRPr sz="1875" b="0">
                <a:solidFill>
                  <a:srgbClr val="416B91"/>
                </a:solidFill>
                <a:latin typeface="Arial"/>
                <a:ea typeface="Arial"/>
                <a:cs typeface="Arial"/>
              </a:defRPr>
            </a:lvl9pPr>
          </a:lstStyle>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Phospholipids form two layers.</a:t>
            </a:r>
          </a:p>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Their heads contain phosphate.</a:t>
            </a:r>
          </a:p>
        </p:txBody>
      </p:sp>
    </p:spTree>
    <p:extLst>
      <p:ext uri="{BB962C8B-B14F-4D97-AF65-F5344CB8AC3E}">
        <p14:creationId xmlns:p14="http://schemas.microsoft.com/office/powerpoint/2010/main" val="1950564256"/>
      </p:ext>
    </p:extLst>
  </p:cSld>
</p:sld>
</file>

<file path=ppt/slides/slide1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C870F27F-F92B-477F-9072-F9F77A8329DD}"/>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E8783A16-7517-4860-B9C2-BF8AA25BC65D}"/>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 shortage of phosphorus</a:t>
            </a:r>
          </a:p>
        </p:txBody>
      </p:sp>
      <p:sp>
        <p:nvSpPr>
          <p:cNvPr id="3" name="stage-footer">
            <a:extLst xmlns:a="http://schemas.openxmlformats.org/drawingml/2006/main">
              <a:ext uri="{FF2B5EF4-FFF2-40B4-BE49-F238E27FC236}">
                <a16:creationId xmlns:a16="http://schemas.microsoft.com/office/drawing/2014/main" id="{0ED8D47F-275F-4231-93EB-B21CDFBE97D5}"/>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4   /   PRACTICE</a:t>
            </a:r>
          </a:p>
        </p:txBody>
      </p:sp>
      <p:sp>
        <p:nvSpPr>
          <p:cNvPr id="4" name="brand">
            <a:extLst xmlns:a="http://schemas.openxmlformats.org/drawingml/2006/main">
              <a:ext uri="{FF2B5EF4-FFF2-40B4-BE49-F238E27FC236}">
                <a16:creationId xmlns:a16="http://schemas.microsoft.com/office/drawing/2014/main" id="{4C5CC27F-9715-4F08-913C-674EC5B8E10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DEDBD687-B345-45D0-8107-DCD66972CD46}"/>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12</a:t>
            </a:r>
          </a:p>
        </p:txBody>
      </p:sp>
      <p:sp>
        <p:nvSpPr>
          <p:cNvPr id="13" name="body">
            <a:extLst xmlns:a="http://schemas.openxmlformats.org/drawingml/2006/main">
              <a:ext uri="{FF2B5EF4-FFF2-40B4-BE49-F238E27FC236}">
                <a16:creationId xmlns:a16="http://schemas.microsoft.com/office/drawing/2014/main" id="{258E38BC-C63D-4008-AF34-072E514C1642}"/>
              </a:ext>
            </a:extLst>
          </p:cNvPr>
          <p:cNvSpPr>
            <a:spLocks xmlns:a="http://schemas.openxmlformats.org/drawingml/2006/main" noGrp="1"/>
          </p:cNvSpPr>
          <p:nvPr/>
        </p:nvSpPr>
        <p:spPr>
          <a:xfrm xmlns:a="http://schemas.openxmlformats.org/drawingml/2006/main">
            <a:off x="590550" y="2009775"/>
            <a:ext cx="10668000" cy="805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72D34"/>
                </a:solidFill>
                <a:latin typeface="Arial"/>
                <a:ea typeface="Arial"/>
                <a:cs typeface="Arial"/>
              </a:defRPr>
            </a:defPPr>
            <a:lvl1pPr>
              <a:buNone/>
              <a:defRPr sz="2475" b="1">
                <a:solidFill>
                  <a:srgbClr val="172D34"/>
                </a:solidFill>
                <a:latin typeface="Arial"/>
                <a:ea typeface="Arial"/>
                <a:cs typeface="Arial"/>
              </a:defRPr>
            </a:lvl1pPr>
            <a:lvl2pPr>
              <a:buNone/>
              <a:defRPr sz="2475" b="1">
                <a:solidFill>
                  <a:srgbClr val="172D34"/>
                </a:solidFill>
                <a:latin typeface="Arial"/>
                <a:ea typeface="Arial"/>
                <a:cs typeface="Arial"/>
              </a:defRPr>
            </a:lvl2pPr>
            <a:lvl3pPr>
              <a:buNone/>
              <a:defRPr sz="2475" b="1">
                <a:solidFill>
                  <a:srgbClr val="172D34"/>
                </a:solidFill>
                <a:latin typeface="Arial"/>
                <a:ea typeface="Arial"/>
                <a:cs typeface="Arial"/>
              </a:defRPr>
            </a:lvl3pPr>
            <a:lvl4pPr>
              <a:buNone/>
              <a:defRPr sz="2475" b="1">
                <a:solidFill>
                  <a:srgbClr val="172D34"/>
                </a:solidFill>
                <a:latin typeface="Arial"/>
                <a:ea typeface="Arial"/>
                <a:cs typeface="Arial"/>
              </a:defRPr>
            </a:lvl4pPr>
            <a:lvl5pPr>
              <a:buNone/>
              <a:defRPr sz="2475" b="1">
                <a:solidFill>
                  <a:srgbClr val="172D34"/>
                </a:solidFill>
                <a:latin typeface="Arial"/>
                <a:ea typeface="Arial"/>
                <a:cs typeface="Arial"/>
              </a:defRPr>
            </a:lvl5pPr>
            <a:lvl6pPr>
              <a:buNone/>
              <a:defRPr sz="2475" b="1">
                <a:solidFill>
                  <a:srgbClr val="172D34"/>
                </a:solidFill>
                <a:latin typeface="Arial"/>
                <a:ea typeface="Arial"/>
                <a:cs typeface="Arial"/>
              </a:defRPr>
            </a:lvl6pPr>
            <a:lvl7pPr>
              <a:buNone/>
              <a:defRPr sz="2475" b="1">
                <a:solidFill>
                  <a:srgbClr val="172D34"/>
                </a:solidFill>
                <a:latin typeface="Arial"/>
                <a:ea typeface="Arial"/>
                <a:cs typeface="Arial"/>
              </a:defRPr>
            </a:lvl7pPr>
            <a:lvl8pPr>
              <a:buNone/>
              <a:defRPr sz="2475" b="1">
                <a:solidFill>
                  <a:srgbClr val="172D34"/>
                </a:solidFill>
                <a:latin typeface="Arial"/>
                <a:ea typeface="Arial"/>
                <a:cs typeface="Arial"/>
              </a:defRPr>
            </a:lvl8pPr>
            <a:lvl9pPr>
              <a:buNone/>
              <a:defRPr sz="2475" b="1">
                <a:solidFill>
                  <a:srgbClr val="172D34"/>
                </a:solidFill>
                <a:latin typeface="Arial"/>
                <a:ea typeface="Arial"/>
                <a:cs typeface="Arial"/>
              </a:defRPr>
            </a:lvl9pPr>
          </a:lstStyle>
          <a:p xmlns:a="http://schemas.openxmlformats.org/drawingml/2006/main">
            <a:pPr>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Which pair of biological materials directly requires phosphorus for its</a:t>
            </a:r>
          </a:p>
          <a:p xmlns:a="http://schemas.openxmlformats.org/drawingml/2006/main">
            <a:pPr>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production?</a:t>
            </a:r>
          </a:p>
        </p:txBody>
      </p:sp>
      <p:sp>
        <p:nvSpPr>
          <p:cNvPr id="14" name="body">
            <a:extLst xmlns:a="http://schemas.openxmlformats.org/drawingml/2006/main">
              <a:ext uri="{FF2B5EF4-FFF2-40B4-BE49-F238E27FC236}">
                <a16:creationId xmlns:a16="http://schemas.microsoft.com/office/drawing/2014/main" id="{7DFF0DFA-1CA5-41D5-8906-57361F1FFD2D}"/>
              </a:ext>
            </a:extLst>
          </p:cNvPr>
          <p:cNvSpPr>
            <a:spLocks xmlns:a="http://schemas.openxmlformats.org/drawingml/2006/main" noGrp="1"/>
          </p:cNvSpPr>
          <p:nvPr/>
        </p:nvSpPr>
        <p:spPr>
          <a:xfrm xmlns:a="http://schemas.openxmlformats.org/drawingml/2006/main">
            <a:off x="800100" y="3362325"/>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Glucose and ordinary fats</a:t>
            </a:r>
          </a:p>
        </p:txBody>
      </p:sp>
      <p:sp>
        <p:nvSpPr>
          <p:cNvPr id="15" name="body">
            <a:extLst xmlns:a="http://schemas.openxmlformats.org/drawingml/2006/main">
              <a:ext uri="{FF2B5EF4-FFF2-40B4-BE49-F238E27FC236}">
                <a16:creationId xmlns:a16="http://schemas.microsoft.com/office/drawing/2014/main" id="{ADF3A770-7B64-4048-8E0C-F7133BC60F96}"/>
              </a:ext>
            </a:extLst>
          </p:cNvPr>
          <p:cNvSpPr>
            <a:spLocks xmlns:a="http://schemas.openxmlformats.org/drawingml/2006/main" noGrp="1"/>
          </p:cNvSpPr>
          <p:nvPr/>
        </p:nvSpPr>
        <p:spPr>
          <a:xfrm xmlns:a="http://schemas.openxmlformats.org/drawingml/2006/main">
            <a:off x="800100" y="3924300"/>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B   Carbohydrates and every type of protein</a:t>
            </a:r>
          </a:p>
        </p:txBody>
      </p:sp>
      <p:sp>
        <p:nvSpPr>
          <p:cNvPr id="16" name="body">
            <a:extLst xmlns:a="http://schemas.openxmlformats.org/drawingml/2006/main">
              <a:ext uri="{FF2B5EF4-FFF2-40B4-BE49-F238E27FC236}">
                <a16:creationId xmlns:a16="http://schemas.microsoft.com/office/drawing/2014/main" id="{EDB483BC-D25A-42C3-9751-B9E10CAD46A8}"/>
              </a:ext>
            </a:extLst>
          </p:cNvPr>
          <p:cNvSpPr>
            <a:spLocks xmlns:a="http://schemas.openxmlformats.org/drawingml/2006/main" noGrp="1"/>
          </p:cNvSpPr>
          <p:nvPr/>
        </p:nvSpPr>
        <p:spPr>
          <a:xfrm xmlns:a="http://schemas.openxmlformats.org/drawingml/2006/main">
            <a:off x="800100" y="4486275"/>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   Carbon atoms and water molecules</a:t>
            </a:r>
          </a:p>
        </p:txBody>
      </p:sp>
      <p:sp>
        <p:nvSpPr>
          <p:cNvPr id="17" name="body">
            <a:extLst xmlns:a="http://schemas.openxmlformats.org/drawingml/2006/main">
              <a:ext uri="{FF2B5EF4-FFF2-40B4-BE49-F238E27FC236}">
                <a16:creationId xmlns:a16="http://schemas.microsoft.com/office/drawing/2014/main" id="{C6C138AE-78E3-4EFF-9255-B8DF7D2171A2}"/>
              </a:ext>
            </a:extLst>
          </p:cNvPr>
          <p:cNvSpPr>
            <a:spLocks xmlns:a="http://schemas.openxmlformats.org/drawingml/2006/main" noGrp="1"/>
          </p:cNvSpPr>
          <p:nvPr/>
        </p:nvSpPr>
        <p:spPr>
          <a:xfrm xmlns:a="http://schemas.openxmlformats.org/drawingml/2006/main">
            <a:off x="800100" y="5048250"/>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D   Phospholipids and nucleic acids</a:t>
            </a:r>
          </a:p>
        </p:txBody>
      </p:sp>
    </p:spTree>
    <p:extLst>
      <p:ext uri="{BB962C8B-B14F-4D97-AF65-F5344CB8AC3E}">
        <p14:creationId xmlns:p14="http://schemas.microsoft.com/office/powerpoint/2010/main" val="377232716"/>
      </p:ext>
    </p:extLst>
  </p:cSld>
</p:sld>
</file>

<file path=ppt/slides/slide1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9" name="course-header">
            <a:extLst xmlns:a="http://schemas.openxmlformats.org/drawingml/2006/main">
              <a:ext uri="{FF2B5EF4-FFF2-40B4-BE49-F238E27FC236}">
                <a16:creationId xmlns:a16="http://schemas.microsoft.com/office/drawing/2014/main" id="{3D5151A2-40AE-4FE5-BF40-75C3FD1B48EB}"/>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719342B7-997F-43FF-8BFD-C38359BDD9B0}"/>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Phosphorus: key and explanation</a:t>
            </a:r>
          </a:p>
        </p:txBody>
      </p:sp>
      <p:sp>
        <p:nvSpPr>
          <p:cNvPr id="3" name="stage-footer">
            <a:extLst xmlns:a="http://schemas.openxmlformats.org/drawingml/2006/main">
              <a:ext uri="{FF2B5EF4-FFF2-40B4-BE49-F238E27FC236}">
                <a16:creationId xmlns:a16="http://schemas.microsoft.com/office/drawing/2014/main" id="{AB60972B-BE9C-467A-A0FD-AB8A8C975E4B}"/>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4   /   KEY AND EXPLANATION</a:t>
            </a:r>
          </a:p>
        </p:txBody>
      </p:sp>
      <p:sp>
        <p:nvSpPr>
          <p:cNvPr id="4" name="brand">
            <a:extLst xmlns:a="http://schemas.openxmlformats.org/drawingml/2006/main">
              <a:ext uri="{FF2B5EF4-FFF2-40B4-BE49-F238E27FC236}">
                <a16:creationId xmlns:a16="http://schemas.microsoft.com/office/drawing/2014/main" id="{DC645E9E-EF3F-4E78-8CD7-EDB84B5C1A5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D5A0B327-C2F9-40E8-99F1-64DA32A50234}"/>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13</a:t>
            </a:r>
          </a:p>
        </p:txBody>
      </p:sp>
      <p:sp>
        <p:nvSpPr>
          <p:cNvPr id="10" name="text">
            <a:extLst xmlns:a="http://schemas.openxmlformats.org/drawingml/2006/main">
              <a:ext uri="{FF2B5EF4-FFF2-40B4-BE49-F238E27FC236}">
                <a16:creationId xmlns:a16="http://schemas.microsoft.com/office/drawing/2014/main" id="{22AE47D3-9728-40AE-971F-6DFD3DB4DD23}"/>
              </a:ext>
            </a:extLst>
          </p:cNvPr>
          <p:cNvSpPr>
            <a:spLocks xmlns:a="http://schemas.openxmlformats.org/drawingml/2006/main" noGrp="1"/>
          </p:cNvSpPr>
          <p:nvPr/>
        </p:nvSpPr>
        <p:spPr>
          <a:xfrm xmlns:a="http://schemas.openxmlformats.org/drawingml/2006/main">
            <a:off x="590550" y="2038350"/>
            <a:ext cx="1076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625" b="1">
                <a:solidFill>
                  <a:srgbClr val="087F83"/>
                </a:solidFill>
                <a:latin typeface="Arial"/>
                <a:ea typeface="Arial"/>
                <a:cs typeface="Arial"/>
              </a:defRPr>
            </a:defPPr>
            <a:lvl1pPr>
              <a:buNone/>
              <a:defRPr sz="2625" b="1">
                <a:solidFill>
                  <a:srgbClr val="087F83"/>
                </a:solidFill>
                <a:latin typeface="Arial"/>
                <a:ea typeface="Arial"/>
                <a:cs typeface="Arial"/>
              </a:defRPr>
            </a:lvl1pPr>
            <a:lvl2pPr>
              <a:buNone/>
              <a:defRPr sz="2625" b="1">
                <a:solidFill>
                  <a:srgbClr val="087F83"/>
                </a:solidFill>
                <a:latin typeface="Arial"/>
                <a:ea typeface="Arial"/>
                <a:cs typeface="Arial"/>
              </a:defRPr>
            </a:lvl2pPr>
            <a:lvl3pPr>
              <a:buNone/>
              <a:defRPr sz="2625" b="1">
                <a:solidFill>
                  <a:srgbClr val="087F83"/>
                </a:solidFill>
                <a:latin typeface="Arial"/>
                <a:ea typeface="Arial"/>
                <a:cs typeface="Arial"/>
              </a:defRPr>
            </a:lvl3pPr>
            <a:lvl4pPr>
              <a:buNone/>
              <a:defRPr sz="2625" b="1">
                <a:solidFill>
                  <a:srgbClr val="087F83"/>
                </a:solidFill>
                <a:latin typeface="Arial"/>
                <a:ea typeface="Arial"/>
                <a:cs typeface="Arial"/>
              </a:defRPr>
            </a:lvl4pPr>
            <a:lvl5pPr>
              <a:buNone/>
              <a:defRPr sz="2625" b="1">
                <a:solidFill>
                  <a:srgbClr val="087F83"/>
                </a:solidFill>
                <a:latin typeface="Arial"/>
                <a:ea typeface="Arial"/>
                <a:cs typeface="Arial"/>
              </a:defRPr>
            </a:lvl5pPr>
            <a:lvl6pPr>
              <a:buNone/>
              <a:defRPr sz="2625" b="1">
                <a:solidFill>
                  <a:srgbClr val="087F83"/>
                </a:solidFill>
                <a:latin typeface="Arial"/>
                <a:ea typeface="Arial"/>
                <a:cs typeface="Arial"/>
              </a:defRPr>
            </a:lvl6pPr>
            <a:lvl7pPr>
              <a:buNone/>
              <a:defRPr sz="2625" b="1">
                <a:solidFill>
                  <a:srgbClr val="087F83"/>
                </a:solidFill>
                <a:latin typeface="Arial"/>
                <a:ea typeface="Arial"/>
                <a:cs typeface="Arial"/>
              </a:defRPr>
            </a:lvl7pPr>
            <a:lvl8pPr>
              <a:buNone/>
              <a:defRPr sz="2625" b="1">
                <a:solidFill>
                  <a:srgbClr val="087F83"/>
                </a:solidFill>
                <a:latin typeface="Arial"/>
                <a:ea typeface="Arial"/>
                <a:cs typeface="Arial"/>
              </a:defRPr>
            </a:lvl8pPr>
            <a:lvl9pPr>
              <a:buNone/>
              <a:defRPr sz="2625" b="1">
                <a:solidFill>
                  <a:srgbClr val="087F83"/>
                </a:solidFill>
                <a:latin typeface="Arial"/>
                <a:ea typeface="Arial"/>
                <a:cs typeface="Arial"/>
              </a:defRPr>
            </a:lvl9pPr>
          </a:lstStyle>
          <a:p xmlns:a="http://schemas.openxmlformats.org/drawingml/2006/main">
            <a:pPr>
              <a:lnSpc>
                <a:spcPct val="112000"/>
              </a:lnSpc>
              <a:buNone/>
              <a:defRPr sz="2625" b="1">
                <a:solidFill>
                  <a:srgbClr val="087F83"/>
                </a:solidFill>
                <a:latin typeface="Arial"/>
                <a:ea typeface="Arial"/>
                <a:cs typeface="Arial"/>
              </a:defRPr>
            </a:pPr>
            <a:r>
              <a:rPr sz="2625" b="1">
                <a:solidFill>
                  <a:srgbClr val="087F83"/>
                </a:solidFill>
                <a:latin typeface="Arial"/>
                <a:ea typeface="Arial"/>
                <a:cs typeface="Arial"/>
              </a:rPr>
              <a:t>D   Phospholipids and nucleic acids</a:t>
            </a:r>
          </a:p>
        </p:txBody>
      </p:sp>
      <p:sp>
        <p:nvSpPr>
          <p:cNvPr id="11" name="body">
            <a:extLst xmlns:a="http://schemas.openxmlformats.org/drawingml/2006/main">
              <a:ext uri="{FF2B5EF4-FFF2-40B4-BE49-F238E27FC236}">
                <a16:creationId xmlns:a16="http://schemas.microsoft.com/office/drawing/2014/main" id="{BF88FA8D-01CB-4D17-A1B7-59942A88C764}"/>
              </a:ext>
            </a:extLst>
          </p:cNvPr>
          <p:cNvSpPr>
            <a:spLocks xmlns:a="http://schemas.openxmlformats.org/drawingml/2006/main" noGrp="1"/>
          </p:cNvSpPr>
          <p:nvPr/>
        </p:nvSpPr>
        <p:spPr>
          <a:xfrm xmlns:a="http://schemas.openxmlformats.org/drawingml/2006/main">
            <a:off x="590550" y="2847975"/>
            <a:ext cx="107632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Both contain phosphate groups. A phosphorus supply is needed to build new</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phospholipids, DNA and RNA.</a:t>
            </a:r>
          </a:p>
        </p:txBody>
      </p:sp>
      <p:sp>
        <p:nvSpPr>
          <p:cNvPr id="12" name="body">
            <a:extLst xmlns:a="http://schemas.openxmlformats.org/drawingml/2006/main">
              <a:ext uri="{FF2B5EF4-FFF2-40B4-BE49-F238E27FC236}">
                <a16:creationId xmlns:a16="http://schemas.microsoft.com/office/drawing/2014/main" id="{C8A8775D-BCDC-48E4-B5CB-21EC5244B26C}"/>
              </a:ext>
            </a:extLst>
          </p:cNvPr>
          <p:cNvSpPr>
            <a:spLocks xmlns:a="http://schemas.openxmlformats.org/drawingml/2006/main" noGrp="1"/>
          </p:cNvSpPr>
          <p:nvPr/>
        </p:nvSpPr>
        <p:spPr>
          <a:xfrm xmlns:a="http://schemas.openxmlformats.org/drawingml/2006/main">
            <a:off x="590550" y="4400550"/>
            <a:ext cx="10763250" cy="971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536269"/>
                </a:solidFill>
                <a:latin typeface="Arial"/>
                <a:ea typeface="Arial"/>
                <a:cs typeface="Arial"/>
              </a:defRPr>
            </a:defPPr>
            <a:lvl1pPr>
              <a:buNone/>
              <a:defRPr sz="2025" b="0">
                <a:solidFill>
                  <a:srgbClr val="536269"/>
                </a:solidFill>
                <a:latin typeface="Arial"/>
                <a:ea typeface="Arial"/>
                <a:cs typeface="Arial"/>
              </a:defRPr>
            </a:lvl1pPr>
            <a:lvl2pPr>
              <a:buNone/>
              <a:defRPr sz="2025" b="0">
                <a:solidFill>
                  <a:srgbClr val="536269"/>
                </a:solidFill>
                <a:latin typeface="Arial"/>
                <a:ea typeface="Arial"/>
                <a:cs typeface="Arial"/>
              </a:defRPr>
            </a:lvl2pPr>
            <a:lvl3pPr>
              <a:buNone/>
              <a:defRPr sz="2025" b="0">
                <a:solidFill>
                  <a:srgbClr val="536269"/>
                </a:solidFill>
                <a:latin typeface="Arial"/>
                <a:ea typeface="Arial"/>
                <a:cs typeface="Arial"/>
              </a:defRPr>
            </a:lvl3pPr>
            <a:lvl4pPr>
              <a:buNone/>
              <a:defRPr sz="2025" b="0">
                <a:solidFill>
                  <a:srgbClr val="536269"/>
                </a:solidFill>
                <a:latin typeface="Arial"/>
                <a:ea typeface="Arial"/>
                <a:cs typeface="Arial"/>
              </a:defRPr>
            </a:lvl4pPr>
            <a:lvl5pPr>
              <a:buNone/>
              <a:defRPr sz="2025" b="0">
                <a:solidFill>
                  <a:srgbClr val="536269"/>
                </a:solidFill>
                <a:latin typeface="Arial"/>
                <a:ea typeface="Arial"/>
                <a:cs typeface="Arial"/>
              </a:defRPr>
            </a:lvl5pPr>
            <a:lvl6pPr>
              <a:buNone/>
              <a:defRPr sz="2025" b="0">
                <a:solidFill>
                  <a:srgbClr val="536269"/>
                </a:solidFill>
                <a:latin typeface="Arial"/>
                <a:ea typeface="Arial"/>
                <a:cs typeface="Arial"/>
              </a:defRPr>
            </a:lvl6pPr>
            <a:lvl7pPr>
              <a:buNone/>
              <a:defRPr sz="2025" b="0">
                <a:solidFill>
                  <a:srgbClr val="536269"/>
                </a:solidFill>
                <a:latin typeface="Arial"/>
                <a:ea typeface="Arial"/>
                <a:cs typeface="Arial"/>
              </a:defRPr>
            </a:lvl7pPr>
            <a:lvl8pPr>
              <a:buNone/>
              <a:defRPr sz="2025" b="0">
                <a:solidFill>
                  <a:srgbClr val="536269"/>
                </a:solidFill>
                <a:latin typeface="Arial"/>
                <a:ea typeface="Arial"/>
                <a:cs typeface="Arial"/>
              </a:defRPr>
            </a:lvl8pPr>
            <a:lvl9pPr>
              <a:buNone/>
              <a:defRPr sz="2025" b="0">
                <a:solidFill>
                  <a:srgbClr val="536269"/>
                </a:solidFill>
                <a:latin typeface="Arial"/>
                <a:ea typeface="Arial"/>
                <a:cs typeface="Arial"/>
              </a:defRPr>
            </a:lvl9pPr>
          </a:lstStyle>
          <a:p xmlns:a="http://schemas.openxmlformats.org/drawingml/2006/main">
            <a:pPr>
              <a:lnSpc>
                <a:spcPct val="112000"/>
              </a:lnSpc>
              <a:buNone/>
              <a:defRPr sz="2025" b="0">
                <a:solidFill>
                  <a:srgbClr val="536269"/>
                </a:solidFill>
                <a:latin typeface="Arial"/>
                <a:ea typeface="Arial"/>
                <a:cs typeface="Arial"/>
              </a:defRPr>
            </a:pPr>
            <a:r>
              <a:rPr sz="2025" b="0">
                <a:solidFill>
                  <a:srgbClr val="536269"/>
                </a:solidFill>
                <a:latin typeface="Arial"/>
                <a:ea typeface="Arial"/>
                <a:cs typeface="Arial"/>
              </a:rPr>
              <a:t>A   Glucose and ordinary fats have no required phosphate group.</a:t>
            </a:r>
          </a:p>
          <a:p xmlns:a="http://schemas.openxmlformats.org/drawingml/2006/main">
            <a:pPr>
              <a:lnSpc>
                <a:spcPct val="112000"/>
              </a:lnSpc>
              <a:buNone/>
              <a:defRPr sz="2025" b="0">
                <a:solidFill>
                  <a:srgbClr val="536269"/>
                </a:solidFill>
                <a:latin typeface="Arial"/>
                <a:ea typeface="Arial"/>
                <a:cs typeface="Arial"/>
              </a:defRPr>
            </a:pPr>
            <a:r>
              <a:rPr sz="2025" b="0">
                <a:solidFill>
                  <a:srgbClr val="536269"/>
                </a:solidFill>
                <a:latin typeface="Arial"/>
                <a:ea typeface="Arial"/>
                <a:cs typeface="Arial"/>
              </a:rPr>
              <a:t>B   Phosphorus is not a defining part of every protein.</a:t>
            </a:r>
          </a:p>
          <a:p xmlns:a="http://schemas.openxmlformats.org/drawingml/2006/main">
            <a:pPr>
              <a:lnSpc>
                <a:spcPct val="112000"/>
              </a:lnSpc>
              <a:buNone/>
              <a:defRPr sz="2025" b="0">
                <a:solidFill>
                  <a:srgbClr val="536269"/>
                </a:solidFill>
                <a:latin typeface="Arial"/>
                <a:ea typeface="Arial"/>
                <a:cs typeface="Arial"/>
              </a:defRPr>
            </a:pPr>
            <a:r>
              <a:rPr sz="2025" b="0">
                <a:solidFill>
                  <a:srgbClr val="536269"/>
                </a:solidFill>
                <a:latin typeface="Arial"/>
                <a:ea typeface="Arial"/>
                <a:cs typeface="Arial"/>
              </a:rPr>
              <a:t>C   Water contains H and O. Carbon is a different element.</a:t>
            </a:r>
          </a:p>
        </p:txBody>
      </p:sp>
    </p:spTree>
    <p:extLst>
      <p:ext uri="{BB962C8B-B14F-4D97-AF65-F5344CB8AC3E}">
        <p14:creationId xmlns:p14="http://schemas.microsoft.com/office/powerpoint/2010/main" val="805954468"/>
      </p:ext>
    </p:extLst>
  </p:cSld>
</p:sld>
</file>

<file path=ppt/slides/slide1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075ADD76-B8D0-4AA1-9DE1-42BCEED002C1}"/>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AD949793-500A-438B-B6E2-A6733F69C819}"/>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Sulfur in some amino acids</a:t>
            </a:r>
          </a:p>
        </p:txBody>
      </p:sp>
      <p:sp>
        <p:nvSpPr>
          <p:cNvPr id="3" name="stage-footer">
            <a:extLst xmlns:a="http://schemas.openxmlformats.org/drawingml/2006/main">
              <a:ext uri="{FF2B5EF4-FFF2-40B4-BE49-F238E27FC236}">
                <a16:creationId xmlns:a16="http://schemas.microsoft.com/office/drawing/2014/main" id="{3F358596-EC5F-4068-BA69-54ACA7416D5A}"/>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5   /   CONCEPT</a:t>
            </a:r>
          </a:p>
        </p:txBody>
      </p:sp>
      <p:sp>
        <p:nvSpPr>
          <p:cNvPr id="4" name="brand">
            <a:extLst xmlns:a="http://schemas.openxmlformats.org/drawingml/2006/main">
              <a:ext uri="{FF2B5EF4-FFF2-40B4-BE49-F238E27FC236}">
                <a16:creationId xmlns:a16="http://schemas.microsoft.com/office/drawing/2014/main" id="{AE0213FD-3E9A-4FBC-A115-DCC883E5470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104BC8BD-9618-4307-8EC4-63B1C3610582}"/>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14</a:t>
            </a:r>
          </a:p>
        </p:txBody>
      </p:sp>
      <p:sp>
        <p:nvSpPr>
          <p:cNvPr id="13" name="term">
            <a:extLst xmlns:a="http://schemas.openxmlformats.org/drawingml/2006/main">
              <a:ext uri="{FF2B5EF4-FFF2-40B4-BE49-F238E27FC236}">
                <a16:creationId xmlns:a16="http://schemas.microsoft.com/office/drawing/2014/main" id="{FAB0A9A8-1148-420F-A5AF-AD778BEF1EE1}"/>
              </a:ext>
            </a:extLst>
          </p:cNvPr>
          <p:cNvSpPr>
            <a:spLocks xmlns:a="http://schemas.openxmlformats.org/drawingml/2006/main" noGrp="1"/>
          </p:cNvSpPr>
          <p:nvPr/>
        </p:nvSpPr>
        <p:spPr>
          <a:xfrm xmlns:a="http://schemas.openxmlformats.org/drawingml/2006/main">
            <a:off x="590550" y="20478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SULFUR, S</a:t>
            </a:r>
          </a:p>
        </p:txBody>
      </p:sp>
      <p:sp>
        <p:nvSpPr>
          <p:cNvPr id="14" name="body">
            <a:extLst xmlns:a="http://schemas.openxmlformats.org/drawingml/2006/main">
              <a:ext uri="{FF2B5EF4-FFF2-40B4-BE49-F238E27FC236}">
                <a16:creationId xmlns:a16="http://schemas.microsoft.com/office/drawing/2014/main" id="{391B44E8-1CED-4413-AE5B-B6D3F920574A}"/>
              </a:ext>
            </a:extLst>
          </p:cNvPr>
          <p:cNvSpPr>
            <a:spLocks xmlns:a="http://schemas.openxmlformats.org/drawingml/2006/main" noGrp="1"/>
          </p:cNvSpPr>
          <p:nvPr/>
        </p:nvSpPr>
        <p:spPr>
          <a:xfrm xmlns:a="http://schemas.openxmlformats.org/drawingml/2006/main">
            <a:off x="590550" y="2486025"/>
            <a:ext cx="1071562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An element present in some amino acids. Cysteine and methionine are</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examples.</a:t>
            </a:r>
          </a:p>
        </p:txBody>
      </p:sp>
      <p:sp>
        <p:nvSpPr>
          <p:cNvPr id="15" name="term">
            <a:extLst xmlns:a="http://schemas.openxmlformats.org/drawingml/2006/main">
              <a:ext uri="{FF2B5EF4-FFF2-40B4-BE49-F238E27FC236}">
                <a16:creationId xmlns:a16="http://schemas.microsoft.com/office/drawing/2014/main" id="{B3F72929-C823-42CB-A593-E99232555B15}"/>
              </a:ext>
            </a:extLst>
          </p:cNvPr>
          <p:cNvSpPr>
            <a:spLocks xmlns:a="http://schemas.openxmlformats.org/drawingml/2006/main" noGrp="1"/>
          </p:cNvSpPr>
          <p:nvPr/>
        </p:nvSpPr>
        <p:spPr>
          <a:xfrm xmlns:a="http://schemas.openxmlformats.org/drawingml/2006/main">
            <a:off x="590550" y="36480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PROTEIN COMPOSITION</a:t>
            </a:r>
          </a:p>
        </p:txBody>
      </p:sp>
      <p:sp>
        <p:nvSpPr>
          <p:cNvPr id="16" name="body">
            <a:extLst xmlns:a="http://schemas.openxmlformats.org/drawingml/2006/main">
              <a:ext uri="{FF2B5EF4-FFF2-40B4-BE49-F238E27FC236}">
                <a16:creationId xmlns:a16="http://schemas.microsoft.com/office/drawing/2014/main" id="{A807C4AD-F744-4B4F-8E54-9CC38E96D2C4}"/>
              </a:ext>
            </a:extLst>
          </p:cNvPr>
          <p:cNvSpPr>
            <a:spLocks xmlns:a="http://schemas.openxmlformats.org/drawingml/2006/main" noGrp="1"/>
          </p:cNvSpPr>
          <p:nvPr/>
        </p:nvSpPr>
        <p:spPr>
          <a:xfrm xmlns:a="http://schemas.openxmlformats.org/drawingml/2006/main">
            <a:off x="590550" y="4086225"/>
            <a:ext cx="1071562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Proteins contain C, H, O and N. Some also contain S because of the amino acids</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in their sequence.</a:t>
            </a:r>
          </a:p>
        </p:txBody>
      </p:sp>
      <p:sp>
        <p:nvSpPr>
          <p:cNvPr id="17" name="body">
            <a:extLst xmlns:a="http://schemas.openxmlformats.org/drawingml/2006/main">
              <a:ext uri="{FF2B5EF4-FFF2-40B4-BE49-F238E27FC236}">
                <a16:creationId xmlns:a16="http://schemas.microsoft.com/office/drawing/2014/main" id="{2038136C-C0B1-4131-B2F6-A54631D5068A}"/>
              </a:ext>
            </a:extLst>
          </p:cNvPr>
          <p:cNvSpPr>
            <a:spLocks xmlns:a="http://schemas.openxmlformats.org/drawingml/2006/main" noGrp="1"/>
          </p:cNvSpPr>
          <p:nvPr/>
        </p:nvSpPr>
        <p:spPr>
          <a:xfrm xmlns:a="http://schemas.openxmlformats.org/drawingml/2006/main">
            <a:off x="590550" y="5381625"/>
            <a:ext cx="10715625"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416B91"/>
                </a:solidFill>
                <a:latin typeface="Arial"/>
                <a:ea typeface="Arial"/>
                <a:cs typeface="Arial"/>
              </a:defRPr>
            </a:defPPr>
            <a:lvl1pPr>
              <a:buNone/>
              <a:defRPr sz="2025" b="0">
                <a:solidFill>
                  <a:srgbClr val="416B91"/>
                </a:solidFill>
                <a:latin typeface="Arial"/>
                <a:ea typeface="Arial"/>
                <a:cs typeface="Arial"/>
              </a:defRPr>
            </a:lvl1pPr>
            <a:lvl2pPr>
              <a:buNone/>
              <a:defRPr sz="2025" b="0">
                <a:solidFill>
                  <a:srgbClr val="416B91"/>
                </a:solidFill>
                <a:latin typeface="Arial"/>
                <a:ea typeface="Arial"/>
                <a:cs typeface="Arial"/>
              </a:defRPr>
            </a:lvl2pPr>
            <a:lvl3pPr>
              <a:buNone/>
              <a:defRPr sz="2025" b="0">
                <a:solidFill>
                  <a:srgbClr val="416B91"/>
                </a:solidFill>
                <a:latin typeface="Arial"/>
                <a:ea typeface="Arial"/>
                <a:cs typeface="Arial"/>
              </a:defRPr>
            </a:lvl3pPr>
            <a:lvl4pPr>
              <a:buNone/>
              <a:defRPr sz="2025" b="0">
                <a:solidFill>
                  <a:srgbClr val="416B91"/>
                </a:solidFill>
                <a:latin typeface="Arial"/>
                <a:ea typeface="Arial"/>
                <a:cs typeface="Arial"/>
              </a:defRPr>
            </a:lvl4pPr>
            <a:lvl5pPr>
              <a:buNone/>
              <a:defRPr sz="2025" b="0">
                <a:solidFill>
                  <a:srgbClr val="416B91"/>
                </a:solidFill>
                <a:latin typeface="Arial"/>
                <a:ea typeface="Arial"/>
                <a:cs typeface="Arial"/>
              </a:defRPr>
            </a:lvl5pPr>
            <a:lvl6pPr>
              <a:buNone/>
              <a:defRPr sz="2025" b="0">
                <a:solidFill>
                  <a:srgbClr val="416B91"/>
                </a:solidFill>
                <a:latin typeface="Arial"/>
                <a:ea typeface="Arial"/>
                <a:cs typeface="Arial"/>
              </a:defRPr>
            </a:lvl6pPr>
            <a:lvl7pPr>
              <a:buNone/>
              <a:defRPr sz="2025" b="0">
                <a:solidFill>
                  <a:srgbClr val="416B91"/>
                </a:solidFill>
                <a:latin typeface="Arial"/>
                <a:ea typeface="Arial"/>
                <a:cs typeface="Arial"/>
              </a:defRPr>
            </a:lvl7pPr>
            <a:lvl8pPr>
              <a:buNone/>
              <a:defRPr sz="2025" b="0">
                <a:solidFill>
                  <a:srgbClr val="416B91"/>
                </a:solidFill>
                <a:latin typeface="Arial"/>
                <a:ea typeface="Arial"/>
                <a:cs typeface="Arial"/>
              </a:defRPr>
            </a:lvl8pPr>
            <a:lvl9pPr>
              <a:buNone/>
              <a:defRPr sz="2025" b="0">
                <a:solidFill>
                  <a:srgbClr val="416B91"/>
                </a:solidFill>
                <a:latin typeface="Arial"/>
                <a:ea typeface="Arial"/>
                <a:cs typeface="Arial"/>
              </a:defRPr>
            </a:lvl9pPr>
          </a:lstStyle>
          <a:p xmlns:a="http://schemas.openxmlformats.org/drawingml/2006/main">
            <a:pPr>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“Some” matters: sulfur content depends on which amino acids are present.</a:t>
            </a:r>
          </a:p>
        </p:txBody>
      </p:sp>
    </p:spTree>
    <p:extLst>
      <p:ext uri="{BB962C8B-B14F-4D97-AF65-F5344CB8AC3E}">
        <p14:creationId xmlns:p14="http://schemas.microsoft.com/office/powerpoint/2010/main" val="267928914"/>
      </p:ext>
    </p:extLst>
  </p:cSld>
</p:sld>
</file>

<file path=ppt/slides/slide1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BDDDCA9A-2D12-400E-87E7-91DD92C9B459}"/>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7C650A7E-5D33-4543-9277-1D83A590F8AF}"/>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Comparing two amino acids</a:t>
            </a:r>
          </a:p>
        </p:txBody>
      </p:sp>
      <p:sp>
        <p:nvSpPr>
          <p:cNvPr id="3" name="stage-footer">
            <a:extLst xmlns:a="http://schemas.openxmlformats.org/drawingml/2006/main">
              <a:ext uri="{FF2B5EF4-FFF2-40B4-BE49-F238E27FC236}">
                <a16:creationId xmlns:a16="http://schemas.microsoft.com/office/drawing/2014/main" id="{5FA5ABFC-1D82-43DF-A706-8E174E817822}"/>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5   /   PRACTICE</a:t>
            </a:r>
          </a:p>
        </p:txBody>
      </p:sp>
      <p:sp>
        <p:nvSpPr>
          <p:cNvPr id="4" name="brand">
            <a:extLst xmlns:a="http://schemas.openxmlformats.org/drawingml/2006/main">
              <a:ext uri="{FF2B5EF4-FFF2-40B4-BE49-F238E27FC236}">
                <a16:creationId xmlns:a16="http://schemas.microsoft.com/office/drawing/2014/main" id="{9F00AA6D-CF1C-4073-B895-7620868A4356}"/>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AD9DF3DD-40E9-4606-B14B-29C59E8331C3}"/>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15</a:t>
            </a:r>
          </a:p>
        </p:txBody>
      </p:sp>
      <p:graphicFrame>
        <p:nvGraphicFramePr>
          <p:cNvPr id="15" name="">
            <a:extLst xmlns:a="http://schemas.openxmlformats.org/drawingml/2006/main">
              <a:ext uri="{FF2B5EF4-FFF2-40B4-BE49-F238E27FC236}">
                <a16:creationId xmlns:a16="http://schemas.microsoft.com/office/drawing/2014/main" id="{9909CE2B-9531-400C-8876-3275C2BC7BEB}"/>
              </a:ext>
            </a:extLst>
          </p:cNvPr>
          <p:cNvGraphicFramePr/>
          <p:nvPr/>
        </p:nvGraphicFramePr>
        <p:xfrm>
          <a:off xmlns:a="http://schemas.openxmlformats.org/drawingml/2006/main" x="590550" y="2019300"/>
          <a:ext xmlns:a="http://schemas.openxmlformats.org/drawingml/2006/main" cx="10763250" cy="1619250"/>
        </p:xfrm>
        <a:graphic xmlns:a="http://schemas.openxmlformats.org/drawingml/2006/main">
          <a:graphicData uri="http://schemas.openxmlformats.org/drawingml/2006/table">
            <a:tbl>
              <a:tblPr/>
              <a:tblGrid>
                <a:gridCol w="5238750"/>
                <a:gridCol w="5524500"/>
              </a:tblGrid>
              <a:tr h="539750">
                <a:tc>
                  <a:txBody>
                    <a:bodyPr lIns="133350" tIns="133350" rIns="133350" bIns="133350">
                      <a:noAutofit/>
                    </a:bodyPr>
                    <a:lstStyle/>
                    <a:p>
                      <a:pPr algn="l">
                        <a:buNone/>
                      </a:pPr>
                      <a:r>
                        <a:rPr sz="2100" b="1">
                          <a:solidFill>
                            <a:srgbClr val="FFFFFF"/>
                          </a:solidFill>
                          <a:latin typeface="Arial"/>
                          <a:ea typeface="Arial"/>
                          <a:cs typeface="Arial"/>
                        </a:rPr>
                        <a:t>Amino acid</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133350" tIns="133350" rIns="133350" bIns="133350">
                      <a:noAutofit/>
                    </a:bodyPr>
                    <a:lstStyle/>
                    <a:p>
                      <a:pPr algn="l">
                        <a:buNone/>
                      </a:pPr>
                      <a:r>
                        <a:rPr sz="2100" b="1">
                          <a:solidFill>
                            <a:srgbClr val="FFFFFF"/>
                          </a:solidFill>
                          <a:latin typeface="Arial"/>
                          <a:ea typeface="Arial"/>
                          <a:cs typeface="Arial"/>
                        </a:rPr>
                        <a:t>Molecular formula</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539750">
                <a:tc>
                  <a:txBody>
                    <a:bodyPr lIns="133350" tIns="133350" rIns="133350" bIns="133350">
                      <a:noAutofit/>
                    </a:bodyPr>
                    <a:lstStyle/>
                    <a:p>
                      <a:pPr algn="l">
                        <a:buNone/>
                      </a:pPr>
                      <a:r>
                        <a:rPr sz="2100" b="0">
                          <a:solidFill>
                            <a:srgbClr val="172D34"/>
                          </a:solidFill>
                          <a:latin typeface="Arial"/>
                          <a:ea typeface="Arial"/>
                          <a:cs typeface="Arial"/>
                        </a:rPr>
                        <a:t>Glycine</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buNone/>
                      </a:pPr>
                      <a:r>
                        <a:rPr sz="2100" b="0">
                          <a:solidFill>
                            <a:srgbClr val="172D34"/>
                          </a:solidFill>
                          <a:latin typeface="Arial"/>
                          <a:ea typeface="Arial"/>
                          <a:cs typeface="Arial"/>
                        </a:rPr>
                        <a:t>C₂H₅NO₂</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r h="539750">
                <a:tc>
                  <a:txBody>
                    <a:bodyPr lIns="133350" tIns="133350" rIns="133350" bIns="133350">
                      <a:noAutofit/>
                    </a:bodyPr>
                    <a:lstStyle/>
                    <a:p>
                      <a:pPr algn="l">
                        <a:buNone/>
                      </a:pPr>
                      <a:r>
                        <a:rPr sz="2100" b="0">
                          <a:solidFill>
                            <a:srgbClr val="172D34"/>
                          </a:solidFill>
                          <a:latin typeface="Arial"/>
                          <a:ea typeface="Arial"/>
                          <a:cs typeface="Arial"/>
                        </a:rPr>
                        <a:t>Cysteine</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buNone/>
                      </a:pPr>
                      <a:r>
                        <a:rPr sz="2100" b="0">
                          <a:solidFill>
                            <a:srgbClr val="172D34"/>
                          </a:solidFill>
                          <a:latin typeface="Arial"/>
                          <a:ea typeface="Arial"/>
                          <a:cs typeface="Arial"/>
                        </a:rPr>
                        <a:t>C₃H₇NO₂S</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bl>
          </a:graphicData>
        </a:graphic>
      </p:graphicFrame>
      <p:sp>
        <p:nvSpPr>
          <p:cNvPr id="16" name="question-label">
            <a:extLst xmlns:a="http://schemas.openxmlformats.org/drawingml/2006/main">
              <a:ext uri="{FF2B5EF4-FFF2-40B4-BE49-F238E27FC236}">
                <a16:creationId xmlns:a16="http://schemas.microsoft.com/office/drawing/2014/main" id="{D4684A73-9EF7-45F8-B199-C1BB1AE8837E}"/>
              </a:ext>
            </a:extLst>
          </p:cNvPr>
          <p:cNvSpPr>
            <a:spLocks xmlns:a="http://schemas.openxmlformats.org/drawingml/2006/main" noGrp="1"/>
          </p:cNvSpPr>
          <p:nvPr/>
        </p:nvSpPr>
        <p:spPr>
          <a:xfrm xmlns:a="http://schemas.openxmlformats.org/drawingml/2006/main">
            <a:off x="590550" y="39528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32896C40-B768-4360-8633-48B1711D563F}"/>
              </a:ext>
            </a:extLst>
          </p:cNvPr>
          <p:cNvSpPr>
            <a:spLocks xmlns:a="http://schemas.openxmlformats.org/drawingml/2006/main" noGrp="1"/>
          </p:cNvSpPr>
          <p:nvPr/>
        </p:nvSpPr>
        <p:spPr>
          <a:xfrm xmlns:a="http://schemas.openxmlformats.org/drawingml/2006/main">
            <a:off x="1238250" y="395287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Which amino acid contains sulfur?</a:t>
            </a:r>
          </a:p>
        </p:txBody>
      </p:sp>
      <p:sp>
        <p:nvSpPr>
          <p:cNvPr id="18" name="question-label">
            <a:extLst xmlns:a="http://schemas.openxmlformats.org/drawingml/2006/main">
              <a:ext uri="{FF2B5EF4-FFF2-40B4-BE49-F238E27FC236}">
                <a16:creationId xmlns:a16="http://schemas.microsoft.com/office/drawing/2014/main" id="{0B72B7C4-C9B9-456C-880E-FFB9EF72D513}"/>
              </a:ext>
            </a:extLst>
          </p:cNvPr>
          <p:cNvSpPr>
            <a:spLocks xmlns:a="http://schemas.openxmlformats.org/drawingml/2006/main" noGrp="1"/>
          </p:cNvSpPr>
          <p:nvPr/>
        </p:nvSpPr>
        <p:spPr>
          <a:xfrm xmlns:a="http://schemas.openxmlformats.org/drawingml/2006/main">
            <a:off x="590550" y="46863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D5AF8689-7BF6-47A6-A155-741542E27334}"/>
              </a:ext>
            </a:extLst>
          </p:cNvPr>
          <p:cNvSpPr>
            <a:spLocks xmlns:a="http://schemas.openxmlformats.org/drawingml/2006/main" noGrp="1"/>
          </p:cNvSpPr>
          <p:nvPr/>
        </p:nvSpPr>
        <p:spPr>
          <a:xfrm xmlns:a="http://schemas.openxmlformats.org/drawingml/2006/main">
            <a:off x="1238250" y="46863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the element besides C, H and O found in both.</a:t>
            </a:r>
          </a:p>
        </p:txBody>
      </p:sp>
      <p:sp>
        <p:nvSpPr>
          <p:cNvPr id="20" name="question-label">
            <a:extLst xmlns:a="http://schemas.openxmlformats.org/drawingml/2006/main">
              <a:ext uri="{FF2B5EF4-FFF2-40B4-BE49-F238E27FC236}">
                <a16:creationId xmlns:a16="http://schemas.microsoft.com/office/drawing/2014/main" id="{BD5587BF-9712-419C-A616-04558CD62D42}"/>
              </a:ext>
            </a:extLst>
          </p:cNvPr>
          <p:cNvSpPr>
            <a:spLocks xmlns:a="http://schemas.openxmlformats.org/drawingml/2006/main" noGrp="1"/>
          </p:cNvSpPr>
          <p:nvPr/>
        </p:nvSpPr>
        <p:spPr>
          <a:xfrm xmlns:a="http://schemas.openxmlformats.org/drawingml/2006/main">
            <a:off x="590550" y="54006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31A82D97-58B4-4505-ADBE-963970254823}"/>
              </a:ext>
            </a:extLst>
          </p:cNvPr>
          <p:cNvSpPr>
            <a:spLocks xmlns:a="http://schemas.openxmlformats.org/drawingml/2006/main" noGrp="1"/>
          </p:cNvSpPr>
          <p:nvPr/>
        </p:nvSpPr>
        <p:spPr>
          <a:xfrm xmlns:a="http://schemas.openxmlformats.org/drawingml/2006/main">
            <a:off x="1238250" y="540067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Do these examples support the claim that all amino acids contain sulfur?</a:t>
            </a:r>
          </a:p>
        </p:txBody>
      </p:sp>
    </p:spTree>
    <p:extLst>
      <p:ext uri="{BB962C8B-B14F-4D97-AF65-F5344CB8AC3E}">
        <p14:creationId xmlns:p14="http://schemas.microsoft.com/office/powerpoint/2010/main" val="157018733"/>
      </p:ext>
    </p:extLst>
  </p:cSld>
</p:sld>
</file>

<file path=ppt/slides/slide1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66D921D1-2DC5-476B-9826-34FCBEDD168C}"/>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D6018249-E848-423D-A18F-3938E19E2E7F}"/>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Sulfur: key and explanation</a:t>
            </a:r>
          </a:p>
        </p:txBody>
      </p:sp>
      <p:sp>
        <p:nvSpPr>
          <p:cNvPr id="3" name="stage-footer">
            <a:extLst xmlns:a="http://schemas.openxmlformats.org/drawingml/2006/main">
              <a:ext uri="{FF2B5EF4-FFF2-40B4-BE49-F238E27FC236}">
                <a16:creationId xmlns:a16="http://schemas.microsoft.com/office/drawing/2014/main" id="{E2CBC2BD-6B1D-4D7B-BA42-47F34F3D256A}"/>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5   /   KEY AND EXPLANATION</a:t>
            </a:r>
          </a:p>
        </p:txBody>
      </p:sp>
      <p:sp>
        <p:nvSpPr>
          <p:cNvPr id="4" name="brand">
            <a:extLst xmlns:a="http://schemas.openxmlformats.org/drawingml/2006/main">
              <a:ext uri="{FF2B5EF4-FFF2-40B4-BE49-F238E27FC236}">
                <a16:creationId xmlns:a16="http://schemas.microsoft.com/office/drawing/2014/main" id="{E1524CF2-9310-4FE2-B273-3E83458574D4}"/>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7BFB107E-C7F6-49F9-9514-CE52199B72AB}"/>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16</a:t>
            </a:r>
          </a:p>
        </p:txBody>
      </p:sp>
      <p:sp>
        <p:nvSpPr>
          <p:cNvPr id="13" name="answer-label">
            <a:extLst xmlns:a="http://schemas.openxmlformats.org/drawingml/2006/main">
              <a:ext uri="{FF2B5EF4-FFF2-40B4-BE49-F238E27FC236}">
                <a16:creationId xmlns:a16="http://schemas.microsoft.com/office/drawing/2014/main" id="{1E74DCE4-6651-4F87-817E-28013FA46177}"/>
              </a:ext>
            </a:extLst>
          </p:cNvPr>
          <p:cNvSpPr>
            <a:spLocks xmlns:a="http://schemas.openxmlformats.org/drawingml/2006/main" noGrp="1"/>
          </p:cNvSpPr>
          <p:nvPr/>
        </p:nvSpPr>
        <p:spPr>
          <a:xfrm xmlns:a="http://schemas.openxmlformats.org/drawingml/2006/main">
            <a:off x="590550" y="20478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14" name="body">
            <a:extLst xmlns:a="http://schemas.openxmlformats.org/drawingml/2006/main">
              <a:ext uri="{FF2B5EF4-FFF2-40B4-BE49-F238E27FC236}">
                <a16:creationId xmlns:a16="http://schemas.microsoft.com/office/drawing/2014/main" id="{8A2B82E3-8970-43FB-8DAC-2FCD2AA8ABB8}"/>
              </a:ext>
            </a:extLst>
          </p:cNvPr>
          <p:cNvSpPr>
            <a:spLocks xmlns:a="http://schemas.openxmlformats.org/drawingml/2006/main" noGrp="1"/>
          </p:cNvSpPr>
          <p:nvPr/>
        </p:nvSpPr>
        <p:spPr>
          <a:xfrm xmlns:a="http://schemas.openxmlformats.org/drawingml/2006/main">
            <a:off x="1238250" y="2047875"/>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Cysteine. The S in C₃H₇NO₂S represents sulfur.</a:t>
            </a:r>
          </a:p>
        </p:txBody>
      </p:sp>
      <p:sp>
        <p:nvSpPr>
          <p:cNvPr id="15" name="answer-label">
            <a:extLst xmlns:a="http://schemas.openxmlformats.org/drawingml/2006/main">
              <a:ext uri="{FF2B5EF4-FFF2-40B4-BE49-F238E27FC236}">
                <a16:creationId xmlns:a16="http://schemas.microsoft.com/office/drawing/2014/main" id="{B5DD32FB-ECC0-45A3-B48D-FB8D9265134E}"/>
              </a:ext>
            </a:extLst>
          </p:cNvPr>
          <p:cNvSpPr>
            <a:spLocks xmlns:a="http://schemas.openxmlformats.org/drawingml/2006/main" noGrp="1"/>
          </p:cNvSpPr>
          <p:nvPr/>
        </p:nvSpPr>
        <p:spPr>
          <a:xfrm xmlns:a="http://schemas.openxmlformats.org/drawingml/2006/main">
            <a:off x="590550" y="33051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16" name="body">
            <a:extLst xmlns:a="http://schemas.openxmlformats.org/drawingml/2006/main">
              <a:ext uri="{FF2B5EF4-FFF2-40B4-BE49-F238E27FC236}">
                <a16:creationId xmlns:a16="http://schemas.microsoft.com/office/drawing/2014/main" id="{CC20C4EB-F09B-48A9-B329-61BEB59A232A}"/>
              </a:ext>
            </a:extLst>
          </p:cNvPr>
          <p:cNvSpPr>
            <a:spLocks xmlns:a="http://schemas.openxmlformats.org/drawingml/2006/main" noGrp="1"/>
          </p:cNvSpPr>
          <p:nvPr/>
        </p:nvSpPr>
        <p:spPr>
          <a:xfrm xmlns:a="http://schemas.openxmlformats.org/drawingml/2006/main">
            <a:off x="1238250" y="3305175"/>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 Both amino acids contain nitrogen, as well as carbon, hydrogen and oxygen.</a:t>
            </a:r>
          </a:p>
        </p:txBody>
      </p:sp>
      <p:sp>
        <p:nvSpPr>
          <p:cNvPr id="17" name="answer-label">
            <a:extLst xmlns:a="http://schemas.openxmlformats.org/drawingml/2006/main">
              <a:ext uri="{FF2B5EF4-FFF2-40B4-BE49-F238E27FC236}">
                <a16:creationId xmlns:a16="http://schemas.microsoft.com/office/drawing/2014/main" id="{E6EBEDAD-94B7-49AE-89B9-E4E016701629}"/>
              </a:ext>
            </a:extLst>
          </p:cNvPr>
          <p:cNvSpPr>
            <a:spLocks xmlns:a="http://schemas.openxmlformats.org/drawingml/2006/main" noGrp="1"/>
          </p:cNvSpPr>
          <p:nvPr/>
        </p:nvSpPr>
        <p:spPr>
          <a:xfrm xmlns:a="http://schemas.openxmlformats.org/drawingml/2006/main">
            <a:off x="590550" y="465772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8" name="body">
            <a:extLst xmlns:a="http://schemas.openxmlformats.org/drawingml/2006/main">
              <a:ext uri="{FF2B5EF4-FFF2-40B4-BE49-F238E27FC236}">
                <a16:creationId xmlns:a16="http://schemas.microsoft.com/office/drawing/2014/main" id="{32CFCB2C-47EA-4E78-8DDD-7D753B78EE83}"/>
              </a:ext>
            </a:extLst>
          </p:cNvPr>
          <p:cNvSpPr>
            <a:spLocks xmlns:a="http://schemas.openxmlformats.org/drawingml/2006/main" noGrp="1"/>
          </p:cNvSpPr>
          <p:nvPr/>
        </p:nvSpPr>
        <p:spPr>
          <a:xfrm xmlns:a="http://schemas.openxmlformats.org/drawingml/2006/main">
            <a:off x="1238250" y="465772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No. Glycine contains no S. Sulfur occurs in some amino acids, so proteins differ</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in sulfur content.</a:t>
            </a:r>
          </a:p>
        </p:txBody>
      </p:sp>
    </p:spTree>
    <p:extLst>
      <p:ext uri="{BB962C8B-B14F-4D97-AF65-F5344CB8AC3E}">
        <p14:creationId xmlns:p14="http://schemas.microsoft.com/office/powerpoint/2010/main" val="473971587"/>
      </p:ext>
    </p:extLst>
  </p:cSld>
</p:sld>
</file>

<file path=ppt/slides/slide1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B39C6879-F0E2-4756-A6E8-CA2EECA3685C}"/>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A9086441-0186-4572-99BB-256C0BADAD45}"/>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Matter from the environment</a:t>
            </a:r>
          </a:p>
        </p:txBody>
      </p:sp>
      <p:sp>
        <p:nvSpPr>
          <p:cNvPr id="3" name="stage-footer">
            <a:extLst xmlns:a="http://schemas.openxmlformats.org/drawingml/2006/main">
              <a:ext uri="{FF2B5EF4-FFF2-40B4-BE49-F238E27FC236}">
                <a16:creationId xmlns:a16="http://schemas.microsoft.com/office/drawing/2014/main" id="{726C8DA7-EBE4-4C2C-A2A0-AACB57AF7593}"/>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6   /   CONCEPT</a:t>
            </a:r>
          </a:p>
        </p:txBody>
      </p:sp>
      <p:sp>
        <p:nvSpPr>
          <p:cNvPr id="4" name="brand">
            <a:extLst xmlns:a="http://schemas.openxmlformats.org/drawingml/2006/main">
              <a:ext uri="{FF2B5EF4-FFF2-40B4-BE49-F238E27FC236}">
                <a16:creationId xmlns:a16="http://schemas.microsoft.com/office/drawing/2014/main" id="{CA5F5FD4-1729-410B-894E-BF9EA73B1658}"/>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6D1042A-7930-4C5E-882B-8422255D2709}"/>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17</a:t>
            </a:r>
          </a:p>
        </p:txBody>
      </p:sp>
      <p:sp>
        <p:nvSpPr>
          <p:cNvPr id="13" name="term">
            <a:extLst xmlns:a="http://schemas.openxmlformats.org/drawingml/2006/main">
              <a:ext uri="{FF2B5EF4-FFF2-40B4-BE49-F238E27FC236}">
                <a16:creationId xmlns:a16="http://schemas.microsoft.com/office/drawing/2014/main" id="{97150D52-AAD8-4D69-93B3-82372B5DD2B9}"/>
              </a:ext>
            </a:extLst>
          </p:cNvPr>
          <p:cNvSpPr>
            <a:spLocks xmlns:a="http://schemas.openxmlformats.org/drawingml/2006/main" noGrp="1"/>
          </p:cNvSpPr>
          <p:nvPr/>
        </p:nvSpPr>
        <p:spPr>
          <a:xfrm xmlns:a="http://schemas.openxmlformats.org/drawingml/2006/main">
            <a:off x="590550" y="2009775"/>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MATTER</a:t>
            </a:r>
          </a:p>
        </p:txBody>
      </p:sp>
      <p:sp>
        <p:nvSpPr>
          <p:cNvPr id="14" name="body">
            <a:extLst xmlns:a="http://schemas.openxmlformats.org/drawingml/2006/main">
              <a:ext uri="{FF2B5EF4-FFF2-40B4-BE49-F238E27FC236}">
                <a16:creationId xmlns:a16="http://schemas.microsoft.com/office/drawing/2014/main" id="{A4179B93-CE04-45EA-93CA-A0BD20229E6B}"/>
              </a:ext>
            </a:extLst>
          </p:cNvPr>
          <p:cNvSpPr>
            <a:spLocks xmlns:a="http://schemas.openxmlformats.org/drawingml/2006/main" noGrp="1"/>
          </p:cNvSpPr>
          <p:nvPr/>
        </p:nvSpPr>
        <p:spPr>
          <a:xfrm xmlns:a="http://schemas.openxmlformats.org/drawingml/2006/main">
            <a:off x="590550" y="2447925"/>
            <a:ext cx="6191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Material made of atoms. Organisms obtain it from</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the environment to build new molecules.</a:t>
            </a:r>
          </a:p>
        </p:txBody>
      </p:sp>
      <p:sp>
        <p:nvSpPr>
          <p:cNvPr id="15" name="term">
            <a:extLst xmlns:a="http://schemas.openxmlformats.org/drawingml/2006/main">
              <a:ext uri="{FF2B5EF4-FFF2-40B4-BE49-F238E27FC236}">
                <a16:creationId xmlns:a16="http://schemas.microsoft.com/office/drawing/2014/main" id="{7DBCC1BE-7281-43A3-8910-816C10A1FA39}"/>
              </a:ext>
            </a:extLst>
          </p:cNvPr>
          <p:cNvSpPr>
            <a:spLocks xmlns:a="http://schemas.openxmlformats.org/drawingml/2006/main" noGrp="1"/>
          </p:cNvSpPr>
          <p:nvPr/>
        </p:nvSpPr>
        <p:spPr>
          <a:xfrm xmlns:a="http://schemas.openxmlformats.org/drawingml/2006/main">
            <a:off x="590550" y="3419475"/>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PLANT EXAMPLES</a:t>
            </a:r>
          </a:p>
        </p:txBody>
      </p:sp>
      <p:sp>
        <p:nvSpPr>
          <p:cNvPr id="16" name="body">
            <a:extLst xmlns:a="http://schemas.openxmlformats.org/drawingml/2006/main">
              <a:ext uri="{FF2B5EF4-FFF2-40B4-BE49-F238E27FC236}">
                <a16:creationId xmlns:a16="http://schemas.microsoft.com/office/drawing/2014/main" id="{EE56398C-D7C7-4ED4-B02B-B31A5BF75C99}"/>
              </a:ext>
            </a:extLst>
          </p:cNvPr>
          <p:cNvSpPr>
            <a:spLocks xmlns:a="http://schemas.openxmlformats.org/drawingml/2006/main" noGrp="1"/>
          </p:cNvSpPr>
          <p:nvPr/>
        </p:nvSpPr>
        <p:spPr>
          <a:xfrm xmlns:a="http://schemas.openxmlformats.org/drawingml/2006/main">
            <a:off x="590550" y="3857625"/>
            <a:ext cx="6191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CO₂ supplies carbon. Water supplies H and O.</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Roots absorb dissolved mineral nutrients.</a:t>
            </a:r>
          </a:p>
        </p:txBody>
      </p:sp>
      <p:sp>
        <p:nvSpPr>
          <p:cNvPr id="17" name="body">
            <a:extLst xmlns:a="http://schemas.openxmlformats.org/drawingml/2006/main">
              <a:ext uri="{FF2B5EF4-FFF2-40B4-BE49-F238E27FC236}">
                <a16:creationId xmlns:a16="http://schemas.microsoft.com/office/drawing/2014/main" id="{320D2064-641B-4AB0-AEDB-1117A8498236}"/>
              </a:ext>
            </a:extLst>
          </p:cNvPr>
          <p:cNvSpPr>
            <a:spLocks xmlns:a="http://schemas.openxmlformats.org/drawingml/2006/main" noGrp="1"/>
          </p:cNvSpPr>
          <p:nvPr/>
        </p:nvSpPr>
        <p:spPr>
          <a:xfrm xmlns:a="http://schemas.openxmlformats.org/drawingml/2006/main">
            <a:off x="590550" y="5314950"/>
            <a:ext cx="619125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416B91"/>
                </a:solidFill>
                <a:latin typeface="Arial"/>
                <a:ea typeface="Arial"/>
                <a:cs typeface="Arial"/>
              </a:defRPr>
            </a:defPPr>
            <a:lvl1pPr>
              <a:buNone/>
              <a:defRPr sz="2100" b="0">
                <a:solidFill>
                  <a:srgbClr val="416B91"/>
                </a:solidFill>
                <a:latin typeface="Arial"/>
                <a:ea typeface="Arial"/>
                <a:cs typeface="Arial"/>
              </a:defRPr>
            </a:lvl1pPr>
            <a:lvl2pPr>
              <a:buNone/>
              <a:defRPr sz="2100" b="0">
                <a:solidFill>
                  <a:srgbClr val="416B91"/>
                </a:solidFill>
                <a:latin typeface="Arial"/>
                <a:ea typeface="Arial"/>
                <a:cs typeface="Arial"/>
              </a:defRPr>
            </a:lvl2pPr>
            <a:lvl3pPr>
              <a:buNone/>
              <a:defRPr sz="2100" b="0">
                <a:solidFill>
                  <a:srgbClr val="416B91"/>
                </a:solidFill>
                <a:latin typeface="Arial"/>
                <a:ea typeface="Arial"/>
                <a:cs typeface="Arial"/>
              </a:defRPr>
            </a:lvl3pPr>
            <a:lvl4pPr>
              <a:buNone/>
              <a:defRPr sz="2100" b="0">
                <a:solidFill>
                  <a:srgbClr val="416B91"/>
                </a:solidFill>
                <a:latin typeface="Arial"/>
                <a:ea typeface="Arial"/>
                <a:cs typeface="Arial"/>
              </a:defRPr>
            </a:lvl4pPr>
            <a:lvl5pPr>
              <a:buNone/>
              <a:defRPr sz="2100" b="0">
                <a:solidFill>
                  <a:srgbClr val="416B91"/>
                </a:solidFill>
                <a:latin typeface="Arial"/>
                <a:ea typeface="Arial"/>
                <a:cs typeface="Arial"/>
              </a:defRPr>
            </a:lvl5pPr>
            <a:lvl6pPr>
              <a:buNone/>
              <a:defRPr sz="2100" b="0">
                <a:solidFill>
                  <a:srgbClr val="416B91"/>
                </a:solidFill>
                <a:latin typeface="Arial"/>
                <a:ea typeface="Arial"/>
                <a:cs typeface="Arial"/>
              </a:defRPr>
            </a:lvl6pPr>
            <a:lvl7pPr>
              <a:buNone/>
              <a:defRPr sz="2100" b="0">
                <a:solidFill>
                  <a:srgbClr val="416B91"/>
                </a:solidFill>
                <a:latin typeface="Arial"/>
                <a:ea typeface="Arial"/>
                <a:cs typeface="Arial"/>
              </a:defRPr>
            </a:lvl7pPr>
            <a:lvl8pPr>
              <a:buNone/>
              <a:defRPr sz="2100" b="0">
                <a:solidFill>
                  <a:srgbClr val="416B91"/>
                </a:solidFill>
                <a:latin typeface="Arial"/>
                <a:ea typeface="Arial"/>
                <a:cs typeface="Arial"/>
              </a:defRPr>
            </a:lvl8pPr>
            <a:lvl9pPr>
              <a:buNone/>
              <a:defRPr sz="2100" b="0">
                <a:solidFill>
                  <a:srgbClr val="416B91"/>
                </a:solidFill>
                <a:latin typeface="Arial"/>
                <a:ea typeface="Arial"/>
                <a:cs typeface="Arial"/>
              </a:defRPr>
            </a:lvl9pPr>
          </a:lstStyle>
          <a:p xmlns:a="http://schemas.openxmlformats.org/drawingml/2006/main">
            <a:pPr>
              <a:lnSpc>
                <a:spcPct val="112000"/>
              </a:lnSpc>
              <a:buNone/>
              <a:defRPr sz="2100" b="0">
                <a:solidFill>
                  <a:srgbClr val="416B91"/>
                </a:solidFill>
                <a:latin typeface="Arial"/>
                <a:ea typeface="Arial"/>
                <a:cs typeface="Arial"/>
              </a:defRPr>
            </a:pPr>
            <a:r>
              <a:rPr sz="2100" b="0">
                <a:solidFill>
                  <a:srgbClr val="416B91"/>
                </a:solidFill>
                <a:latin typeface="Arial"/>
                <a:ea typeface="Arial"/>
                <a:cs typeface="Arial"/>
              </a:rPr>
              <a:t>Light supplies energy. Dissolved nutrients can</a:t>
            </a:r>
          </a:p>
          <a:p xmlns:a="http://schemas.openxmlformats.org/drawingml/2006/main">
            <a:pPr>
              <a:lnSpc>
                <a:spcPct val="112000"/>
              </a:lnSpc>
              <a:buNone/>
              <a:defRPr sz="2100" b="0">
                <a:solidFill>
                  <a:srgbClr val="416B91"/>
                </a:solidFill>
                <a:latin typeface="Arial"/>
                <a:ea typeface="Arial"/>
                <a:cs typeface="Arial"/>
              </a:defRPr>
            </a:pPr>
            <a:r>
              <a:rPr sz="2100" b="0">
                <a:solidFill>
                  <a:srgbClr val="416B91"/>
                </a:solidFill>
                <a:latin typeface="Arial"/>
                <a:ea typeface="Arial"/>
                <a:cs typeface="Arial"/>
              </a:rPr>
              <a:t>supply N, P and S.</a:t>
            </a:r>
          </a:p>
        </p:txBody>
      </p:sp>
      <p:pic>
        <p:nvPicPr>
          <p:cNvPr id="18" name="">
            <a:extLst xmlns:a="http://schemas.openxmlformats.org/drawingml/2006/main">
              <a:ext uri="{FF2B5EF4-FFF2-40B4-BE49-F238E27FC236}">
                <a16:creationId xmlns:a16="http://schemas.microsoft.com/office/drawing/2014/main" id="{55DF5133-4A9C-4416-9011-06BEB73E793E}"/>
              </a:ext>
            </a:extLst>
          </p:cNvPr>
          <p:cNvPicPr>
            <a:picLocks xmlns:a="http://schemas.openxmlformats.org/drawingml/2006/main" noChangeAspect="1"/>
          </p:cNvPicPr>
          <p:nvPr/>
        </p:nvPicPr>
        <p:blipFill>
          <a:blip xmlns:r="http://schemas.openxmlformats.org/officeDocument/2006/relationships" xmlns:a="http://schemas.openxmlformats.org/drawingml/2006/main" r:embed="R05f3dc1723ae47ae"/>
          <a:stretch xmlns:a="http://schemas.openxmlformats.org/drawingml/2006/main"/>
        </p:blipFill>
        <p:spPr>
          <a:xfrm xmlns:a="http://schemas.openxmlformats.org/drawingml/2006/main">
            <a:off x="7543800" y="2524887"/>
            <a:ext cx="3876675" cy="2579751"/>
          </a:xfrm>
          <a:prstGeom xmlns:a="http://schemas.openxmlformats.org/drawingml/2006/main" prst="rect">
            <a:avLst/>
          </a:prstGeom>
        </p:spPr>
      </p:pic>
    </p:spTree>
    <p:extLst>
      <p:ext uri="{BB962C8B-B14F-4D97-AF65-F5344CB8AC3E}">
        <p14:creationId xmlns:p14="http://schemas.microsoft.com/office/powerpoint/2010/main" val="1227384437"/>
      </p:ext>
    </p:extLst>
  </p:cSld>
</p:sld>
</file>

<file path=ppt/slides/slide1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67BDE871-B37B-4C53-A7C8-FC00A9BBB34A}"/>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AED45BEA-261A-406C-8902-51F80C1F83B7}"/>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 seedling builds new cells</a:t>
            </a:r>
          </a:p>
        </p:txBody>
      </p:sp>
      <p:sp>
        <p:nvSpPr>
          <p:cNvPr id="3" name="stage-footer">
            <a:extLst xmlns:a="http://schemas.openxmlformats.org/drawingml/2006/main">
              <a:ext uri="{FF2B5EF4-FFF2-40B4-BE49-F238E27FC236}">
                <a16:creationId xmlns:a16="http://schemas.microsoft.com/office/drawing/2014/main" id="{F5E47C46-6BA8-489D-9967-EE687CA42069}"/>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6   /   PRACTICE</a:t>
            </a:r>
          </a:p>
        </p:txBody>
      </p:sp>
      <p:sp>
        <p:nvSpPr>
          <p:cNvPr id="4" name="brand">
            <a:extLst xmlns:a="http://schemas.openxmlformats.org/drawingml/2006/main">
              <a:ext uri="{FF2B5EF4-FFF2-40B4-BE49-F238E27FC236}">
                <a16:creationId xmlns:a16="http://schemas.microsoft.com/office/drawing/2014/main" id="{6A4A5398-ED65-4D5F-B6BF-2791F96F382D}"/>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1358DE8-A3E6-44EE-935F-98BA677FD4F3}"/>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18</a:t>
            </a:r>
          </a:p>
        </p:txBody>
      </p:sp>
      <p:sp>
        <p:nvSpPr>
          <p:cNvPr id="13" name="body">
            <a:extLst xmlns:a="http://schemas.openxmlformats.org/drawingml/2006/main">
              <a:ext uri="{FF2B5EF4-FFF2-40B4-BE49-F238E27FC236}">
                <a16:creationId xmlns:a16="http://schemas.microsoft.com/office/drawing/2014/main" id="{FEEAE3D0-ED3A-402A-9968-5CA8ADE3C977}"/>
              </a:ext>
            </a:extLst>
          </p:cNvPr>
          <p:cNvSpPr>
            <a:spLocks xmlns:a="http://schemas.openxmlformats.org/drawingml/2006/main" noGrp="1"/>
          </p:cNvSpPr>
          <p:nvPr/>
        </p:nvSpPr>
        <p:spPr>
          <a:xfrm xmlns:a="http://schemas.openxmlformats.org/drawingml/2006/main">
            <a:off x="590550" y="2009775"/>
            <a:ext cx="10668000" cy="805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72D34"/>
                </a:solidFill>
                <a:latin typeface="Arial"/>
                <a:ea typeface="Arial"/>
                <a:cs typeface="Arial"/>
              </a:defRPr>
            </a:defPPr>
            <a:lvl1pPr>
              <a:buNone/>
              <a:defRPr sz="2475" b="1">
                <a:solidFill>
                  <a:srgbClr val="172D34"/>
                </a:solidFill>
                <a:latin typeface="Arial"/>
                <a:ea typeface="Arial"/>
                <a:cs typeface="Arial"/>
              </a:defRPr>
            </a:lvl1pPr>
            <a:lvl2pPr>
              <a:buNone/>
              <a:defRPr sz="2475" b="1">
                <a:solidFill>
                  <a:srgbClr val="172D34"/>
                </a:solidFill>
                <a:latin typeface="Arial"/>
                <a:ea typeface="Arial"/>
                <a:cs typeface="Arial"/>
              </a:defRPr>
            </a:lvl2pPr>
            <a:lvl3pPr>
              <a:buNone/>
              <a:defRPr sz="2475" b="1">
                <a:solidFill>
                  <a:srgbClr val="172D34"/>
                </a:solidFill>
                <a:latin typeface="Arial"/>
                <a:ea typeface="Arial"/>
                <a:cs typeface="Arial"/>
              </a:defRPr>
            </a:lvl3pPr>
            <a:lvl4pPr>
              <a:buNone/>
              <a:defRPr sz="2475" b="1">
                <a:solidFill>
                  <a:srgbClr val="172D34"/>
                </a:solidFill>
                <a:latin typeface="Arial"/>
                <a:ea typeface="Arial"/>
                <a:cs typeface="Arial"/>
              </a:defRPr>
            </a:lvl4pPr>
            <a:lvl5pPr>
              <a:buNone/>
              <a:defRPr sz="2475" b="1">
                <a:solidFill>
                  <a:srgbClr val="172D34"/>
                </a:solidFill>
                <a:latin typeface="Arial"/>
                <a:ea typeface="Arial"/>
                <a:cs typeface="Arial"/>
              </a:defRPr>
            </a:lvl5pPr>
            <a:lvl6pPr>
              <a:buNone/>
              <a:defRPr sz="2475" b="1">
                <a:solidFill>
                  <a:srgbClr val="172D34"/>
                </a:solidFill>
                <a:latin typeface="Arial"/>
                <a:ea typeface="Arial"/>
                <a:cs typeface="Arial"/>
              </a:defRPr>
            </a:lvl6pPr>
            <a:lvl7pPr>
              <a:buNone/>
              <a:defRPr sz="2475" b="1">
                <a:solidFill>
                  <a:srgbClr val="172D34"/>
                </a:solidFill>
                <a:latin typeface="Arial"/>
                <a:ea typeface="Arial"/>
                <a:cs typeface="Arial"/>
              </a:defRPr>
            </a:lvl7pPr>
            <a:lvl8pPr>
              <a:buNone/>
              <a:defRPr sz="2475" b="1">
                <a:solidFill>
                  <a:srgbClr val="172D34"/>
                </a:solidFill>
                <a:latin typeface="Arial"/>
                <a:ea typeface="Arial"/>
                <a:cs typeface="Arial"/>
              </a:defRPr>
            </a:lvl8pPr>
            <a:lvl9pPr>
              <a:buNone/>
              <a:defRPr sz="2475" b="1">
                <a:solidFill>
                  <a:srgbClr val="172D34"/>
                </a:solidFill>
                <a:latin typeface="Arial"/>
                <a:ea typeface="Arial"/>
                <a:cs typeface="Arial"/>
              </a:defRPr>
            </a:lvl9pPr>
          </a:lstStyle>
          <a:p xmlns:a="http://schemas.openxmlformats.org/drawingml/2006/main">
            <a:pPr>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A seedling grows in water containing dissolved mineral nutrients. Its</a:t>
            </a:r>
          </a:p>
          <a:p xmlns:a="http://schemas.openxmlformats.org/drawingml/2006/main">
            <a:pPr>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leaves receive air and light.</a:t>
            </a:r>
          </a:p>
        </p:txBody>
      </p:sp>
      <p:sp>
        <p:nvSpPr>
          <p:cNvPr id="14" name="question-label">
            <a:extLst xmlns:a="http://schemas.openxmlformats.org/drawingml/2006/main">
              <a:ext uri="{FF2B5EF4-FFF2-40B4-BE49-F238E27FC236}">
                <a16:creationId xmlns:a16="http://schemas.microsoft.com/office/drawing/2014/main" id="{4E04593E-7CC2-4BF9-A1D7-920ECD64A2E2}"/>
              </a:ext>
            </a:extLst>
          </p:cNvPr>
          <p:cNvSpPr>
            <a:spLocks xmlns:a="http://schemas.openxmlformats.org/drawingml/2006/main" noGrp="1"/>
          </p:cNvSpPr>
          <p:nvPr/>
        </p:nvSpPr>
        <p:spPr>
          <a:xfrm xmlns:a="http://schemas.openxmlformats.org/drawingml/2006/main">
            <a:off x="590550" y="321945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5" name="body">
            <a:extLst xmlns:a="http://schemas.openxmlformats.org/drawingml/2006/main">
              <a:ext uri="{FF2B5EF4-FFF2-40B4-BE49-F238E27FC236}">
                <a16:creationId xmlns:a16="http://schemas.microsoft.com/office/drawing/2014/main" id="{969003CE-4F3A-4DD0-8B5F-CD76D37C2D24}"/>
              </a:ext>
            </a:extLst>
          </p:cNvPr>
          <p:cNvSpPr>
            <a:spLocks xmlns:a="http://schemas.openxmlformats.org/drawingml/2006/main" noGrp="1"/>
          </p:cNvSpPr>
          <p:nvPr/>
        </p:nvSpPr>
        <p:spPr>
          <a:xfrm xmlns:a="http://schemas.openxmlformats.org/drawingml/2006/main">
            <a:off x="1238250" y="3219450"/>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Which molecule in the air supplies carbon atoms for new biological</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molecules?</a:t>
            </a:r>
          </a:p>
        </p:txBody>
      </p:sp>
      <p:sp>
        <p:nvSpPr>
          <p:cNvPr id="16" name="question-label">
            <a:extLst xmlns:a="http://schemas.openxmlformats.org/drawingml/2006/main">
              <a:ext uri="{FF2B5EF4-FFF2-40B4-BE49-F238E27FC236}">
                <a16:creationId xmlns:a16="http://schemas.microsoft.com/office/drawing/2014/main" id="{E1DF6082-CE33-4A46-A804-B4DF5361AD29}"/>
              </a:ext>
            </a:extLst>
          </p:cNvPr>
          <p:cNvSpPr>
            <a:spLocks xmlns:a="http://schemas.openxmlformats.org/drawingml/2006/main" noGrp="1"/>
          </p:cNvSpPr>
          <p:nvPr/>
        </p:nvSpPr>
        <p:spPr>
          <a:xfrm xmlns:a="http://schemas.openxmlformats.org/drawingml/2006/main">
            <a:off x="590550" y="44577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7" name="body">
            <a:extLst xmlns:a="http://schemas.openxmlformats.org/drawingml/2006/main">
              <a:ext uri="{FF2B5EF4-FFF2-40B4-BE49-F238E27FC236}">
                <a16:creationId xmlns:a16="http://schemas.microsoft.com/office/drawing/2014/main" id="{4F737022-5D35-465B-8F85-F70B54563A7B}"/>
              </a:ext>
            </a:extLst>
          </p:cNvPr>
          <p:cNvSpPr>
            <a:spLocks xmlns:a="http://schemas.openxmlformats.org/drawingml/2006/main" noGrp="1"/>
          </p:cNvSpPr>
          <p:nvPr/>
        </p:nvSpPr>
        <p:spPr>
          <a:xfrm xmlns:a="http://schemas.openxmlformats.org/drawingml/2006/main">
            <a:off x="1238250" y="44577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How can the roots obtain nitrogen and phosphorus?</a:t>
            </a:r>
          </a:p>
        </p:txBody>
      </p:sp>
      <p:sp>
        <p:nvSpPr>
          <p:cNvPr id="18" name="question-label">
            <a:extLst xmlns:a="http://schemas.openxmlformats.org/drawingml/2006/main">
              <a:ext uri="{FF2B5EF4-FFF2-40B4-BE49-F238E27FC236}">
                <a16:creationId xmlns:a16="http://schemas.microsoft.com/office/drawing/2014/main" id="{E516729B-2A9D-4F69-85A0-021F4D6899B7}"/>
              </a:ext>
            </a:extLst>
          </p:cNvPr>
          <p:cNvSpPr>
            <a:spLocks xmlns:a="http://schemas.openxmlformats.org/drawingml/2006/main" noGrp="1"/>
          </p:cNvSpPr>
          <p:nvPr/>
        </p:nvSpPr>
        <p:spPr>
          <a:xfrm xmlns:a="http://schemas.openxmlformats.org/drawingml/2006/main">
            <a:off x="590550" y="542925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19" name="body">
            <a:extLst xmlns:a="http://schemas.openxmlformats.org/drawingml/2006/main">
              <a:ext uri="{FF2B5EF4-FFF2-40B4-BE49-F238E27FC236}">
                <a16:creationId xmlns:a16="http://schemas.microsoft.com/office/drawing/2014/main" id="{08ACF287-57FC-4AB9-A722-9D501B0FB365}"/>
              </a:ext>
            </a:extLst>
          </p:cNvPr>
          <p:cNvSpPr>
            <a:spLocks xmlns:a="http://schemas.openxmlformats.org/drawingml/2006/main" noGrp="1"/>
          </p:cNvSpPr>
          <p:nvPr/>
        </p:nvSpPr>
        <p:spPr>
          <a:xfrm xmlns:a="http://schemas.openxmlformats.org/drawingml/2006/main">
            <a:off x="1238250" y="542925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Does light supply the atoms used to make new cells?</a:t>
            </a:r>
          </a:p>
        </p:txBody>
      </p:sp>
    </p:spTree>
    <p:extLst>
      <p:ext uri="{BB962C8B-B14F-4D97-AF65-F5344CB8AC3E}">
        <p14:creationId xmlns:p14="http://schemas.microsoft.com/office/powerpoint/2010/main" val="536968722"/>
      </p:ext>
    </p:extLst>
  </p:cSld>
</p:sld>
</file>

<file path=ppt/slides/slide1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9" name="course-header">
            <a:extLst xmlns:a="http://schemas.openxmlformats.org/drawingml/2006/main">
              <a:ext uri="{FF2B5EF4-FFF2-40B4-BE49-F238E27FC236}">
                <a16:creationId xmlns:a16="http://schemas.microsoft.com/office/drawing/2014/main" id="{097AB233-9502-4D5B-B809-A4238250F260}"/>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D09A7A08-04C7-4F9B-BC3E-52F92A169838}"/>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Environmental inputs: key and explanation</a:t>
            </a:r>
          </a:p>
        </p:txBody>
      </p:sp>
      <p:sp>
        <p:nvSpPr>
          <p:cNvPr id="3" name="stage-footer">
            <a:extLst xmlns:a="http://schemas.openxmlformats.org/drawingml/2006/main">
              <a:ext uri="{FF2B5EF4-FFF2-40B4-BE49-F238E27FC236}">
                <a16:creationId xmlns:a16="http://schemas.microsoft.com/office/drawing/2014/main" id="{6A1D741D-414D-4F73-9B92-C13B6593576C}"/>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6   /   KEY AND EXPLANATION</a:t>
            </a:r>
          </a:p>
        </p:txBody>
      </p:sp>
      <p:sp>
        <p:nvSpPr>
          <p:cNvPr id="4" name="brand">
            <a:extLst xmlns:a="http://schemas.openxmlformats.org/drawingml/2006/main">
              <a:ext uri="{FF2B5EF4-FFF2-40B4-BE49-F238E27FC236}">
                <a16:creationId xmlns:a16="http://schemas.microsoft.com/office/drawing/2014/main" id="{5346EC23-0D45-45B1-938A-F84B11B7AB76}"/>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52F31FF8-A1B7-467A-90C4-71F3CFECAC72}"/>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19</a:t>
            </a:r>
          </a:p>
        </p:txBody>
      </p:sp>
      <p:sp>
        <p:nvSpPr>
          <p:cNvPr id="10" name="answer-label">
            <a:extLst xmlns:a="http://schemas.openxmlformats.org/drawingml/2006/main">
              <a:ext uri="{FF2B5EF4-FFF2-40B4-BE49-F238E27FC236}">
                <a16:creationId xmlns:a16="http://schemas.microsoft.com/office/drawing/2014/main" id="{E81A3CAE-CD8D-4D5F-96C7-8EC645324D53}"/>
              </a:ext>
            </a:extLst>
          </p:cNvPr>
          <p:cNvSpPr>
            <a:spLocks xmlns:a="http://schemas.openxmlformats.org/drawingml/2006/main" noGrp="1"/>
          </p:cNvSpPr>
          <p:nvPr/>
        </p:nvSpPr>
        <p:spPr>
          <a:xfrm xmlns:a="http://schemas.openxmlformats.org/drawingml/2006/main">
            <a:off x="590550" y="203835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11" name="body">
            <a:extLst xmlns:a="http://schemas.openxmlformats.org/drawingml/2006/main">
              <a:ext uri="{FF2B5EF4-FFF2-40B4-BE49-F238E27FC236}">
                <a16:creationId xmlns:a16="http://schemas.microsoft.com/office/drawing/2014/main" id="{656EC2E4-BFAE-46D5-8740-694610B200F1}"/>
              </a:ext>
            </a:extLst>
          </p:cNvPr>
          <p:cNvSpPr>
            <a:spLocks xmlns:a="http://schemas.openxmlformats.org/drawingml/2006/main" noGrp="1"/>
          </p:cNvSpPr>
          <p:nvPr/>
        </p:nvSpPr>
        <p:spPr>
          <a:xfrm xmlns:a="http://schemas.openxmlformats.org/drawingml/2006/main">
            <a:off x="1238250" y="203835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Carbon dioxide, CO₂. Plants incorporate its carbon into biological molecules.</a:t>
            </a:r>
          </a:p>
        </p:txBody>
      </p:sp>
      <p:sp>
        <p:nvSpPr>
          <p:cNvPr id="12" name="answer-label">
            <a:extLst xmlns:a="http://schemas.openxmlformats.org/drawingml/2006/main">
              <a:ext uri="{FF2B5EF4-FFF2-40B4-BE49-F238E27FC236}">
                <a16:creationId xmlns:a16="http://schemas.microsoft.com/office/drawing/2014/main" id="{ED1505CB-2142-44CD-87B5-8BED27CBB773}"/>
              </a:ext>
            </a:extLst>
          </p:cNvPr>
          <p:cNvSpPr>
            <a:spLocks xmlns:a="http://schemas.openxmlformats.org/drawingml/2006/main" noGrp="1"/>
          </p:cNvSpPr>
          <p:nvPr/>
        </p:nvSpPr>
        <p:spPr>
          <a:xfrm xmlns:a="http://schemas.openxmlformats.org/drawingml/2006/main">
            <a:off x="590550" y="333375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13" name="body">
            <a:extLst xmlns:a="http://schemas.openxmlformats.org/drawingml/2006/main">
              <a:ext uri="{FF2B5EF4-FFF2-40B4-BE49-F238E27FC236}">
                <a16:creationId xmlns:a16="http://schemas.microsoft.com/office/drawing/2014/main" id="{A3C53567-77E1-4531-A124-F41135A28AF2}"/>
              </a:ext>
            </a:extLst>
          </p:cNvPr>
          <p:cNvSpPr>
            <a:spLocks xmlns:a="http://schemas.openxmlformats.org/drawingml/2006/main" noGrp="1"/>
          </p:cNvSpPr>
          <p:nvPr/>
        </p:nvSpPr>
        <p:spPr>
          <a:xfrm xmlns:a="http://schemas.openxmlformats.org/drawingml/2006/main">
            <a:off x="1238250" y="333375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By absorbing dissolved nutrients, such as nitrate or ammonium for nitrogen and</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phosphate for phosphorus.</a:t>
            </a:r>
          </a:p>
        </p:txBody>
      </p:sp>
      <p:sp>
        <p:nvSpPr>
          <p:cNvPr id="14" name="answer-label">
            <a:extLst xmlns:a="http://schemas.openxmlformats.org/drawingml/2006/main">
              <a:ext uri="{FF2B5EF4-FFF2-40B4-BE49-F238E27FC236}">
                <a16:creationId xmlns:a16="http://schemas.microsoft.com/office/drawing/2014/main" id="{478F6DFA-55D8-4BDA-B23D-8C4CC636BFC7}"/>
              </a:ext>
            </a:extLst>
          </p:cNvPr>
          <p:cNvSpPr>
            <a:spLocks xmlns:a="http://schemas.openxmlformats.org/drawingml/2006/main" noGrp="1"/>
          </p:cNvSpPr>
          <p:nvPr/>
        </p:nvSpPr>
        <p:spPr>
          <a:xfrm xmlns:a="http://schemas.openxmlformats.org/drawingml/2006/main">
            <a:off x="590550" y="473392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5" name="body">
            <a:extLst xmlns:a="http://schemas.openxmlformats.org/drawingml/2006/main">
              <a:ext uri="{FF2B5EF4-FFF2-40B4-BE49-F238E27FC236}">
                <a16:creationId xmlns:a16="http://schemas.microsoft.com/office/drawing/2014/main" id="{88F2F306-BF16-4825-AE16-C9EA10B1BC8E}"/>
              </a:ext>
            </a:extLst>
          </p:cNvPr>
          <p:cNvSpPr>
            <a:spLocks xmlns:a="http://schemas.openxmlformats.org/drawingml/2006/main" noGrp="1"/>
          </p:cNvSpPr>
          <p:nvPr/>
        </p:nvSpPr>
        <p:spPr>
          <a:xfrm xmlns:a="http://schemas.openxmlformats.org/drawingml/2006/main">
            <a:off x="1238250" y="473392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No. Light supplies energy. Atoms come from environmental matter such as</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CO₂, water and dissolved nutrients.</a:t>
            </a:r>
          </a:p>
        </p:txBody>
      </p:sp>
    </p:spTree>
    <p:extLst>
      <p:ext uri="{BB962C8B-B14F-4D97-AF65-F5344CB8AC3E}">
        <p14:creationId xmlns:p14="http://schemas.microsoft.com/office/powerpoint/2010/main" val="621152190"/>
      </p:ext>
    </p:extLst>
  </p:cSld>
</p:sld>
</file>

<file path=ppt/slides/slide2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1" name="course-header">
            <a:extLst xmlns:a="http://schemas.openxmlformats.org/drawingml/2006/main">
              <a:ext uri="{FF2B5EF4-FFF2-40B4-BE49-F238E27FC236}">
                <a16:creationId xmlns:a16="http://schemas.microsoft.com/office/drawing/2014/main" id="{4C16BC87-5847-4B11-868C-87D8D7F3CF06}"/>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E1D1FA37-1A1D-435A-A340-2707C8B720CC}"/>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Elements and their biological roles</a:t>
            </a:r>
          </a:p>
        </p:txBody>
      </p:sp>
      <p:sp>
        <p:nvSpPr>
          <p:cNvPr id="3" name="stage-footer">
            <a:extLst xmlns:a="http://schemas.openxmlformats.org/drawingml/2006/main">
              <a:ext uri="{FF2B5EF4-FFF2-40B4-BE49-F238E27FC236}">
                <a16:creationId xmlns:a16="http://schemas.microsoft.com/office/drawing/2014/main" id="{A898B6FD-00DE-420D-92AB-208A4925258B}"/>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REVIEW</a:t>
            </a:r>
          </a:p>
        </p:txBody>
      </p:sp>
      <p:sp>
        <p:nvSpPr>
          <p:cNvPr id="4" name="brand">
            <a:extLst xmlns:a="http://schemas.openxmlformats.org/drawingml/2006/main">
              <a:ext uri="{FF2B5EF4-FFF2-40B4-BE49-F238E27FC236}">
                <a16:creationId xmlns:a16="http://schemas.microsoft.com/office/drawing/2014/main" id="{57C1C4B1-FDC4-45F1-A434-5982CB60C21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6715DFC1-CC88-41A0-A77F-96C34CFB69C8}"/>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20</a:t>
            </a:r>
          </a:p>
        </p:txBody>
      </p:sp>
      <p:graphicFrame>
        <p:nvGraphicFramePr>
          <p:cNvPr id="12" name="">
            <a:extLst xmlns:a="http://schemas.openxmlformats.org/drawingml/2006/main">
              <a:ext uri="{FF2B5EF4-FFF2-40B4-BE49-F238E27FC236}">
                <a16:creationId xmlns:a16="http://schemas.microsoft.com/office/drawing/2014/main" id="{D5BBEDF1-0B6F-4DBD-9946-0514EA20F58F}"/>
              </a:ext>
            </a:extLst>
          </p:cNvPr>
          <p:cNvGraphicFramePr/>
          <p:nvPr/>
        </p:nvGraphicFramePr>
        <p:xfrm>
          <a:off xmlns:a="http://schemas.openxmlformats.org/drawingml/2006/main" x="590550" y="2009775"/>
          <a:ext xmlns:a="http://schemas.openxmlformats.org/drawingml/2006/main" cx="10763250" cy="3133725"/>
        </p:xfrm>
        <a:graphic xmlns:a="http://schemas.openxmlformats.org/drawingml/2006/main">
          <a:graphicData uri="http://schemas.openxmlformats.org/drawingml/2006/table">
            <a:tbl>
              <a:tblPr/>
              <a:tblGrid>
                <a:gridCol w="2857500"/>
                <a:gridCol w="7905750"/>
              </a:tblGrid>
              <a:tr h="626745">
                <a:tc>
                  <a:txBody>
                    <a:bodyPr lIns="133350" tIns="133350" rIns="133350" bIns="133350">
                      <a:noAutofit/>
                    </a:bodyPr>
                    <a:lstStyle/>
                    <a:p>
                      <a:pPr algn="l">
                        <a:buNone/>
                      </a:pPr>
                      <a:r>
                        <a:rPr sz="2100" b="1">
                          <a:solidFill>
                            <a:srgbClr val="FFFFFF"/>
                          </a:solidFill>
                          <a:latin typeface="Arial"/>
                          <a:ea typeface="Arial"/>
                          <a:cs typeface="Arial"/>
                        </a:rPr>
                        <a:t>Element</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133350" tIns="133350" rIns="133350" bIns="133350">
                      <a:noAutofit/>
                    </a:bodyPr>
                    <a:lstStyle/>
                    <a:p>
                      <a:pPr algn="l">
                        <a:buNone/>
                      </a:pPr>
                      <a:r>
                        <a:rPr sz="2100" b="1">
                          <a:solidFill>
                            <a:srgbClr val="FFFFFF"/>
                          </a:solidFill>
                          <a:latin typeface="Arial"/>
                          <a:ea typeface="Arial"/>
                          <a:cs typeface="Arial"/>
                        </a:rPr>
                        <a:t>Key connection</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626745">
                <a:tc>
                  <a:txBody>
                    <a:bodyPr lIns="133350" tIns="133350" rIns="133350" bIns="133350">
                      <a:noAutofit/>
                    </a:bodyPr>
                    <a:lstStyle/>
                    <a:p>
                      <a:pPr algn="l">
                        <a:buNone/>
                      </a:pPr>
                      <a:r>
                        <a:rPr sz="2100" b="0">
                          <a:solidFill>
                            <a:srgbClr val="172D34"/>
                          </a:solidFill>
                          <a:latin typeface="Arial"/>
                          <a:ea typeface="Arial"/>
                          <a:cs typeface="Arial"/>
                        </a:rPr>
                        <a:t>C, H, O</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buNone/>
                      </a:pPr>
                      <a:r>
                        <a:rPr sz="2100" b="0">
                          <a:solidFill>
                            <a:srgbClr val="172D34"/>
                          </a:solidFill>
                          <a:latin typeface="Arial"/>
                          <a:ea typeface="Arial"/>
                          <a:cs typeface="Arial"/>
                        </a:rPr>
                        <a:t>Common building elements in biological molecules</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r h="626745">
                <a:tc>
                  <a:txBody>
                    <a:bodyPr lIns="133350" tIns="133350" rIns="133350" bIns="133350">
                      <a:noAutofit/>
                    </a:bodyPr>
                    <a:lstStyle/>
                    <a:p>
                      <a:pPr algn="l">
                        <a:buNone/>
                      </a:pPr>
                      <a:r>
                        <a:rPr sz="2100" b="0">
                          <a:solidFill>
                            <a:srgbClr val="172D34"/>
                          </a:solidFill>
                          <a:latin typeface="Arial"/>
                          <a:ea typeface="Arial"/>
                          <a:cs typeface="Arial"/>
                        </a:rPr>
                        <a:t>N</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buNone/>
                      </a:pPr>
                      <a:r>
                        <a:rPr sz="2100" b="0">
                          <a:solidFill>
                            <a:srgbClr val="172D34"/>
                          </a:solidFill>
                          <a:latin typeface="Arial"/>
                          <a:ea typeface="Arial"/>
                          <a:cs typeface="Arial"/>
                        </a:rPr>
                        <a:t>Proteins and nucleic acids</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r h="626745">
                <a:tc>
                  <a:txBody>
                    <a:bodyPr lIns="133350" tIns="133350" rIns="133350" bIns="133350">
                      <a:noAutofit/>
                    </a:bodyPr>
                    <a:lstStyle/>
                    <a:p>
                      <a:pPr algn="l">
                        <a:buNone/>
                      </a:pPr>
                      <a:r>
                        <a:rPr sz="2100" b="0">
                          <a:solidFill>
                            <a:srgbClr val="172D34"/>
                          </a:solidFill>
                          <a:latin typeface="Arial"/>
                          <a:ea typeface="Arial"/>
                          <a:cs typeface="Arial"/>
                        </a:rPr>
                        <a:t>P</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buNone/>
                      </a:pPr>
                      <a:r>
                        <a:rPr sz="2100" b="0">
                          <a:solidFill>
                            <a:srgbClr val="172D34"/>
                          </a:solidFill>
                          <a:latin typeface="Arial"/>
                          <a:ea typeface="Arial"/>
                          <a:cs typeface="Arial"/>
                        </a:rPr>
                        <a:t>Phospholipids and nucleic acids</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r h="626745">
                <a:tc>
                  <a:txBody>
                    <a:bodyPr lIns="133350" tIns="133350" rIns="133350" bIns="133350">
                      <a:noAutofit/>
                    </a:bodyPr>
                    <a:lstStyle/>
                    <a:p>
                      <a:pPr algn="l">
                        <a:buNone/>
                      </a:pPr>
                      <a:r>
                        <a:rPr sz="2100" b="0">
                          <a:solidFill>
                            <a:srgbClr val="172D34"/>
                          </a:solidFill>
                          <a:latin typeface="Arial"/>
                          <a:ea typeface="Arial"/>
                          <a:cs typeface="Arial"/>
                        </a:rPr>
                        <a:t>S</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buNone/>
                      </a:pPr>
                      <a:r>
                        <a:rPr sz="2100" b="0">
                          <a:solidFill>
                            <a:srgbClr val="172D34"/>
                          </a:solidFill>
                          <a:latin typeface="Arial"/>
                          <a:ea typeface="Arial"/>
                          <a:cs typeface="Arial"/>
                        </a:rPr>
                        <a:t>Some amino acids used to build proteins</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bl>
          </a:graphicData>
        </a:graphic>
      </p:graphicFrame>
      <p:sp>
        <p:nvSpPr>
          <p:cNvPr id="13" name="body">
            <a:extLst xmlns:a="http://schemas.openxmlformats.org/drawingml/2006/main">
              <a:ext uri="{FF2B5EF4-FFF2-40B4-BE49-F238E27FC236}">
                <a16:creationId xmlns:a16="http://schemas.microsoft.com/office/drawing/2014/main" id="{2E037A76-2006-46A3-9954-5AE23F181498}"/>
              </a:ext>
            </a:extLst>
          </p:cNvPr>
          <p:cNvSpPr>
            <a:spLocks xmlns:a="http://schemas.openxmlformats.org/drawingml/2006/main" noGrp="1"/>
          </p:cNvSpPr>
          <p:nvPr/>
        </p:nvSpPr>
        <p:spPr>
          <a:xfrm xmlns:a="http://schemas.openxmlformats.org/drawingml/2006/main">
            <a:off x="590550" y="5562600"/>
            <a:ext cx="1076325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416B91"/>
                </a:solidFill>
                <a:latin typeface="Arial"/>
                <a:ea typeface="Arial"/>
                <a:cs typeface="Arial"/>
              </a:defRPr>
            </a:defPPr>
            <a:lvl1pPr>
              <a:buNone/>
              <a:defRPr sz="2025" b="0">
                <a:solidFill>
                  <a:srgbClr val="416B91"/>
                </a:solidFill>
                <a:latin typeface="Arial"/>
                <a:ea typeface="Arial"/>
                <a:cs typeface="Arial"/>
              </a:defRPr>
            </a:lvl1pPr>
            <a:lvl2pPr>
              <a:buNone/>
              <a:defRPr sz="2025" b="0">
                <a:solidFill>
                  <a:srgbClr val="416B91"/>
                </a:solidFill>
                <a:latin typeface="Arial"/>
                <a:ea typeface="Arial"/>
                <a:cs typeface="Arial"/>
              </a:defRPr>
            </a:lvl2pPr>
            <a:lvl3pPr>
              <a:buNone/>
              <a:defRPr sz="2025" b="0">
                <a:solidFill>
                  <a:srgbClr val="416B91"/>
                </a:solidFill>
                <a:latin typeface="Arial"/>
                <a:ea typeface="Arial"/>
                <a:cs typeface="Arial"/>
              </a:defRPr>
            </a:lvl3pPr>
            <a:lvl4pPr>
              <a:buNone/>
              <a:defRPr sz="2025" b="0">
                <a:solidFill>
                  <a:srgbClr val="416B91"/>
                </a:solidFill>
                <a:latin typeface="Arial"/>
                <a:ea typeface="Arial"/>
                <a:cs typeface="Arial"/>
              </a:defRPr>
            </a:lvl4pPr>
            <a:lvl5pPr>
              <a:buNone/>
              <a:defRPr sz="2025" b="0">
                <a:solidFill>
                  <a:srgbClr val="416B91"/>
                </a:solidFill>
                <a:latin typeface="Arial"/>
                <a:ea typeface="Arial"/>
                <a:cs typeface="Arial"/>
              </a:defRPr>
            </a:lvl5pPr>
            <a:lvl6pPr>
              <a:buNone/>
              <a:defRPr sz="2025" b="0">
                <a:solidFill>
                  <a:srgbClr val="416B91"/>
                </a:solidFill>
                <a:latin typeface="Arial"/>
                <a:ea typeface="Arial"/>
                <a:cs typeface="Arial"/>
              </a:defRPr>
            </a:lvl6pPr>
            <a:lvl7pPr>
              <a:buNone/>
              <a:defRPr sz="2025" b="0">
                <a:solidFill>
                  <a:srgbClr val="416B91"/>
                </a:solidFill>
                <a:latin typeface="Arial"/>
                <a:ea typeface="Arial"/>
                <a:cs typeface="Arial"/>
              </a:defRPr>
            </a:lvl7pPr>
            <a:lvl8pPr>
              <a:buNone/>
              <a:defRPr sz="2025" b="0">
                <a:solidFill>
                  <a:srgbClr val="416B91"/>
                </a:solidFill>
                <a:latin typeface="Arial"/>
                <a:ea typeface="Arial"/>
                <a:cs typeface="Arial"/>
              </a:defRPr>
            </a:lvl8pPr>
            <a:lvl9pPr>
              <a:buNone/>
              <a:defRPr sz="2025" b="0">
                <a:solidFill>
                  <a:srgbClr val="416B91"/>
                </a:solidFill>
                <a:latin typeface="Arial"/>
                <a:ea typeface="Arial"/>
                <a:cs typeface="Arial"/>
              </a:defRPr>
            </a:lvl9pPr>
          </a:lstStyle>
          <a:p xmlns:a="http://schemas.openxmlformats.org/drawingml/2006/main">
            <a:pPr>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New molecules require atoms and molecules from the environment.</a:t>
            </a:r>
          </a:p>
        </p:txBody>
      </p:sp>
    </p:spTree>
    <p:extLst>
      <p:ext uri="{BB962C8B-B14F-4D97-AF65-F5344CB8AC3E}">
        <p14:creationId xmlns:p14="http://schemas.microsoft.com/office/powerpoint/2010/main" val="1721934278"/>
      </p:ext>
    </p:extLst>
  </p:cSld>
</p:sld>
</file>

<file path=ppt/slides/slide2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1C0E1C0D-555F-4B9C-9CE4-141D7862F428}"/>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1.2</a:t>
            </a:r>
          </a:p>
        </p:txBody>
      </p:sp>
      <p:sp>
        <p:nvSpPr>
          <p:cNvPr id="2" name="slide-title">
            <a:extLst xmlns:a="http://schemas.openxmlformats.org/drawingml/2006/main">
              <a:ext uri="{FF2B5EF4-FFF2-40B4-BE49-F238E27FC236}">
                <a16:creationId xmlns:a16="http://schemas.microsoft.com/office/drawing/2014/main" id="{A887499B-C398-4243-BF9A-D0374961CEBA}"/>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Sources and lesson scope</a:t>
            </a:r>
          </a:p>
        </p:txBody>
      </p:sp>
      <p:sp>
        <p:nvSpPr>
          <p:cNvPr id="3" name="stage-footer">
            <a:extLst xmlns:a="http://schemas.openxmlformats.org/drawingml/2006/main">
              <a:ext uri="{FF2B5EF4-FFF2-40B4-BE49-F238E27FC236}">
                <a16:creationId xmlns:a16="http://schemas.microsoft.com/office/drawing/2014/main" id="{639F34C8-7842-4F0D-938B-4CAED77BE365}"/>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SOURCES</a:t>
            </a:r>
          </a:p>
        </p:txBody>
      </p:sp>
      <p:sp>
        <p:nvSpPr>
          <p:cNvPr id="4" name="brand">
            <a:extLst xmlns:a="http://schemas.openxmlformats.org/drawingml/2006/main">
              <a:ext uri="{FF2B5EF4-FFF2-40B4-BE49-F238E27FC236}">
                <a16:creationId xmlns:a16="http://schemas.microsoft.com/office/drawing/2014/main" id="{F9DC03E4-9A12-4763-9844-A520800BC882}"/>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5063F37C-075B-4957-A5C9-6630E837BD3C}"/>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21</a:t>
            </a:r>
          </a:p>
        </p:txBody>
      </p:sp>
      <p:sp>
        <p:nvSpPr>
          <p:cNvPr id="13" name="term">
            <a:extLst xmlns:a="http://schemas.openxmlformats.org/drawingml/2006/main">
              <a:ext uri="{FF2B5EF4-FFF2-40B4-BE49-F238E27FC236}">
                <a16:creationId xmlns:a16="http://schemas.microsoft.com/office/drawing/2014/main" id="{BBB1E1DF-8BD4-4CA9-B813-096623DCE91D}"/>
              </a:ext>
            </a:extLst>
          </p:cNvPr>
          <p:cNvSpPr>
            <a:spLocks xmlns:a="http://schemas.openxmlformats.org/drawingml/2006/main" noGrp="1"/>
          </p:cNvSpPr>
          <p:nvPr/>
        </p:nvSpPr>
        <p:spPr>
          <a:xfrm xmlns:a="http://schemas.openxmlformats.org/drawingml/2006/main">
            <a:off x="590550" y="1990725"/>
            <a:ext cx="1076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COLLEGE BOARD</a:t>
            </a:r>
          </a:p>
        </p:txBody>
      </p:sp>
      <p:sp>
        <p:nvSpPr>
          <p:cNvPr id="14" name="body">
            <a:extLst xmlns:a="http://schemas.openxmlformats.org/drawingml/2006/main">
              <a:ext uri="{FF2B5EF4-FFF2-40B4-BE49-F238E27FC236}">
                <a16:creationId xmlns:a16="http://schemas.microsoft.com/office/drawing/2014/main" id="{D10D2100-8C06-4FCB-B47A-CC9DDD1B664B}"/>
              </a:ext>
            </a:extLst>
          </p:cNvPr>
          <p:cNvSpPr>
            <a:spLocks xmlns:a="http://schemas.openxmlformats.org/drawingml/2006/main" noGrp="1"/>
          </p:cNvSpPr>
          <p:nvPr/>
        </p:nvSpPr>
        <p:spPr>
          <a:xfrm xmlns:a="http://schemas.openxmlformats.org/drawingml/2006/main">
            <a:off x="590550" y="2428875"/>
            <a:ext cx="10763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AP Biology Course and Exam Description, effective Fall 2025. Topic 1.2, printed p.33.</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LO 1.2.A and EK 1.2.A.1.</a:t>
            </a:r>
          </a:p>
        </p:txBody>
      </p:sp>
      <p:sp>
        <p:nvSpPr>
          <p:cNvPr id="15" name="term">
            <a:extLst xmlns:a="http://schemas.openxmlformats.org/drawingml/2006/main">
              <a:ext uri="{FF2B5EF4-FFF2-40B4-BE49-F238E27FC236}">
                <a16:creationId xmlns:a16="http://schemas.microsoft.com/office/drawing/2014/main" id="{AB48DC7C-C18B-4B7E-9DE9-C9D0DE7F7BB9}"/>
              </a:ext>
            </a:extLst>
          </p:cNvPr>
          <p:cNvSpPr>
            <a:spLocks xmlns:a="http://schemas.openxmlformats.org/drawingml/2006/main" noGrp="1"/>
          </p:cNvSpPr>
          <p:nvPr/>
        </p:nvSpPr>
        <p:spPr>
          <a:xfrm xmlns:a="http://schemas.openxmlformats.org/drawingml/2006/main">
            <a:off x="590550" y="3600450"/>
            <a:ext cx="1076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SUPPORTING SOURCES</a:t>
            </a:r>
          </a:p>
        </p:txBody>
      </p:sp>
      <p:sp>
        <p:nvSpPr>
          <p:cNvPr id="16" name="body">
            <a:extLst xmlns:a="http://schemas.openxmlformats.org/drawingml/2006/main">
              <a:ext uri="{FF2B5EF4-FFF2-40B4-BE49-F238E27FC236}">
                <a16:creationId xmlns:a16="http://schemas.microsoft.com/office/drawing/2014/main" id="{D48368C4-C612-49A0-88A3-95A62307230E}"/>
              </a:ext>
            </a:extLst>
          </p:cNvPr>
          <p:cNvSpPr>
            <a:spLocks xmlns:a="http://schemas.openxmlformats.org/drawingml/2006/main" noGrp="1"/>
          </p:cNvSpPr>
          <p:nvPr/>
        </p:nvSpPr>
        <p:spPr>
          <a:xfrm xmlns:a="http://schemas.openxmlformats.org/drawingml/2006/main">
            <a:off x="590550" y="4038600"/>
            <a:ext cx="1076325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100" b="0">
                <a:solidFill>
                  <a:srgbClr val="172D34"/>
                </a:solidFill>
                <a:latin typeface="Arial"/>
                <a:ea typeface="Arial"/>
                <a:cs typeface="Arial"/>
              </a:defRPr>
            </a:lvl1pPr>
            <a:lvl2pPr>
              <a:buNone/>
              <a:defRPr sz="2100" b="0">
                <a:solidFill>
                  <a:srgbClr val="172D34"/>
                </a:solidFill>
                <a:latin typeface="Arial"/>
                <a:ea typeface="Arial"/>
                <a:cs typeface="Arial"/>
              </a:defRPr>
            </a:lvl2pPr>
            <a:lvl3pPr>
              <a:buNone/>
              <a:defRPr sz="2100" b="0">
                <a:solidFill>
                  <a:srgbClr val="172D34"/>
                </a:solidFill>
                <a:latin typeface="Arial"/>
                <a:ea typeface="Arial"/>
                <a:cs typeface="Arial"/>
              </a:defRPr>
            </a:lvl3pPr>
            <a:lvl4pPr>
              <a:buNone/>
              <a:defRPr sz="2100" b="0">
                <a:solidFill>
                  <a:srgbClr val="172D34"/>
                </a:solidFill>
                <a:latin typeface="Arial"/>
                <a:ea typeface="Arial"/>
                <a:cs typeface="Arial"/>
              </a:defRPr>
            </a:lvl4pPr>
            <a:lvl5pPr>
              <a:buNone/>
              <a:defRPr sz="2100" b="0">
                <a:solidFill>
                  <a:srgbClr val="172D34"/>
                </a:solidFill>
                <a:latin typeface="Arial"/>
                <a:ea typeface="Arial"/>
                <a:cs typeface="Arial"/>
              </a:defRPr>
            </a:lvl5pPr>
            <a:lvl6pPr>
              <a:buNone/>
              <a:defRPr sz="2100" b="0">
                <a:solidFill>
                  <a:srgbClr val="172D34"/>
                </a:solidFill>
                <a:latin typeface="Arial"/>
                <a:ea typeface="Arial"/>
                <a:cs typeface="Arial"/>
              </a:defRPr>
            </a:lvl6pPr>
            <a:lvl7pPr>
              <a:buNone/>
              <a:defRPr sz="2100" b="0">
                <a:solidFill>
                  <a:srgbClr val="172D34"/>
                </a:solidFill>
                <a:latin typeface="Arial"/>
                <a:ea typeface="Arial"/>
                <a:cs typeface="Arial"/>
              </a:defRPr>
            </a:lvl7pPr>
            <a:lvl8pPr>
              <a:buNone/>
              <a:defRPr sz="2100" b="0">
                <a:solidFill>
                  <a:srgbClr val="172D34"/>
                </a:solidFill>
                <a:latin typeface="Arial"/>
                <a:ea typeface="Arial"/>
                <a:cs typeface="Arial"/>
              </a:defRPr>
            </a:lvl8pPr>
            <a:lvl9pPr>
              <a:buNone/>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OpenStax Biology 2e, sections 2.1, 3.4 and 31.1. PubChem: glycine CID 750 and cysteine</a:t>
            </a:r>
          </a:p>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CID 5862.</a:t>
            </a:r>
          </a:p>
        </p:txBody>
      </p:sp>
      <p:sp>
        <p:nvSpPr>
          <p:cNvPr id="17" name="body">
            <a:extLst xmlns:a="http://schemas.openxmlformats.org/drawingml/2006/main">
              <a:ext uri="{FF2B5EF4-FFF2-40B4-BE49-F238E27FC236}">
                <a16:creationId xmlns:a16="http://schemas.microsoft.com/office/drawing/2014/main" id="{58AA98EE-6098-45B5-B93C-7F131096F287}"/>
              </a:ext>
            </a:extLst>
          </p:cNvPr>
          <p:cNvSpPr>
            <a:spLocks xmlns:a="http://schemas.openxmlformats.org/drawingml/2006/main" noGrp="1"/>
          </p:cNvSpPr>
          <p:nvPr/>
        </p:nvSpPr>
        <p:spPr>
          <a:xfrm xmlns:a="http://schemas.openxmlformats.org/drawingml/2006/main">
            <a:off x="590550" y="5267325"/>
            <a:ext cx="10763250" cy="6728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416B91"/>
                </a:solidFill>
                <a:latin typeface="Arial"/>
                <a:ea typeface="Arial"/>
                <a:cs typeface="Arial"/>
              </a:defRPr>
            </a:defPPr>
            <a:lvl1pPr>
              <a:buNone/>
              <a:defRPr sz="2025" b="0">
                <a:solidFill>
                  <a:srgbClr val="416B91"/>
                </a:solidFill>
                <a:latin typeface="Arial"/>
                <a:ea typeface="Arial"/>
                <a:cs typeface="Arial"/>
              </a:defRPr>
            </a:lvl1pPr>
            <a:lvl2pPr>
              <a:buNone/>
              <a:defRPr sz="2025" b="0">
                <a:solidFill>
                  <a:srgbClr val="416B91"/>
                </a:solidFill>
                <a:latin typeface="Arial"/>
                <a:ea typeface="Arial"/>
                <a:cs typeface="Arial"/>
              </a:defRPr>
            </a:lvl2pPr>
            <a:lvl3pPr>
              <a:buNone/>
              <a:defRPr sz="2025" b="0">
                <a:solidFill>
                  <a:srgbClr val="416B91"/>
                </a:solidFill>
                <a:latin typeface="Arial"/>
                <a:ea typeface="Arial"/>
                <a:cs typeface="Arial"/>
              </a:defRPr>
            </a:lvl3pPr>
            <a:lvl4pPr>
              <a:buNone/>
              <a:defRPr sz="2025" b="0">
                <a:solidFill>
                  <a:srgbClr val="416B91"/>
                </a:solidFill>
                <a:latin typeface="Arial"/>
                <a:ea typeface="Arial"/>
                <a:cs typeface="Arial"/>
              </a:defRPr>
            </a:lvl4pPr>
            <a:lvl5pPr>
              <a:buNone/>
              <a:defRPr sz="2025" b="0">
                <a:solidFill>
                  <a:srgbClr val="416B91"/>
                </a:solidFill>
                <a:latin typeface="Arial"/>
                <a:ea typeface="Arial"/>
                <a:cs typeface="Arial"/>
              </a:defRPr>
            </a:lvl5pPr>
            <a:lvl6pPr>
              <a:buNone/>
              <a:defRPr sz="2025" b="0">
                <a:solidFill>
                  <a:srgbClr val="416B91"/>
                </a:solidFill>
                <a:latin typeface="Arial"/>
                <a:ea typeface="Arial"/>
                <a:cs typeface="Arial"/>
              </a:defRPr>
            </a:lvl6pPr>
            <a:lvl7pPr>
              <a:buNone/>
              <a:defRPr sz="2025" b="0">
                <a:solidFill>
                  <a:srgbClr val="416B91"/>
                </a:solidFill>
                <a:latin typeface="Arial"/>
                <a:ea typeface="Arial"/>
                <a:cs typeface="Arial"/>
              </a:defRPr>
            </a:lvl7pPr>
            <a:lvl8pPr>
              <a:buNone/>
              <a:defRPr sz="2025" b="0">
                <a:solidFill>
                  <a:srgbClr val="416B91"/>
                </a:solidFill>
                <a:latin typeface="Arial"/>
                <a:ea typeface="Arial"/>
                <a:cs typeface="Arial"/>
              </a:defRPr>
            </a:lvl8pPr>
            <a:lvl9pPr>
              <a:buNone/>
              <a:defRPr sz="2025" b="0">
                <a:solidFill>
                  <a:srgbClr val="416B91"/>
                </a:solidFill>
                <a:latin typeface="Arial"/>
                <a:ea typeface="Arial"/>
                <a:cs typeface="Arial"/>
              </a:defRPr>
            </a:lvl9pPr>
          </a:lstStyle>
          <a:p xmlns:a="http://schemas.openxmlformats.org/drawingml/2006/main">
            <a:pPr>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Scope: elemental composition and environmental sources of matter.</a:t>
            </a:r>
          </a:p>
          <a:p xmlns:a="http://schemas.openxmlformats.org/drawingml/2006/main">
            <a:pPr>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Next: Topic 1.3, Introduction to Macromolecules.</a:t>
            </a:r>
          </a:p>
        </p:txBody>
      </p:sp>
    </p:spTree>
    <p:extLst>
      <p:ext uri="{BB962C8B-B14F-4D97-AF65-F5344CB8AC3E}">
        <p14:creationId xmlns:p14="http://schemas.microsoft.com/office/powerpoint/2010/main" val="8662618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2026-10-20T01:51:04.0370000Z</dcterms:created>
  <dcterms:modified xsi:type="dcterms:W3CDTF">2026-10-20T01:51:04.0370000Z</dcterms:modified>
</coreProperties>
</file>