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9a1f8bb399c499c" /><Relationship Type="http://schemas.openxmlformats.org/officeDocument/2006/relationships/extended-properties" Target="/docProps/app.xml" Id="R837a73cb6d314d78" /><Relationship Type="http://schemas.openxmlformats.org/officeDocument/2006/relationships/officeDocument" Target="/ppt/presentation.xml" Id="R869ab414cf1f49bf" /></Relationships>
</file>

<file path=ppt/presentation.xml><?xml version="1.0" encoding="utf-8"?>
<p:presentation xmlns:p="http://schemas.openxmlformats.org/presentationml/2006/main">
  <p:sldMasterIdLst>
    <p:sldMasterId xmlns:r="http://schemas.openxmlformats.org/officeDocument/2006/relationships" id="2147483648" r:id="R66c2bac2531643ee"/>
  </p:sldMasterIdLst>
  <p:notesMasterIdLst>
    <p:notesMasterId xmlns:r="http://schemas.openxmlformats.org/officeDocument/2006/relationships" r:id="Rb6791b85fcd24bb7"/>
  </p:notesMasterIdLst>
  <p:sldIdLst>
    <p:sldId xmlns:r="http://schemas.openxmlformats.org/officeDocument/2006/relationships" id="256" r:id="R13d5ad62c5ce4fd9"/>
    <p:sldId xmlns:r="http://schemas.openxmlformats.org/officeDocument/2006/relationships" id="257" r:id="Rfb2c581539a84be8"/>
    <p:sldId xmlns:r="http://schemas.openxmlformats.org/officeDocument/2006/relationships" id="258" r:id="Rc7330d0cc22c494c"/>
    <p:sldId xmlns:r="http://schemas.openxmlformats.org/officeDocument/2006/relationships" id="259" r:id="R4094be408ec14607"/>
    <p:sldId xmlns:r="http://schemas.openxmlformats.org/officeDocument/2006/relationships" id="260" r:id="Re40024e7874349bc"/>
    <p:sldId xmlns:r="http://schemas.openxmlformats.org/officeDocument/2006/relationships" id="261" r:id="Rc3fc38faf25d437a"/>
    <p:sldId xmlns:r="http://schemas.openxmlformats.org/officeDocument/2006/relationships" id="262" r:id="R98606e474b4f4aa4"/>
    <p:sldId xmlns:r="http://schemas.openxmlformats.org/officeDocument/2006/relationships" id="263" r:id="Rfbe14844639743dc"/>
    <p:sldId xmlns:r="http://schemas.openxmlformats.org/officeDocument/2006/relationships" id="264" r:id="R4ba755e359244bdf"/>
    <p:sldId xmlns:r="http://schemas.openxmlformats.org/officeDocument/2006/relationships" id="265" r:id="R04e46aa72d2c43ce"/>
    <p:sldId xmlns:r="http://schemas.openxmlformats.org/officeDocument/2006/relationships" id="266" r:id="Reab0c41402b74123"/>
    <p:sldId xmlns:r="http://schemas.openxmlformats.org/officeDocument/2006/relationships" id="267" r:id="R4e8fd7589f104f02"/>
    <p:sldId xmlns:r="http://schemas.openxmlformats.org/officeDocument/2006/relationships" id="268" r:id="R5c365141228b46fb"/>
    <p:sldId xmlns:r="http://schemas.openxmlformats.org/officeDocument/2006/relationships" id="269" r:id="Rb62a7d0aec5f4f26"/>
    <p:sldId xmlns:r="http://schemas.openxmlformats.org/officeDocument/2006/relationships" id="270" r:id="Rceea494135214772"/>
    <p:sldId xmlns:r="http://schemas.openxmlformats.org/officeDocument/2006/relationships" id="271" r:id="R77fd64efd0354511"/>
    <p:sldId xmlns:r="http://schemas.openxmlformats.org/officeDocument/2006/relationships" id="272" r:id="R0c2bc6f38ee647fe"/>
    <p:sldId xmlns:r="http://schemas.openxmlformats.org/officeDocument/2006/relationships" id="273" r:id="Ra69221e587c1440d"/>
    <p:sldId xmlns:r="http://schemas.openxmlformats.org/officeDocument/2006/relationships" id="274" r:id="Rca87d2af6f2642a4"/>
    <p:sldId xmlns:r="http://schemas.openxmlformats.org/officeDocument/2006/relationships" id="275" r:id="R6ba97ddb09a84202"/>
    <p:sldId xmlns:r="http://schemas.openxmlformats.org/officeDocument/2006/relationships" id="276" r:id="R7730b9532ce3484e"/>
    <p:sldId xmlns:r="http://schemas.openxmlformats.org/officeDocument/2006/relationships" id="277" r:id="Reda05541a7d9454d"/>
    <p:sldId xmlns:r="http://schemas.openxmlformats.org/officeDocument/2006/relationships" id="278" r:id="Ra502f6ebedad46cc"/>
    <p:sldId xmlns:r="http://schemas.openxmlformats.org/officeDocument/2006/relationships" id="279" r:id="R2821f4908987494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fda3408d706440e" /><Relationship Type="http://schemas.openxmlformats.org/officeDocument/2006/relationships/slideMaster" Target="/ppt/slideMasters/slideMaster1.xml" Id="R66c2bac2531643ee" /><Relationship Type="http://schemas.openxmlformats.org/officeDocument/2006/relationships/notesMaster" Target="/ppt/notesMasters/notesMaster1.xml" Id="Rb6791b85fcd24bb7" /><Relationship Type="http://schemas.openxmlformats.org/officeDocument/2006/relationships/presProps" Target="/ppt/presProps.xml" Id="R6d46679dceba4d1f" /><Relationship Type="http://schemas.openxmlformats.org/officeDocument/2006/relationships/tableStyles" Target="/ppt/tableStyles.xml" Id="R0d1a195c73a44cdb" /><Relationship Type="http://schemas.openxmlformats.org/officeDocument/2006/relationships/slide" Target="/ppt/slides/slide1.xml" Id="R13d5ad62c5ce4fd9" /><Relationship Type="http://schemas.openxmlformats.org/officeDocument/2006/relationships/slide" Target="/ppt/slides/slide2.xml" Id="Rfb2c581539a84be8" /><Relationship Type="http://schemas.openxmlformats.org/officeDocument/2006/relationships/slide" Target="/ppt/slides/slide3.xml" Id="Rc7330d0cc22c494c" /><Relationship Type="http://schemas.openxmlformats.org/officeDocument/2006/relationships/slide" Target="/ppt/slides/slide4.xml" Id="R4094be408ec14607" /><Relationship Type="http://schemas.openxmlformats.org/officeDocument/2006/relationships/slide" Target="/ppt/slides/slide5.xml" Id="Re40024e7874349bc" /><Relationship Type="http://schemas.openxmlformats.org/officeDocument/2006/relationships/slide" Target="/ppt/slides/slide6.xml" Id="Rc3fc38faf25d437a" /><Relationship Type="http://schemas.openxmlformats.org/officeDocument/2006/relationships/slide" Target="/ppt/slides/slide7.xml" Id="R98606e474b4f4aa4" /><Relationship Type="http://schemas.openxmlformats.org/officeDocument/2006/relationships/slide" Target="/ppt/slides/slide8.xml" Id="Rfbe14844639743dc" /><Relationship Type="http://schemas.openxmlformats.org/officeDocument/2006/relationships/slide" Target="/ppt/slides/slide9.xml" Id="R4ba755e359244bdf" /><Relationship Type="http://schemas.openxmlformats.org/officeDocument/2006/relationships/slide" Target="/ppt/slides/slide10.xml" Id="R04e46aa72d2c43ce" /><Relationship Type="http://schemas.openxmlformats.org/officeDocument/2006/relationships/slide" Target="/ppt/slides/slide11.xml" Id="Reab0c41402b74123" /><Relationship Type="http://schemas.openxmlformats.org/officeDocument/2006/relationships/slide" Target="/ppt/slides/slide12.xml" Id="R4e8fd7589f104f02" /><Relationship Type="http://schemas.openxmlformats.org/officeDocument/2006/relationships/slide" Target="/ppt/slides/slide13.xml" Id="R5c365141228b46fb" /><Relationship Type="http://schemas.openxmlformats.org/officeDocument/2006/relationships/slide" Target="/ppt/slides/slide14.xml" Id="Rb62a7d0aec5f4f26" /><Relationship Type="http://schemas.openxmlformats.org/officeDocument/2006/relationships/slide" Target="/ppt/slides/slide15.xml" Id="Rceea494135214772" /><Relationship Type="http://schemas.openxmlformats.org/officeDocument/2006/relationships/slide" Target="/ppt/slides/slide16.xml" Id="R77fd64efd0354511" /><Relationship Type="http://schemas.openxmlformats.org/officeDocument/2006/relationships/slide" Target="/ppt/slides/slide17.xml" Id="R0c2bc6f38ee647fe" /><Relationship Type="http://schemas.openxmlformats.org/officeDocument/2006/relationships/slide" Target="/ppt/slides/slide18.xml" Id="Ra69221e587c1440d" /><Relationship Type="http://schemas.openxmlformats.org/officeDocument/2006/relationships/slide" Target="/ppt/slides/slide19.xml" Id="Rca87d2af6f2642a4" /><Relationship Type="http://schemas.openxmlformats.org/officeDocument/2006/relationships/slide" Target="/ppt/slides/slide20.xml" Id="R6ba97ddb09a84202" /><Relationship Type="http://schemas.openxmlformats.org/officeDocument/2006/relationships/slide" Target="/ppt/slides/slide21.xml" Id="R7730b9532ce3484e" /><Relationship Type="http://schemas.openxmlformats.org/officeDocument/2006/relationships/slide" Target="/ppt/slides/slide22.xml" Id="Reda05541a7d9454d" /><Relationship Type="http://schemas.openxmlformats.org/officeDocument/2006/relationships/slide" Target="/ppt/slides/slide23.xml" Id="Ra502f6ebedad46cc" /><Relationship Type="http://schemas.openxmlformats.org/officeDocument/2006/relationships/slide" Target="/ppt/slides/slide24.xml" Id="R2821f4908987494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f02b1f937a74d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7538688bfa481f" /><Relationship Type="http://schemas.openxmlformats.org/officeDocument/2006/relationships/notesMaster" Target="/ppt/notesMasters/notesMaster1.xml" Id="Rc59fa9e50eea4c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e732821fe8964690" /><Relationship Type="http://schemas.openxmlformats.org/officeDocument/2006/relationships/notesMaster" Target="/ppt/notesMasters/notesMaster1.xml" Id="R1f22585807a342ce" /></Relationships>
</file>

<file path=ppt/notesSlides/_rels/notesSlide3.xml.rels>&#65279;<?xml version="1.0" encoding="utf-8"?><Relationships xmlns="http://schemas.openxmlformats.org/package/2006/relationships"><Relationship Type="http://schemas.openxmlformats.org/officeDocument/2006/relationships/slide" Target="/ppt/slides/slide3.xml" Id="R0aca4f4ba56d4638" /><Relationship Type="http://schemas.openxmlformats.org/officeDocument/2006/relationships/notesMaster" Target="/ppt/notesMasters/notesMaster1.xml" Id="R9de24debced443b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78c44372ce4550" /><Relationship Type="http://schemas.openxmlformats.org/officeDocument/2006/relationships/notesMaster" Target="/ppt/notesMasters/notesMaster1.xml" Id="R574432c72d634c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b62b410f144943d7" /><Relationship Type="http://schemas.openxmlformats.org/officeDocument/2006/relationships/notesMaster" Target="/ppt/notesMasters/notesMaster1.xml" Id="R2d773023e3b24f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451d0e80ab436e" /><Relationship Type="http://schemas.openxmlformats.org/officeDocument/2006/relationships/notesMaster" Target="/ppt/notesMasters/notesMaster1.xml" Id="Rd703a05377c84aec"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5053933cff4f0a" /><Relationship Type="http://schemas.openxmlformats.org/officeDocument/2006/relationships/notesMaster" Target="/ppt/notesMasters/notesMaster1.xml" Id="Rb35cf44df52c4b44"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5f4147c150441f" /><Relationship Type="http://schemas.openxmlformats.org/officeDocument/2006/relationships/notesMaster" Target="/ppt/notesMasters/notesMaster1.xml" Id="Rd1531ab7e0024136" /></Relationships>
</file>

<file path=ppt/notesSlides/_rels/notesSlide9.xml.rels>&#65279;<?xml version="1.0" encoding="utf-8"?><Relationships xmlns="http://schemas.openxmlformats.org/package/2006/relationships"><Relationship Type="http://schemas.openxmlformats.org/officeDocument/2006/relationships/slide" Target="/ppt/slides/slide9.xml" Id="Rbcdb9b79055843a5" /><Relationship Type="http://schemas.openxmlformats.org/officeDocument/2006/relationships/notesMaster" Target="/ppt/notesMasters/notesMaster1.xml" Id="Rfd2e4860405148e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550d14566d04b6a" /><Relationship Type="http://schemas.openxmlformats.org/officeDocument/2006/relationships/notesMaster" Target="/ppt/notesMasters/notesMaster1.xml" Id="Rd76f23d83a4c41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6eff8beb8034dbf" /><Relationship Type="http://schemas.openxmlformats.org/officeDocument/2006/relationships/notesMaster" Target="/ppt/notesMasters/notesMaster1.xml" Id="R652652b15d73419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3ba98c07ae41a2" /><Relationship Type="http://schemas.openxmlformats.org/officeDocument/2006/relationships/notesMaster" Target="/ppt/notesMasters/notesMaster1.xml" Id="Re8082298febb414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d7c544d1af14cda" /><Relationship Type="http://schemas.openxmlformats.org/officeDocument/2006/relationships/notesMaster" Target="/ppt/notesMasters/notesMaster1.xml" Id="R93f5a14a4d494cf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56dc99eab0c4d07" /><Relationship Type="http://schemas.openxmlformats.org/officeDocument/2006/relationships/notesMaster" Target="/ppt/notesMasters/notesMaster1.xml" Id="R133f70d305a64d0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1104ed0efe814d50" /><Relationship Type="http://schemas.openxmlformats.org/officeDocument/2006/relationships/notesMaster" Target="/ppt/notesMasters/notesMaster1.xml" Id="Rd5eef325a4364f8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ad59c2cd73b4ff4" /><Relationship Type="http://schemas.openxmlformats.org/officeDocument/2006/relationships/notesMaster" Target="/ppt/notesMasters/notesMaster1.xml" Id="R6ff5d46d428541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2506e75d73c4740" /><Relationship Type="http://schemas.openxmlformats.org/officeDocument/2006/relationships/notesMaster" Target="/ppt/notesMasters/notesMaster1.xml" Id="R71108e10559c416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8c573d4709d640dd" /><Relationship Type="http://schemas.openxmlformats.org/officeDocument/2006/relationships/notesMaster" Target="/ppt/notesMasters/notesMaster1.xml" Id="Rc898fc787d86463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13c61f8a7ce4cec" /><Relationship Type="http://schemas.openxmlformats.org/officeDocument/2006/relationships/notesMaster" Target="/ppt/notesMasters/notesMaster1.xml" Id="R8abc326bbf4149d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d900d4e2d884593" /><Relationship Type="http://schemas.openxmlformats.org/officeDocument/2006/relationships/notesMaster" Target="/ppt/notesMasters/notesMaster1.xml" Id="R46a8d14968c746e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c965b17fbfb4d03" /><Relationship Type="http://schemas.openxmlformats.org/officeDocument/2006/relationships/notesMaster" Target="/ppt/notesMasters/notesMaster1.xml" Id="R9f36fd5288e3495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d7c3433c2b24c51" /><Relationship Type="http://schemas.openxmlformats.org/officeDocument/2006/relationships/notesMaster" Target="/ppt/notesMasters/notesMaster1.xml" Id="Rf5416d797891444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1c35bdb5d71424c" /><Relationship Type="http://schemas.openxmlformats.org/officeDocument/2006/relationships/notesMaster" Target="/ppt/notesMasters/notesMaster1.xml" Id="Rc668a9a9b07c484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2f8fe984199488e" /><Relationship Type="http://schemas.openxmlformats.org/officeDocument/2006/relationships/notesMaster" Target="/ppt/notesMasters/notesMaster1.xml" Id="Rf2b698fe8bca424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water as a molecule whose structure explains its biological functions. This cover is an introduction, not a question.</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Opening visual: needle supported on water, OpenStax Biology 2e section 2.2 Water, Figure 2.16, credit Cory Zanker. https://openstax.org/books/biology-2e/pages/2-2-water . This photograph introduces a surprising consequence of cohesion without changing the concept-practice-key lesson sequence. The needle is denser than water and is supported by surface tension when carefully placed.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Water has two H atoms and one O atom. Its bent shape means bond polarities do not cancel. Oxygen attracts shared electrons more strongly. The molecule remains electrically neutral. The exact bond angle is not required. Figure 2.13: Rao, Fletcher, Ryan, Tag and Hawkins, Texas A&amp;M University, via OpenStax.</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OpenStax Biology 2e, section 2.2 Water. https://openstax.org/books/biology-2e/pages/2-2-water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Accept slightly or partially negative/positive. Reject full ionic charges. Oxygen has greater electronegativity. Unequal distribution of charge does not change the total number of protons and electrons in H2O.</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Hydrogen bonding can occur between separate biological molecules and between different parts of one biological molecule. DNA strand pairing and protein folding illustrate this distinction. In water, hydrogen bonds form between different water molecules. An individual hydrogen bond is weaker than an O–H covalent bond.</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Added visual: OpenStax Concepts of Biology section 2.1 The Building Blocks of Molecules, Figure 2.7. https://openstax.org/books/concepts-biology/pages/2-1-the-building-blocks-of-molecules . Solid O–H bonds are polar covalent. Dashed O···H attractions link different water molecules. DNA and protein examples remain explicitly stated in editable text.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Hydrogen-bond interactions between molecules are disrupted during vaporization. Evaporation does not chemically decompose H2O. Do not imply all hydrogen atoms can form hydrogen bonds.</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Adhesion is a water–surface interaction rather than water–water attraction. Water hydrogen-bonds with suitable polar surfaces. Transpiration provides tension pulling a cohesive xylem water column; capillary action alone does not explain water reaching the tops of tall trees. Figure 2.17: modification of work by Pearson-Scott Foresman, donated to Wikimedia Foundation.</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OpenStax Biology 2e, section 2.2 Water. https://openstax.org/books/biology-2e/pages/2-2-water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part b distinguish attraction to the wall from water–water cohesion. Transpiration pull supplies tension. Do not credit a claim that adhesion alone pumps water up a tall tree.</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At the water surface, molecules experience cohesive interactions with neighbors beside and below them. Surface tension is not a literal skin. A water strider’s legs distribute its weight and resist wetting. Photo: Tim Vickers, OpenStax Figure 2.18.</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OpenStax Biology 2e, section 2.2 Water. https://openstax.org/books/biology-2e/pages/2-2-water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 C. Complete question and options must stay visible during thinking time. The follow-up tests the mechanism. Explain every distractor without presenting the named alternatives as impossible water properties.</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Specific heat can be expressed per gram or kilogram. Here use per gram. It is a property measured as energy per unit mass per degree, rather than simply total heat needed by any sample. Disrupting hydrogen-bond interactions absorbs energy. Do not say every hydrogen bond breaks before temperature can rise. Water supports body-temperature stability, while active physiological control also contributes.</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 The data are an original idealized model, not measured results. Masses and starting temperatures are equal; each liquid absorbs the same heat; no change of state occurs.</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inference requires equal masses and equal absorbed energy. No numerical calculation is required. Specific heat, rather than heat of vaporization, is the relevant property because the samples remain liquid.</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Water can evaporate below its boiling point. Hydrogen bonds between liquid water molecules must be overcome. Escaping molecules carry energy away and the skin supplies energy during evaporation. The molecular O–H covalent bonds remain. The remaining liquid and its surroundings cool.</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Correct D. High heat of vaporization makes the transfer of energy substantial per gram of evaporated water. Water remains chemically H2O and retains molecular polarity in the gas phase. Ice formation does not explain this scenario.</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These are useful related properties from the original deck, beyond the properties explicitly named in the current Topic 1.1 required-content list. Ice has an open hydrogen-bonded structure. A floating ice layer insulates water below, though not all lakes remain liquid indefinitely. Water dissolves many ions and polar molecules, but not everything. Ion–water interactions are ion–dipole attractions and should not all be called hydrogen bonds.</a:t>
            </a:r>
          </a:p>
          <a:p xmlns:a="http://schemas.openxmlformats.org/drawingml/2006/main">
            <a:r>
              <a:t/>
            </a:r>
          </a:p>
          <a:p xmlns:a="http://schemas.openxmlformats.org/drawingml/2006/main">
            <a:r>
              <a:t>Sources: OpenStax Biology 2e, section 2.2 Water. https://openstax.org/books/biology-2e/pages/2-2-water</a:t>
            </a:r>
          </a:p>
          <a:p xmlns:a="http://schemas.openxmlformats.org/drawingml/2006/main">
            <a:r>
              <a:t>Scope: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Added visual: OpenStax Biology 2e section 2.2 Water, Figure 2.15. https://openstax.org/books/biology-2e/pages/2-2-water . Left: partial positive H ends face Cl−. Right: partial negative O ends face Na+. These are ion–dipole attractions, not hydrogen bonds to the ions. This slide remains optional related context beyond the named current Topic 1.1 properties.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Jimlaoshi practice, not an official College Board question. Show the whole question before starting thinking time. For an MCQ, keep every option visible for at least six seconds. Allow longer for written parts. Do not advance to the key until students have attempted the task. This optional cycle does not add named essential-knowledge requirements to Topic 1.1.</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Na+ and Cl− hydration involves ion–dipole attractions. This does not make the partial charges on water full ionic charges.</a:t>
            </a:r>
          </a:p>
          <a:p xmlns:a="http://schemas.openxmlformats.org/drawingml/2006/main">
            <a:r>
              <a:t/>
            </a:r>
          </a:p>
          <a:p xmlns:a="http://schemas.openxmlformats.org/drawingml/2006/main">
            <a:r>
              <a:t>Sources: OpenStax Biology 2e, section 2.2 Water. https://openstax.org/books/biology-2e/pages/2-2-water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learners to choose a required property and give a complete explanation linking a molecular feature to a biological function. A list of terms alone does not explain the relationship.</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Primary alignment: current official College Board CED and its corrections, including June 2026 updates. No separate current official public Topic 1.1 study guide was identified. The CED Unit 1 guide supplies the official content requirements. Original questions and model data are independent Jimlaoshi teaching materials.</a:t>
            </a:r>
          </a:p>
          <a:p xmlns:a="http://schemas.openxmlformats.org/drawingml/2006/main">
            <a:r>
              <a:t/>
            </a:r>
          </a:p>
          <a:p xmlns:a="http://schemas.openxmlformats.org/drawingml/2006/main">
            <a:r>
              <a:t>Sources: College Board, AP Biology Course and Exam Description, effective Fall 2025, Course Framework V.1, Topic 1.1, printed p.32 (PDF p.39), LO 1.1.A, EK 1.1.A.1–1.1.A.2. https://apcentral.collegeboard.org/media/pdf/ap-biology-course-and-exam-description.pdf</a:t>
            </a:r>
          </a:p>
          <a:p xmlns:a="http://schemas.openxmlformats.org/drawingml/2006/main">
            <a:r>
              <a:t>Additional visual sources: OpenStax Biology 2e section 2.2 Water Figures 2.15 (ion hydration) and 2.16 (needle on water, credit Cory Zanker), and OpenStax Concepts of Biology section 2.1 Figure 2.7 (hydrogen bonding). Sources accessed 2026-10-20.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f6cd1b175fd40b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22b3d00fa2b445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52fc4259572e48b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adc3ff4168c4e0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e82b028a49a454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68e89c397bf4a1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15654A-5F86-430B-989F-90441AC7A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70E6F38-24E0-4A83-A34A-F25D0513E45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EA6819C-E2DD-411E-88AA-30281A3845FB}"/>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A74B6E-3C07-4972-8654-A343C64020A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0D6FDBB-C44D-4AD3-98F3-500F52EEBB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16AC1C5-482D-4092-AB18-A24BC0D3A63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0FCB02-9836-4712-A9E7-1F250DEC509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75A25B9-EC05-432D-8323-9A70D5DE9DE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AF3DA46-716C-4427-BA5D-54806B8C215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5F9BD94-57DF-48BB-A4C9-E3506D6FE60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6a9d560cd624b20" /><Relationship Type="http://schemas.openxmlformats.org/officeDocument/2006/relationships/slideLayout" Target="/ppt/slideLayouts/slideLayout1.xml" Id="R7dbcc05ac51b40da" /><Relationship Type="http://schemas.openxmlformats.org/officeDocument/2006/relationships/slideLayout" Target="/ppt/slideLayouts/slideLayout2.xml" Id="R538d65b6078943da" /><Relationship Type="http://schemas.openxmlformats.org/officeDocument/2006/relationships/slideLayout" Target="/ppt/slideLayouts/slideLayout3.xml" Id="R165a3096a66d442c" /><Relationship Type="http://schemas.openxmlformats.org/officeDocument/2006/relationships/slideLayout" Target="/ppt/slideLayouts/slideLayout4.xml" Id="R6569a93add314362" /><Relationship Type="http://schemas.openxmlformats.org/officeDocument/2006/relationships/slideLayout" Target="/ppt/slideLayouts/slideLayout5.xml" Id="Rfe3f24d3157e4e80" /><Relationship Type="http://schemas.openxmlformats.org/officeDocument/2006/relationships/slideLayout" Target="/ppt/slideLayouts/slideLayout6.xml" Id="Rd78ebd783b7140b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dbcc05ac51b40da"/>
    <p:sldLayoutId xmlns:r="http://schemas.openxmlformats.org/officeDocument/2006/relationships" id="2147483650" r:id="R538d65b6078943da"/>
    <p:sldLayoutId xmlns:r="http://schemas.openxmlformats.org/officeDocument/2006/relationships" id="2147483651" r:id="R165a3096a66d442c"/>
    <p:sldLayoutId xmlns:r="http://schemas.openxmlformats.org/officeDocument/2006/relationships" id="2147483652" r:id="R6569a93add314362"/>
    <p:sldLayoutId xmlns:r="http://schemas.openxmlformats.org/officeDocument/2006/relationships" id="2147483653" r:id="Rfe3f24d3157e4e80"/>
    <p:sldLayoutId xmlns:r="http://schemas.openxmlformats.org/officeDocument/2006/relationships" id="2147483654" r:id="Rd78ebd783b7140b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02d1ef1eb094e1f" /><Relationship Type="http://schemas.openxmlformats.org/officeDocument/2006/relationships/image" Target="/ppt/media/image.png" Id="Rca210dbbbf3040a0" /><Relationship Type="http://schemas.openxmlformats.org/officeDocument/2006/relationships/notesSlide" Target="/ppt/notesSlides/notesSlide1.xml" Id="R3a76dc54dc0645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854deca96edd42e2" /><Relationship Type="http://schemas.openxmlformats.org/officeDocument/2006/relationships/image" Target="/ppt/media/image2.png" Id="R69adfcacab00454d" /><Relationship Type="http://schemas.openxmlformats.org/officeDocument/2006/relationships/notesSlide" Target="/ppt/notesSlides/notesSlide2.xml" Id="R63f571c3b57049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44e638cdffe4332" /><Relationship Type="http://schemas.openxmlformats.org/officeDocument/2006/relationships/notesSlide" Target="/ppt/notesSlides/notesSlide3.xml" Id="R9ca0eed4c3ec485f"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bc5ff3819a44851" /><Relationship Type="http://schemas.openxmlformats.org/officeDocument/2006/relationships/notesSlide" Target="/ppt/notesSlides/notesSlide4.xml" Id="R15c3de5f1a07449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72c8159599e4b0f" /><Relationship Type="http://schemas.openxmlformats.org/officeDocument/2006/relationships/image" Target="/ppt/media/image3.png" Id="R7075e9bc8c1b417f" /><Relationship Type="http://schemas.openxmlformats.org/officeDocument/2006/relationships/notesSlide" Target="/ppt/notesSlides/notesSlide5.xml" Id="R5b8090ba28dc4b4e"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3f81038970274c97" /><Relationship Type="http://schemas.openxmlformats.org/officeDocument/2006/relationships/notesSlide" Target="/ppt/notesSlides/notesSlide6.xml" Id="R4ea1c4e44c0b41b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363486d42384fa2" /><Relationship Type="http://schemas.openxmlformats.org/officeDocument/2006/relationships/notesSlide" Target="/ppt/notesSlides/notesSlide7.xml" Id="R02c73be6baae455f"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8364ad72ef04434d" /><Relationship Type="http://schemas.openxmlformats.org/officeDocument/2006/relationships/image" Target="/ppt/media/image4.png" Id="Rd887f778d8b4430f" /><Relationship Type="http://schemas.openxmlformats.org/officeDocument/2006/relationships/notesSlide" Target="/ppt/notesSlides/notesSlide8.xml" Id="Rc5059fdfa1054145"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da87cfe711c4187" /><Relationship Type="http://schemas.openxmlformats.org/officeDocument/2006/relationships/notesSlide" Target="/ppt/notesSlides/notesSlide9.xml" Id="R48b9f8c22a9547f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9125fb2b382e45e2" /><Relationship Type="http://schemas.openxmlformats.org/officeDocument/2006/relationships/notesSlide" Target="/ppt/notesSlides/notesSlide10.xml" Id="Rfa0f9cecaffd4cc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4fec3410cfa42a8" /><Relationship Type="http://schemas.openxmlformats.org/officeDocument/2006/relationships/image" Target="/ppt/media/image5.png" Id="R20aebc88f4c34607" /><Relationship Type="http://schemas.openxmlformats.org/officeDocument/2006/relationships/notesSlide" Target="/ppt/notesSlides/notesSlide11.xml" Id="Ra260c205acd2451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b32430d5f4f74a2e" /><Relationship Type="http://schemas.openxmlformats.org/officeDocument/2006/relationships/notesSlide" Target="/ppt/notesSlides/notesSlide12.xml" Id="Rb6b953a529ce454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a968ef8348b447c8" /><Relationship Type="http://schemas.openxmlformats.org/officeDocument/2006/relationships/notesSlide" Target="/ppt/notesSlides/notesSlide13.xml" Id="Rf7fdef58b5a64a9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28c4729750ac47a3" /><Relationship Type="http://schemas.openxmlformats.org/officeDocument/2006/relationships/notesSlide" Target="/ppt/notesSlides/notesSlide14.xml" Id="R2145c0fc4a3f42d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25c3ebb935454a80" /><Relationship Type="http://schemas.openxmlformats.org/officeDocument/2006/relationships/notesSlide" Target="/ppt/notesSlides/notesSlide15.xml" Id="R16ebd22cb4f749e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74786ed5fb048fa" /><Relationship Type="http://schemas.openxmlformats.org/officeDocument/2006/relationships/notesSlide" Target="/ppt/notesSlides/notesSlide16.xml" Id="Rcbdcb7c6385f4f0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d00006efefcd4e32" /><Relationship Type="http://schemas.openxmlformats.org/officeDocument/2006/relationships/notesSlide" Target="/ppt/notesSlides/notesSlide17.xml" Id="Rc15b8a6fe5b54e3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205cb0eae3004d5d" /><Relationship Type="http://schemas.openxmlformats.org/officeDocument/2006/relationships/notesSlide" Target="/ppt/notesSlides/notesSlide18.xml" Id="R0079c0c8faee456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5e5dd0d227d49db" /><Relationship Type="http://schemas.openxmlformats.org/officeDocument/2006/relationships/notesSlide" Target="/ppt/notesSlides/notesSlide19.xml" Id="R4137be663a084a1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5e62a811a2304dad" /><Relationship Type="http://schemas.openxmlformats.org/officeDocument/2006/relationships/image" Target="/ppt/media/image6.png" Id="Rc30d65c80f8d4e3a" /><Relationship Type="http://schemas.openxmlformats.org/officeDocument/2006/relationships/notesSlide" Target="/ppt/notesSlides/notesSlide20.xml" Id="R11c0f1b726f2421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af82664410834b36" /><Relationship Type="http://schemas.openxmlformats.org/officeDocument/2006/relationships/notesSlide" Target="/ppt/notesSlides/notesSlide21.xml" Id="R6a87c9e32785495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2fcf3055fdce4702" /><Relationship Type="http://schemas.openxmlformats.org/officeDocument/2006/relationships/notesSlide" Target="/ppt/notesSlides/notesSlide22.xml" Id="Rbd6bfa9a69d7414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ac2b1023e8a5448f" /><Relationship Type="http://schemas.openxmlformats.org/officeDocument/2006/relationships/notesSlide" Target="/ppt/notesSlides/notesSlide23.xml" Id="Ra3bf1125d829430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68b84b211ffa4fec" /><Relationship Type="http://schemas.openxmlformats.org/officeDocument/2006/relationships/notesSlide" Target="/ppt/notesSlides/notesSlide24.xml" Id="Rb3b7bf0f824f44c6" /></Relationships>
</file>

<file path=ppt/slides/slide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1CAE42E0-96F1-4AE1-881F-25BF9C56E81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BE5C824B-8A55-4420-9363-D2033921657B}"/>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Structure of Water</a:t>
            </a:r>
          </a:p>
        </p:txBody>
      </p:sp>
      <p:sp>
        <p:nvSpPr>
          <p:cNvPr id="3" name="stage-footer">
            <a:extLst xmlns:a="http://schemas.openxmlformats.org/drawingml/2006/main">
              <a:ext uri="{FF2B5EF4-FFF2-40B4-BE49-F238E27FC236}">
                <a16:creationId xmlns:a16="http://schemas.microsoft.com/office/drawing/2014/main" id="{F895F7A8-CFE5-4145-A79E-99520997D99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LESSON INTRODUCTION</a:t>
            </a:r>
          </a:p>
        </p:txBody>
      </p:sp>
      <p:sp>
        <p:nvSpPr>
          <p:cNvPr id="4" name="brand">
            <a:extLst xmlns:a="http://schemas.openxmlformats.org/drawingml/2006/main">
              <a:ext uri="{FF2B5EF4-FFF2-40B4-BE49-F238E27FC236}">
                <a16:creationId xmlns:a16="http://schemas.microsoft.com/office/drawing/2014/main" id="{972095DF-5108-421A-A17E-AE3762231667}"/>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20DE52B5-20E8-4B32-A69B-3E65F97DBD7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01</a:t>
            </a:r>
          </a:p>
        </p:txBody>
      </p:sp>
      <p:sp>
        <p:nvSpPr>
          <p:cNvPr id="12" name="body">
            <a:extLst xmlns:a="http://schemas.openxmlformats.org/drawingml/2006/main">
              <a:ext uri="{FF2B5EF4-FFF2-40B4-BE49-F238E27FC236}">
                <a16:creationId xmlns:a16="http://schemas.microsoft.com/office/drawing/2014/main" id="{9586EEC6-F41F-4652-8996-EA706EFB676A}"/>
              </a:ext>
            </a:extLst>
          </p:cNvPr>
          <p:cNvSpPr>
            <a:spLocks xmlns:a="http://schemas.openxmlformats.org/drawingml/2006/main" noGrp="1"/>
          </p:cNvSpPr>
          <p:nvPr/>
        </p:nvSpPr>
        <p:spPr>
          <a:xfrm xmlns:a="http://schemas.openxmlformats.org/drawingml/2006/main">
            <a:off x="590550" y="1485900"/>
            <a:ext cx="106680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3300" b="1">
                <a:solidFill>
                  <a:srgbClr val="172D34"/>
                </a:solidFill>
                <a:latin typeface="Arial"/>
                <a:ea typeface="Arial"/>
                <a:cs typeface="Arial"/>
              </a:defRPr>
            </a:defPPr>
            <a:lvl1pPr>
              <a:defRPr sz="3300" b="1">
                <a:solidFill>
                  <a:srgbClr val="172D34"/>
                </a:solidFill>
                <a:latin typeface="Arial"/>
                <a:ea typeface="Arial"/>
                <a:cs typeface="Arial"/>
              </a:defRPr>
            </a:lvl1pPr>
            <a:lvl2pPr>
              <a:defRPr sz="3300" b="1">
                <a:solidFill>
                  <a:srgbClr val="172D34"/>
                </a:solidFill>
                <a:latin typeface="Arial"/>
                <a:ea typeface="Arial"/>
                <a:cs typeface="Arial"/>
              </a:defRPr>
            </a:lvl2pPr>
            <a:lvl3pPr>
              <a:defRPr sz="3300" b="1">
                <a:solidFill>
                  <a:srgbClr val="172D34"/>
                </a:solidFill>
                <a:latin typeface="Arial"/>
                <a:ea typeface="Arial"/>
                <a:cs typeface="Arial"/>
              </a:defRPr>
            </a:lvl3pPr>
            <a:lvl4pPr>
              <a:defRPr sz="3300" b="1">
                <a:solidFill>
                  <a:srgbClr val="172D34"/>
                </a:solidFill>
                <a:latin typeface="Arial"/>
                <a:ea typeface="Arial"/>
                <a:cs typeface="Arial"/>
              </a:defRPr>
            </a:lvl4pPr>
            <a:lvl5pPr>
              <a:defRPr sz="3300" b="1">
                <a:solidFill>
                  <a:srgbClr val="172D34"/>
                </a:solidFill>
                <a:latin typeface="Arial"/>
                <a:ea typeface="Arial"/>
                <a:cs typeface="Arial"/>
              </a:defRPr>
            </a:lvl5pPr>
            <a:lvl6pPr>
              <a:defRPr sz="3300" b="1">
                <a:solidFill>
                  <a:srgbClr val="172D34"/>
                </a:solidFill>
                <a:latin typeface="Arial"/>
                <a:ea typeface="Arial"/>
                <a:cs typeface="Arial"/>
              </a:defRPr>
            </a:lvl6pPr>
            <a:lvl7pPr>
              <a:defRPr sz="3300" b="1">
                <a:solidFill>
                  <a:srgbClr val="172D34"/>
                </a:solidFill>
                <a:latin typeface="Arial"/>
                <a:ea typeface="Arial"/>
                <a:cs typeface="Arial"/>
              </a:defRPr>
            </a:lvl7pPr>
            <a:lvl8pPr>
              <a:defRPr sz="3300" b="1">
                <a:solidFill>
                  <a:srgbClr val="172D34"/>
                </a:solidFill>
                <a:latin typeface="Arial"/>
                <a:ea typeface="Arial"/>
                <a:cs typeface="Arial"/>
              </a:defRPr>
            </a:lvl8pPr>
            <a:lvl9pPr>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and Hydrogen Bonding</a:t>
            </a:r>
          </a:p>
        </p:txBody>
      </p:sp>
      <p:sp>
        <p:nvSpPr>
          <p:cNvPr id="13" name="body">
            <a:extLst xmlns:a="http://schemas.openxmlformats.org/drawingml/2006/main">
              <a:ext uri="{FF2B5EF4-FFF2-40B4-BE49-F238E27FC236}">
                <a16:creationId xmlns:a16="http://schemas.microsoft.com/office/drawing/2014/main" id="{2AF01C05-19A8-4632-A4C5-F4E48D35A66D}"/>
              </a:ext>
            </a:extLst>
          </p:cNvPr>
          <p:cNvSpPr>
            <a:spLocks xmlns:a="http://schemas.openxmlformats.org/drawingml/2006/main" noGrp="1"/>
          </p:cNvSpPr>
          <p:nvPr/>
        </p:nvSpPr>
        <p:spPr>
          <a:xfrm xmlns:a="http://schemas.openxmlformats.org/drawingml/2006/main">
            <a:off x="590550" y="2571750"/>
            <a:ext cx="571500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325" b="0">
                <a:solidFill>
                  <a:srgbClr val="172D34"/>
                </a:solidFill>
                <a:latin typeface="Arial"/>
                <a:ea typeface="Arial"/>
                <a:cs typeface="Arial"/>
              </a:defRPr>
            </a:defPPr>
            <a:lvl1pPr>
              <a:defRPr sz="2325" b="0">
                <a:solidFill>
                  <a:srgbClr val="172D34"/>
                </a:solidFill>
                <a:latin typeface="Arial"/>
                <a:ea typeface="Arial"/>
                <a:cs typeface="Arial"/>
              </a:defRPr>
            </a:lvl1pPr>
            <a:lvl2pPr>
              <a:defRPr sz="2325" b="0">
                <a:solidFill>
                  <a:srgbClr val="172D34"/>
                </a:solidFill>
                <a:latin typeface="Arial"/>
                <a:ea typeface="Arial"/>
                <a:cs typeface="Arial"/>
              </a:defRPr>
            </a:lvl2pPr>
            <a:lvl3pPr>
              <a:defRPr sz="2325" b="0">
                <a:solidFill>
                  <a:srgbClr val="172D34"/>
                </a:solidFill>
                <a:latin typeface="Arial"/>
                <a:ea typeface="Arial"/>
                <a:cs typeface="Arial"/>
              </a:defRPr>
            </a:lvl3pPr>
            <a:lvl4pPr>
              <a:defRPr sz="2325" b="0">
                <a:solidFill>
                  <a:srgbClr val="172D34"/>
                </a:solidFill>
                <a:latin typeface="Arial"/>
                <a:ea typeface="Arial"/>
                <a:cs typeface="Arial"/>
              </a:defRPr>
            </a:lvl4pPr>
            <a:lvl5pPr>
              <a:defRPr sz="2325" b="0">
                <a:solidFill>
                  <a:srgbClr val="172D34"/>
                </a:solidFill>
                <a:latin typeface="Arial"/>
                <a:ea typeface="Arial"/>
                <a:cs typeface="Arial"/>
              </a:defRPr>
            </a:lvl5pPr>
            <a:lvl6pPr>
              <a:defRPr sz="2325" b="0">
                <a:solidFill>
                  <a:srgbClr val="172D34"/>
                </a:solidFill>
                <a:latin typeface="Arial"/>
                <a:ea typeface="Arial"/>
                <a:cs typeface="Arial"/>
              </a:defRPr>
            </a:lvl6pPr>
            <a:lvl7pPr>
              <a:defRPr sz="2325" b="0">
                <a:solidFill>
                  <a:srgbClr val="172D34"/>
                </a:solidFill>
                <a:latin typeface="Arial"/>
                <a:ea typeface="Arial"/>
                <a:cs typeface="Arial"/>
              </a:defRPr>
            </a:lvl7pPr>
            <a:lvl8pPr>
              <a:defRPr sz="2325" b="0">
                <a:solidFill>
                  <a:srgbClr val="172D34"/>
                </a:solidFill>
                <a:latin typeface="Arial"/>
                <a:ea typeface="Arial"/>
                <a:cs typeface="Arial"/>
              </a:defRPr>
            </a:lvl8pPr>
            <a:lvl9pPr>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Unit 1: Chemistry of Life</a:t>
            </a:r>
          </a:p>
        </p:txBody>
      </p:sp>
      <p:sp>
        <p:nvSpPr>
          <p:cNvPr id="14" name="body">
            <a:extLst xmlns:a="http://schemas.openxmlformats.org/drawingml/2006/main">
              <a:ext uri="{FF2B5EF4-FFF2-40B4-BE49-F238E27FC236}">
                <a16:creationId xmlns:a16="http://schemas.microsoft.com/office/drawing/2014/main" id="{37BA5E9A-FA7F-4906-93AF-044A147E4683}"/>
              </a:ext>
            </a:extLst>
          </p:cNvPr>
          <p:cNvSpPr>
            <a:spLocks xmlns:a="http://schemas.openxmlformats.org/drawingml/2006/main" noGrp="1"/>
          </p:cNvSpPr>
          <p:nvPr/>
        </p:nvSpPr>
        <p:spPr>
          <a:xfrm xmlns:a="http://schemas.openxmlformats.org/drawingml/2006/main">
            <a:off x="590550" y="3143250"/>
            <a:ext cx="514350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8850" b="1">
                <a:solidFill>
                  <a:srgbClr val="087F83"/>
                </a:solidFill>
                <a:latin typeface="Arial"/>
                <a:ea typeface="Arial"/>
                <a:cs typeface="Arial"/>
              </a:defRPr>
            </a:defPPr>
            <a:lvl1pPr>
              <a:defRPr sz="8850" b="1">
                <a:solidFill>
                  <a:srgbClr val="087F83"/>
                </a:solidFill>
                <a:latin typeface="Arial"/>
                <a:ea typeface="Arial"/>
                <a:cs typeface="Arial"/>
              </a:defRPr>
            </a:lvl1pPr>
            <a:lvl2pPr>
              <a:defRPr sz="8850" b="1">
                <a:solidFill>
                  <a:srgbClr val="087F83"/>
                </a:solidFill>
                <a:latin typeface="Arial"/>
                <a:ea typeface="Arial"/>
                <a:cs typeface="Arial"/>
              </a:defRPr>
            </a:lvl2pPr>
            <a:lvl3pPr>
              <a:defRPr sz="8850" b="1">
                <a:solidFill>
                  <a:srgbClr val="087F83"/>
                </a:solidFill>
                <a:latin typeface="Arial"/>
                <a:ea typeface="Arial"/>
                <a:cs typeface="Arial"/>
              </a:defRPr>
            </a:lvl3pPr>
            <a:lvl4pPr>
              <a:defRPr sz="8850" b="1">
                <a:solidFill>
                  <a:srgbClr val="087F83"/>
                </a:solidFill>
                <a:latin typeface="Arial"/>
                <a:ea typeface="Arial"/>
                <a:cs typeface="Arial"/>
              </a:defRPr>
            </a:lvl4pPr>
            <a:lvl5pPr>
              <a:defRPr sz="8850" b="1">
                <a:solidFill>
                  <a:srgbClr val="087F83"/>
                </a:solidFill>
                <a:latin typeface="Arial"/>
                <a:ea typeface="Arial"/>
                <a:cs typeface="Arial"/>
              </a:defRPr>
            </a:lvl5pPr>
            <a:lvl6pPr>
              <a:defRPr sz="8850" b="1">
                <a:solidFill>
                  <a:srgbClr val="087F83"/>
                </a:solidFill>
                <a:latin typeface="Arial"/>
                <a:ea typeface="Arial"/>
                <a:cs typeface="Arial"/>
              </a:defRPr>
            </a:lvl6pPr>
            <a:lvl7pPr>
              <a:defRPr sz="8850" b="1">
                <a:solidFill>
                  <a:srgbClr val="087F83"/>
                </a:solidFill>
                <a:latin typeface="Arial"/>
                <a:ea typeface="Arial"/>
                <a:cs typeface="Arial"/>
              </a:defRPr>
            </a:lvl7pPr>
            <a:lvl8pPr>
              <a:defRPr sz="8850" b="1">
                <a:solidFill>
                  <a:srgbClr val="087F83"/>
                </a:solidFill>
                <a:latin typeface="Arial"/>
                <a:ea typeface="Arial"/>
                <a:cs typeface="Arial"/>
              </a:defRPr>
            </a:lvl8pPr>
            <a:lvl9pPr>
              <a:defRPr sz="8850" b="1">
                <a:solidFill>
                  <a:srgbClr val="087F83"/>
                </a:solidFill>
                <a:latin typeface="Arial"/>
                <a:ea typeface="Arial"/>
                <a:cs typeface="Arial"/>
              </a:defRPr>
            </a:lvl9pPr>
          </a:lstStyle>
          <a:p xmlns:a="http://schemas.openxmlformats.org/drawingml/2006/main">
            <a:pPr>
              <a:lnSpc>
                <a:spcPct val="112000"/>
              </a:lnSpc>
              <a:buNone/>
              <a:defRPr sz="8850" b="1">
                <a:solidFill>
                  <a:srgbClr val="087F83"/>
                </a:solidFill>
                <a:latin typeface="Arial"/>
                <a:ea typeface="Arial"/>
                <a:cs typeface="Arial"/>
              </a:defRPr>
            </a:pPr>
            <a:r>
              <a:rPr sz="8850" b="1">
                <a:solidFill>
                  <a:srgbClr val="087F83"/>
                </a:solidFill>
                <a:latin typeface="Arial"/>
                <a:ea typeface="Arial"/>
                <a:cs typeface="Arial"/>
              </a:rPr>
              <a:t>H₂O</a:t>
            </a:r>
          </a:p>
        </p:txBody>
      </p:sp>
      <p:sp>
        <p:nvSpPr>
          <p:cNvPr id="15" name="body">
            <a:extLst xmlns:a="http://schemas.openxmlformats.org/drawingml/2006/main">
              <a:ext uri="{FF2B5EF4-FFF2-40B4-BE49-F238E27FC236}">
                <a16:creationId xmlns:a16="http://schemas.microsoft.com/office/drawing/2014/main" id="{7A92472A-D2F1-4F12-BC5A-66CD40B7B22B}"/>
              </a:ext>
            </a:extLst>
          </p:cNvPr>
          <p:cNvSpPr>
            <a:spLocks xmlns:a="http://schemas.openxmlformats.org/drawingml/2006/main" noGrp="1"/>
          </p:cNvSpPr>
          <p:nvPr/>
        </p:nvSpPr>
        <p:spPr>
          <a:xfrm xmlns:a="http://schemas.openxmlformats.org/drawingml/2006/main">
            <a:off x="590550" y="4667250"/>
            <a:ext cx="5381625" cy="97116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0">
                <a:solidFill>
                  <a:srgbClr val="172D34"/>
                </a:solidFill>
                <a:latin typeface="Arial"/>
                <a:ea typeface="Arial"/>
                <a:cs typeface="Arial"/>
              </a:defRPr>
            </a:defPPr>
            <a:lvl1pPr>
              <a:defRPr sz="2025" b="0">
                <a:solidFill>
                  <a:srgbClr val="172D34"/>
                </a:solidFill>
                <a:latin typeface="Arial"/>
                <a:ea typeface="Arial"/>
                <a:cs typeface="Arial"/>
              </a:defRPr>
            </a:lvl1pPr>
            <a:lvl2pPr>
              <a:defRPr sz="2025" b="0">
                <a:solidFill>
                  <a:srgbClr val="172D34"/>
                </a:solidFill>
                <a:latin typeface="Arial"/>
                <a:ea typeface="Arial"/>
                <a:cs typeface="Arial"/>
              </a:defRPr>
            </a:lvl2pPr>
            <a:lvl3pPr>
              <a:defRPr sz="2025" b="0">
                <a:solidFill>
                  <a:srgbClr val="172D34"/>
                </a:solidFill>
                <a:latin typeface="Arial"/>
                <a:ea typeface="Arial"/>
                <a:cs typeface="Arial"/>
              </a:defRPr>
            </a:lvl3pPr>
            <a:lvl4pPr>
              <a:defRPr sz="2025" b="0">
                <a:solidFill>
                  <a:srgbClr val="172D34"/>
                </a:solidFill>
                <a:latin typeface="Arial"/>
                <a:ea typeface="Arial"/>
                <a:cs typeface="Arial"/>
              </a:defRPr>
            </a:lvl4pPr>
            <a:lvl5pPr>
              <a:defRPr sz="2025" b="0">
                <a:solidFill>
                  <a:srgbClr val="172D34"/>
                </a:solidFill>
                <a:latin typeface="Arial"/>
                <a:ea typeface="Arial"/>
                <a:cs typeface="Arial"/>
              </a:defRPr>
            </a:lvl5pPr>
            <a:lvl6pPr>
              <a:defRPr sz="2025" b="0">
                <a:solidFill>
                  <a:srgbClr val="172D34"/>
                </a:solidFill>
                <a:latin typeface="Arial"/>
                <a:ea typeface="Arial"/>
                <a:cs typeface="Arial"/>
              </a:defRPr>
            </a:lvl6pPr>
            <a:lvl7pPr>
              <a:defRPr sz="2025" b="0">
                <a:solidFill>
                  <a:srgbClr val="172D34"/>
                </a:solidFill>
                <a:latin typeface="Arial"/>
                <a:ea typeface="Arial"/>
                <a:cs typeface="Arial"/>
              </a:defRPr>
            </a:lvl7pPr>
            <a:lvl8pPr>
              <a:defRPr sz="2025" b="0">
                <a:solidFill>
                  <a:srgbClr val="172D34"/>
                </a:solidFill>
                <a:latin typeface="Arial"/>
                <a:ea typeface="Arial"/>
                <a:cs typeface="Arial"/>
              </a:defRPr>
            </a:lvl8pPr>
            <a:lvl9pPr>
              <a:defRPr sz="2025" b="0">
                <a:solidFill>
                  <a:srgbClr val="172D34"/>
                </a:solidFill>
                <a:latin typeface="Arial"/>
                <a:ea typeface="Arial"/>
                <a:cs typeface="Arial"/>
              </a:defRPr>
            </a:lvl9pPr>
          </a:lstStyle>
          <a:p xmlns:a="http://schemas.openxmlformats.org/drawingml/2006/main">
            <a:pPr>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Molecular structure</a:t>
            </a:r>
          </a:p>
          <a:p xmlns:a="http://schemas.openxmlformats.org/drawingml/2006/main">
            <a:pPr>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Water’s properties</a:t>
            </a:r>
          </a:p>
          <a:p xmlns:a="http://schemas.openxmlformats.org/drawingml/2006/main">
            <a:pPr>
              <a:lnSpc>
                <a:spcPct val="112000"/>
              </a:lnSpc>
              <a:buNone/>
              <a:defRPr sz="2025" b="0">
                <a:solidFill>
                  <a:srgbClr val="172D34"/>
                </a:solidFill>
                <a:latin typeface="Arial"/>
                <a:ea typeface="Arial"/>
                <a:cs typeface="Arial"/>
              </a:defRPr>
            </a:pPr>
            <a:r>
              <a:rPr sz="2025" b="0">
                <a:solidFill>
                  <a:srgbClr val="172D34"/>
                </a:solidFill>
                <a:latin typeface="Arial"/>
                <a:ea typeface="Arial"/>
                <a:cs typeface="Arial"/>
              </a:rPr>
              <a:t>Biological functions</a:t>
            </a:r>
          </a:p>
        </p:txBody>
      </p:sp>
      <p:pic>
        <p:nvPicPr>
          <p:cNvPr id="16" name="">
            <a:extLst xmlns:a="http://schemas.openxmlformats.org/drawingml/2006/main">
              <a:ext uri="{FF2B5EF4-FFF2-40B4-BE49-F238E27FC236}">
                <a16:creationId xmlns:a16="http://schemas.microsoft.com/office/drawing/2014/main" id="{BB1A9333-2B09-4654-A0C7-7E92BEED761C}"/>
              </a:ext>
            </a:extLst>
          </p:cNvPr>
          <p:cNvPicPr>
            <a:picLocks xmlns:a="http://schemas.openxmlformats.org/drawingml/2006/main" noChangeAspect="1"/>
          </p:cNvPicPr>
          <p:nvPr/>
        </p:nvPicPr>
        <p:blipFill>
          <a:blip xmlns:r="http://schemas.openxmlformats.org/officeDocument/2006/relationships" xmlns:a="http://schemas.openxmlformats.org/drawingml/2006/main" r:embed="Rca210dbbbf3040a0"/>
          <a:stretch xmlns:a="http://schemas.openxmlformats.org/drawingml/2006/main"/>
        </p:blipFill>
        <p:spPr>
          <a:xfrm xmlns:a="http://schemas.openxmlformats.org/drawingml/2006/main">
            <a:off x="6871588" y="2495550"/>
            <a:ext cx="4449573" cy="2952750"/>
          </a:xfrm>
          <a:prstGeom xmlns:a="http://schemas.openxmlformats.org/drawingml/2006/main" prst="rect">
            <a:avLst/>
          </a:prstGeom>
        </p:spPr>
      </p:pic>
      <p:sp>
        <p:nvSpPr>
          <p:cNvPr id="17" name="body">
            <a:extLst xmlns:a="http://schemas.openxmlformats.org/drawingml/2006/main">
              <a:ext uri="{FF2B5EF4-FFF2-40B4-BE49-F238E27FC236}">
                <a16:creationId xmlns:a16="http://schemas.microsoft.com/office/drawing/2014/main" id="{E2005DF6-0A76-4776-B819-B814C33BC06C}"/>
              </a:ext>
            </a:extLst>
          </p:cNvPr>
          <p:cNvSpPr>
            <a:spLocks xmlns:a="http://schemas.openxmlformats.org/drawingml/2006/main" noGrp="1"/>
          </p:cNvSpPr>
          <p:nvPr/>
        </p:nvSpPr>
        <p:spPr>
          <a:xfrm xmlns:a="http://schemas.openxmlformats.org/drawingml/2006/main">
            <a:off x="6667500" y="5619750"/>
            <a:ext cx="4857750" cy="330327"/>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725" b="0">
                <a:solidFill>
                  <a:srgbClr val="416B91"/>
                </a:solidFill>
                <a:latin typeface="Arial"/>
                <a:ea typeface="Arial"/>
                <a:cs typeface="Arial"/>
              </a:defRPr>
            </a:defPPr>
            <a:lvl1pPr>
              <a:defRPr sz="1725" b="0">
                <a:solidFill>
                  <a:srgbClr val="416B91"/>
                </a:solidFill>
                <a:latin typeface="Arial"/>
                <a:ea typeface="Arial"/>
                <a:cs typeface="Arial"/>
              </a:defRPr>
            </a:lvl1pPr>
            <a:lvl2pPr>
              <a:defRPr sz="1725" b="0">
                <a:solidFill>
                  <a:srgbClr val="416B91"/>
                </a:solidFill>
                <a:latin typeface="Arial"/>
                <a:ea typeface="Arial"/>
                <a:cs typeface="Arial"/>
              </a:defRPr>
            </a:lvl2pPr>
            <a:lvl3pPr>
              <a:defRPr sz="1725" b="0">
                <a:solidFill>
                  <a:srgbClr val="416B91"/>
                </a:solidFill>
                <a:latin typeface="Arial"/>
                <a:ea typeface="Arial"/>
                <a:cs typeface="Arial"/>
              </a:defRPr>
            </a:lvl3pPr>
            <a:lvl4pPr>
              <a:defRPr sz="1725" b="0">
                <a:solidFill>
                  <a:srgbClr val="416B91"/>
                </a:solidFill>
                <a:latin typeface="Arial"/>
                <a:ea typeface="Arial"/>
                <a:cs typeface="Arial"/>
              </a:defRPr>
            </a:lvl4pPr>
            <a:lvl5pPr>
              <a:defRPr sz="1725" b="0">
                <a:solidFill>
                  <a:srgbClr val="416B91"/>
                </a:solidFill>
                <a:latin typeface="Arial"/>
                <a:ea typeface="Arial"/>
                <a:cs typeface="Arial"/>
              </a:defRPr>
            </a:lvl5pPr>
            <a:lvl6pPr>
              <a:defRPr sz="1725" b="0">
                <a:solidFill>
                  <a:srgbClr val="416B91"/>
                </a:solidFill>
                <a:latin typeface="Arial"/>
                <a:ea typeface="Arial"/>
                <a:cs typeface="Arial"/>
              </a:defRPr>
            </a:lvl6pPr>
            <a:lvl7pPr>
              <a:defRPr sz="1725" b="0">
                <a:solidFill>
                  <a:srgbClr val="416B91"/>
                </a:solidFill>
                <a:latin typeface="Arial"/>
                <a:ea typeface="Arial"/>
                <a:cs typeface="Arial"/>
              </a:defRPr>
            </a:lvl7pPr>
            <a:lvl8pPr>
              <a:defRPr sz="1725" b="0">
                <a:solidFill>
                  <a:srgbClr val="416B91"/>
                </a:solidFill>
                <a:latin typeface="Arial"/>
                <a:ea typeface="Arial"/>
                <a:cs typeface="Arial"/>
              </a:defRPr>
            </a:lvl8pPr>
            <a:lvl9pPr>
              <a:defRPr sz="1725" b="0">
                <a:solidFill>
                  <a:srgbClr val="416B91"/>
                </a:solidFill>
                <a:latin typeface="Arial"/>
                <a:ea typeface="Arial"/>
                <a:cs typeface="Arial"/>
              </a:defRPr>
            </a:lvl9pPr>
          </a:lstStyle>
          <a:p xmlns:a="http://schemas.openxmlformats.org/drawingml/2006/main">
            <a:pPr>
              <a:lnSpc>
                <a:spcPct val="112000"/>
              </a:lnSpc>
              <a:buNone/>
              <a:defRPr sz="1725" b="0">
                <a:solidFill>
                  <a:srgbClr val="416B91"/>
                </a:solidFill>
                <a:latin typeface="Arial"/>
                <a:ea typeface="Arial"/>
                <a:cs typeface="Arial"/>
              </a:defRPr>
            </a:pPr>
            <a:r>
              <a:rPr sz="1725" b="0">
                <a:solidFill>
                  <a:srgbClr val="416B91"/>
                </a:solidFill>
                <a:latin typeface="Arial"/>
                <a:ea typeface="Arial"/>
                <a:cs typeface="Arial"/>
              </a:rPr>
              <a:t>Surface tension can support a needle.</a:t>
            </a:r>
          </a:p>
        </p:txBody>
      </p:sp>
    </p:spTree>
    <p:extLst>
      <p:ext uri="{BB962C8B-B14F-4D97-AF65-F5344CB8AC3E}">
        <p14:creationId xmlns:p14="http://schemas.microsoft.com/office/powerpoint/2010/main" val="865377022"/>
      </p:ext>
    </p:extLst>
  </p:cSld>
</p:sld>
</file>

<file path=ppt/slides/slide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ED6CA9C2-B26A-4CF7-BF4E-0B3C17B3F332}"/>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3109BFD1-9C39-4E42-9CA6-1215128668E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Polarity and partial charges</a:t>
            </a:r>
          </a:p>
        </p:txBody>
      </p:sp>
      <p:sp>
        <p:nvSpPr>
          <p:cNvPr id="3" name="stage-footer">
            <a:extLst xmlns:a="http://schemas.openxmlformats.org/drawingml/2006/main">
              <a:ext uri="{FF2B5EF4-FFF2-40B4-BE49-F238E27FC236}">
                <a16:creationId xmlns:a16="http://schemas.microsoft.com/office/drawing/2014/main" id="{CF58F0CB-7547-4B34-A078-4D0326980FD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CONCEPT</a:t>
            </a:r>
          </a:p>
        </p:txBody>
      </p:sp>
      <p:sp>
        <p:nvSpPr>
          <p:cNvPr id="4" name="brand">
            <a:extLst xmlns:a="http://schemas.openxmlformats.org/drawingml/2006/main">
              <a:ext uri="{FF2B5EF4-FFF2-40B4-BE49-F238E27FC236}">
                <a16:creationId xmlns:a16="http://schemas.microsoft.com/office/drawing/2014/main" id="{E4ABAFE7-E6F1-48E8-A6F2-90611EC0276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BEAF22-A40D-466E-88FC-8B849320E371}"/>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02</a:t>
            </a:r>
          </a:p>
        </p:txBody>
      </p:sp>
      <p:sp>
        <p:nvSpPr>
          <p:cNvPr id="6" name="term">
            <a:extLst xmlns:a="http://schemas.openxmlformats.org/drawingml/2006/main">
              <a:ext uri="{FF2B5EF4-FFF2-40B4-BE49-F238E27FC236}">
                <a16:creationId xmlns:a16="http://schemas.microsoft.com/office/drawing/2014/main" id="{9F3CD7D7-9F7D-4028-A838-C973D02DE26E}"/>
              </a:ext>
            </a:extLst>
          </p:cNvPr>
          <p:cNvSpPr>
            <a:spLocks xmlns:a="http://schemas.openxmlformats.org/drawingml/2006/main" noGrp="1"/>
          </p:cNvSpPr>
          <p:nvPr/>
        </p:nvSpPr>
        <p:spPr>
          <a:xfrm xmlns:a="http://schemas.openxmlformats.org/drawingml/2006/main">
            <a:off x="590550" y="1990725"/>
            <a:ext cx="571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POLAR</a:t>
            </a:r>
          </a:p>
        </p:txBody>
      </p:sp>
      <p:sp>
        <p:nvSpPr>
          <p:cNvPr id="7" name="body">
            <a:extLst xmlns:a="http://schemas.openxmlformats.org/drawingml/2006/main">
              <a:ext uri="{FF2B5EF4-FFF2-40B4-BE49-F238E27FC236}">
                <a16:creationId xmlns:a16="http://schemas.microsoft.com/office/drawing/2014/main" id="{33FCFA70-4C14-489B-8E90-2C9DA23880DE}"/>
              </a:ext>
            </a:extLst>
          </p:cNvPr>
          <p:cNvSpPr>
            <a:spLocks xmlns:a="http://schemas.openxmlformats.org/drawingml/2006/main" noGrp="1"/>
          </p:cNvSpPr>
          <p:nvPr/>
        </p:nvSpPr>
        <p:spPr>
          <a:xfrm xmlns:a="http://schemas.openxmlformats.org/drawingml/2006/main">
            <a:off x="590550" y="2428875"/>
            <a:ext cx="57150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An uneven distribution of electrical charge.</a:t>
            </a:r>
          </a:p>
        </p:txBody>
      </p:sp>
      <p:sp>
        <p:nvSpPr>
          <p:cNvPr id="8" name="term">
            <a:extLst xmlns:a="http://schemas.openxmlformats.org/drawingml/2006/main">
              <a:ext uri="{FF2B5EF4-FFF2-40B4-BE49-F238E27FC236}">
                <a16:creationId xmlns:a16="http://schemas.microsoft.com/office/drawing/2014/main" id="{91B59358-6235-4027-BCB2-7FD2EEA84048}"/>
              </a:ext>
            </a:extLst>
          </p:cNvPr>
          <p:cNvSpPr>
            <a:spLocks xmlns:a="http://schemas.openxmlformats.org/drawingml/2006/main" noGrp="1"/>
          </p:cNvSpPr>
          <p:nvPr/>
        </p:nvSpPr>
        <p:spPr>
          <a:xfrm xmlns:a="http://schemas.openxmlformats.org/drawingml/2006/main">
            <a:off x="590550" y="3028950"/>
            <a:ext cx="571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ELECTRONEGATIVITY</a:t>
            </a:r>
          </a:p>
        </p:txBody>
      </p:sp>
      <p:sp>
        <p:nvSpPr>
          <p:cNvPr id="9" name="body">
            <a:extLst xmlns:a="http://schemas.openxmlformats.org/drawingml/2006/main">
              <a:ext uri="{FF2B5EF4-FFF2-40B4-BE49-F238E27FC236}">
                <a16:creationId xmlns:a16="http://schemas.microsoft.com/office/drawing/2014/main" id="{38BB7E37-EF11-431A-90C9-BAD1FF756C20}"/>
              </a:ext>
            </a:extLst>
          </p:cNvPr>
          <p:cNvSpPr>
            <a:spLocks xmlns:a="http://schemas.openxmlformats.org/drawingml/2006/main" noGrp="1"/>
          </p:cNvSpPr>
          <p:nvPr/>
        </p:nvSpPr>
        <p:spPr>
          <a:xfrm xmlns:a="http://schemas.openxmlformats.org/drawingml/2006/main">
            <a:off x="590550" y="3467100"/>
            <a:ext cx="57150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Attraction for shared electrons. Oxygen</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attracts them more strongly than hydrogen.</a:t>
            </a:r>
          </a:p>
        </p:txBody>
      </p:sp>
      <p:sp>
        <p:nvSpPr>
          <p:cNvPr id="10" name="term">
            <a:extLst xmlns:a="http://schemas.openxmlformats.org/drawingml/2006/main">
              <a:ext uri="{FF2B5EF4-FFF2-40B4-BE49-F238E27FC236}">
                <a16:creationId xmlns:a16="http://schemas.microsoft.com/office/drawing/2014/main" id="{A5485F8C-2680-454E-88F3-B5A57C81CFEF}"/>
              </a:ext>
            </a:extLst>
          </p:cNvPr>
          <p:cNvSpPr>
            <a:spLocks xmlns:a="http://schemas.openxmlformats.org/drawingml/2006/main" noGrp="1"/>
          </p:cNvSpPr>
          <p:nvPr/>
        </p:nvSpPr>
        <p:spPr>
          <a:xfrm xmlns:a="http://schemas.openxmlformats.org/drawingml/2006/main">
            <a:off x="590550" y="4705350"/>
            <a:ext cx="571500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PARTIAL CHARGE, δ</a:t>
            </a:r>
          </a:p>
        </p:txBody>
      </p:sp>
      <p:sp>
        <p:nvSpPr>
          <p:cNvPr id="11" name="body">
            <a:extLst xmlns:a="http://schemas.openxmlformats.org/drawingml/2006/main">
              <a:ext uri="{FF2B5EF4-FFF2-40B4-BE49-F238E27FC236}">
                <a16:creationId xmlns:a16="http://schemas.microsoft.com/office/drawing/2014/main" id="{F8C36704-6F60-4FBB-8B68-4684C143432C}"/>
              </a:ext>
            </a:extLst>
          </p:cNvPr>
          <p:cNvSpPr>
            <a:spLocks xmlns:a="http://schemas.openxmlformats.org/drawingml/2006/main" noGrp="1"/>
          </p:cNvSpPr>
          <p:nvPr/>
        </p:nvSpPr>
        <p:spPr>
          <a:xfrm xmlns:a="http://schemas.openxmlformats.org/drawingml/2006/main">
            <a:off x="590550" y="5143500"/>
            <a:ext cx="571500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A small charge caused by unequal electron</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sharing. O is δ−. Each H is δ+.</a:t>
            </a:r>
          </a:p>
        </p:txBody>
      </p:sp>
      <p:pic>
        <p:nvPicPr>
          <p:cNvPr id="12" name="">
            <a:extLst xmlns:a="http://schemas.openxmlformats.org/drawingml/2006/main">
              <a:ext uri="{FF2B5EF4-FFF2-40B4-BE49-F238E27FC236}">
                <a16:creationId xmlns:a16="http://schemas.microsoft.com/office/drawing/2014/main" id="{BB3A5596-BDC5-4D8B-B920-18717E7405F2}"/>
              </a:ext>
            </a:extLst>
          </p:cNvPr>
          <p:cNvPicPr>
            <a:picLocks xmlns:a="http://schemas.openxmlformats.org/drawingml/2006/main" noChangeAspect="1"/>
          </p:cNvPicPr>
          <p:nvPr/>
        </p:nvPicPr>
        <p:blipFill>
          <a:blip xmlns:r="http://schemas.openxmlformats.org/officeDocument/2006/relationships" xmlns:a="http://schemas.openxmlformats.org/drawingml/2006/main" r:embed="R69adfcacab00454d"/>
          <a:stretch xmlns:a="http://schemas.openxmlformats.org/drawingml/2006/main"/>
        </p:blipFill>
        <p:spPr>
          <a:xfrm xmlns:a="http://schemas.openxmlformats.org/drawingml/2006/main">
            <a:off x="7096125" y="2000250"/>
            <a:ext cx="4191000" cy="3143250"/>
          </a:xfrm>
          <a:prstGeom xmlns:a="http://schemas.openxmlformats.org/drawingml/2006/main" prst="rect">
            <a:avLst/>
          </a:prstGeom>
        </p:spPr>
      </p:pic>
      <p:sp>
        <p:nvSpPr>
          <p:cNvPr id="13" name="body">
            <a:extLst xmlns:a="http://schemas.openxmlformats.org/drawingml/2006/main">
              <a:ext uri="{FF2B5EF4-FFF2-40B4-BE49-F238E27FC236}">
                <a16:creationId xmlns:a16="http://schemas.microsoft.com/office/drawing/2014/main" id="{F5AFE158-8972-457E-94BC-D8EC992DEC9C}"/>
              </a:ext>
            </a:extLst>
          </p:cNvPr>
          <p:cNvSpPr>
            <a:spLocks xmlns:a="http://schemas.openxmlformats.org/drawingml/2006/main" noGrp="1"/>
          </p:cNvSpPr>
          <p:nvPr/>
        </p:nvSpPr>
        <p:spPr>
          <a:xfrm xmlns:a="http://schemas.openxmlformats.org/drawingml/2006/main">
            <a:off x="7000875" y="5334000"/>
            <a:ext cx="4429125" cy="58445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725" b="0">
                <a:solidFill>
                  <a:srgbClr val="416B91"/>
                </a:solidFill>
                <a:latin typeface="Arial"/>
                <a:ea typeface="Arial"/>
                <a:cs typeface="Arial"/>
              </a:defRPr>
            </a:defPPr>
            <a:lvl1pPr>
              <a:buNone/>
              <a:defRPr sz="1725" b="0">
                <a:solidFill>
                  <a:srgbClr val="416B91"/>
                </a:solidFill>
                <a:latin typeface="Arial"/>
                <a:ea typeface="Arial"/>
                <a:cs typeface="Arial"/>
              </a:defRPr>
            </a:lvl1pPr>
            <a:lvl2pPr>
              <a:buNone/>
              <a:defRPr sz="1725" b="0">
                <a:solidFill>
                  <a:srgbClr val="416B91"/>
                </a:solidFill>
                <a:latin typeface="Arial"/>
                <a:ea typeface="Arial"/>
                <a:cs typeface="Arial"/>
              </a:defRPr>
            </a:lvl2pPr>
            <a:lvl3pPr>
              <a:buNone/>
              <a:defRPr sz="1725" b="0">
                <a:solidFill>
                  <a:srgbClr val="416B91"/>
                </a:solidFill>
                <a:latin typeface="Arial"/>
                <a:ea typeface="Arial"/>
                <a:cs typeface="Arial"/>
              </a:defRPr>
            </a:lvl3pPr>
            <a:lvl4pPr>
              <a:buNone/>
              <a:defRPr sz="1725" b="0">
                <a:solidFill>
                  <a:srgbClr val="416B91"/>
                </a:solidFill>
                <a:latin typeface="Arial"/>
                <a:ea typeface="Arial"/>
                <a:cs typeface="Arial"/>
              </a:defRPr>
            </a:lvl4pPr>
            <a:lvl5pPr>
              <a:buNone/>
              <a:defRPr sz="1725" b="0">
                <a:solidFill>
                  <a:srgbClr val="416B91"/>
                </a:solidFill>
                <a:latin typeface="Arial"/>
                <a:ea typeface="Arial"/>
                <a:cs typeface="Arial"/>
              </a:defRPr>
            </a:lvl5pPr>
            <a:lvl6pPr>
              <a:buNone/>
              <a:defRPr sz="1725" b="0">
                <a:solidFill>
                  <a:srgbClr val="416B91"/>
                </a:solidFill>
                <a:latin typeface="Arial"/>
                <a:ea typeface="Arial"/>
                <a:cs typeface="Arial"/>
              </a:defRPr>
            </a:lvl6pPr>
            <a:lvl7pPr>
              <a:buNone/>
              <a:defRPr sz="1725" b="0">
                <a:solidFill>
                  <a:srgbClr val="416B91"/>
                </a:solidFill>
                <a:latin typeface="Arial"/>
                <a:ea typeface="Arial"/>
                <a:cs typeface="Arial"/>
              </a:defRPr>
            </a:lvl7pPr>
            <a:lvl8pPr>
              <a:buNone/>
              <a:defRPr sz="1725" b="0">
                <a:solidFill>
                  <a:srgbClr val="416B91"/>
                </a:solidFill>
                <a:latin typeface="Arial"/>
                <a:ea typeface="Arial"/>
                <a:cs typeface="Arial"/>
              </a:defRPr>
            </a:lvl8pPr>
            <a:lvl9pPr>
              <a:buNone/>
              <a:defRPr sz="1725" b="0">
                <a:solidFill>
                  <a:srgbClr val="416B91"/>
                </a:solidFill>
                <a:latin typeface="Arial"/>
                <a:ea typeface="Arial"/>
                <a:cs typeface="Arial"/>
              </a:defRPr>
            </a:lvl9pPr>
          </a:lstStyle>
          <a:p xmlns:a="http://schemas.openxmlformats.org/drawingml/2006/main">
            <a:pPr>
              <a:lnSpc>
                <a:spcPct val="112000"/>
              </a:lnSpc>
              <a:buNone/>
              <a:defRPr sz="1725" b="0">
                <a:solidFill>
                  <a:srgbClr val="416B91"/>
                </a:solidFill>
                <a:latin typeface="Arial"/>
                <a:ea typeface="Arial"/>
                <a:cs typeface="Arial"/>
              </a:defRPr>
            </a:pPr>
            <a:r>
              <a:rPr sz="1725" b="0">
                <a:solidFill>
                  <a:srgbClr val="416B91"/>
                </a:solidFill>
                <a:latin typeface="Arial"/>
                <a:ea typeface="Arial"/>
                <a:cs typeface="Arial"/>
              </a:rPr>
              <a:t>Water has a bent shape and no overall</a:t>
            </a:r>
          </a:p>
          <a:p xmlns:a="http://schemas.openxmlformats.org/drawingml/2006/main">
            <a:pPr>
              <a:lnSpc>
                <a:spcPct val="112000"/>
              </a:lnSpc>
              <a:buNone/>
              <a:defRPr sz="1725" b="0">
                <a:solidFill>
                  <a:srgbClr val="416B91"/>
                </a:solidFill>
                <a:latin typeface="Arial"/>
                <a:ea typeface="Arial"/>
                <a:cs typeface="Arial"/>
              </a:defRPr>
            </a:pPr>
            <a:r>
              <a:rPr sz="1725" b="0">
                <a:solidFill>
                  <a:srgbClr val="416B91"/>
                </a:solidFill>
                <a:latin typeface="Arial"/>
                <a:ea typeface="Arial"/>
                <a:cs typeface="Arial"/>
              </a:rPr>
              <a:t>charge.</a:t>
            </a:r>
          </a:p>
        </p:txBody>
      </p:sp>
    </p:spTree>
    <p:extLst>
      <p:ext uri="{BB962C8B-B14F-4D97-AF65-F5344CB8AC3E}">
        <p14:creationId xmlns:p14="http://schemas.microsoft.com/office/powerpoint/2010/main" val="1708767225"/>
      </p:ext>
    </p:extLst>
  </p:cSld>
</p:sld>
</file>

<file path=ppt/slides/slide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38978E29-CE65-48B0-B9A0-D9BBF2135DD0}"/>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D959ED72-6C86-4E5B-B834-916CB8E68D24}"/>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Reading a water molecule</a:t>
            </a:r>
          </a:p>
        </p:txBody>
      </p:sp>
      <p:sp>
        <p:nvSpPr>
          <p:cNvPr id="3" name="stage-footer">
            <a:extLst xmlns:a="http://schemas.openxmlformats.org/drawingml/2006/main">
              <a:ext uri="{FF2B5EF4-FFF2-40B4-BE49-F238E27FC236}">
                <a16:creationId xmlns:a16="http://schemas.microsoft.com/office/drawing/2014/main" id="{8369B332-53B7-498E-A50F-67BFF6D1362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PRACTICE</a:t>
            </a:r>
          </a:p>
        </p:txBody>
      </p:sp>
      <p:sp>
        <p:nvSpPr>
          <p:cNvPr id="4" name="brand">
            <a:extLst xmlns:a="http://schemas.openxmlformats.org/drawingml/2006/main">
              <a:ext uri="{FF2B5EF4-FFF2-40B4-BE49-F238E27FC236}">
                <a16:creationId xmlns:a16="http://schemas.microsoft.com/office/drawing/2014/main" id="{A99C9CC3-D0E4-4B75-923D-EA3AA523D23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413D3449-BD4A-4C4E-9FC0-68B7A22025DF}"/>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03</a:t>
            </a:r>
          </a:p>
        </p:txBody>
      </p:sp>
      <p:sp>
        <p:nvSpPr>
          <p:cNvPr id="6" name="body">
            <a:extLst xmlns:a="http://schemas.openxmlformats.org/drawingml/2006/main">
              <a:ext uri="{FF2B5EF4-FFF2-40B4-BE49-F238E27FC236}">
                <a16:creationId xmlns:a16="http://schemas.microsoft.com/office/drawing/2014/main" id="{FB7BF157-51B5-41CB-9EEB-A751C224B2DB}"/>
              </a:ext>
            </a:extLst>
          </p:cNvPr>
          <p:cNvSpPr>
            <a:spLocks xmlns:a="http://schemas.openxmlformats.org/drawingml/2006/main" noGrp="1"/>
          </p:cNvSpPr>
          <p:nvPr/>
        </p:nvSpPr>
        <p:spPr>
          <a:xfrm xmlns:a="http://schemas.openxmlformats.org/drawingml/2006/main">
            <a:off x="590550" y="2047875"/>
            <a:ext cx="106680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buNone/>
              <a:defRPr sz="2550" b="1">
                <a:solidFill>
                  <a:srgbClr val="172D34"/>
                </a:solidFill>
                <a:latin typeface="Arial"/>
                <a:ea typeface="Arial"/>
                <a:cs typeface="Arial"/>
              </a:defRPr>
            </a:lvl1pPr>
            <a:lvl2pPr>
              <a:buNone/>
              <a:defRPr sz="2550" b="1">
                <a:solidFill>
                  <a:srgbClr val="172D34"/>
                </a:solidFill>
                <a:latin typeface="Arial"/>
                <a:ea typeface="Arial"/>
                <a:cs typeface="Arial"/>
              </a:defRPr>
            </a:lvl2pPr>
            <a:lvl3pPr>
              <a:buNone/>
              <a:defRPr sz="2550" b="1">
                <a:solidFill>
                  <a:srgbClr val="172D34"/>
                </a:solidFill>
                <a:latin typeface="Arial"/>
                <a:ea typeface="Arial"/>
                <a:cs typeface="Arial"/>
              </a:defRPr>
            </a:lvl3pPr>
            <a:lvl4pPr>
              <a:buNone/>
              <a:defRPr sz="2550" b="1">
                <a:solidFill>
                  <a:srgbClr val="172D34"/>
                </a:solidFill>
                <a:latin typeface="Arial"/>
                <a:ea typeface="Arial"/>
                <a:cs typeface="Arial"/>
              </a:defRPr>
            </a:lvl4pPr>
            <a:lvl5pPr>
              <a:buNone/>
              <a:defRPr sz="2550" b="1">
                <a:solidFill>
                  <a:srgbClr val="172D34"/>
                </a:solidFill>
                <a:latin typeface="Arial"/>
                <a:ea typeface="Arial"/>
                <a:cs typeface="Arial"/>
              </a:defRPr>
            </a:lvl5pPr>
            <a:lvl6pPr>
              <a:buNone/>
              <a:defRPr sz="2550" b="1">
                <a:solidFill>
                  <a:srgbClr val="172D34"/>
                </a:solidFill>
                <a:latin typeface="Arial"/>
                <a:ea typeface="Arial"/>
                <a:cs typeface="Arial"/>
              </a:defRPr>
            </a:lvl6pPr>
            <a:lvl7pPr>
              <a:buNone/>
              <a:defRPr sz="2550" b="1">
                <a:solidFill>
                  <a:srgbClr val="172D34"/>
                </a:solidFill>
                <a:latin typeface="Arial"/>
                <a:ea typeface="Arial"/>
                <a:cs typeface="Arial"/>
              </a:defRPr>
            </a:lvl7pPr>
            <a:lvl8pPr>
              <a:buNone/>
              <a:defRPr sz="2550" b="1">
                <a:solidFill>
                  <a:srgbClr val="172D34"/>
                </a:solidFill>
                <a:latin typeface="Arial"/>
                <a:ea typeface="Arial"/>
                <a:cs typeface="Arial"/>
              </a:defRPr>
            </a:lvl8pPr>
            <a:lvl9pPr>
              <a:buNone/>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A student says, “Oxygen is negative, so a water molecule must have</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a negative overall charge.”</a:t>
            </a:r>
          </a:p>
        </p:txBody>
      </p:sp>
      <p:sp>
        <p:nvSpPr>
          <p:cNvPr id="7" name="question-label">
            <a:extLst xmlns:a="http://schemas.openxmlformats.org/drawingml/2006/main">
              <a:ext uri="{FF2B5EF4-FFF2-40B4-BE49-F238E27FC236}">
                <a16:creationId xmlns:a16="http://schemas.microsoft.com/office/drawing/2014/main" id="{83849D7F-1855-4989-AB88-E7EC1ED77709}"/>
              </a:ext>
            </a:extLst>
          </p:cNvPr>
          <p:cNvSpPr>
            <a:spLocks xmlns:a="http://schemas.openxmlformats.org/drawingml/2006/main" noGrp="1"/>
          </p:cNvSpPr>
          <p:nvPr/>
        </p:nvSpPr>
        <p:spPr>
          <a:xfrm xmlns:a="http://schemas.openxmlformats.org/drawingml/2006/main">
            <a:off x="590550" y="33813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8" name="body">
            <a:extLst xmlns:a="http://schemas.openxmlformats.org/drawingml/2006/main">
              <a:ext uri="{FF2B5EF4-FFF2-40B4-BE49-F238E27FC236}">
                <a16:creationId xmlns:a16="http://schemas.microsoft.com/office/drawing/2014/main" id="{6C4D495E-6647-4597-9BA4-55ADBFA1079B}"/>
              </a:ext>
            </a:extLst>
          </p:cNvPr>
          <p:cNvSpPr>
            <a:spLocks xmlns:a="http://schemas.openxmlformats.org/drawingml/2006/main" noGrp="1"/>
          </p:cNvSpPr>
          <p:nvPr/>
        </p:nvSpPr>
        <p:spPr>
          <a:xfrm xmlns:a="http://schemas.openxmlformats.org/drawingml/2006/main">
            <a:off x="1238250" y="33813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Give the meaning of δ− and δ+ in a water molecule.</a:t>
            </a:r>
          </a:p>
        </p:txBody>
      </p:sp>
      <p:sp>
        <p:nvSpPr>
          <p:cNvPr id="9" name="question-label">
            <a:extLst xmlns:a="http://schemas.openxmlformats.org/drawingml/2006/main">
              <a:ext uri="{FF2B5EF4-FFF2-40B4-BE49-F238E27FC236}">
                <a16:creationId xmlns:a16="http://schemas.microsoft.com/office/drawing/2014/main" id="{230D507B-B4C5-44BF-89A5-C2884ED924FA}"/>
              </a:ext>
            </a:extLst>
          </p:cNvPr>
          <p:cNvSpPr>
            <a:spLocks xmlns:a="http://schemas.openxmlformats.org/drawingml/2006/main" noGrp="1"/>
          </p:cNvSpPr>
          <p:nvPr/>
        </p:nvSpPr>
        <p:spPr>
          <a:xfrm xmlns:a="http://schemas.openxmlformats.org/drawingml/2006/main">
            <a:off x="590550" y="42576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0" name="body">
            <a:extLst xmlns:a="http://schemas.openxmlformats.org/drawingml/2006/main">
              <a:ext uri="{FF2B5EF4-FFF2-40B4-BE49-F238E27FC236}">
                <a16:creationId xmlns:a16="http://schemas.microsoft.com/office/drawing/2014/main" id="{68047B7A-8AAB-4CFA-8CB2-7AD47FDBC474}"/>
              </a:ext>
            </a:extLst>
          </p:cNvPr>
          <p:cNvSpPr>
            <a:spLocks xmlns:a="http://schemas.openxmlformats.org/drawingml/2006/main" noGrp="1"/>
          </p:cNvSpPr>
          <p:nvPr/>
        </p:nvSpPr>
        <p:spPr>
          <a:xfrm xmlns:a="http://schemas.openxmlformats.org/drawingml/2006/main">
            <a:off x="1238250" y="42576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Explain why electrons are shared unequally between O and H.</a:t>
            </a:r>
          </a:p>
        </p:txBody>
      </p:sp>
      <p:sp>
        <p:nvSpPr>
          <p:cNvPr id="11" name="question-label">
            <a:extLst xmlns:a="http://schemas.openxmlformats.org/drawingml/2006/main">
              <a:ext uri="{FF2B5EF4-FFF2-40B4-BE49-F238E27FC236}">
                <a16:creationId xmlns:a16="http://schemas.microsoft.com/office/drawing/2014/main" id="{958D9952-B9A3-4F52-83A9-B87C09C09F7C}"/>
              </a:ext>
            </a:extLst>
          </p:cNvPr>
          <p:cNvSpPr>
            <a:spLocks xmlns:a="http://schemas.openxmlformats.org/drawingml/2006/main" noGrp="1"/>
          </p:cNvSpPr>
          <p:nvPr/>
        </p:nvSpPr>
        <p:spPr>
          <a:xfrm xmlns:a="http://schemas.openxmlformats.org/drawingml/2006/main">
            <a:off x="590550" y="51339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2" name="body">
            <a:extLst xmlns:a="http://schemas.openxmlformats.org/drawingml/2006/main">
              <a:ext uri="{FF2B5EF4-FFF2-40B4-BE49-F238E27FC236}">
                <a16:creationId xmlns:a16="http://schemas.microsoft.com/office/drawing/2014/main" id="{EFB9A34C-75DF-4E19-ACE0-829E37F5ACBF}"/>
              </a:ext>
            </a:extLst>
          </p:cNvPr>
          <p:cNvSpPr>
            <a:spLocks xmlns:a="http://schemas.openxmlformats.org/drawingml/2006/main" noGrp="1"/>
          </p:cNvSpPr>
          <p:nvPr/>
        </p:nvSpPr>
        <p:spPr>
          <a:xfrm xmlns:a="http://schemas.openxmlformats.org/drawingml/2006/main">
            <a:off x="1238250" y="51339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Correct the student’s claim about the whole molecule.</a:t>
            </a:r>
          </a:p>
        </p:txBody>
      </p:sp>
    </p:spTree>
    <p:extLst>
      <p:ext uri="{BB962C8B-B14F-4D97-AF65-F5344CB8AC3E}">
        <p14:creationId xmlns:p14="http://schemas.microsoft.com/office/powerpoint/2010/main" val="2016209499"/>
      </p:ext>
    </p:extLst>
  </p:cSld>
</p:sld>
</file>

<file path=ppt/slides/slide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A0E7F60-34E6-40B5-BB9E-26EE667CA72E}"/>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10AF2E78-B043-4185-88AD-4C56B5EB4E43}"/>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Polarity: key and explanation</a:t>
            </a:r>
          </a:p>
        </p:txBody>
      </p:sp>
      <p:sp>
        <p:nvSpPr>
          <p:cNvPr id="3" name="stage-footer">
            <a:extLst xmlns:a="http://schemas.openxmlformats.org/drawingml/2006/main">
              <a:ext uri="{FF2B5EF4-FFF2-40B4-BE49-F238E27FC236}">
                <a16:creationId xmlns:a16="http://schemas.microsoft.com/office/drawing/2014/main" id="{80FB4A25-54F3-4E93-B2CB-4A941B0B7B3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1   /   KEY AND EXPLANATION</a:t>
            </a:r>
          </a:p>
        </p:txBody>
      </p:sp>
      <p:sp>
        <p:nvSpPr>
          <p:cNvPr id="4" name="brand">
            <a:extLst xmlns:a="http://schemas.openxmlformats.org/drawingml/2006/main">
              <a:ext uri="{FF2B5EF4-FFF2-40B4-BE49-F238E27FC236}">
                <a16:creationId xmlns:a16="http://schemas.microsoft.com/office/drawing/2014/main" id="{79A9B555-5B39-4E9D-8DC5-253A7661AD0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C70093-7358-46F5-8E63-721BA8F58A5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04</a:t>
            </a:r>
          </a:p>
        </p:txBody>
      </p:sp>
      <p:sp>
        <p:nvSpPr>
          <p:cNvPr id="6" name="answer-label">
            <a:extLst xmlns:a="http://schemas.openxmlformats.org/drawingml/2006/main">
              <a:ext uri="{FF2B5EF4-FFF2-40B4-BE49-F238E27FC236}">
                <a16:creationId xmlns:a16="http://schemas.microsoft.com/office/drawing/2014/main" id="{486EADBF-F13E-43FE-8A86-391E4F3E833B}"/>
              </a:ext>
            </a:extLst>
          </p:cNvPr>
          <p:cNvSpPr>
            <a:spLocks xmlns:a="http://schemas.openxmlformats.org/drawingml/2006/main" noGrp="1"/>
          </p:cNvSpPr>
          <p:nvPr/>
        </p:nvSpPr>
        <p:spPr>
          <a:xfrm xmlns:a="http://schemas.openxmlformats.org/drawingml/2006/main">
            <a:off x="590550" y="20478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E3FCEE95-BB4A-48B3-9961-5B37377518C6}"/>
              </a:ext>
            </a:extLst>
          </p:cNvPr>
          <p:cNvSpPr>
            <a:spLocks xmlns:a="http://schemas.openxmlformats.org/drawingml/2006/main" noGrp="1"/>
          </p:cNvSpPr>
          <p:nvPr/>
        </p:nvSpPr>
        <p:spPr>
          <a:xfrm xmlns:a="http://schemas.openxmlformats.org/drawingml/2006/main">
            <a:off x="1238250" y="20478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δ− means partially negative. δ+ means partially positive. Oxygen has δ− and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each hydrogen has δ+.</a:t>
            </a:r>
          </a:p>
        </p:txBody>
      </p:sp>
      <p:sp>
        <p:nvSpPr>
          <p:cNvPr id="8" name="answer-label">
            <a:extLst xmlns:a="http://schemas.openxmlformats.org/drawingml/2006/main">
              <a:ext uri="{FF2B5EF4-FFF2-40B4-BE49-F238E27FC236}">
                <a16:creationId xmlns:a16="http://schemas.microsoft.com/office/drawing/2014/main" id="{D053DD28-CD34-43A2-9317-9D2CE3F1A5B7}"/>
              </a:ext>
            </a:extLst>
          </p:cNvPr>
          <p:cNvSpPr>
            <a:spLocks xmlns:a="http://schemas.openxmlformats.org/drawingml/2006/main" noGrp="1"/>
          </p:cNvSpPr>
          <p:nvPr/>
        </p:nvSpPr>
        <p:spPr>
          <a:xfrm xmlns:a="http://schemas.openxmlformats.org/drawingml/2006/main">
            <a:off x="590550" y="33528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ED02D01B-C3C3-421B-8BA5-F5C4BECAD8A1}"/>
              </a:ext>
            </a:extLst>
          </p:cNvPr>
          <p:cNvSpPr>
            <a:spLocks xmlns:a="http://schemas.openxmlformats.org/drawingml/2006/main" noGrp="1"/>
          </p:cNvSpPr>
          <p:nvPr/>
        </p:nvSpPr>
        <p:spPr>
          <a:xfrm xmlns:a="http://schemas.openxmlformats.org/drawingml/2006/main">
            <a:off x="1238250" y="335280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Oxygen is more electronegative than hydrogen. It attracts the shared electrons</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more strongly.</a:t>
            </a:r>
          </a:p>
        </p:txBody>
      </p:sp>
      <p:sp>
        <p:nvSpPr>
          <p:cNvPr id="10" name="answer-label">
            <a:extLst xmlns:a="http://schemas.openxmlformats.org/drawingml/2006/main">
              <a:ext uri="{FF2B5EF4-FFF2-40B4-BE49-F238E27FC236}">
                <a16:creationId xmlns:a16="http://schemas.microsoft.com/office/drawing/2014/main" id="{22902C57-44F5-4283-A57C-B576483F7F05}"/>
              </a:ext>
            </a:extLst>
          </p:cNvPr>
          <p:cNvSpPr>
            <a:spLocks xmlns:a="http://schemas.openxmlformats.org/drawingml/2006/main" noGrp="1"/>
          </p:cNvSpPr>
          <p:nvPr/>
        </p:nvSpPr>
        <p:spPr>
          <a:xfrm xmlns:a="http://schemas.openxmlformats.org/drawingml/2006/main">
            <a:off x="590550" y="46386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180975C3-70B3-432F-81DB-A0752EEAFCE6}"/>
              </a:ext>
            </a:extLst>
          </p:cNvPr>
          <p:cNvSpPr>
            <a:spLocks xmlns:a="http://schemas.openxmlformats.org/drawingml/2006/main" noGrp="1"/>
          </p:cNvSpPr>
          <p:nvPr/>
        </p:nvSpPr>
        <p:spPr>
          <a:xfrm xmlns:a="http://schemas.openxmlformats.org/drawingml/2006/main">
            <a:off x="1238250" y="46386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water molecule has no net charge. Its charges are unevenly distributed, but</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its total positive and negative charges balance.</a:t>
            </a:r>
          </a:p>
        </p:txBody>
      </p:sp>
    </p:spTree>
    <p:extLst>
      <p:ext uri="{BB962C8B-B14F-4D97-AF65-F5344CB8AC3E}">
        <p14:creationId xmlns:p14="http://schemas.microsoft.com/office/powerpoint/2010/main" val="351926545"/>
      </p:ext>
    </p:extLst>
  </p:cSld>
</p:sld>
</file>

<file path=ppt/slides/slide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316CB671-FFCE-43F3-AE39-B68D12B1A3F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0F262759-5E4E-43E4-AAAB-EB896C3FE83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Covalent bonds and hydrogen bonds</a:t>
            </a:r>
          </a:p>
        </p:txBody>
      </p:sp>
      <p:sp>
        <p:nvSpPr>
          <p:cNvPr id="3" name="stage-footer">
            <a:extLst xmlns:a="http://schemas.openxmlformats.org/drawingml/2006/main">
              <a:ext uri="{FF2B5EF4-FFF2-40B4-BE49-F238E27FC236}">
                <a16:creationId xmlns:a16="http://schemas.microsoft.com/office/drawing/2014/main" id="{F334E79F-9795-42F9-8831-41CEFBA7C29E}"/>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CONCEPT</a:t>
            </a:r>
          </a:p>
        </p:txBody>
      </p:sp>
      <p:sp>
        <p:nvSpPr>
          <p:cNvPr id="4" name="brand">
            <a:extLst xmlns:a="http://schemas.openxmlformats.org/drawingml/2006/main">
              <a:ext uri="{FF2B5EF4-FFF2-40B4-BE49-F238E27FC236}">
                <a16:creationId xmlns:a16="http://schemas.microsoft.com/office/drawing/2014/main" id="{3FE0B9BB-94E5-4208-855A-874D426E97DE}"/>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0BCB97E-0EA3-45BC-92FF-8DBE82CF3C5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05</a:t>
            </a:r>
          </a:p>
        </p:txBody>
      </p:sp>
      <p:sp>
        <p:nvSpPr>
          <p:cNvPr id="15" name="term">
            <a:extLst xmlns:a="http://schemas.openxmlformats.org/drawingml/2006/main">
              <a:ext uri="{FF2B5EF4-FFF2-40B4-BE49-F238E27FC236}">
                <a16:creationId xmlns:a16="http://schemas.microsoft.com/office/drawing/2014/main" id="{DFA9B7D7-C7C2-455B-823D-DF5C678897A3}"/>
              </a:ext>
            </a:extLst>
          </p:cNvPr>
          <p:cNvSpPr>
            <a:spLocks xmlns:a="http://schemas.openxmlformats.org/drawingml/2006/main" noGrp="1"/>
          </p:cNvSpPr>
          <p:nvPr/>
        </p:nvSpPr>
        <p:spPr>
          <a:xfrm xmlns:a="http://schemas.openxmlformats.org/drawingml/2006/main">
            <a:off x="590550" y="20097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POLAR COVALENT BOND</a:t>
            </a:r>
          </a:p>
        </p:txBody>
      </p:sp>
      <p:sp>
        <p:nvSpPr>
          <p:cNvPr id="16" name="body">
            <a:extLst xmlns:a="http://schemas.openxmlformats.org/drawingml/2006/main">
              <a:ext uri="{FF2B5EF4-FFF2-40B4-BE49-F238E27FC236}">
                <a16:creationId xmlns:a16="http://schemas.microsoft.com/office/drawing/2014/main" id="{29B8A2BC-DAA6-43AC-8653-F419277818DD}"/>
              </a:ext>
            </a:extLst>
          </p:cNvPr>
          <p:cNvSpPr>
            <a:spLocks xmlns:a="http://schemas.openxmlformats.org/drawingml/2006/main" noGrp="1"/>
          </p:cNvSpPr>
          <p:nvPr/>
        </p:nvSpPr>
        <p:spPr>
          <a:xfrm xmlns:a="http://schemas.openxmlformats.org/drawingml/2006/main">
            <a:off x="590550" y="24479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bond with unequal sharing of electrons. The</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O–H bonds within H₂O are polar covalent.</a:t>
            </a:r>
          </a:p>
        </p:txBody>
      </p:sp>
      <p:sp>
        <p:nvSpPr>
          <p:cNvPr id="17" name="term">
            <a:extLst xmlns:a="http://schemas.openxmlformats.org/drawingml/2006/main">
              <a:ext uri="{FF2B5EF4-FFF2-40B4-BE49-F238E27FC236}">
                <a16:creationId xmlns:a16="http://schemas.microsoft.com/office/drawing/2014/main" id="{4CF0F1EF-C23F-492B-A6AF-C3C9A0B147B2}"/>
              </a:ext>
            </a:extLst>
          </p:cNvPr>
          <p:cNvSpPr>
            <a:spLocks xmlns:a="http://schemas.openxmlformats.org/drawingml/2006/main" noGrp="1"/>
          </p:cNvSpPr>
          <p:nvPr/>
        </p:nvSpPr>
        <p:spPr>
          <a:xfrm xmlns:a="http://schemas.openxmlformats.org/drawingml/2006/main">
            <a:off x="590550" y="35718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HYDROGEN BOND</a:t>
            </a:r>
          </a:p>
        </p:txBody>
      </p:sp>
      <p:sp>
        <p:nvSpPr>
          <p:cNvPr id="18" name="body">
            <a:extLst xmlns:a="http://schemas.openxmlformats.org/drawingml/2006/main">
              <a:ext uri="{FF2B5EF4-FFF2-40B4-BE49-F238E27FC236}">
                <a16:creationId xmlns:a16="http://schemas.microsoft.com/office/drawing/2014/main" id="{A21DCD0C-33D1-42C3-A136-FAF1B3051D27}"/>
              </a:ext>
            </a:extLst>
          </p:cNvPr>
          <p:cNvSpPr>
            <a:spLocks xmlns:a="http://schemas.openxmlformats.org/drawingml/2006/main" noGrp="1"/>
          </p:cNvSpPr>
          <p:nvPr/>
        </p:nvSpPr>
        <p:spPr>
          <a:xfrm xmlns:a="http://schemas.openxmlformats.org/drawingml/2006/main">
            <a:off x="590550" y="40100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weak attraction involving a δ+ H bonded to O or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 and a nearby electronegative atom.</a:t>
            </a:r>
          </a:p>
        </p:txBody>
      </p:sp>
      <p:pic>
        <p:nvPicPr>
          <p:cNvPr id="19" name="">
            <a:extLst xmlns:a="http://schemas.openxmlformats.org/drawingml/2006/main">
              <a:ext uri="{FF2B5EF4-FFF2-40B4-BE49-F238E27FC236}">
                <a16:creationId xmlns:a16="http://schemas.microsoft.com/office/drawing/2014/main" id="{F5E3CC39-DFEC-4EBD-B993-0EF49AD13A92}"/>
              </a:ext>
            </a:extLst>
          </p:cNvPr>
          <p:cNvPicPr>
            <a:picLocks xmlns:a="http://schemas.openxmlformats.org/drawingml/2006/main" noChangeAspect="1"/>
          </p:cNvPicPr>
          <p:nvPr/>
        </p:nvPicPr>
        <p:blipFill>
          <a:blip xmlns:r="http://schemas.openxmlformats.org/officeDocument/2006/relationships" xmlns:a="http://schemas.openxmlformats.org/drawingml/2006/main" r:embed="R7075e9bc8c1b417f"/>
          <a:stretch xmlns:a="http://schemas.openxmlformats.org/drawingml/2006/main"/>
        </p:blipFill>
        <p:spPr>
          <a:xfrm xmlns:a="http://schemas.openxmlformats.org/drawingml/2006/main">
            <a:off x="7524750" y="2251997"/>
            <a:ext cx="4000500" cy="1963481"/>
          </a:xfrm>
          <a:prstGeom xmlns:a="http://schemas.openxmlformats.org/drawingml/2006/main" prst="rect">
            <a:avLst/>
          </a:prstGeom>
        </p:spPr>
      </p:pic>
      <p:sp>
        <p:nvSpPr>
          <p:cNvPr id="20" name="body">
            <a:extLst xmlns:a="http://schemas.openxmlformats.org/drawingml/2006/main">
              <a:ext uri="{FF2B5EF4-FFF2-40B4-BE49-F238E27FC236}">
                <a16:creationId xmlns:a16="http://schemas.microsoft.com/office/drawing/2014/main" id="{122D8845-7BD0-46B5-9C89-6A61529A6BDE}"/>
              </a:ext>
            </a:extLst>
          </p:cNvPr>
          <p:cNvSpPr>
            <a:spLocks xmlns:a="http://schemas.openxmlformats.org/drawingml/2006/main" noGrp="1"/>
          </p:cNvSpPr>
          <p:nvPr/>
        </p:nvSpPr>
        <p:spPr>
          <a:xfrm xmlns:a="http://schemas.openxmlformats.org/drawingml/2006/main">
            <a:off x="7524750" y="4476750"/>
            <a:ext cx="40005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416B91"/>
                </a:solidFill>
                <a:latin typeface="Arial"/>
                <a:ea typeface="Arial"/>
                <a:cs typeface="Arial"/>
              </a:defRPr>
            </a:defPPr>
            <a:lvl1pPr>
              <a:defRPr sz="1875" b="0">
                <a:solidFill>
                  <a:srgbClr val="416B91"/>
                </a:solidFill>
                <a:latin typeface="Arial"/>
                <a:ea typeface="Arial"/>
                <a:cs typeface="Arial"/>
              </a:defRPr>
            </a:lvl1pPr>
            <a:lvl2pPr>
              <a:defRPr sz="1875" b="0">
                <a:solidFill>
                  <a:srgbClr val="416B91"/>
                </a:solidFill>
                <a:latin typeface="Arial"/>
                <a:ea typeface="Arial"/>
                <a:cs typeface="Arial"/>
              </a:defRPr>
            </a:lvl2pPr>
            <a:lvl3pPr>
              <a:defRPr sz="1875" b="0">
                <a:solidFill>
                  <a:srgbClr val="416B91"/>
                </a:solidFill>
                <a:latin typeface="Arial"/>
                <a:ea typeface="Arial"/>
                <a:cs typeface="Arial"/>
              </a:defRPr>
            </a:lvl3pPr>
            <a:lvl4pPr>
              <a:defRPr sz="1875" b="0">
                <a:solidFill>
                  <a:srgbClr val="416B91"/>
                </a:solidFill>
                <a:latin typeface="Arial"/>
                <a:ea typeface="Arial"/>
                <a:cs typeface="Arial"/>
              </a:defRPr>
            </a:lvl4pPr>
            <a:lvl5pPr>
              <a:defRPr sz="1875" b="0">
                <a:solidFill>
                  <a:srgbClr val="416B91"/>
                </a:solidFill>
                <a:latin typeface="Arial"/>
                <a:ea typeface="Arial"/>
                <a:cs typeface="Arial"/>
              </a:defRPr>
            </a:lvl5pPr>
            <a:lvl6pPr>
              <a:defRPr sz="1875" b="0">
                <a:solidFill>
                  <a:srgbClr val="416B91"/>
                </a:solidFill>
                <a:latin typeface="Arial"/>
                <a:ea typeface="Arial"/>
                <a:cs typeface="Arial"/>
              </a:defRPr>
            </a:lvl6pPr>
            <a:lvl7pPr>
              <a:defRPr sz="1875" b="0">
                <a:solidFill>
                  <a:srgbClr val="416B91"/>
                </a:solidFill>
                <a:latin typeface="Arial"/>
                <a:ea typeface="Arial"/>
                <a:cs typeface="Arial"/>
              </a:defRPr>
            </a:lvl7pPr>
            <a:lvl8pPr>
              <a:defRPr sz="1875" b="0">
                <a:solidFill>
                  <a:srgbClr val="416B91"/>
                </a:solidFill>
                <a:latin typeface="Arial"/>
                <a:ea typeface="Arial"/>
                <a:cs typeface="Arial"/>
              </a:defRPr>
            </a:lvl8pPr>
            <a:lvl9pPr>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Solid lines: covalent bonds.</a:t>
            </a:r>
          </a:p>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Dashes: hydrogen bonds.</a:t>
            </a:r>
          </a:p>
        </p:txBody>
      </p:sp>
      <p:sp>
        <p:nvSpPr>
          <p:cNvPr id="21" name="body">
            <a:extLst xmlns:a="http://schemas.openxmlformats.org/drawingml/2006/main">
              <a:ext uri="{FF2B5EF4-FFF2-40B4-BE49-F238E27FC236}">
                <a16:creationId xmlns:a16="http://schemas.microsoft.com/office/drawing/2014/main" id="{C7C0CB33-8AD1-433A-9062-5EEE12E390B3}"/>
              </a:ext>
            </a:extLst>
          </p:cNvPr>
          <p:cNvSpPr>
            <a:spLocks xmlns:a="http://schemas.openxmlformats.org/drawingml/2006/main" noGrp="1"/>
          </p:cNvSpPr>
          <p:nvPr/>
        </p:nvSpPr>
        <p:spPr>
          <a:xfrm xmlns:a="http://schemas.openxmlformats.org/drawingml/2006/main">
            <a:off x="590550" y="5381625"/>
            <a:ext cx="10763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172D34"/>
                </a:solidFill>
                <a:latin typeface="Arial"/>
                <a:ea typeface="Arial"/>
                <a:cs typeface="Arial"/>
              </a:defRPr>
            </a:defPPr>
            <a:lvl1pPr>
              <a:defRPr sz="1875" b="0">
                <a:solidFill>
                  <a:srgbClr val="172D34"/>
                </a:solidFill>
                <a:latin typeface="Arial"/>
                <a:ea typeface="Arial"/>
                <a:cs typeface="Arial"/>
              </a:defRPr>
            </a:lvl1pPr>
            <a:lvl2pPr>
              <a:defRPr sz="1875" b="0">
                <a:solidFill>
                  <a:srgbClr val="172D34"/>
                </a:solidFill>
                <a:latin typeface="Arial"/>
                <a:ea typeface="Arial"/>
                <a:cs typeface="Arial"/>
              </a:defRPr>
            </a:lvl2pPr>
            <a:lvl3pPr>
              <a:defRPr sz="1875" b="0">
                <a:solidFill>
                  <a:srgbClr val="172D34"/>
                </a:solidFill>
                <a:latin typeface="Arial"/>
                <a:ea typeface="Arial"/>
                <a:cs typeface="Arial"/>
              </a:defRPr>
            </a:lvl3pPr>
            <a:lvl4pPr>
              <a:defRPr sz="1875" b="0">
                <a:solidFill>
                  <a:srgbClr val="172D34"/>
                </a:solidFill>
                <a:latin typeface="Arial"/>
                <a:ea typeface="Arial"/>
                <a:cs typeface="Arial"/>
              </a:defRPr>
            </a:lvl4pPr>
            <a:lvl5pPr>
              <a:defRPr sz="1875" b="0">
                <a:solidFill>
                  <a:srgbClr val="172D34"/>
                </a:solidFill>
                <a:latin typeface="Arial"/>
                <a:ea typeface="Arial"/>
                <a:cs typeface="Arial"/>
              </a:defRPr>
            </a:lvl5pPr>
            <a:lvl6pPr>
              <a:defRPr sz="1875" b="0">
                <a:solidFill>
                  <a:srgbClr val="172D34"/>
                </a:solidFill>
                <a:latin typeface="Arial"/>
                <a:ea typeface="Arial"/>
                <a:cs typeface="Arial"/>
              </a:defRPr>
            </a:lvl6pPr>
            <a:lvl7pPr>
              <a:defRPr sz="1875" b="0">
                <a:solidFill>
                  <a:srgbClr val="172D34"/>
                </a:solidFill>
                <a:latin typeface="Arial"/>
                <a:ea typeface="Arial"/>
                <a:cs typeface="Arial"/>
              </a:defRPr>
            </a:lvl7pPr>
            <a:lvl8pPr>
              <a:defRPr sz="1875" b="0">
                <a:solidFill>
                  <a:srgbClr val="172D34"/>
                </a:solidFill>
                <a:latin typeface="Arial"/>
                <a:ea typeface="Arial"/>
                <a:cs typeface="Arial"/>
              </a:defRPr>
            </a:lvl8pPr>
            <a:lvl9pPr>
              <a:defRPr sz="1875" b="0">
                <a:solidFill>
                  <a:srgbClr val="172D34"/>
                </a:solidFill>
                <a:latin typeface="Arial"/>
                <a:ea typeface="Arial"/>
                <a:cs typeface="Arial"/>
              </a:defRPr>
            </a:lvl9pPr>
          </a:lstStyle>
          <a:p xmlns:a="http://schemas.openxmlformats.org/drawingml/2006/main">
            <a:pPr>
              <a:lnSpc>
                <a:spcPct val="112000"/>
              </a:lnSpc>
              <a:buNone/>
              <a:defRPr sz="1875" b="0">
                <a:solidFill>
                  <a:srgbClr val="172D34"/>
                </a:solidFill>
                <a:latin typeface="Arial"/>
                <a:ea typeface="Arial"/>
                <a:cs typeface="Arial"/>
              </a:defRPr>
            </a:pPr>
            <a:r>
              <a:rPr sz="1875" b="0">
                <a:solidFill>
                  <a:srgbClr val="172D34"/>
                </a:solidFill>
                <a:latin typeface="Arial"/>
                <a:ea typeface="Arial"/>
                <a:cs typeface="Arial"/>
              </a:rPr>
              <a:t>Between molecules: hydrogen bonds help connect the two DNA strands.</a:t>
            </a:r>
          </a:p>
          <a:p xmlns:a="http://schemas.openxmlformats.org/drawingml/2006/main">
            <a:pPr>
              <a:lnSpc>
                <a:spcPct val="112000"/>
              </a:lnSpc>
              <a:buNone/>
              <a:defRPr sz="1875" b="0">
                <a:solidFill>
                  <a:srgbClr val="172D34"/>
                </a:solidFill>
                <a:latin typeface="Arial"/>
                <a:ea typeface="Arial"/>
                <a:cs typeface="Arial"/>
              </a:defRPr>
            </a:pPr>
            <a:r>
              <a:rPr sz="1875" b="0">
                <a:solidFill>
                  <a:srgbClr val="172D34"/>
                </a:solidFill>
                <a:latin typeface="Arial"/>
                <a:ea typeface="Arial"/>
                <a:cs typeface="Arial"/>
              </a:rPr>
              <a:t>Within one molecule: hydrogen bonds help stabilize a folded protein.</a:t>
            </a:r>
          </a:p>
        </p:txBody>
      </p:sp>
    </p:spTree>
    <p:extLst>
      <p:ext uri="{BB962C8B-B14F-4D97-AF65-F5344CB8AC3E}">
        <p14:creationId xmlns:p14="http://schemas.microsoft.com/office/powerpoint/2010/main" val="1488548968"/>
      </p:ext>
    </p:extLst>
  </p:cSld>
</p:sld>
</file>

<file path=ppt/slides/slide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4CF41EC0-9525-4C44-AEF0-421781067DD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13425C39-4CE9-4124-A1A3-5993CE54EBA2}"/>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Identifying the bond</a:t>
            </a:r>
          </a:p>
        </p:txBody>
      </p:sp>
      <p:sp>
        <p:nvSpPr>
          <p:cNvPr id="3" name="stage-footer">
            <a:extLst xmlns:a="http://schemas.openxmlformats.org/drawingml/2006/main">
              <a:ext uri="{FF2B5EF4-FFF2-40B4-BE49-F238E27FC236}">
                <a16:creationId xmlns:a16="http://schemas.microsoft.com/office/drawing/2014/main" id="{86B11B7D-4BD4-41F2-A29E-F54ABE337DA0}"/>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PRACTICE</a:t>
            </a:r>
          </a:p>
        </p:txBody>
      </p:sp>
      <p:sp>
        <p:nvSpPr>
          <p:cNvPr id="4" name="brand">
            <a:extLst xmlns:a="http://schemas.openxmlformats.org/drawingml/2006/main">
              <a:ext uri="{FF2B5EF4-FFF2-40B4-BE49-F238E27FC236}">
                <a16:creationId xmlns:a16="http://schemas.microsoft.com/office/drawing/2014/main" id="{601B87B6-9E9E-480D-A0C7-63F04CB3A96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5C70C65-B6E3-489C-9FA6-D936ABD1246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06</a:t>
            </a:r>
          </a:p>
        </p:txBody>
      </p:sp>
      <p:sp>
        <p:nvSpPr>
          <p:cNvPr id="6" name="question-label">
            <a:extLst xmlns:a="http://schemas.openxmlformats.org/drawingml/2006/main">
              <a:ext uri="{FF2B5EF4-FFF2-40B4-BE49-F238E27FC236}">
                <a16:creationId xmlns:a16="http://schemas.microsoft.com/office/drawing/2014/main" id="{22F2151C-E7D0-4F17-973C-7A69626ABA86}"/>
              </a:ext>
            </a:extLst>
          </p:cNvPr>
          <p:cNvSpPr>
            <a:spLocks xmlns:a="http://schemas.openxmlformats.org/drawingml/2006/main" noGrp="1"/>
          </p:cNvSpPr>
          <p:nvPr/>
        </p:nvSpPr>
        <p:spPr>
          <a:xfrm xmlns:a="http://schemas.openxmlformats.org/drawingml/2006/main">
            <a:off x="590550" y="20574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B689C2D5-229A-4F2D-BF6C-1E621BBCD8EF}"/>
              </a:ext>
            </a:extLst>
          </p:cNvPr>
          <p:cNvSpPr>
            <a:spLocks xmlns:a="http://schemas.openxmlformats.org/drawingml/2006/main" noGrp="1"/>
          </p:cNvSpPr>
          <p:nvPr/>
        </p:nvSpPr>
        <p:spPr>
          <a:xfrm xmlns:a="http://schemas.openxmlformats.org/drawingml/2006/main">
            <a:off x="1238250" y="20574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bond between O and H within one water molecule.</a:t>
            </a:r>
          </a:p>
        </p:txBody>
      </p:sp>
      <p:sp>
        <p:nvSpPr>
          <p:cNvPr id="8" name="question-label">
            <a:extLst xmlns:a="http://schemas.openxmlformats.org/drawingml/2006/main">
              <a:ext uri="{FF2B5EF4-FFF2-40B4-BE49-F238E27FC236}">
                <a16:creationId xmlns:a16="http://schemas.microsoft.com/office/drawing/2014/main" id="{282AA0F7-4F7B-4514-B799-D8C604D9DCBC}"/>
              </a:ext>
            </a:extLst>
          </p:cNvPr>
          <p:cNvSpPr>
            <a:spLocks xmlns:a="http://schemas.openxmlformats.org/drawingml/2006/main" noGrp="1"/>
          </p:cNvSpPr>
          <p:nvPr/>
        </p:nvSpPr>
        <p:spPr>
          <a:xfrm xmlns:a="http://schemas.openxmlformats.org/drawingml/2006/main">
            <a:off x="590550" y="31146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153A8B5C-96C8-449C-BB93-F1316A8C60F5}"/>
              </a:ext>
            </a:extLst>
          </p:cNvPr>
          <p:cNvSpPr>
            <a:spLocks xmlns:a="http://schemas.openxmlformats.org/drawingml/2006/main" noGrp="1"/>
          </p:cNvSpPr>
          <p:nvPr/>
        </p:nvSpPr>
        <p:spPr>
          <a:xfrm xmlns:a="http://schemas.openxmlformats.org/drawingml/2006/main">
            <a:off x="1238250" y="3114675"/>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attraction between the δ+ H of one water molecule and the δ− O</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of another.</a:t>
            </a:r>
          </a:p>
        </p:txBody>
      </p:sp>
      <p:sp>
        <p:nvSpPr>
          <p:cNvPr id="10" name="question-label">
            <a:extLst xmlns:a="http://schemas.openxmlformats.org/drawingml/2006/main">
              <a:ext uri="{FF2B5EF4-FFF2-40B4-BE49-F238E27FC236}">
                <a16:creationId xmlns:a16="http://schemas.microsoft.com/office/drawing/2014/main" id="{A4701D6C-7E9B-42F0-BE64-E79F3282E61E}"/>
              </a:ext>
            </a:extLst>
          </p:cNvPr>
          <p:cNvSpPr>
            <a:spLocks xmlns:a="http://schemas.openxmlformats.org/drawingml/2006/main" noGrp="1"/>
          </p:cNvSpPr>
          <p:nvPr/>
        </p:nvSpPr>
        <p:spPr>
          <a:xfrm xmlns:a="http://schemas.openxmlformats.org/drawingml/2006/main">
            <a:off x="590550" y="44481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23A77A30-B58E-45E5-AC8C-3D9CBBB56052}"/>
              </a:ext>
            </a:extLst>
          </p:cNvPr>
          <p:cNvSpPr>
            <a:spLocks xmlns:a="http://schemas.openxmlformats.org/drawingml/2006/main" noGrp="1"/>
          </p:cNvSpPr>
          <p:nvPr/>
        </p:nvSpPr>
        <p:spPr>
          <a:xfrm xmlns:a="http://schemas.openxmlformats.org/drawingml/2006/main">
            <a:off x="1238250" y="4448175"/>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Water evaporates. Which type of bond is disrupted? Do the escaping</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particles remain H₂O?</a:t>
            </a:r>
          </a:p>
        </p:txBody>
      </p:sp>
    </p:spTree>
    <p:extLst>
      <p:ext uri="{BB962C8B-B14F-4D97-AF65-F5344CB8AC3E}">
        <p14:creationId xmlns:p14="http://schemas.microsoft.com/office/powerpoint/2010/main" val="923520502"/>
      </p:ext>
    </p:extLst>
  </p:cSld>
</p:sld>
</file>

<file path=ppt/slides/slide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F38D157D-DE1C-45D3-8809-38E253A39CA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1CA44416-703C-4D75-BB4C-D99BE43AF90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Bond types: key and explanation</a:t>
            </a:r>
          </a:p>
        </p:txBody>
      </p:sp>
      <p:sp>
        <p:nvSpPr>
          <p:cNvPr id="3" name="stage-footer">
            <a:extLst xmlns:a="http://schemas.openxmlformats.org/drawingml/2006/main">
              <a:ext uri="{FF2B5EF4-FFF2-40B4-BE49-F238E27FC236}">
                <a16:creationId xmlns:a16="http://schemas.microsoft.com/office/drawing/2014/main" id="{BE22BC02-BC72-40F9-9328-DF94B60E6FD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2   /   KEY AND EXPLANATION</a:t>
            </a:r>
          </a:p>
        </p:txBody>
      </p:sp>
      <p:sp>
        <p:nvSpPr>
          <p:cNvPr id="4" name="brand">
            <a:extLst xmlns:a="http://schemas.openxmlformats.org/drawingml/2006/main">
              <a:ext uri="{FF2B5EF4-FFF2-40B4-BE49-F238E27FC236}">
                <a16:creationId xmlns:a16="http://schemas.microsoft.com/office/drawing/2014/main" id="{B65CD919-471E-401C-B554-9D9DB762828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5A89BA1-B7F4-4D36-832F-96478D4B59E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07</a:t>
            </a:r>
          </a:p>
        </p:txBody>
      </p:sp>
      <p:sp>
        <p:nvSpPr>
          <p:cNvPr id="6" name="answer-label">
            <a:extLst xmlns:a="http://schemas.openxmlformats.org/drawingml/2006/main">
              <a:ext uri="{FF2B5EF4-FFF2-40B4-BE49-F238E27FC236}">
                <a16:creationId xmlns:a16="http://schemas.microsoft.com/office/drawing/2014/main" id="{BE1457D2-5E7E-42FB-BE26-1E1A0CA3B8DD}"/>
              </a:ext>
            </a:extLst>
          </p:cNvPr>
          <p:cNvSpPr>
            <a:spLocks xmlns:a="http://schemas.openxmlformats.org/drawingml/2006/main" noGrp="1"/>
          </p:cNvSpPr>
          <p:nvPr/>
        </p:nvSpPr>
        <p:spPr>
          <a:xfrm xmlns:a="http://schemas.openxmlformats.org/drawingml/2006/main">
            <a:off x="590550" y="20574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1DD9D353-D116-4536-BF0B-3B6534FBD8D3}"/>
              </a:ext>
            </a:extLst>
          </p:cNvPr>
          <p:cNvSpPr>
            <a:spLocks xmlns:a="http://schemas.openxmlformats.org/drawingml/2006/main" noGrp="1"/>
          </p:cNvSpPr>
          <p:nvPr/>
        </p:nvSpPr>
        <p:spPr>
          <a:xfrm xmlns:a="http://schemas.openxmlformats.org/drawingml/2006/main">
            <a:off x="1238250" y="20574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Polar covalent bond. O and H share electrons unequally.</a:t>
            </a:r>
          </a:p>
        </p:txBody>
      </p:sp>
      <p:sp>
        <p:nvSpPr>
          <p:cNvPr id="8" name="answer-label">
            <a:extLst xmlns:a="http://schemas.openxmlformats.org/drawingml/2006/main">
              <a:ext uri="{FF2B5EF4-FFF2-40B4-BE49-F238E27FC236}">
                <a16:creationId xmlns:a16="http://schemas.microsoft.com/office/drawing/2014/main" id="{203DE354-820D-4C19-86B6-CD5DC742DC44}"/>
              </a:ext>
            </a:extLst>
          </p:cNvPr>
          <p:cNvSpPr>
            <a:spLocks xmlns:a="http://schemas.openxmlformats.org/drawingml/2006/main" noGrp="1"/>
          </p:cNvSpPr>
          <p:nvPr/>
        </p:nvSpPr>
        <p:spPr>
          <a:xfrm xmlns:a="http://schemas.openxmlformats.org/drawingml/2006/main">
            <a:off x="590550" y="32480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9BC3D2F2-6D5E-4F5D-B873-9EF9033E60BB}"/>
              </a:ext>
            </a:extLst>
          </p:cNvPr>
          <p:cNvSpPr>
            <a:spLocks xmlns:a="http://schemas.openxmlformats.org/drawingml/2006/main" noGrp="1"/>
          </p:cNvSpPr>
          <p:nvPr/>
        </p:nvSpPr>
        <p:spPr>
          <a:xfrm xmlns:a="http://schemas.openxmlformats.org/drawingml/2006/main">
            <a:off x="1238250" y="3248025"/>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Hydrogen bond. Opposite partial charges attract across two water molecules.</a:t>
            </a:r>
          </a:p>
        </p:txBody>
      </p:sp>
      <p:sp>
        <p:nvSpPr>
          <p:cNvPr id="10" name="answer-label">
            <a:extLst xmlns:a="http://schemas.openxmlformats.org/drawingml/2006/main">
              <a:ext uri="{FF2B5EF4-FFF2-40B4-BE49-F238E27FC236}">
                <a16:creationId xmlns:a16="http://schemas.microsoft.com/office/drawing/2014/main" id="{62042208-6EB4-4BBD-B9CD-5FA219092C53}"/>
              </a:ext>
            </a:extLst>
          </p:cNvPr>
          <p:cNvSpPr>
            <a:spLocks xmlns:a="http://schemas.openxmlformats.org/drawingml/2006/main" noGrp="1"/>
          </p:cNvSpPr>
          <p:nvPr/>
        </p:nvSpPr>
        <p:spPr>
          <a:xfrm xmlns:a="http://schemas.openxmlformats.org/drawingml/2006/main">
            <a:off x="590550" y="44672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8039E259-D9AC-4EE7-8030-324068D36FA0}"/>
              </a:ext>
            </a:extLst>
          </p:cNvPr>
          <p:cNvSpPr>
            <a:spLocks xmlns:a="http://schemas.openxmlformats.org/drawingml/2006/main" noGrp="1"/>
          </p:cNvSpPr>
          <p:nvPr/>
        </p:nvSpPr>
        <p:spPr>
          <a:xfrm xmlns:a="http://schemas.openxmlformats.org/drawingml/2006/main">
            <a:off x="1238250" y="446722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Hydrogen bonds between molecules are disrupted. The O–H covalent bonds</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remain, so the vapor still contains H₂O molecules.</a:t>
            </a:r>
          </a:p>
        </p:txBody>
      </p:sp>
    </p:spTree>
    <p:extLst>
      <p:ext uri="{BB962C8B-B14F-4D97-AF65-F5344CB8AC3E}">
        <p14:creationId xmlns:p14="http://schemas.microsoft.com/office/powerpoint/2010/main" val="889721525"/>
      </p:ext>
    </p:extLst>
  </p:cSld>
</p:sld>
</file>

<file path=ppt/slides/slide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ADC9FE3-0F5D-4620-9F25-FB9C448D34D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C6D2D93A-A8DA-42CD-B671-DE4D5309680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Cohesion and adhesion</a:t>
            </a:r>
          </a:p>
        </p:txBody>
      </p:sp>
      <p:sp>
        <p:nvSpPr>
          <p:cNvPr id="3" name="stage-footer">
            <a:extLst xmlns:a="http://schemas.openxmlformats.org/drawingml/2006/main">
              <a:ext uri="{FF2B5EF4-FFF2-40B4-BE49-F238E27FC236}">
                <a16:creationId xmlns:a16="http://schemas.microsoft.com/office/drawing/2014/main" id="{4C3A9583-AE64-4143-9F55-4487C45C08FC}"/>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CONCEPT</a:t>
            </a:r>
          </a:p>
        </p:txBody>
      </p:sp>
      <p:sp>
        <p:nvSpPr>
          <p:cNvPr id="4" name="brand">
            <a:extLst xmlns:a="http://schemas.openxmlformats.org/drawingml/2006/main">
              <a:ext uri="{FF2B5EF4-FFF2-40B4-BE49-F238E27FC236}">
                <a16:creationId xmlns:a16="http://schemas.microsoft.com/office/drawing/2014/main" id="{D69713FA-FF51-46BE-B56D-1369E9E5AE3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68C28B-8B66-4371-A780-4E3BB02A409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08</a:t>
            </a:r>
          </a:p>
        </p:txBody>
      </p:sp>
      <p:sp>
        <p:nvSpPr>
          <p:cNvPr id="6" name="term">
            <a:extLst xmlns:a="http://schemas.openxmlformats.org/drawingml/2006/main">
              <a:ext uri="{FF2B5EF4-FFF2-40B4-BE49-F238E27FC236}">
                <a16:creationId xmlns:a16="http://schemas.microsoft.com/office/drawing/2014/main" id="{4195849E-D3FA-4DBF-9996-283E5EA4DF11}"/>
              </a:ext>
            </a:extLst>
          </p:cNvPr>
          <p:cNvSpPr>
            <a:spLocks xmlns:a="http://schemas.openxmlformats.org/drawingml/2006/main" noGrp="1"/>
          </p:cNvSpPr>
          <p:nvPr/>
        </p:nvSpPr>
        <p:spPr>
          <a:xfrm xmlns:a="http://schemas.openxmlformats.org/drawingml/2006/main">
            <a:off x="590550" y="2066925"/>
            <a:ext cx="6334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COHESION</a:t>
            </a:r>
          </a:p>
        </p:txBody>
      </p:sp>
      <p:sp>
        <p:nvSpPr>
          <p:cNvPr id="7" name="body">
            <a:extLst xmlns:a="http://schemas.openxmlformats.org/drawingml/2006/main">
              <a:ext uri="{FF2B5EF4-FFF2-40B4-BE49-F238E27FC236}">
                <a16:creationId xmlns:a16="http://schemas.microsoft.com/office/drawing/2014/main" id="{555BF93B-B9D9-4403-B365-1826BC1A21FC}"/>
              </a:ext>
            </a:extLst>
          </p:cNvPr>
          <p:cNvSpPr>
            <a:spLocks xmlns:a="http://schemas.openxmlformats.org/drawingml/2006/main" noGrp="1"/>
          </p:cNvSpPr>
          <p:nvPr/>
        </p:nvSpPr>
        <p:spPr>
          <a:xfrm xmlns:a="http://schemas.openxmlformats.org/drawingml/2006/main">
            <a:off x="590550" y="2505075"/>
            <a:ext cx="633412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Attraction between molecules of the same</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substance. Water attracts water.</a:t>
            </a:r>
          </a:p>
        </p:txBody>
      </p:sp>
      <p:sp>
        <p:nvSpPr>
          <p:cNvPr id="8" name="term">
            <a:extLst xmlns:a="http://schemas.openxmlformats.org/drawingml/2006/main">
              <a:ext uri="{FF2B5EF4-FFF2-40B4-BE49-F238E27FC236}">
                <a16:creationId xmlns:a16="http://schemas.microsoft.com/office/drawing/2014/main" id="{2814E8D6-E40F-4A90-A241-96F5A1ED2882}"/>
              </a:ext>
            </a:extLst>
          </p:cNvPr>
          <p:cNvSpPr>
            <a:spLocks xmlns:a="http://schemas.openxmlformats.org/drawingml/2006/main" noGrp="1"/>
          </p:cNvSpPr>
          <p:nvPr/>
        </p:nvSpPr>
        <p:spPr>
          <a:xfrm xmlns:a="http://schemas.openxmlformats.org/drawingml/2006/main">
            <a:off x="590550" y="3695700"/>
            <a:ext cx="63341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ADHESION</a:t>
            </a:r>
          </a:p>
        </p:txBody>
      </p:sp>
      <p:sp>
        <p:nvSpPr>
          <p:cNvPr id="9" name="body">
            <a:extLst xmlns:a="http://schemas.openxmlformats.org/drawingml/2006/main">
              <a:ext uri="{FF2B5EF4-FFF2-40B4-BE49-F238E27FC236}">
                <a16:creationId xmlns:a16="http://schemas.microsoft.com/office/drawing/2014/main" id="{C8222450-855F-42F4-8637-388CC9848C37}"/>
              </a:ext>
            </a:extLst>
          </p:cNvPr>
          <p:cNvSpPr>
            <a:spLocks xmlns:a="http://schemas.openxmlformats.org/drawingml/2006/main" noGrp="1"/>
          </p:cNvSpPr>
          <p:nvPr/>
        </p:nvSpPr>
        <p:spPr>
          <a:xfrm xmlns:a="http://schemas.openxmlformats.org/drawingml/2006/main">
            <a:off x="590550" y="4133850"/>
            <a:ext cx="6334125"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Attraction between different substances. Water can</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cling to a polar surface.</a:t>
            </a:r>
          </a:p>
        </p:txBody>
      </p:sp>
      <p:sp>
        <p:nvSpPr>
          <p:cNvPr id="10" name="body">
            <a:extLst xmlns:a="http://schemas.openxmlformats.org/drawingml/2006/main">
              <a:ext uri="{FF2B5EF4-FFF2-40B4-BE49-F238E27FC236}">
                <a16:creationId xmlns:a16="http://schemas.microsoft.com/office/drawing/2014/main" id="{B261405D-DBFD-43FB-BEA6-66AD55B1AD5A}"/>
              </a:ext>
            </a:extLst>
          </p:cNvPr>
          <p:cNvSpPr>
            <a:spLocks xmlns:a="http://schemas.openxmlformats.org/drawingml/2006/main" noGrp="1"/>
          </p:cNvSpPr>
          <p:nvPr/>
        </p:nvSpPr>
        <p:spPr>
          <a:xfrm xmlns:a="http://schemas.openxmlformats.org/drawingml/2006/main">
            <a:off x="590550" y="5381625"/>
            <a:ext cx="633412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416B91"/>
                </a:solidFill>
                <a:latin typeface="Arial"/>
                <a:ea typeface="Arial"/>
                <a:cs typeface="Arial"/>
              </a:defRPr>
            </a:defPPr>
            <a:lvl1pPr>
              <a:buNone/>
              <a:defRPr sz="1875" b="0">
                <a:solidFill>
                  <a:srgbClr val="416B91"/>
                </a:solidFill>
                <a:latin typeface="Arial"/>
                <a:ea typeface="Arial"/>
                <a:cs typeface="Arial"/>
              </a:defRPr>
            </a:lvl1pPr>
            <a:lvl2pPr>
              <a:buNone/>
              <a:defRPr sz="1875" b="0">
                <a:solidFill>
                  <a:srgbClr val="416B91"/>
                </a:solidFill>
                <a:latin typeface="Arial"/>
                <a:ea typeface="Arial"/>
                <a:cs typeface="Arial"/>
              </a:defRPr>
            </a:lvl2pPr>
            <a:lvl3pPr>
              <a:buNone/>
              <a:defRPr sz="1875" b="0">
                <a:solidFill>
                  <a:srgbClr val="416B91"/>
                </a:solidFill>
                <a:latin typeface="Arial"/>
                <a:ea typeface="Arial"/>
                <a:cs typeface="Arial"/>
              </a:defRPr>
            </a:lvl3pPr>
            <a:lvl4pPr>
              <a:buNone/>
              <a:defRPr sz="1875" b="0">
                <a:solidFill>
                  <a:srgbClr val="416B91"/>
                </a:solidFill>
                <a:latin typeface="Arial"/>
                <a:ea typeface="Arial"/>
                <a:cs typeface="Arial"/>
              </a:defRPr>
            </a:lvl4pPr>
            <a:lvl5pPr>
              <a:buNone/>
              <a:defRPr sz="1875" b="0">
                <a:solidFill>
                  <a:srgbClr val="416B91"/>
                </a:solidFill>
                <a:latin typeface="Arial"/>
                <a:ea typeface="Arial"/>
                <a:cs typeface="Arial"/>
              </a:defRPr>
            </a:lvl5pPr>
            <a:lvl6pPr>
              <a:buNone/>
              <a:defRPr sz="1875" b="0">
                <a:solidFill>
                  <a:srgbClr val="416B91"/>
                </a:solidFill>
                <a:latin typeface="Arial"/>
                <a:ea typeface="Arial"/>
                <a:cs typeface="Arial"/>
              </a:defRPr>
            </a:lvl6pPr>
            <a:lvl7pPr>
              <a:buNone/>
              <a:defRPr sz="1875" b="0">
                <a:solidFill>
                  <a:srgbClr val="416B91"/>
                </a:solidFill>
                <a:latin typeface="Arial"/>
                <a:ea typeface="Arial"/>
                <a:cs typeface="Arial"/>
              </a:defRPr>
            </a:lvl7pPr>
            <a:lvl8pPr>
              <a:buNone/>
              <a:defRPr sz="1875" b="0">
                <a:solidFill>
                  <a:srgbClr val="416B91"/>
                </a:solidFill>
                <a:latin typeface="Arial"/>
                <a:ea typeface="Arial"/>
                <a:cs typeface="Arial"/>
              </a:defRPr>
            </a:lvl8pPr>
            <a:lvl9pPr>
              <a:buNone/>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Xylem: the plant tissue that transports water and dissolved</a:t>
            </a:r>
          </a:p>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minerals.</a:t>
            </a:r>
          </a:p>
        </p:txBody>
      </p:sp>
      <p:pic>
        <p:nvPicPr>
          <p:cNvPr id="11" name="">
            <a:extLst xmlns:a="http://schemas.openxmlformats.org/drawingml/2006/main">
              <a:ext uri="{FF2B5EF4-FFF2-40B4-BE49-F238E27FC236}">
                <a16:creationId xmlns:a16="http://schemas.microsoft.com/office/drawing/2014/main" id="{A7655455-7762-4B11-A1E8-359D954C3E5A}"/>
              </a:ext>
            </a:extLst>
          </p:cNvPr>
          <p:cNvPicPr>
            <a:picLocks xmlns:a="http://schemas.openxmlformats.org/drawingml/2006/main" noChangeAspect="1"/>
          </p:cNvPicPr>
          <p:nvPr/>
        </p:nvPicPr>
        <p:blipFill>
          <a:blip xmlns:r="http://schemas.openxmlformats.org/officeDocument/2006/relationships" xmlns:a="http://schemas.openxmlformats.org/drawingml/2006/main" r:embed="Rd887f778d8b4430f"/>
          <a:stretch xmlns:a="http://schemas.openxmlformats.org/drawingml/2006/main"/>
        </p:blipFill>
        <p:spPr>
          <a:xfrm xmlns:a="http://schemas.openxmlformats.org/drawingml/2006/main">
            <a:off x="7953375" y="2117211"/>
            <a:ext cx="3381375" cy="3480827"/>
          </a:xfrm>
          <a:prstGeom xmlns:a="http://schemas.openxmlformats.org/drawingml/2006/main" prst="rect">
            <a:avLst/>
          </a:prstGeom>
        </p:spPr>
      </p:pic>
    </p:spTree>
    <p:extLst>
      <p:ext uri="{BB962C8B-B14F-4D97-AF65-F5344CB8AC3E}">
        <p14:creationId xmlns:p14="http://schemas.microsoft.com/office/powerpoint/2010/main" val="1172321679"/>
      </p:ext>
    </p:extLst>
  </p:cSld>
</p:sld>
</file>

<file path=ppt/slides/slide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3" name="course-header">
            <a:extLst xmlns:a="http://schemas.openxmlformats.org/drawingml/2006/main">
              <a:ext uri="{FF2B5EF4-FFF2-40B4-BE49-F238E27FC236}">
                <a16:creationId xmlns:a16="http://schemas.microsoft.com/office/drawing/2014/main" id="{C822B578-3053-43AA-BBA1-110922B0ABE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29134B77-D790-4324-B5E0-AD86BEBD1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Water moving through a plant</a:t>
            </a:r>
          </a:p>
        </p:txBody>
      </p:sp>
      <p:sp>
        <p:nvSpPr>
          <p:cNvPr id="3" name="stage-footer">
            <a:extLst xmlns:a="http://schemas.openxmlformats.org/drawingml/2006/main">
              <a:ext uri="{FF2B5EF4-FFF2-40B4-BE49-F238E27FC236}">
                <a16:creationId xmlns:a16="http://schemas.microsoft.com/office/drawing/2014/main" id="{EE53B09F-4B27-401C-B746-0528B11C174D}"/>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PRACTICE</a:t>
            </a:r>
          </a:p>
        </p:txBody>
      </p:sp>
      <p:sp>
        <p:nvSpPr>
          <p:cNvPr id="4" name="brand">
            <a:extLst xmlns:a="http://schemas.openxmlformats.org/drawingml/2006/main">
              <a:ext uri="{FF2B5EF4-FFF2-40B4-BE49-F238E27FC236}">
                <a16:creationId xmlns:a16="http://schemas.microsoft.com/office/drawing/2014/main" id="{D28EC2D6-0D5A-4D1D-8A4B-A4ABF7282B7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BBBC8C7-4B70-49DC-9DE3-78CD483FF4BA}"/>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09</a:t>
            </a:r>
          </a:p>
        </p:txBody>
      </p:sp>
      <p:sp>
        <p:nvSpPr>
          <p:cNvPr id="6" name="body">
            <a:extLst xmlns:a="http://schemas.openxmlformats.org/drawingml/2006/main">
              <a:ext uri="{FF2B5EF4-FFF2-40B4-BE49-F238E27FC236}">
                <a16:creationId xmlns:a16="http://schemas.microsoft.com/office/drawing/2014/main" id="{01FA7B9A-733D-46A2-AFFA-3248C73396DE}"/>
              </a:ext>
            </a:extLst>
          </p:cNvPr>
          <p:cNvSpPr>
            <a:spLocks xmlns:a="http://schemas.openxmlformats.org/drawingml/2006/main" noGrp="1"/>
          </p:cNvSpPr>
          <p:nvPr/>
        </p:nvSpPr>
        <p:spPr>
          <a:xfrm xmlns:a="http://schemas.openxmlformats.org/drawingml/2006/main">
            <a:off x="590550" y="2047875"/>
            <a:ext cx="10668000" cy="45186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buNone/>
              <a:defRPr sz="2550" b="1">
                <a:solidFill>
                  <a:srgbClr val="172D34"/>
                </a:solidFill>
                <a:latin typeface="Arial"/>
                <a:ea typeface="Arial"/>
                <a:cs typeface="Arial"/>
              </a:defRPr>
            </a:lvl1pPr>
            <a:lvl2pPr>
              <a:buNone/>
              <a:defRPr sz="2550" b="1">
                <a:solidFill>
                  <a:srgbClr val="172D34"/>
                </a:solidFill>
                <a:latin typeface="Arial"/>
                <a:ea typeface="Arial"/>
                <a:cs typeface="Arial"/>
              </a:defRPr>
            </a:lvl2pPr>
            <a:lvl3pPr>
              <a:buNone/>
              <a:defRPr sz="2550" b="1">
                <a:solidFill>
                  <a:srgbClr val="172D34"/>
                </a:solidFill>
                <a:latin typeface="Arial"/>
                <a:ea typeface="Arial"/>
                <a:cs typeface="Arial"/>
              </a:defRPr>
            </a:lvl3pPr>
            <a:lvl4pPr>
              <a:buNone/>
              <a:defRPr sz="2550" b="1">
                <a:solidFill>
                  <a:srgbClr val="172D34"/>
                </a:solidFill>
                <a:latin typeface="Arial"/>
                <a:ea typeface="Arial"/>
                <a:cs typeface="Arial"/>
              </a:defRPr>
            </a:lvl4pPr>
            <a:lvl5pPr>
              <a:buNone/>
              <a:defRPr sz="2550" b="1">
                <a:solidFill>
                  <a:srgbClr val="172D34"/>
                </a:solidFill>
                <a:latin typeface="Arial"/>
                <a:ea typeface="Arial"/>
                <a:cs typeface="Arial"/>
              </a:defRPr>
            </a:lvl5pPr>
            <a:lvl6pPr>
              <a:buNone/>
              <a:defRPr sz="2550" b="1">
                <a:solidFill>
                  <a:srgbClr val="172D34"/>
                </a:solidFill>
                <a:latin typeface="Arial"/>
                <a:ea typeface="Arial"/>
                <a:cs typeface="Arial"/>
              </a:defRPr>
            </a:lvl6pPr>
            <a:lvl7pPr>
              <a:buNone/>
              <a:defRPr sz="2550" b="1">
                <a:solidFill>
                  <a:srgbClr val="172D34"/>
                </a:solidFill>
                <a:latin typeface="Arial"/>
                <a:ea typeface="Arial"/>
                <a:cs typeface="Arial"/>
              </a:defRPr>
            </a:lvl7pPr>
            <a:lvl8pPr>
              <a:buNone/>
              <a:defRPr sz="2550" b="1">
                <a:solidFill>
                  <a:srgbClr val="172D34"/>
                </a:solidFill>
                <a:latin typeface="Arial"/>
                <a:ea typeface="Arial"/>
                <a:cs typeface="Arial"/>
              </a:defRPr>
            </a:lvl8pPr>
            <a:lvl9pPr>
              <a:buNone/>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Water rises through the xylem as leaves lose water by evaporation.</a:t>
            </a:r>
          </a:p>
        </p:txBody>
      </p:sp>
      <p:sp>
        <p:nvSpPr>
          <p:cNvPr id="7" name="question-label">
            <a:extLst xmlns:a="http://schemas.openxmlformats.org/drawingml/2006/main">
              <a:ext uri="{FF2B5EF4-FFF2-40B4-BE49-F238E27FC236}">
                <a16:creationId xmlns:a16="http://schemas.microsoft.com/office/drawing/2014/main" id="{F0F14E62-B23E-44FB-A5C9-2E12F28CBE76}"/>
              </a:ext>
            </a:extLst>
          </p:cNvPr>
          <p:cNvSpPr>
            <a:spLocks xmlns:a="http://schemas.openxmlformats.org/drawingml/2006/main" noGrp="1"/>
          </p:cNvSpPr>
          <p:nvPr/>
        </p:nvSpPr>
        <p:spPr>
          <a:xfrm xmlns:a="http://schemas.openxmlformats.org/drawingml/2006/main">
            <a:off x="590550" y="32099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8" name="body">
            <a:extLst xmlns:a="http://schemas.openxmlformats.org/drawingml/2006/main">
              <a:ext uri="{FF2B5EF4-FFF2-40B4-BE49-F238E27FC236}">
                <a16:creationId xmlns:a16="http://schemas.microsoft.com/office/drawing/2014/main" id="{9D2E88A3-F577-4BC0-B288-6670FF6F88E0}"/>
              </a:ext>
            </a:extLst>
          </p:cNvPr>
          <p:cNvSpPr>
            <a:spLocks xmlns:a="http://schemas.openxmlformats.org/drawingml/2006/main" noGrp="1"/>
          </p:cNvSpPr>
          <p:nvPr/>
        </p:nvSpPr>
        <p:spPr>
          <a:xfrm xmlns:a="http://schemas.openxmlformats.org/drawingml/2006/main">
            <a:off x="1238250" y="3209925"/>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property that keeps water molecules connected in a continuous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column.</a:t>
            </a:r>
          </a:p>
        </p:txBody>
      </p:sp>
      <p:sp>
        <p:nvSpPr>
          <p:cNvPr id="9" name="question-label">
            <a:extLst xmlns:a="http://schemas.openxmlformats.org/drawingml/2006/main">
              <a:ext uri="{FF2B5EF4-FFF2-40B4-BE49-F238E27FC236}">
                <a16:creationId xmlns:a16="http://schemas.microsoft.com/office/drawing/2014/main" id="{65EEAEBF-BF85-4602-A6C1-3B50FB99FF10}"/>
              </a:ext>
            </a:extLst>
          </p:cNvPr>
          <p:cNvSpPr>
            <a:spLocks xmlns:a="http://schemas.openxmlformats.org/drawingml/2006/main" noGrp="1"/>
          </p:cNvSpPr>
          <p:nvPr/>
        </p:nvSpPr>
        <p:spPr>
          <a:xfrm xmlns:a="http://schemas.openxmlformats.org/drawingml/2006/main">
            <a:off x="590550" y="42672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0" name="body">
            <a:extLst xmlns:a="http://schemas.openxmlformats.org/drawingml/2006/main">
              <a:ext uri="{FF2B5EF4-FFF2-40B4-BE49-F238E27FC236}">
                <a16:creationId xmlns:a16="http://schemas.microsoft.com/office/drawing/2014/main" id="{68AB7948-B3C0-4EA0-A052-1CACBFB3CCC4}"/>
              </a:ext>
            </a:extLst>
          </p:cNvPr>
          <p:cNvSpPr>
            <a:spLocks xmlns:a="http://schemas.openxmlformats.org/drawingml/2006/main" noGrp="1"/>
          </p:cNvSpPr>
          <p:nvPr/>
        </p:nvSpPr>
        <p:spPr>
          <a:xfrm xmlns:a="http://schemas.openxmlformats.org/drawingml/2006/main">
            <a:off x="1238250" y="42672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Name the property that helps water cling to the vessel wall.</a:t>
            </a:r>
          </a:p>
        </p:txBody>
      </p:sp>
      <p:sp>
        <p:nvSpPr>
          <p:cNvPr id="11" name="question-label">
            <a:extLst xmlns:a="http://schemas.openxmlformats.org/drawingml/2006/main">
              <a:ext uri="{FF2B5EF4-FFF2-40B4-BE49-F238E27FC236}">
                <a16:creationId xmlns:a16="http://schemas.microsoft.com/office/drawing/2014/main" id="{BC6ABD04-C939-4F79-8D0A-0624BB833EE9}"/>
              </a:ext>
            </a:extLst>
          </p:cNvPr>
          <p:cNvSpPr>
            <a:spLocks xmlns:a="http://schemas.openxmlformats.org/drawingml/2006/main" noGrp="1"/>
          </p:cNvSpPr>
          <p:nvPr/>
        </p:nvSpPr>
        <p:spPr>
          <a:xfrm xmlns:a="http://schemas.openxmlformats.org/drawingml/2006/main">
            <a:off x="590550" y="520065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2" name="body">
            <a:extLst xmlns:a="http://schemas.openxmlformats.org/drawingml/2006/main">
              <a:ext uri="{FF2B5EF4-FFF2-40B4-BE49-F238E27FC236}">
                <a16:creationId xmlns:a16="http://schemas.microsoft.com/office/drawing/2014/main" id="{03237F74-D88F-4297-86AF-B1533C5942EC}"/>
              </a:ext>
            </a:extLst>
          </p:cNvPr>
          <p:cNvSpPr>
            <a:spLocks xmlns:a="http://schemas.openxmlformats.org/drawingml/2006/main" noGrp="1"/>
          </p:cNvSpPr>
          <p:nvPr/>
        </p:nvSpPr>
        <p:spPr>
          <a:xfrm xmlns:a="http://schemas.openxmlformats.org/drawingml/2006/main">
            <a:off x="1238250" y="5200650"/>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State the molecular interaction responsible for attraction between</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neighboring water molecules.</a:t>
            </a:r>
          </a:p>
        </p:txBody>
      </p:sp>
    </p:spTree>
    <p:extLst>
      <p:ext uri="{BB962C8B-B14F-4D97-AF65-F5344CB8AC3E}">
        <p14:creationId xmlns:p14="http://schemas.microsoft.com/office/powerpoint/2010/main" val="1623496991"/>
      </p:ext>
    </p:extLst>
  </p:cSld>
</p:sld>
</file>

<file path=ppt/slides/slide1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D265C566-9207-463F-8E81-5ED4A4173BF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5BD1BADC-0154-4E0D-828A-067B29DCFD3E}"/>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Water transport: key and explanation</a:t>
            </a:r>
          </a:p>
        </p:txBody>
      </p:sp>
      <p:sp>
        <p:nvSpPr>
          <p:cNvPr id="3" name="stage-footer">
            <a:extLst xmlns:a="http://schemas.openxmlformats.org/drawingml/2006/main">
              <a:ext uri="{FF2B5EF4-FFF2-40B4-BE49-F238E27FC236}">
                <a16:creationId xmlns:a16="http://schemas.microsoft.com/office/drawing/2014/main" id="{324464E1-ED24-4746-A932-253FD455A70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3   /   KEY AND EXPLANATION</a:t>
            </a:r>
          </a:p>
        </p:txBody>
      </p:sp>
      <p:sp>
        <p:nvSpPr>
          <p:cNvPr id="4" name="brand">
            <a:extLst xmlns:a="http://schemas.openxmlformats.org/drawingml/2006/main">
              <a:ext uri="{FF2B5EF4-FFF2-40B4-BE49-F238E27FC236}">
                <a16:creationId xmlns:a16="http://schemas.microsoft.com/office/drawing/2014/main" id="{2906409B-3F30-4EB3-993D-02B1CF978A0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0B1580B6-1D32-4F08-8768-13DF5682E3E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10</a:t>
            </a:r>
          </a:p>
        </p:txBody>
      </p:sp>
      <p:sp>
        <p:nvSpPr>
          <p:cNvPr id="6" name="answer-label">
            <a:extLst xmlns:a="http://schemas.openxmlformats.org/drawingml/2006/main">
              <a:ext uri="{FF2B5EF4-FFF2-40B4-BE49-F238E27FC236}">
                <a16:creationId xmlns:a16="http://schemas.microsoft.com/office/drawing/2014/main" id="{536C3F28-8032-4121-AC90-C04C3ABBD85A}"/>
              </a:ext>
            </a:extLst>
          </p:cNvPr>
          <p:cNvSpPr>
            <a:spLocks xmlns:a="http://schemas.openxmlformats.org/drawingml/2006/main" noGrp="1"/>
          </p:cNvSpPr>
          <p:nvPr/>
        </p:nvSpPr>
        <p:spPr>
          <a:xfrm xmlns:a="http://schemas.openxmlformats.org/drawingml/2006/main">
            <a:off x="590550" y="20574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363EF607-E288-406A-848C-313684718C69}"/>
              </a:ext>
            </a:extLst>
          </p:cNvPr>
          <p:cNvSpPr>
            <a:spLocks xmlns:a="http://schemas.openxmlformats.org/drawingml/2006/main" noGrp="1"/>
          </p:cNvSpPr>
          <p:nvPr/>
        </p:nvSpPr>
        <p:spPr>
          <a:xfrm xmlns:a="http://schemas.openxmlformats.org/drawingml/2006/main">
            <a:off x="1238250" y="205740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Cohesion keeps the water molecules connected. The pull on one molecule can</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transfer along the water column.</a:t>
            </a:r>
          </a:p>
        </p:txBody>
      </p:sp>
      <p:sp>
        <p:nvSpPr>
          <p:cNvPr id="8" name="answer-label">
            <a:extLst xmlns:a="http://schemas.openxmlformats.org/drawingml/2006/main">
              <a:ext uri="{FF2B5EF4-FFF2-40B4-BE49-F238E27FC236}">
                <a16:creationId xmlns:a16="http://schemas.microsoft.com/office/drawing/2014/main" id="{4B5E6E96-3ED0-445D-96FF-B9A74CF381BA}"/>
              </a:ext>
            </a:extLst>
          </p:cNvPr>
          <p:cNvSpPr>
            <a:spLocks xmlns:a="http://schemas.openxmlformats.org/drawingml/2006/main" noGrp="1"/>
          </p:cNvSpPr>
          <p:nvPr/>
        </p:nvSpPr>
        <p:spPr>
          <a:xfrm xmlns:a="http://schemas.openxmlformats.org/drawingml/2006/main">
            <a:off x="590550" y="33528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679002A7-F227-4514-82A2-FFB71AD05AE9}"/>
              </a:ext>
            </a:extLst>
          </p:cNvPr>
          <p:cNvSpPr>
            <a:spLocks xmlns:a="http://schemas.openxmlformats.org/drawingml/2006/main" noGrp="1"/>
          </p:cNvSpPr>
          <p:nvPr/>
        </p:nvSpPr>
        <p:spPr>
          <a:xfrm xmlns:a="http://schemas.openxmlformats.org/drawingml/2006/main">
            <a:off x="1238250" y="335280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Adhesion helps water cling to the vessel wall. This is attraction between water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and another substance.</a:t>
            </a:r>
          </a:p>
        </p:txBody>
      </p:sp>
      <p:sp>
        <p:nvSpPr>
          <p:cNvPr id="10" name="answer-label">
            <a:extLst xmlns:a="http://schemas.openxmlformats.org/drawingml/2006/main">
              <a:ext uri="{FF2B5EF4-FFF2-40B4-BE49-F238E27FC236}">
                <a16:creationId xmlns:a16="http://schemas.microsoft.com/office/drawing/2014/main" id="{89219ADA-2802-45E0-A4B0-4E30A9FF6850}"/>
              </a:ext>
            </a:extLst>
          </p:cNvPr>
          <p:cNvSpPr>
            <a:spLocks xmlns:a="http://schemas.openxmlformats.org/drawingml/2006/main" noGrp="1"/>
          </p:cNvSpPr>
          <p:nvPr/>
        </p:nvSpPr>
        <p:spPr>
          <a:xfrm xmlns:a="http://schemas.openxmlformats.org/drawingml/2006/main">
            <a:off x="590550" y="465772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C004654C-0150-41F3-9B46-B663273BC22E}"/>
              </a:ext>
            </a:extLst>
          </p:cNvPr>
          <p:cNvSpPr>
            <a:spLocks xmlns:a="http://schemas.openxmlformats.org/drawingml/2006/main" noGrp="1"/>
          </p:cNvSpPr>
          <p:nvPr/>
        </p:nvSpPr>
        <p:spPr>
          <a:xfrm xmlns:a="http://schemas.openxmlformats.org/drawingml/2006/main">
            <a:off x="1238250" y="465772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Hydrogen bonds form between the δ+ H of one molecule and the δ− O of a</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neighboring molecule.</a:t>
            </a:r>
          </a:p>
        </p:txBody>
      </p:sp>
    </p:spTree>
    <p:extLst>
      <p:ext uri="{BB962C8B-B14F-4D97-AF65-F5344CB8AC3E}">
        <p14:creationId xmlns:p14="http://schemas.microsoft.com/office/powerpoint/2010/main" val="1145964994"/>
      </p:ext>
    </p:extLst>
  </p:cSld>
</p:sld>
</file>

<file path=ppt/slides/slide1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BECBB2B5-748A-45F7-A084-15C173939C1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0489A3D5-FA9C-4C24-A5CF-B58C2F9B9B5C}"/>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Surface tension</a:t>
            </a:r>
          </a:p>
        </p:txBody>
      </p:sp>
      <p:sp>
        <p:nvSpPr>
          <p:cNvPr id="3" name="stage-footer">
            <a:extLst xmlns:a="http://schemas.openxmlformats.org/drawingml/2006/main">
              <a:ext uri="{FF2B5EF4-FFF2-40B4-BE49-F238E27FC236}">
                <a16:creationId xmlns:a16="http://schemas.microsoft.com/office/drawing/2014/main" id="{E2B75748-D0C1-40FD-8CC2-FA58E1CF8EA6}"/>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CONCEPT</a:t>
            </a:r>
          </a:p>
        </p:txBody>
      </p:sp>
      <p:sp>
        <p:nvSpPr>
          <p:cNvPr id="4" name="brand">
            <a:extLst xmlns:a="http://schemas.openxmlformats.org/drawingml/2006/main">
              <a:ext uri="{FF2B5EF4-FFF2-40B4-BE49-F238E27FC236}">
                <a16:creationId xmlns:a16="http://schemas.microsoft.com/office/drawing/2014/main" id="{1D1C96EF-CD28-420C-93C6-A1075DDA01DF}"/>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B5545922-1BE5-4440-8DA5-0AAEBE4CE81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11</a:t>
            </a:r>
          </a:p>
        </p:txBody>
      </p:sp>
      <p:sp>
        <p:nvSpPr>
          <p:cNvPr id="6" name="term">
            <a:extLst xmlns:a="http://schemas.openxmlformats.org/drawingml/2006/main">
              <a:ext uri="{FF2B5EF4-FFF2-40B4-BE49-F238E27FC236}">
                <a16:creationId xmlns:a16="http://schemas.microsoft.com/office/drawing/2014/main" id="{D4A00515-C5CC-4254-BB44-B70160B4D9B5}"/>
              </a:ext>
            </a:extLst>
          </p:cNvPr>
          <p:cNvSpPr>
            <a:spLocks xmlns:a="http://schemas.openxmlformats.org/drawingml/2006/main" noGrp="1"/>
          </p:cNvSpPr>
          <p:nvPr/>
        </p:nvSpPr>
        <p:spPr>
          <a:xfrm xmlns:a="http://schemas.openxmlformats.org/drawingml/2006/main">
            <a:off x="590550" y="2143125"/>
            <a:ext cx="5476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SURFACE TENSION</a:t>
            </a:r>
          </a:p>
        </p:txBody>
      </p:sp>
      <p:sp>
        <p:nvSpPr>
          <p:cNvPr id="7" name="body">
            <a:extLst xmlns:a="http://schemas.openxmlformats.org/drawingml/2006/main">
              <a:ext uri="{FF2B5EF4-FFF2-40B4-BE49-F238E27FC236}">
                <a16:creationId xmlns:a16="http://schemas.microsoft.com/office/drawing/2014/main" id="{6861FC5C-FB00-4479-92BF-1A005411C9BD}"/>
              </a:ext>
            </a:extLst>
          </p:cNvPr>
          <p:cNvSpPr>
            <a:spLocks xmlns:a="http://schemas.openxmlformats.org/drawingml/2006/main" noGrp="1"/>
          </p:cNvSpPr>
          <p:nvPr/>
        </p:nvSpPr>
        <p:spPr>
          <a:xfrm xmlns:a="http://schemas.openxmlformats.org/drawingml/2006/main">
            <a:off x="590550" y="2581275"/>
            <a:ext cx="547687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tendency of a liquid surface to resist</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stretching and an increase in area.</a:t>
            </a:r>
          </a:p>
        </p:txBody>
      </p:sp>
      <p:sp>
        <p:nvSpPr>
          <p:cNvPr id="8" name="term">
            <a:extLst xmlns:a="http://schemas.openxmlformats.org/drawingml/2006/main">
              <a:ext uri="{FF2B5EF4-FFF2-40B4-BE49-F238E27FC236}">
                <a16:creationId xmlns:a16="http://schemas.microsoft.com/office/drawing/2014/main" id="{0D99BFFF-708A-4ABA-9C19-EBD621CAEDC3}"/>
              </a:ext>
            </a:extLst>
          </p:cNvPr>
          <p:cNvSpPr>
            <a:spLocks xmlns:a="http://schemas.openxmlformats.org/drawingml/2006/main" noGrp="1"/>
          </p:cNvSpPr>
          <p:nvPr/>
        </p:nvSpPr>
        <p:spPr>
          <a:xfrm xmlns:a="http://schemas.openxmlformats.org/drawingml/2006/main">
            <a:off x="590550" y="4162425"/>
            <a:ext cx="547687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COHESION AT THE SURFACE</a:t>
            </a:r>
          </a:p>
        </p:txBody>
      </p:sp>
      <p:sp>
        <p:nvSpPr>
          <p:cNvPr id="9" name="body">
            <a:extLst xmlns:a="http://schemas.openxmlformats.org/drawingml/2006/main">
              <a:ext uri="{FF2B5EF4-FFF2-40B4-BE49-F238E27FC236}">
                <a16:creationId xmlns:a16="http://schemas.microsoft.com/office/drawing/2014/main" id="{E057D783-02A5-4422-876B-CFFA68DBD22E}"/>
              </a:ext>
            </a:extLst>
          </p:cNvPr>
          <p:cNvSpPr>
            <a:spLocks xmlns:a="http://schemas.openxmlformats.org/drawingml/2006/main" noGrp="1"/>
          </p:cNvSpPr>
          <p:nvPr/>
        </p:nvSpPr>
        <p:spPr>
          <a:xfrm xmlns:a="http://schemas.openxmlformats.org/drawingml/2006/main">
            <a:off x="590550" y="4600575"/>
            <a:ext cx="547687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Hydrogen bonds hold surface water</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molecules together.</a:t>
            </a:r>
          </a:p>
        </p:txBody>
      </p:sp>
      <p:pic>
        <p:nvPicPr>
          <p:cNvPr id="10" name="">
            <a:extLst xmlns:a="http://schemas.openxmlformats.org/drawingml/2006/main">
              <a:ext uri="{FF2B5EF4-FFF2-40B4-BE49-F238E27FC236}">
                <a16:creationId xmlns:a16="http://schemas.microsoft.com/office/drawing/2014/main" id="{535DCB86-C010-462A-A9A9-8AEFC4619987}"/>
              </a:ext>
            </a:extLst>
          </p:cNvPr>
          <p:cNvPicPr>
            <a:picLocks xmlns:a="http://schemas.openxmlformats.org/drawingml/2006/main" noChangeAspect="1"/>
          </p:cNvPicPr>
          <p:nvPr/>
        </p:nvPicPr>
        <p:blipFill>
          <a:blip xmlns:r="http://schemas.openxmlformats.org/officeDocument/2006/relationships" xmlns:a="http://schemas.openxmlformats.org/drawingml/2006/main" r:embed="R20aebc88f4c34607"/>
          <a:stretch xmlns:a="http://schemas.openxmlformats.org/drawingml/2006/main"/>
        </p:blipFill>
        <p:spPr>
          <a:xfrm xmlns:a="http://schemas.openxmlformats.org/drawingml/2006/main">
            <a:off x="6762750" y="2711902"/>
            <a:ext cx="4619625" cy="2539095"/>
          </a:xfrm>
          <a:prstGeom xmlns:a="http://schemas.openxmlformats.org/drawingml/2006/main" prst="rect">
            <a:avLst/>
          </a:prstGeom>
        </p:spPr>
      </p:pic>
    </p:spTree>
    <p:extLst>
      <p:ext uri="{BB962C8B-B14F-4D97-AF65-F5344CB8AC3E}">
        <p14:creationId xmlns:p14="http://schemas.microsoft.com/office/powerpoint/2010/main" val="1950564256"/>
      </p:ext>
    </p:extLst>
  </p:cSld>
</p:sld>
</file>

<file path=ppt/slides/slide1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C870F27F-F92B-477F-9072-F9F77A8329DD}"/>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E8783A16-7517-4860-B9C2-BF8AA25BC65D}"/>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A water strider on a pond</a:t>
            </a:r>
          </a:p>
        </p:txBody>
      </p:sp>
      <p:sp>
        <p:nvSpPr>
          <p:cNvPr id="3" name="stage-footer">
            <a:extLst xmlns:a="http://schemas.openxmlformats.org/drawingml/2006/main">
              <a:ext uri="{FF2B5EF4-FFF2-40B4-BE49-F238E27FC236}">
                <a16:creationId xmlns:a16="http://schemas.microsoft.com/office/drawing/2014/main" id="{0ED8D47F-275F-4231-93EB-B21CDFBE97D5}"/>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PRACTICE</a:t>
            </a:r>
          </a:p>
        </p:txBody>
      </p:sp>
      <p:sp>
        <p:nvSpPr>
          <p:cNvPr id="4" name="brand">
            <a:extLst xmlns:a="http://schemas.openxmlformats.org/drawingml/2006/main">
              <a:ext uri="{FF2B5EF4-FFF2-40B4-BE49-F238E27FC236}">
                <a16:creationId xmlns:a16="http://schemas.microsoft.com/office/drawing/2014/main" id="{4C5CC27F-9715-4F08-913C-674EC5B8E1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EDBD687-B345-45D0-8107-DCD66972CD46}"/>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12</a:t>
            </a:r>
          </a:p>
        </p:txBody>
      </p:sp>
      <p:sp>
        <p:nvSpPr>
          <p:cNvPr id="6" name="body">
            <a:extLst xmlns:a="http://schemas.openxmlformats.org/drawingml/2006/main">
              <a:ext uri="{FF2B5EF4-FFF2-40B4-BE49-F238E27FC236}">
                <a16:creationId xmlns:a16="http://schemas.microsoft.com/office/drawing/2014/main" id="{67A76F40-8B86-48B6-89D1-D0D968E51413}"/>
              </a:ext>
            </a:extLst>
          </p:cNvPr>
          <p:cNvSpPr>
            <a:spLocks xmlns:a="http://schemas.openxmlformats.org/drawingml/2006/main" noGrp="1"/>
          </p:cNvSpPr>
          <p:nvPr/>
        </p:nvSpPr>
        <p:spPr>
          <a:xfrm xmlns:a="http://schemas.openxmlformats.org/drawingml/2006/main">
            <a:off x="590550" y="2047875"/>
            <a:ext cx="1076325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buNone/>
              <a:defRPr sz="2550" b="1">
                <a:solidFill>
                  <a:srgbClr val="172D34"/>
                </a:solidFill>
                <a:latin typeface="Arial"/>
                <a:ea typeface="Arial"/>
                <a:cs typeface="Arial"/>
              </a:defRPr>
            </a:lvl1pPr>
            <a:lvl2pPr>
              <a:buNone/>
              <a:defRPr sz="2550" b="1">
                <a:solidFill>
                  <a:srgbClr val="172D34"/>
                </a:solidFill>
                <a:latin typeface="Arial"/>
                <a:ea typeface="Arial"/>
                <a:cs typeface="Arial"/>
              </a:defRPr>
            </a:lvl2pPr>
            <a:lvl3pPr>
              <a:buNone/>
              <a:defRPr sz="2550" b="1">
                <a:solidFill>
                  <a:srgbClr val="172D34"/>
                </a:solidFill>
                <a:latin typeface="Arial"/>
                <a:ea typeface="Arial"/>
                <a:cs typeface="Arial"/>
              </a:defRPr>
            </a:lvl3pPr>
            <a:lvl4pPr>
              <a:buNone/>
              <a:defRPr sz="2550" b="1">
                <a:solidFill>
                  <a:srgbClr val="172D34"/>
                </a:solidFill>
                <a:latin typeface="Arial"/>
                <a:ea typeface="Arial"/>
                <a:cs typeface="Arial"/>
              </a:defRPr>
            </a:lvl4pPr>
            <a:lvl5pPr>
              <a:buNone/>
              <a:defRPr sz="2550" b="1">
                <a:solidFill>
                  <a:srgbClr val="172D34"/>
                </a:solidFill>
                <a:latin typeface="Arial"/>
                <a:ea typeface="Arial"/>
                <a:cs typeface="Arial"/>
              </a:defRPr>
            </a:lvl5pPr>
            <a:lvl6pPr>
              <a:buNone/>
              <a:defRPr sz="2550" b="1">
                <a:solidFill>
                  <a:srgbClr val="172D34"/>
                </a:solidFill>
                <a:latin typeface="Arial"/>
                <a:ea typeface="Arial"/>
                <a:cs typeface="Arial"/>
              </a:defRPr>
            </a:lvl6pPr>
            <a:lvl7pPr>
              <a:buNone/>
              <a:defRPr sz="2550" b="1">
                <a:solidFill>
                  <a:srgbClr val="172D34"/>
                </a:solidFill>
                <a:latin typeface="Arial"/>
                <a:ea typeface="Arial"/>
                <a:cs typeface="Arial"/>
              </a:defRPr>
            </a:lvl7pPr>
            <a:lvl8pPr>
              <a:buNone/>
              <a:defRPr sz="2550" b="1">
                <a:solidFill>
                  <a:srgbClr val="172D34"/>
                </a:solidFill>
                <a:latin typeface="Arial"/>
                <a:ea typeface="Arial"/>
                <a:cs typeface="Arial"/>
              </a:defRPr>
            </a:lvl8pPr>
            <a:lvl9pPr>
              <a:buNone/>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Which property of water helps support a small water strider at the</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pond surface?</a:t>
            </a:r>
          </a:p>
        </p:txBody>
      </p:sp>
      <p:sp>
        <p:nvSpPr>
          <p:cNvPr id="7" name="body">
            <a:extLst xmlns:a="http://schemas.openxmlformats.org/drawingml/2006/main">
              <a:ext uri="{FF2B5EF4-FFF2-40B4-BE49-F238E27FC236}">
                <a16:creationId xmlns:a16="http://schemas.microsoft.com/office/drawing/2014/main" id="{D2772D59-102B-4A07-A789-FC484DF5F4AB}"/>
              </a:ext>
            </a:extLst>
          </p:cNvPr>
          <p:cNvSpPr>
            <a:spLocks xmlns:a="http://schemas.openxmlformats.org/drawingml/2006/main" noGrp="1"/>
          </p:cNvSpPr>
          <p:nvPr/>
        </p:nvSpPr>
        <p:spPr>
          <a:xfrm xmlns:a="http://schemas.openxmlformats.org/drawingml/2006/main">
            <a:off x="809625" y="3314700"/>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Adhesion to the xylem wall</a:t>
            </a:r>
          </a:p>
        </p:txBody>
      </p:sp>
      <p:sp>
        <p:nvSpPr>
          <p:cNvPr id="8" name="body">
            <a:extLst xmlns:a="http://schemas.openxmlformats.org/drawingml/2006/main">
              <a:ext uri="{FF2B5EF4-FFF2-40B4-BE49-F238E27FC236}">
                <a16:creationId xmlns:a16="http://schemas.microsoft.com/office/drawing/2014/main" id="{949DEB0E-E686-4A1C-984D-C1EF174F13A0}"/>
              </a:ext>
            </a:extLst>
          </p:cNvPr>
          <p:cNvSpPr>
            <a:spLocks xmlns:a="http://schemas.openxmlformats.org/drawingml/2006/main" noGrp="1"/>
          </p:cNvSpPr>
          <p:nvPr/>
        </p:nvSpPr>
        <p:spPr>
          <a:xfrm xmlns:a="http://schemas.openxmlformats.org/drawingml/2006/main">
            <a:off x="809625" y="3867150"/>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B   High specific heat capacity</a:t>
            </a:r>
          </a:p>
        </p:txBody>
      </p:sp>
      <p:sp>
        <p:nvSpPr>
          <p:cNvPr id="9" name="body">
            <a:extLst xmlns:a="http://schemas.openxmlformats.org/drawingml/2006/main">
              <a:ext uri="{FF2B5EF4-FFF2-40B4-BE49-F238E27FC236}">
                <a16:creationId xmlns:a16="http://schemas.microsoft.com/office/drawing/2014/main" id="{3E72FD1B-E37E-4A26-B567-D848107D72F8}"/>
              </a:ext>
            </a:extLst>
          </p:cNvPr>
          <p:cNvSpPr>
            <a:spLocks xmlns:a="http://schemas.openxmlformats.org/drawingml/2006/main" noGrp="1"/>
          </p:cNvSpPr>
          <p:nvPr/>
        </p:nvSpPr>
        <p:spPr>
          <a:xfrm xmlns:a="http://schemas.openxmlformats.org/drawingml/2006/main">
            <a:off x="809625" y="4419600"/>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   Surface tension</a:t>
            </a:r>
          </a:p>
        </p:txBody>
      </p:sp>
      <p:sp>
        <p:nvSpPr>
          <p:cNvPr id="10" name="body">
            <a:extLst xmlns:a="http://schemas.openxmlformats.org/drawingml/2006/main">
              <a:ext uri="{FF2B5EF4-FFF2-40B4-BE49-F238E27FC236}">
                <a16:creationId xmlns:a16="http://schemas.microsoft.com/office/drawing/2014/main" id="{C6E2B44B-6A95-44CA-B99D-641C93C3F6C0}"/>
              </a:ext>
            </a:extLst>
          </p:cNvPr>
          <p:cNvSpPr>
            <a:spLocks xmlns:a="http://schemas.openxmlformats.org/drawingml/2006/main" noGrp="1"/>
          </p:cNvSpPr>
          <p:nvPr/>
        </p:nvSpPr>
        <p:spPr>
          <a:xfrm xmlns:a="http://schemas.openxmlformats.org/drawingml/2006/main">
            <a:off x="809625" y="4972050"/>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   Lower density of ice</a:t>
            </a:r>
          </a:p>
        </p:txBody>
      </p:sp>
      <p:sp>
        <p:nvSpPr>
          <p:cNvPr id="11" name="body">
            <a:extLst xmlns:a="http://schemas.openxmlformats.org/drawingml/2006/main">
              <a:ext uri="{FF2B5EF4-FFF2-40B4-BE49-F238E27FC236}">
                <a16:creationId xmlns:a16="http://schemas.microsoft.com/office/drawing/2014/main" id="{C01438D9-CF48-426D-8EF2-42C68E2D58B0}"/>
              </a:ext>
            </a:extLst>
          </p:cNvPr>
          <p:cNvSpPr>
            <a:spLocks xmlns:a="http://schemas.openxmlformats.org/drawingml/2006/main" noGrp="1"/>
          </p:cNvSpPr>
          <p:nvPr/>
        </p:nvSpPr>
        <p:spPr>
          <a:xfrm xmlns:a="http://schemas.openxmlformats.org/drawingml/2006/main">
            <a:off x="590550" y="5600700"/>
            <a:ext cx="10715625"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416B91"/>
                </a:solidFill>
                <a:latin typeface="Arial"/>
                <a:ea typeface="Arial"/>
                <a:cs typeface="Arial"/>
              </a:defRPr>
            </a:defPPr>
            <a:lvl1pPr>
              <a:buNone/>
              <a:defRPr sz="2025" b="0">
                <a:solidFill>
                  <a:srgbClr val="416B91"/>
                </a:solidFill>
                <a:latin typeface="Arial"/>
                <a:ea typeface="Arial"/>
                <a:cs typeface="Arial"/>
              </a:defRPr>
            </a:lvl1pPr>
            <a:lvl2pPr>
              <a:buNone/>
              <a:defRPr sz="2025" b="0">
                <a:solidFill>
                  <a:srgbClr val="416B91"/>
                </a:solidFill>
                <a:latin typeface="Arial"/>
                <a:ea typeface="Arial"/>
                <a:cs typeface="Arial"/>
              </a:defRPr>
            </a:lvl2pPr>
            <a:lvl3pPr>
              <a:buNone/>
              <a:defRPr sz="2025" b="0">
                <a:solidFill>
                  <a:srgbClr val="416B91"/>
                </a:solidFill>
                <a:latin typeface="Arial"/>
                <a:ea typeface="Arial"/>
                <a:cs typeface="Arial"/>
              </a:defRPr>
            </a:lvl3pPr>
            <a:lvl4pPr>
              <a:buNone/>
              <a:defRPr sz="2025" b="0">
                <a:solidFill>
                  <a:srgbClr val="416B91"/>
                </a:solidFill>
                <a:latin typeface="Arial"/>
                <a:ea typeface="Arial"/>
                <a:cs typeface="Arial"/>
              </a:defRPr>
            </a:lvl4pPr>
            <a:lvl5pPr>
              <a:buNone/>
              <a:defRPr sz="2025" b="0">
                <a:solidFill>
                  <a:srgbClr val="416B91"/>
                </a:solidFill>
                <a:latin typeface="Arial"/>
                <a:ea typeface="Arial"/>
                <a:cs typeface="Arial"/>
              </a:defRPr>
            </a:lvl5pPr>
            <a:lvl6pPr>
              <a:buNone/>
              <a:defRPr sz="2025" b="0">
                <a:solidFill>
                  <a:srgbClr val="416B91"/>
                </a:solidFill>
                <a:latin typeface="Arial"/>
                <a:ea typeface="Arial"/>
                <a:cs typeface="Arial"/>
              </a:defRPr>
            </a:lvl6pPr>
            <a:lvl7pPr>
              <a:buNone/>
              <a:defRPr sz="2025" b="0">
                <a:solidFill>
                  <a:srgbClr val="416B91"/>
                </a:solidFill>
                <a:latin typeface="Arial"/>
                <a:ea typeface="Arial"/>
                <a:cs typeface="Arial"/>
              </a:defRPr>
            </a:lvl7pPr>
            <a:lvl8pPr>
              <a:buNone/>
              <a:defRPr sz="2025" b="0">
                <a:solidFill>
                  <a:srgbClr val="416B91"/>
                </a:solidFill>
                <a:latin typeface="Arial"/>
                <a:ea typeface="Arial"/>
                <a:cs typeface="Arial"/>
              </a:defRPr>
            </a:lvl8pPr>
            <a:lvl9pPr>
              <a:buNone/>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Follow-up: explain how hydrogen bonding contributes.</a:t>
            </a:r>
          </a:p>
        </p:txBody>
      </p:sp>
    </p:spTree>
    <p:extLst>
      <p:ext uri="{BB962C8B-B14F-4D97-AF65-F5344CB8AC3E}">
        <p14:creationId xmlns:p14="http://schemas.microsoft.com/office/powerpoint/2010/main" val="377232716"/>
      </p:ext>
    </p:extLst>
  </p:cSld>
</p:sld>
</file>

<file path=ppt/slides/slide1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9" name="course-header">
            <a:extLst xmlns:a="http://schemas.openxmlformats.org/drawingml/2006/main">
              <a:ext uri="{FF2B5EF4-FFF2-40B4-BE49-F238E27FC236}">
                <a16:creationId xmlns:a16="http://schemas.microsoft.com/office/drawing/2014/main" id="{3D5151A2-40AE-4FE5-BF40-75C3FD1B48EB}"/>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719342B7-997F-43FF-8BFD-C38359BDD9B0}"/>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Surface tension: key and explanation</a:t>
            </a:r>
          </a:p>
        </p:txBody>
      </p:sp>
      <p:sp>
        <p:nvSpPr>
          <p:cNvPr id="3" name="stage-footer">
            <a:extLst xmlns:a="http://schemas.openxmlformats.org/drawingml/2006/main">
              <a:ext uri="{FF2B5EF4-FFF2-40B4-BE49-F238E27FC236}">
                <a16:creationId xmlns:a16="http://schemas.microsoft.com/office/drawing/2014/main" id="{AB60972B-BE9C-467A-A0FD-AB8A8C975E4B}"/>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4   /   KEY AND EXPLANATION</a:t>
            </a:r>
          </a:p>
        </p:txBody>
      </p:sp>
      <p:sp>
        <p:nvSpPr>
          <p:cNvPr id="4" name="brand">
            <a:extLst xmlns:a="http://schemas.openxmlformats.org/drawingml/2006/main">
              <a:ext uri="{FF2B5EF4-FFF2-40B4-BE49-F238E27FC236}">
                <a16:creationId xmlns:a16="http://schemas.microsoft.com/office/drawing/2014/main" id="{DC645E9E-EF3F-4E78-8CD7-EDB84B5C1A5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D5A0B327-C2F9-40E8-99F1-64DA32A50234}"/>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13</a:t>
            </a:r>
          </a:p>
        </p:txBody>
      </p:sp>
      <p:sp>
        <p:nvSpPr>
          <p:cNvPr id="6" name="text">
            <a:extLst xmlns:a="http://schemas.openxmlformats.org/drawingml/2006/main">
              <a:ext uri="{FF2B5EF4-FFF2-40B4-BE49-F238E27FC236}">
                <a16:creationId xmlns:a16="http://schemas.microsoft.com/office/drawing/2014/main" id="{6D968259-6227-4E50-A37E-4564DC47D3FF}"/>
              </a:ext>
            </a:extLst>
          </p:cNvPr>
          <p:cNvSpPr>
            <a:spLocks xmlns:a="http://schemas.openxmlformats.org/drawingml/2006/main" noGrp="1"/>
          </p:cNvSpPr>
          <p:nvPr/>
        </p:nvSpPr>
        <p:spPr>
          <a:xfrm xmlns:a="http://schemas.openxmlformats.org/drawingml/2006/main">
            <a:off x="590550" y="2028825"/>
            <a:ext cx="10572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700" b="1">
                <a:solidFill>
                  <a:srgbClr val="087F83"/>
                </a:solidFill>
                <a:latin typeface="Arial"/>
                <a:ea typeface="Arial"/>
                <a:cs typeface="Arial"/>
              </a:defRPr>
            </a:defPPr>
            <a:lvl1pPr>
              <a:buNone/>
              <a:defRPr sz="2700" b="1">
                <a:solidFill>
                  <a:srgbClr val="087F83"/>
                </a:solidFill>
                <a:latin typeface="Arial"/>
                <a:ea typeface="Arial"/>
                <a:cs typeface="Arial"/>
              </a:defRPr>
            </a:lvl1pPr>
            <a:lvl2pPr>
              <a:buNone/>
              <a:defRPr sz="2700" b="1">
                <a:solidFill>
                  <a:srgbClr val="087F83"/>
                </a:solidFill>
                <a:latin typeface="Arial"/>
                <a:ea typeface="Arial"/>
                <a:cs typeface="Arial"/>
              </a:defRPr>
            </a:lvl2pPr>
            <a:lvl3pPr>
              <a:buNone/>
              <a:defRPr sz="2700" b="1">
                <a:solidFill>
                  <a:srgbClr val="087F83"/>
                </a:solidFill>
                <a:latin typeface="Arial"/>
                <a:ea typeface="Arial"/>
                <a:cs typeface="Arial"/>
              </a:defRPr>
            </a:lvl3pPr>
            <a:lvl4pPr>
              <a:buNone/>
              <a:defRPr sz="2700" b="1">
                <a:solidFill>
                  <a:srgbClr val="087F83"/>
                </a:solidFill>
                <a:latin typeface="Arial"/>
                <a:ea typeface="Arial"/>
                <a:cs typeface="Arial"/>
              </a:defRPr>
            </a:lvl4pPr>
            <a:lvl5pPr>
              <a:buNone/>
              <a:defRPr sz="2700" b="1">
                <a:solidFill>
                  <a:srgbClr val="087F83"/>
                </a:solidFill>
                <a:latin typeface="Arial"/>
                <a:ea typeface="Arial"/>
                <a:cs typeface="Arial"/>
              </a:defRPr>
            </a:lvl5pPr>
            <a:lvl6pPr>
              <a:buNone/>
              <a:defRPr sz="2700" b="1">
                <a:solidFill>
                  <a:srgbClr val="087F83"/>
                </a:solidFill>
                <a:latin typeface="Arial"/>
                <a:ea typeface="Arial"/>
                <a:cs typeface="Arial"/>
              </a:defRPr>
            </a:lvl6pPr>
            <a:lvl7pPr>
              <a:buNone/>
              <a:defRPr sz="2700" b="1">
                <a:solidFill>
                  <a:srgbClr val="087F83"/>
                </a:solidFill>
                <a:latin typeface="Arial"/>
                <a:ea typeface="Arial"/>
                <a:cs typeface="Arial"/>
              </a:defRPr>
            </a:lvl7pPr>
            <a:lvl8pPr>
              <a:buNone/>
              <a:defRPr sz="2700" b="1">
                <a:solidFill>
                  <a:srgbClr val="087F83"/>
                </a:solidFill>
                <a:latin typeface="Arial"/>
                <a:ea typeface="Arial"/>
                <a:cs typeface="Arial"/>
              </a:defRPr>
            </a:lvl8pPr>
            <a:lvl9pPr>
              <a:buNone/>
              <a:defRPr sz="2700" b="1">
                <a:solidFill>
                  <a:srgbClr val="087F83"/>
                </a:solidFill>
                <a:latin typeface="Arial"/>
                <a:ea typeface="Arial"/>
                <a:cs typeface="Arial"/>
              </a:defRPr>
            </a:lvl9pPr>
          </a:lstStyle>
          <a:p xmlns:a="http://schemas.openxmlformats.org/drawingml/2006/main">
            <a:pPr>
              <a:lnSpc>
                <a:spcPct val="112000"/>
              </a:lnSpc>
              <a:buNone/>
              <a:defRPr sz="2700" b="1">
                <a:solidFill>
                  <a:srgbClr val="087F83"/>
                </a:solidFill>
                <a:latin typeface="Arial"/>
                <a:ea typeface="Arial"/>
                <a:cs typeface="Arial"/>
              </a:defRPr>
            </a:pPr>
            <a:r>
              <a:rPr sz="2700" b="1">
                <a:solidFill>
                  <a:srgbClr val="087F83"/>
                </a:solidFill>
                <a:latin typeface="Arial"/>
                <a:ea typeface="Arial"/>
                <a:cs typeface="Arial"/>
              </a:rPr>
              <a:t>C   Surface tension</a:t>
            </a:r>
          </a:p>
        </p:txBody>
      </p:sp>
      <p:sp>
        <p:nvSpPr>
          <p:cNvPr id="7" name="body">
            <a:extLst xmlns:a="http://schemas.openxmlformats.org/drawingml/2006/main">
              <a:ext uri="{FF2B5EF4-FFF2-40B4-BE49-F238E27FC236}">
                <a16:creationId xmlns:a16="http://schemas.microsoft.com/office/drawing/2014/main" id="{7908D9AA-A574-46AC-A116-CA1E52FA9624}"/>
              </a:ext>
            </a:extLst>
          </p:cNvPr>
          <p:cNvSpPr>
            <a:spLocks xmlns:a="http://schemas.openxmlformats.org/drawingml/2006/main" noGrp="1"/>
          </p:cNvSpPr>
          <p:nvPr/>
        </p:nvSpPr>
        <p:spPr>
          <a:xfrm xmlns:a="http://schemas.openxmlformats.org/drawingml/2006/main">
            <a:off x="590550" y="2809875"/>
            <a:ext cx="107632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Hydrogen bonds create cohesion among surface water molecules. The surface</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resists deformation and can help support a small insect.</a:t>
            </a:r>
          </a:p>
        </p:txBody>
      </p:sp>
      <p:sp>
        <p:nvSpPr>
          <p:cNvPr id="8" name="body">
            <a:extLst xmlns:a="http://schemas.openxmlformats.org/drawingml/2006/main">
              <a:ext uri="{FF2B5EF4-FFF2-40B4-BE49-F238E27FC236}">
                <a16:creationId xmlns:a16="http://schemas.microsoft.com/office/drawing/2014/main" id="{D944551E-60FF-4653-BB8D-7C07C9599952}"/>
              </a:ext>
            </a:extLst>
          </p:cNvPr>
          <p:cNvSpPr>
            <a:spLocks xmlns:a="http://schemas.openxmlformats.org/drawingml/2006/main" noGrp="1"/>
          </p:cNvSpPr>
          <p:nvPr/>
        </p:nvSpPr>
        <p:spPr>
          <a:xfrm xmlns:a="http://schemas.openxmlformats.org/drawingml/2006/main">
            <a:off x="590550" y="4486275"/>
            <a:ext cx="10763250" cy="10043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536269"/>
                </a:solidFill>
                <a:latin typeface="Arial"/>
                <a:ea typeface="Arial"/>
                <a:cs typeface="Arial"/>
              </a:defRPr>
            </a:defPPr>
            <a:lvl1pPr>
              <a:buNone/>
              <a:defRPr sz="2100" b="0">
                <a:solidFill>
                  <a:srgbClr val="536269"/>
                </a:solidFill>
                <a:latin typeface="Arial"/>
                <a:ea typeface="Arial"/>
                <a:cs typeface="Arial"/>
              </a:defRPr>
            </a:lvl1pPr>
            <a:lvl2pPr>
              <a:buNone/>
              <a:defRPr sz="2100" b="0">
                <a:solidFill>
                  <a:srgbClr val="536269"/>
                </a:solidFill>
                <a:latin typeface="Arial"/>
                <a:ea typeface="Arial"/>
                <a:cs typeface="Arial"/>
              </a:defRPr>
            </a:lvl2pPr>
            <a:lvl3pPr>
              <a:buNone/>
              <a:defRPr sz="2100" b="0">
                <a:solidFill>
                  <a:srgbClr val="536269"/>
                </a:solidFill>
                <a:latin typeface="Arial"/>
                <a:ea typeface="Arial"/>
                <a:cs typeface="Arial"/>
              </a:defRPr>
            </a:lvl3pPr>
            <a:lvl4pPr>
              <a:buNone/>
              <a:defRPr sz="2100" b="0">
                <a:solidFill>
                  <a:srgbClr val="536269"/>
                </a:solidFill>
                <a:latin typeface="Arial"/>
                <a:ea typeface="Arial"/>
                <a:cs typeface="Arial"/>
              </a:defRPr>
            </a:lvl4pPr>
            <a:lvl5pPr>
              <a:buNone/>
              <a:defRPr sz="2100" b="0">
                <a:solidFill>
                  <a:srgbClr val="536269"/>
                </a:solidFill>
                <a:latin typeface="Arial"/>
                <a:ea typeface="Arial"/>
                <a:cs typeface="Arial"/>
              </a:defRPr>
            </a:lvl5pPr>
            <a:lvl6pPr>
              <a:buNone/>
              <a:defRPr sz="2100" b="0">
                <a:solidFill>
                  <a:srgbClr val="536269"/>
                </a:solidFill>
                <a:latin typeface="Arial"/>
                <a:ea typeface="Arial"/>
                <a:cs typeface="Arial"/>
              </a:defRPr>
            </a:lvl6pPr>
            <a:lvl7pPr>
              <a:buNone/>
              <a:defRPr sz="2100" b="0">
                <a:solidFill>
                  <a:srgbClr val="536269"/>
                </a:solidFill>
                <a:latin typeface="Arial"/>
                <a:ea typeface="Arial"/>
                <a:cs typeface="Arial"/>
              </a:defRPr>
            </a:lvl7pPr>
            <a:lvl8pPr>
              <a:buNone/>
              <a:defRPr sz="2100" b="0">
                <a:solidFill>
                  <a:srgbClr val="536269"/>
                </a:solidFill>
                <a:latin typeface="Arial"/>
                <a:ea typeface="Arial"/>
                <a:cs typeface="Arial"/>
              </a:defRPr>
            </a:lvl8pPr>
            <a:lvl9pPr>
              <a:buNone/>
              <a:defRPr sz="2100" b="0">
                <a:solidFill>
                  <a:srgbClr val="536269"/>
                </a:solidFill>
                <a:latin typeface="Arial"/>
                <a:ea typeface="Arial"/>
                <a:cs typeface="Arial"/>
              </a:defRPr>
            </a:lvl9pPr>
          </a:lstStyle>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A   Adhesion concerns attraction to another surface.</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B   Specific heat concerns temperature change.</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D   Ice density explains why ice floats.</a:t>
            </a:r>
          </a:p>
        </p:txBody>
      </p:sp>
    </p:spTree>
    <p:extLst>
      <p:ext uri="{BB962C8B-B14F-4D97-AF65-F5344CB8AC3E}">
        <p14:creationId xmlns:p14="http://schemas.microsoft.com/office/powerpoint/2010/main" val="805954468"/>
      </p:ext>
    </p:extLst>
  </p:cSld>
</p:sld>
</file>

<file path=ppt/slides/slide1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075ADD76-B8D0-4AA1-9DE1-42BCEED002C1}"/>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AD949793-500A-438B-B6E2-A6733F69C819}"/>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High specific heat capacity</a:t>
            </a:r>
          </a:p>
        </p:txBody>
      </p:sp>
      <p:sp>
        <p:nvSpPr>
          <p:cNvPr id="3" name="stage-footer">
            <a:extLst xmlns:a="http://schemas.openxmlformats.org/drawingml/2006/main">
              <a:ext uri="{FF2B5EF4-FFF2-40B4-BE49-F238E27FC236}">
                <a16:creationId xmlns:a16="http://schemas.microsoft.com/office/drawing/2014/main" id="{3F358596-EC5F-4068-BA69-54ACA7416D5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CONCEPT</a:t>
            </a:r>
          </a:p>
        </p:txBody>
      </p:sp>
      <p:sp>
        <p:nvSpPr>
          <p:cNvPr id="4" name="brand">
            <a:extLst xmlns:a="http://schemas.openxmlformats.org/drawingml/2006/main">
              <a:ext uri="{FF2B5EF4-FFF2-40B4-BE49-F238E27FC236}">
                <a16:creationId xmlns:a16="http://schemas.microsoft.com/office/drawing/2014/main" id="{AE0213FD-3E9A-4FBC-A115-DCC883E5470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104BC8BD-9618-4307-8EC4-63B1C361058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14</a:t>
            </a:r>
          </a:p>
        </p:txBody>
      </p:sp>
      <p:sp>
        <p:nvSpPr>
          <p:cNvPr id="6" name="term">
            <a:extLst xmlns:a="http://schemas.openxmlformats.org/drawingml/2006/main">
              <a:ext uri="{FF2B5EF4-FFF2-40B4-BE49-F238E27FC236}">
                <a16:creationId xmlns:a16="http://schemas.microsoft.com/office/drawing/2014/main" id="{D426FEFF-537A-419A-BE64-5D6B7208459F}"/>
              </a:ext>
            </a:extLst>
          </p:cNvPr>
          <p:cNvSpPr>
            <a:spLocks xmlns:a="http://schemas.openxmlformats.org/drawingml/2006/main" noGrp="1"/>
          </p:cNvSpPr>
          <p:nvPr/>
        </p:nvSpPr>
        <p:spPr>
          <a:xfrm xmlns:a="http://schemas.openxmlformats.org/drawingml/2006/main">
            <a:off x="590550" y="202882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SPECIFIC HEAT CAPACITY</a:t>
            </a:r>
          </a:p>
        </p:txBody>
      </p:sp>
      <p:sp>
        <p:nvSpPr>
          <p:cNvPr id="7" name="body">
            <a:extLst xmlns:a="http://schemas.openxmlformats.org/drawingml/2006/main">
              <a:ext uri="{FF2B5EF4-FFF2-40B4-BE49-F238E27FC236}">
                <a16:creationId xmlns:a16="http://schemas.microsoft.com/office/drawing/2014/main" id="{6ABFC5DE-0CDF-447E-A2B9-4ABC891EAD4C}"/>
              </a:ext>
            </a:extLst>
          </p:cNvPr>
          <p:cNvSpPr>
            <a:spLocks xmlns:a="http://schemas.openxmlformats.org/drawingml/2006/main" noGrp="1"/>
          </p:cNvSpPr>
          <p:nvPr/>
        </p:nvSpPr>
        <p:spPr>
          <a:xfrm xmlns:a="http://schemas.openxmlformats.org/drawingml/2006/main">
            <a:off x="590550" y="2466975"/>
            <a:ext cx="10715625" cy="42976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0">
                <a:solidFill>
                  <a:srgbClr val="172D34"/>
                </a:solidFill>
                <a:latin typeface="Arial"/>
                <a:ea typeface="Arial"/>
                <a:cs typeface="Arial"/>
              </a:defRPr>
            </a:defPPr>
            <a:lvl1pPr>
              <a:buNone/>
              <a:defRPr sz="2400" b="0">
                <a:solidFill>
                  <a:srgbClr val="172D34"/>
                </a:solidFill>
                <a:latin typeface="Arial"/>
                <a:ea typeface="Arial"/>
                <a:cs typeface="Arial"/>
              </a:defRPr>
            </a:lvl1pPr>
            <a:lvl2pPr>
              <a:buNone/>
              <a:defRPr sz="2400" b="0">
                <a:solidFill>
                  <a:srgbClr val="172D34"/>
                </a:solidFill>
                <a:latin typeface="Arial"/>
                <a:ea typeface="Arial"/>
                <a:cs typeface="Arial"/>
              </a:defRPr>
            </a:lvl2pPr>
            <a:lvl3pPr>
              <a:buNone/>
              <a:defRPr sz="2400" b="0">
                <a:solidFill>
                  <a:srgbClr val="172D34"/>
                </a:solidFill>
                <a:latin typeface="Arial"/>
                <a:ea typeface="Arial"/>
                <a:cs typeface="Arial"/>
              </a:defRPr>
            </a:lvl3pPr>
            <a:lvl4pPr>
              <a:buNone/>
              <a:defRPr sz="2400" b="0">
                <a:solidFill>
                  <a:srgbClr val="172D34"/>
                </a:solidFill>
                <a:latin typeface="Arial"/>
                <a:ea typeface="Arial"/>
                <a:cs typeface="Arial"/>
              </a:defRPr>
            </a:lvl4pPr>
            <a:lvl5pPr>
              <a:buNone/>
              <a:defRPr sz="2400" b="0">
                <a:solidFill>
                  <a:srgbClr val="172D34"/>
                </a:solidFill>
                <a:latin typeface="Arial"/>
                <a:ea typeface="Arial"/>
                <a:cs typeface="Arial"/>
              </a:defRPr>
            </a:lvl5pPr>
            <a:lvl6pPr>
              <a:buNone/>
              <a:defRPr sz="2400" b="0">
                <a:solidFill>
                  <a:srgbClr val="172D34"/>
                </a:solidFill>
                <a:latin typeface="Arial"/>
                <a:ea typeface="Arial"/>
                <a:cs typeface="Arial"/>
              </a:defRPr>
            </a:lvl6pPr>
            <a:lvl7pPr>
              <a:buNone/>
              <a:defRPr sz="2400" b="0">
                <a:solidFill>
                  <a:srgbClr val="172D34"/>
                </a:solidFill>
                <a:latin typeface="Arial"/>
                <a:ea typeface="Arial"/>
                <a:cs typeface="Arial"/>
              </a:defRPr>
            </a:lvl7pPr>
            <a:lvl8pPr>
              <a:buNone/>
              <a:defRPr sz="2400" b="0">
                <a:solidFill>
                  <a:srgbClr val="172D34"/>
                </a:solidFill>
                <a:latin typeface="Arial"/>
                <a:ea typeface="Arial"/>
                <a:cs typeface="Arial"/>
              </a:defRPr>
            </a:lvl8pPr>
            <a:lvl9pPr>
              <a:buNone/>
              <a:defRPr sz="2400" b="0">
                <a:solidFill>
                  <a:srgbClr val="172D34"/>
                </a:solidFill>
                <a:latin typeface="Arial"/>
                <a:ea typeface="Arial"/>
                <a:cs typeface="Arial"/>
              </a:defRPr>
            </a:lvl9pPr>
          </a:lstStyle>
          <a:p xmlns:a="http://schemas.openxmlformats.org/drawingml/2006/main">
            <a:pPr>
              <a:lnSpc>
                <a:spcPct val="112000"/>
              </a:lnSpc>
              <a:buNone/>
              <a:defRPr sz="2400" b="0">
                <a:solidFill>
                  <a:srgbClr val="172D34"/>
                </a:solidFill>
                <a:latin typeface="Arial"/>
                <a:ea typeface="Arial"/>
                <a:cs typeface="Arial"/>
              </a:defRPr>
            </a:pPr>
            <a:r>
              <a:rPr sz="2400" b="0">
                <a:solidFill>
                  <a:srgbClr val="172D34"/>
                </a:solidFill>
                <a:latin typeface="Arial"/>
                <a:ea typeface="Arial"/>
                <a:cs typeface="Arial"/>
              </a:rPr>
              <a:t>Energy needed to raise the temperature of 1 g of a substance by 1°C.</a:t>
            </a:r>
          </a:p>
        </p:txBody>
      </p:sp>
      <p:sp>
        <p:nvSpPr>
          <p:cNvPr id="8" name="term">
            <a:extLst xmlns:a="http://schemas.openxmlformats.org/drawingml/2006/main">
              <a:ext uri="{FF2B5EF4-FFF2-40B4-BE49-F238E27FC236}">
                <a16:creationId xmlns:a16="http://schemas.microsoft.com/office/drawing/2014/main" id="{2F4F0DF5-C20D-4FEF-BAC3-8903B8A2D34C}"/>
              </a:ext>
            </a:extLst>
          </p:cNvPr>
          <p:cNvSpPr>
            <a:spLocks xmlns:a="http://schemas.openxmlformats.org/drawingml/2006/main" noGrp="1"/>
          </p:cNvSpPr>
          <p:nvPr/>
        </p:nvSpPr>
        <p:spPr>
          <a:xfrm xmlns:a="http://schemas.openxmlformats.org/drawingml/2006/main">
            <a:off x="590550" y="34194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HIGH SPECIFIC HEAT</a:t>
            </a:r>
          </a:p>
        </p:txBody>
      </p:sp>
      <p:sp>
        <p:nvSpPr>
          <p:cNvPr id="9" name="body">
            <a:extLst xmlns:a="http://schemas.openxmlformats.org/drawingml/2006/main">
              <a:ext uri="{FF2B5EF4-FFF2-40B4-BE49-F238E27FC236}">
                <a16:creationId xmlns:a16="http://schemas.microsoft.com/office/drawing/2014/main" id="{49466E51-32BE-407A-9A53-037931123352}"/>
              </a:ext>
            </a:extLst>
          </p:cNvPr>
          <p:cNvSpPr>
            <a:spLocks xmlns:a="http://schemas.openxmlformats.org/drawingml/2006/main" noGrp="1"/>
          </p:cNvSpPr>
          <p:nvPr/>
        </p:nvSpPr>
        <p:spPr>
          <a:xfrm xmlns:a="http://schemas.openxmlformats.org/drawingml/2006/main">
            <a:off x="590550" y="3857625"/>
            <a:ext cx="1071562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Much heat produces a relatively small temperature rise. Some energy disrupts</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hydrogen-bond interactions.</a:t>
            </a:r>
          </a:p>
        </p:txBody>
      </p:sp>
      <p:sp>
        <p:nvSpPr>
          <p:cNvPr id="10" name="term">
            <a:extLst xmlns:a="http://schemas.openxmlformats.org/drawingml/2006/main">
              <a:ext uri="{FF2B5EF4-FFF2-40B4-BE49-F238E27FC236}">
                <a16:creationId xmlns:a16="http://schemas.microsoft.com/office/drawing/2014/main" id="{8BE04747-0EF2-4599-A79D-EC6A9E394FDA}"/>
              </a:ext>
            </a:extLst>
          </p:cNvPr>
          <p:cNvSpPr>
            <a:spLocks xmlns:a="http://schemas.openxmlformats.org/drawingml/2006/main" noGrp="1"/>
          </p:cNvSpPr>
          <p:nvPr/>
        </p:nvSpPr>
        <p:spPr>
          <a:xfrm xmlns:a="http://schemas.openxmlformats.org/drawingml/2006/main">
            <a:off x="590550" y="49053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HOMEOSTASIS</a:t>
            </a:r>
          </a:p>
        </p:txBody>
      </p:sp>
      <p:sp>
        <p:nvSpPr>
          <p:cNvPr id="11" name="body">
            <a:extLst xmlns:a="http://schemas.openxmlformats.org/drawingml/2006/main">
              <a:ext uri="{FF2B5EF4-FFF2-40B4-BE49-F238E27FC236}">
                <a16:creationId xmlns:a16="http://schemas.microsoft.com/office/drawing/2014/main" id="{F50458E2-2534-4E4F-8CB7-96B129F411C7}"/>
              </a:ext>
            </a:extLst>
          </p:cNvPr>
          <p:cNvSpPr>
            <a:spLocks xmlns:a="http://schemas.openxmlformats.org/drawingml/2006/main" noGrp="1"/>
          </p:cNvSpPr>
          <p:nvPr/>
        </p:nvSpPr>
        <p:spPr>
          <a:xfrm xmlns:a="http://schemas.openxmlformats.org/drawingml/2006/main">
            <a:off x="590550" y="5343525"/>
            <a:ext cx="10715625"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Maintenance of stable internal conditions. Water helps stabilize body temperature.</a:t>
            </a:r>
          </a:p>
        </p:txBody>
      </p:sp>
    </p:spTree>
    <p:extLst>
      <p:ext uri="{BB962C8B-B14F-4D97-AF65-F5344CB8AC3E}">
        <p14:creationId xmlns:p14="http://schemas.microsoft.com/office/powerpoint/2010/main" val="267928914"/>
      </p:ext>
    </p:extLst>
  </p:cSld>
</p:sld>
</file>

<file path=ppt/slides/slide15.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4" name="course-header">
            <a:extLst xmlns:a="http://schemas.openxmlformats.org/drawingml/2006/main">
              <a:ext uri="{FF2B5EF4-FFF2-40B4-BE49-F238E27FC236}">
                <a16:creationId xmlns:a16="http://schemas.microsoft.com/office/drawing/2014/main" id="{BDDDCA9A-2D12-400E-87E7-91DD92C9B45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7C650A7E-5D33-4543-9277-1D83A590F8A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The same energy, different warming</a:t>
            </a:r>
          </a:p>
        </p:txBody>
      </p:sp>
      <p:sp>
        <p:nvSpPr>
          <p:cNvPr id="3" name="stage-footer">
            <a:extLst xmlns:a="http://schemas.openxmlformats.org/drawingml/2006/main">
              <a:ext uri="{FF2B5EF4-FFF2-40B4-BE49-F238E27FC236}">
                <a16:creationId xmlns:a16="http://schemas.microsoft.com/office/drawing/2014/main" id="{5FA5ABFC-1D82-43DF-A706-8E174E817822}"/>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PRACTICE</a:t>
            </a:r>
          </a:p>
        </p:txBody>
      </p:sp>
      <p:sp>
        <p:nvSpPr>
          <p:cNvPr id="4" name="brand">
            <a:extLst xmlns:a="http://schemas.openxmlformats.org/drawingml/2006/main">
              <a:ext uri="{FF2B5EF4-FFF2-40B4-BE49-F238E27FC236}">
                <a16:creationId xmlns:a16="http://schemas.microsoft.com/office/drawing/2014/main" id="{9F00AA6D-CF1C-4073-B895-7620868A435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AD9DF3DD-40E9-4606-B14B-29C59E8331C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15</a:t>
            </a:r>
          </a:p>
        </p:txBody>
      </p:sp>
      <p:sp>
        <p:nvSpPr>
          <p:cNvPr id="6" name="body">
            <a:extLst xmlns:a="http://schemas.openxmlformats.org/drawingml/2006/main">
              <a:ext uri="{FF2B5EF4-FFF2-40B4-BE49-F238E27FC236}">
                <a16:creationId xmlns:a16="http://schemas.microsoft.com/office/drawing/2014/main" id="{DECE5C89-3F18-4ABC-BB54-A8D683167CDD}"/>
              </a:ext>
            </a:extLst>
          </p:cNvPr>
          <p:cNvSpPr>
            <a:spLocks xmlns:a="http://schemas.openxmlformats.org/drawingml/2006/main" noGrp="1"/>
          </p:cNvSpPr>
          <p:nvPr/>
        </p:nvSpPr>
        <p:spPr>
          <a:xfrm xmlns:a="http://schemas.openxmlformats.org/drawingml/2006/main">
            <a:off x="590550" y="1990725"/>
            <a:ext cx="10763250" cy="78333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1">
                <a:solidFill>
                  <a:srgbClr val="172D34"/>
                </a:solidFill>
                <a:latin typeface="Arial"/>
                <a:ea typeface="Arial"/>
                <a:cs typeface="Arial"/>
              </a:defRPr>
            </a:defPPr>
            <a:lvl1pPr>
              <a:buNone/>
              <a:defRPr sz="2400" b="1">
                <a:solidFill>
                  <a:srgbClr val="172D34"/>
                </a:solidFill>
                <a:latin typeface="Arial"/>
                <a:ea typeface="Arial"/>
                <a:cs typeface="Arial"/>
              </a:defRPr>
            </a:lvl1pPr>
            <a:lvl2pPr>
              <a:buNone/>
              <a:defRPr sz="2400" b="1">
                <a:solidFill>
                  <a:srgbClr val="172D34"/>
                </a:solidFill>
                <a:latin typeface="Arial"/>
                <a:ea typeface="Arial"/>
                <a:cs typeface="Arial"/>
              </a:defRPr>
            </a:lvl2pPr>
            <a:lvl3pPr>
              <a:buNone/>
              <a:defRPr sz="2400" b="1">
                <a:solidFill>
                  <a:srgbClr val="172D34"/>
                </a:solidFill>
                <a:latin typeface="Arial"/>
                <a:ea typeface="Arial"/>
                <a:cs typeface="Arial"/>
              </a:defRPr>
            </a:lvl3pPr>
            <a:lvl4pPr>
              <a:buNone/>
              <a:defRPr sz="2400" b="1">
                <a:solidFill>
                  <a:srgbClr val="172D34"/>
                </a:solidFill>
                <a:latin typeface="Arial"/>
                <a:ea typeface="Arial"/>
                <a:cs typeface="Arial"/>
              </a:defRPr>
            </a:lvl4pPr>
            <a:lvl5pPr>
              <a:buNone/>
              <a:defRPr sz="2400" b="1">
                <a:solidFill>
                  <a:srgbClr val="172D34"/>
                </a:solidFill>
                <a:latin typeface="Arial"/>
                <a:ea typeface="Arial"/>
                <a:cs typeface="Arial"/>
              </a:defRPr>
            </a:lvl5pPr>
            <a:lvl6pPr>
              <a:buNone/>
              <a:defRPr sz="2400" b="1">
                <a:solidFill>
                  <a:srgbClr val="172D34"/>
                </a:solidFill>
                <a:latin typeface="Arial"/>
                <a:ea typeface="Arial"/>
                <a:cs typeface="Arial"/>
              </a:defRPr>
            </a:lvl6pPr>
            <a:lvl7pPr>
              <a:buNone/>
              <a:defRPr sz="2400" b="1">
                <a:solidFill>
                  <a:srgbClr val="172D34"/>
                </a:solidFill>
                <a:latin typeface="Arial"/>
                <a:ea typeface="Arial"/>
                <a:cs typeface="Arial"/>
              </a:defRPr>
            </a:lvl7pPr>
            <a:lvl8pPr>
              <a:buNone/>
              <a:defRPr sz="2400" b="1">
                <a:solidFill>
                  <a:srgbClr val="172D34"/>
                </a:solidFill>
                <a:latin typeface="Arial"/>
                <a:ea typeface="Arial"/>
                <a:cs typeface="Arial"/>
              </a:defRPr>
            </a:lvl8pPr>
            <a:lvl9pPr>
              <a:buNone/>
              <a:defRPr sz="2400" b="1">
                <a:solidFill>
                  <a:srgbClr val="172D34"/>
                </a:solidFill>
                <a:latin typeface="Arial"/>
                <a:ea typeface="Arial"/>
                <a:cs typeface="Arial"/>
              </a:defRPr>
            </a:lvl9pPr>
          </a:lstStyle>
          <a:p xmlns:a="http://schemas.openxmlformats.org/drawingml/2006/main">
            <a:pPr>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Equal masses of water and liquid X absorb the same amount of heat, with</a:t>
            </a:r>
          </a:p>
          <a:p xmlns:a="http://schemas.openxmlformats.org/drawingml/2006/main">
            <a:pPr>
              <a:lnSpc>
                <a:spcPct val="112000"/>
              </a:lnSpc>
              <a:buNone/>
              <a:defRPr sz="2400" b="1">
                <a:solidFill>
                  <a:srgbClr val="172D34"/>
                </a:solidFill>
                <a:latin typeface="Arial"/>
                <a:ea typeface="Arial"/>
                <a:cs typeface="Arial"/>
              </a:defRPr>
            </a:pPr>
            <a:r>
              <a:rPr sz="2400" b="1">
                <a:solidFill>
                  <a:srgbClr val="172D34"/>
                </a:solidFill>
                <a:latin typeface="Arial"/>
                <a:ea typeface="Arial"/>
                <a:cs typeface="Arial"/>
              </a:rPr>
              <a:t>no change of state.</a:t>
            </a:r>
          </a:p>
        </p:txBody>
      </p:sp>
      <p:sp>
        <p:nvSpPr>
          <p:cNvPr id="7" name="text">
            <a:extLst xmlns:a="http://schemas.openxmlformats.org/drawingml/2006/main">
              <a:ext uri="{FF2B5EF4-FFF2-40B4-BE49-F238E27FC236}">
                <a16:creationId xmlns:a16="http://schemas.microsoft.com/office/drawing/2014/main" id="{89405BC1-F36C-4F83-85F4-98C238C1DCCC}"/>
              </a:ext>
            </a:extLst>
          </p:cNvPr>
          <p:cNvSpPr>
            <a:spLocks xmlns:a="http://schemas.openxmlformats.org/drawingml/2006/main" noGrp="1"/>
          </p:cNvSpPr>
          <p:nvPr/>
        </p:nvSpPr>
        <p:spPr>
          <a:xfrm xmlns:a="http://schemas.openxmlformats.org/drawingml/2006/main">
            <a:off x="590550" y="3019425"/>
            <a:ext cx="10763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400" b="1">
                <a:solidFill>
                  <a:srgbClr val="087F83"/>
                </a:solidFill>
                <a:latin typeface="Arial"/>
                <a:ea typeface="Arial"/>
                <a:cs typeface="Arial"/>
              </a:defRPr>
            </a:defPPr>
            <a:lvl1pPr>
              <a:buNone/>
              <a:defRPr sz="2400" b="1">
                <a:solidFill>
                  <a:srgbClr val="087F83"/>
                </a:solidFill>
                <a:latin typeface="Arial"/>
                <a:ea typeface="Arial"/>
                <a:cs typeface="Arial"/>
              </a:defRPr>
            </a:lvl1pPr>
            <a:lvl2pPr>
              <a:buNone/>
              <a:defRPr sz="2400" b="1">
                <a:solidFill>
                  <a:srgbClr val="087F83"/>
                </a:solidFill>
                <a:latin typeface="Arial"/>
                <a:ea typeface="Arial"/>
                <a:cs typeface="Arial"/>
              </a:defRPr>
            </a:lvl2pPr>
            <a:lvl3pPr>
              <a:buNone/>
              <a:defRPr sz="2400" b="1">
                <a:solidFill>
                  <a:srgbClr val="087F83"/>
                </a:solidFill>
                <a:latin typeface="Arial"/>
                <a:ea typeface="Arial"/>
                <a:cs typeface="Arial"/>
              </a:defRPr>
            </a:lvl3pPr>
            <a:lvl4pPr>
              <a:buNone/>
              <a:defRPr sz="2400" b="1">
                <a:solidFill>
                  <a:srgbClr val="087F83"/>
                </a:solidFill>
                <a:latin typeface="Arial"/>
                <a:ea typeface="Arial"/>
                <a:cs typeface="Arial"/>
              </a:defRPr>
            </a:lvl4pPr>
            <a:lvl5pPr>
              <a:buNone/>
              <a:defRPr sz="2400" b="1">
                <a:solidFill>
                  <a:srgbClr val="087F83"/>
                </a:solidFill>
                <a:latin typeface="Arial"/>
                <a:ea typeface="Arial"/>
                <a:cs typeface="Arial"/>
              </a:defRPr>
            </a:lvl5pPr>
            <a:lvl6pPr>
              <a:buNone/>
              <a:defRPr sz="2400" b="1">
                <a:solidFill>
                  <a:srgbClr val="087F83"/>
                </a:solidFill>
                <a:latin typeface="Arial"/>
                <a:ea typeface="Arial"/>
                <a:cs typeface="Arial"/>
              </a:defRPr>
            </a:lvl6pPr>
            <a:lvl7pPr>
              <a:buNone/>
              <a:defRPr sz="2400" b="1">
                <a:solidFill>
                  <a:srgbClr val="087F83"/>
                </a:solidFill>
                <a:latin typeface="Arial"/>
                <a:ea typeface="Arial"/>
                <a:cs typeface="Arial"/>
              </a:defRPr>
            </a:lvl7pPr>
            <a:lvl8pPr>
              <a:buNone/>
              <a:defRPr sz="2400" b="1">
                <a:solidFill>
                  <a:srgbClr val="087F83"/>
                </a:solidFill>
                <a:latin typeface="Arial"/>
                <a:ea typeface="Arial"/>
                <a:cs typeface="Arial"/>
              </a:defRPr>
            </a:lvl8pPr>
            <a:lvl9pPr>
              <a:buNone/>
              <a:defRPr sz="2400" b="1">
                <a:solidFill>
                  <a:srgbClr val="087F83"/>
                </a:solidFill>
                <a:latin typeface="Arial"/>
                <a:ea typeface="Arial"/>
                <a:cs typeface="Arial"/>
              </a:defRPr>
            </a:lvl9pPr>
          </a:lstStyle>
          <a:p xmlns:a="http://schemas.openxmlformats.org/drawingml/2006/main">
            <a:pPr>
              <a:lnSpc>
                <a:spcPct val="112000"/>
              </a:lnSpc>
              <a:buNone/>
              <a:defRPr sz="2400" b="1">
                <a:solidFill>
                  <a:srgbClr val="087F83"/>
                </a:solidFill>
                <a:latin typeface="Arial"/>
                <a:ea typeface="Arial"/>
                <a:cs typeface="Arial"/>
              </a:defRPr>
            </a:pPr>
            <a:r>
              <a:rPr sz="2400" b="1">
                <a:solidFill>
                  <a:srgbClr val="087F83"/>
                </a:solidFill>
                <a:latin typeface="Arial"/>
                <a:ea typeface="Arial"/>
                <a:cs typeface="Arial"/>
              </a:rPr>
              <a:t>Water warms by 2°C. Liquid X warms by 8°C.</a:t>
            </a:r>
          </a:p>
        </p:txBody>
      </p:sp>
      <p:sp>
        <p:nvSpPr>
          <p:cNvPr id="8" name="question-label">
            <a:extLst xmlns:a="http://schemas.openxmlformats.org/drawingml/2006/main">
              <a:ext uri="{FF2B5EF4-FFF2-40B4-BE49-F238E27FC236}">
                <a16:creationId xmlns:a16="http://schemas.microsoft.com/office/drawing/2014/main" id="{015D3879-22DF-4956-8D1F-F6128DC9AA6F}"/>
              </a:ext>
            </a:extLst>
          </p:cNvPr>
          <p:cNvSpPr>
            <a:spLocks xmlns:a="http://schemas.openxmlformats.org/drawingml/2006/main" noGrp="1"/>
          </p:cNvSpPr>
          <p:nvPr/>
        </p:nvSpPr>
        <p:spPr>
          <a:xfrm xmlns:a="http://schemas.openxmlformats.org/drawingml/2006/main">
            <a:off x="590550" y="38481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9" name="body">
            <a:extLst xmlns:a="http://schemas.openxmlformats.org/drawingml/2006/main">
              <a:ext uri="{FF2B5EF4-FFF2-40B4-BE49-F238E27FC236}">
                <a16:creationId xmlns:a16="http://schemas.microsoft.com/office/drawing/2014/main" id="{08F992DF-62B9-4715-A616-7A8BB4FC6196}"/>
              </a:ext>
            </a:extLst>
          </p:cNvPr>
          <p:cNvSpPr>
            <a:spLocks xmlns:a="http://schemas.openxmlformats.org/drawingml/2006/main" noGrp="1"/>
          </p:cNvSpPr>
          <p:nvPr/>
        </p:nvSpPr>
        <p:spPr>
          <a:xfrm xmlns:a="http://schemas.openxmlformats.org/drawingml/2006/main">
            <a:off x="1238250" y="38481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liquid has the higher specific heat capacity?</a:t>
            </a:r>
          </a:p>
        </p:txBody>
      </p:sp>
      <p:sp>
        <p:nvSpPr>
          <p:cNvPr id="10" name="question-label">
            <a:extLst xmlns:a="http://schemas.openxmlformats.org/drawingml/2006/main">
              <a:ext uri="{FF2B5EF4-FFF2-40B4-BE49-F238E27FC236}">
                <a16:creationId xmlns:a16="http://schemas.microsoft.com/office/drawing/2014/main" id="{C09E5271-A62A-4447-B072-BE13F0EA86DB}"/>
              </a:ext>
            </a:extLst>
          </p:cNvPr>
          <p:cNvSpPr>
            <a:spLocks xmlns:a="http://schemas.openxmlformats.org/drawingml/2006/main" noGrp="1"/>
          </p:cNvSpPr>
          <p:nvPr/>
        </p:nvSpPr>
        <p:spPr>
          <a:xfrm xmlns:a="http://schemas.openxmlformats.org/drawingml/2006/main">
            <a:off x="590550" y="46101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11" name="body">
            <a:extLst xmlns:a="http://schemas.openxmlformats.org/drawingml/2006/main">
              <a:ext uri="{FF2B5EF4-FFF2-40B4-BE49-F238E27FC236}">
                <a16:creationId xmlns:a16="http://schemas.microsoft.com/office/drawing/2014/main" id="{04871BCB-EC0C-40E4-9CF8-2238E877D029}"/>
              </a:ext>
            </a:extLst>
          </p:cNvPr>
          <p:cNvSpPr>
            <a:spLocks xmlns:a="http://schemas.openxmlformats.org/drawingml/2006/main" noGrp="1"/>
          </p:cNvSpPr>
          <p:nvPr/>
        </p:nvSpPr>
        <p:spPr>
          <a:xfrm xmlns:a="http://schemas.openxmlformats.org/drawingml/2006/main">
            <a:off x="1238250" y="46101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How does hydrogen bonding help explain water’s response?</a:t>
            </a:r>
          </a:p>
        </p:txBody>
      </p:sp>
      <p:sp>
        <p:nvSpPr>
          <p:cNvPr id="12" name="question-label">
            <a:extLst xmlns:a="http://schemas.openxmlformats.org/drawingml/2006/main">
              <a:ext uri="{FF2B5EF4-FFF2-40B4-BE49-F238E27FC236}">
                <a16:creationId xmlns:a16="http://schemas.microsoft.com/office/drawing/2014/main" id="{B1090964-A626-4139-A6FA-BB1EB980BFC4}"/>
              </a:ext>
            </a:extLst>
          </p:cNvPr>
          <p:cNvSpPr>
            <a:spLocks xmlns:a="http://schemas.openxmlformats.org/drawingml/2006/main" noGrp="1"/>
          </p:cNvSpPr>
          <p:nvPr/>
        </p:nvSpPr>
        <p:spPr>
          <a:xfrm xmlns:a="http://schemas.openxmlformats.org/drawingml/2006/main">
            <a:off x="590550" y="53721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3" name="body">
            <a:extLst xmlns:a="http://schemas.openxmlformats.org/drawingml/2006/main">
              <a:ext uri="{FF2B5EF4-FFF2-40B4-BE49-F238E27FC236}">
                <a16:creationId xmlns:a16="http://schemas.microsoft.com/office/drawing/2014/main" id="{153B06D6-41D1-4A98-A314-05DE3169736F}"/>
              </a:ext>
            </a:extLst>
          </p:cNvPr>
          <p:cNvSpPr>
            <a:spLocks xmlns:a="http://schemas.openxmlformats.org/drawingml/2006/main" noGrp="1"/>
          </p:cNvSpPr>
          <p:nvPr/>
        </p:nvSpPr>
        <p:spPr>
          <a:xfrm xmlns:a="http://schemas.openxmlformats.org/drawingml/2006/main">
            <a:off x="1238250" y="5372100"/>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How can this property help a living organism?</a:t>
            </a:r>
          </a:p>
        </p:txBody>
      </p:sp>
    </p:spTree>
    <p:extLst>
      <p:ext uri="{BB962C8B-B14F-4D97-AF65-F5344CB8AC3E}">
        <p14:creationId xmlns:p14="http://schemas.microsoft.com/office/powerpoint/2010/main" val="157018733"/>
      </p:ext>
    </p:extLst>
  </p:cSld>
</p:sld>
</file>

<file path=ppt/slides/slide16.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6D921D1-2DC5-476B-9826-34FCBEDD168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D6018249-E848-423D-A18F-3938E19E2E7F}"/>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Specific heat: key and explanation</a:t>
            </a:r>
          </a:p>
        </p:txBody>
      </p:sp>
      <p:sp>
        <p:nvSpPr>
          <p:cNvPr id="3" name="stage-footer">
            <a:extLst xmlns:a="http://schemas.openxmlformats.org/drawingml/2006/main">
              <a:ext uri="{FF2B5EF4-FFF2-40B4-BE49-F238E27FC236}">
                <a16:creationId xmlns:a16="http://schemas.microsoft.com/office/drawing/2014/main" id="{E2CBC2BD-6B1D-4D7B-BA42-47F34F3D256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5   /   KEY AND EXPLANATION</a:t>
            </a:r>
          </a:p>
        </p:txBody>
      </p:sp>
      <p:sp>
        <p:nvSpPr>
          <p:cNvPr id="4" name="brand">
            <a:extLst xmlns:a="http://schemas.openxmlformats.org/drawingml/2006/main">
              <a:ext uri="{FF2B5EF4-FFF2-40B4-BE49-F238E27FC236}">
                <a16:creationId xmlns:a16="http://schemas.microsoft.com/office/drawing/2014/main" id="{E1524CF2-9310-4FE2-B273-3E83458574D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7BFB107E-C7F6-49F9-9514-CE52199B72AB}"/>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16</a:t>
            </a:r>
          </a:p>
        </p:txBody>
      </p:sp>
      <p:sp>
        <p:nvSpPr>
          <p:cNvPr id="6" name="answer-label">
            <a:extLst xmlns:a="http://schemas.openxmlformats.org/drawingml/2006/main">
              <a:ext uri="{FF2B5EF4-FFF2-40B4-BE49-F238E27FC236}">
                <a16:creationId xmlns:a16="http://schemas.microsoft.com/office/drawing/2014/main" id="{082AB87C-0E4E-43F3-8EC3-AD088DF26D9E}"/>
              </a:ext>
            </a:extLst>
          </p:cNvPr>
          <p:cNvSpPr>
            <a:spLocks xmlns:a="http://schemas.openxmlformats.org/drawingml/2006/main" noGrp="1"/>
          </p:cNvSpPr>
          <p:nvPr/>
        </p:nvSpPr>
        <p:spPr>
          <a:xfrm xmlns:a="http://schemas.openxmlformats.org/drawingml/2006/main">
            <a:off x="590550" y="20574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75E501F9-5440-4873-A456-91F977444417}"/>
              </a:ext>
            </a:extLst>
          </p:cNvPr>
          <p:cNvSpPr>
            <a:spLocks xmlns:a="http://schemas.openxmlformats.org/drawingml/2006/main" noGrp="1"/>
          </p:cNvSpPr>
          <p:nvPr/>
        </p:nvSpPr>
        <p:spPr>
          <a:xfrm xmlns:a="http://schemas.openxmlformats.org/drawingml/2006/main">
            <a:off x="1238250" y="20574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Water. It absorbs the same heat per gram with a smaller temperature rise.</a:t>
            </a:r>
          </a:p>
        </p:txBody>
      </p:sp>
      <p:sp>
        <p:nvSpPr>
          <p:cNvPr id="8" name="answer-label">
            <a:extLst xmlns:a="http://schemas.openxmlformats.org/drawingml/2006/main">
              <a:ext uri="{FF2B5EF4-FFF2-40B4-BE49-F238E27FC236}">
                <a16:creationId xmlns:a16="http://schemas.microsoft.com/office/drawing/2014/main" id="{4D3E5676-DD73-4723-9F22-F94D6877BF12}"/>
              </a:ext>
            </a:extLst>
          </p:cNvPr>
          <p:cNvSpPr>
            <a:spLocks xmlns:a="http://schemas.openxmlformats.org/drawingml/2006/main" noGrp="1"/>
          </p:cNvSpPr>
          <p:nvPr/>
        </p:nvSpPr>
        <p:spPr>
          <a:xfrm xmlns:a="http://schemas.openxmlformats.org/drawingml/2006/main">
            <a:off x="590550" y="33147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CE59C399-3349-484B-96F8-78B6A043DBBC}"/>
              </a:ext>
            </a:extLst>
          </p:cNvPr>
          <p:cNvSpPr>
            <a:spLocks xmlns:a="http://schemas.openxmlformats.org/drawingml/2006/main" noGrp="1"/>
          </p:cNvSpPr>
          <p:nvPr/>
        </p:nvSpPr>
        <p:spPr>
          <a:xfrm xmlns:a="http://schemas.openxmlformats.org/drawingml/2006/main">
            <a:off x="1238250" y="331470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Some energy disrupts hydrogen-bond interactions. More energy is needed for a</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given rise in temperature.</a:t>
            </a:r>
          </a:p>
        </p:txBody>
      </p:sp>
      <p:sp>
        <p:nvSpPr>
          <p:cNvPr id="10" name="answer-label">
            <a:extLst xmlns:a="http://schemas.openxmlformats.org/drawingml/2006/main">
              <a:ext uri="{FF2B5EF4-FFF2-40B4-BE49-F238E27FC236}">
                <a16:creationId xmlns:a16="http://schemas.microsoft.com/office/drawing/2014/main" id="{228B7BF9-BBED-4C5F-878E-0189E7B24D19}"/>
              </a:ext>
            </a:extLst>
          </p:cNvPr>
          <p:cNvSpPr>
            <a:spLocks xmlns:a="http://schemas.openxmlformats.org/drawingml/2006/main" noGrp="1"/>
          </p:cNvSpPr>
          <p:nvPr/>
        </p:nvSpPr>
        <p:spPr>
          <a:xfrm xmlns:a="http://schemas.openxmlformats.org/drawingml/2006/main">
            <a:off x="590550" y="468630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AF134578-2829-40B9-AE0C-75C4D21252B5}"/>
              </a:ext>
            </a:extLst>
          </p:cNvPr>
          <p:cNvSpPr>
            <a:spLocks xmlns:a="http://schemas.openxmlformats.org/drawingml/2006/main" noGrp="1"/>
          </p:cNvSpPr>
          <p:nvPr/>
        </p:nvSpPr>
        <p:spPr>
          <a:xfrm xmlns:a="http://schemas.openxmlformats.org/drawingml/2006/main">
            <a:off x="1238250" y="468630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Water helps buffer changes in body temperature, supporting homeostasis.</a:t>
            </a:r>
          </a:p>
        </p:txBody>
      </p:sp>
    </p:spTree>
    <p:extLst>
      <p:ext uri="{BB962C8B-B14F-4D97-AF65-F5344CB8AC3E}">
        <p14:creationId xmlns:p14="http://schemas.microsoft.com/office/powerpoint/2010/main" val="473971587"/>
      </p:ext>
    </p:extLst>
  </p:cSld>
</p:sld>
</file>

<file path=ppt/slides/slide17.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B39C6879-F0E2-4756-A6E8-CA2EECA3685C}"/>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A9086441-0186-4572-99BB-256C0BADAD45}"/>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Heat of vaporization and cooling</a:t>
            </a:r>
          </a:p>
        </p:txBody>
      </p:sp>
      <p:sp>
        <p:nvSpPr>
          <p:cNvPr id="3" name="stage-footer">
            <a:extLst xmlns:a="http://schemas.openxmlformats.org/drawingml/2006/main">
              <a:ext uri="{FF2B5EF4-FFF2-40B4-BE49-F238E27FC236}">
                <a16:creationId xmlns:a16="http://schemas.microsoft.com/office/drawing/2014/main" id="{726C8DA7-EBE4-4C2C-A2A0-AACB57AF7593}"/>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CONCEPT</a:t>
            </a:r>
          </a:p>
        </p:txBody>
      </p:sp>
      <p:sp>
        <p:nvSpPr>
          <p:cNvPr id="4" name="brand">
            <a:extLst xmlns:a="http://schemas.openxmlformats.org/drawingml/2006/main">
              <a:ext uri="{FF2B5EF4-FFF2-40B4-BE49-F238E27FC236}">
                <a16:creationId xmlns:a16="http://schemas.microsoft.com/office/drawing/2014/main" id="{CA5F5FD4-1729-410B-894E-BF9EA73B1658}"/>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6D1042A-7930-4C5E-882B-8422255D2709}"/>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17</a:t>
            </a:r>
          </a:p>
        </p:txBody>
      </p:sp>
      <p:sp>
        <p:nvSpPr>
          <p:cNvPr id="6" name="term">
            <a:extLst xmlns:a="http://schemas.openxmlformats.org/drawingml/2006/main">
              <a:ext uri="{FF2B5EF4-FFF2-40B4-BE49-F238E27FC236}">
                <a16:creationId xmlns:a16="http://schemas.microsoft.com/office/drawing/2014/main" id="{E1890C3C-5736-494B-9D46-E7EA99A9BDB1}"/>
              </a:ext>
            </a:extLst>
          </p:cNvPr>
          <p:cNvSpPr>
            <a:spLocks xmlns:a="http://schemas.openxmlformats.org/drawingml/2006/main" noGrp="1"/>
          </p:cNvSpPr>
          <p:nvPr/>
        </p:nvSpPr>
        <p:spPr>
          <a:xfrm xmlns:a="http://schemas.openxmlformats.org/drawingml/2006/main">
            <a:off x="590550" y="201930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HEAT OF VAPORIZATION</a:t>
            </a:r>
          </a:p>
        </p:txBody>
      </p:sp>
      <p:sp>
        <p:nvSpPr>
          <p:cNvPr id="7" name="body">
            <a:extLst xmlns:a="http://schemas.openxmlformats.org/drawingml/2006/main">
              <a:ext uri="{FF2B5EF4-FFF2-40B4-BE49-F238E27FC236}">
                <a16:creationId xmlns:a16="http://schemas.microsoft.com/office/drawing/2014/main" id="{6E22F57E-DB1E-4494-B96C-C2B6BB70FCEA}"/>
              </a:ext>
            </a:extLst>
          </p:cNvPr>
          <p:cNvSpPr>
            <a:spLocks xmlns:a="http://schemas.openxmlformats.org/drawingml/2006/main" noGrp="1"/>
          </p:cNvSpPr>
          <p:nvPr/>
        </p:nvSpPr>
        <p:spPr>
          <a:xfrm xmlns:a="http://schemas.openxmlformats.org/drawingml/2006/main">
            <a:off x="590550" y="2457450"/>
            <a:ext cx="10715625"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Energy needed to change 1 g of liquid into gas at a specified temperature. Water</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has a high heat of vaporization.</a:t>
            </a:r>
          </a:p>
        </p:txBody>
      </p:sp>
      <p:sp>
        <p:nvSpPr>
          <p:cNvPr id="8" name="term">
            <a:extLst xmlns:a="http://schemas.openxmlformats.org/drawingml/2006/main">
              <a:ext uri="{FF2B5EF4-FFF2-40B4-BE49-F238E27FC236}">
                <a16:creationId xmlns:a16="http://schemas.microsoft.com/office/drawing/2014/main" id="{86156000-E686-4E76-9FCB-33A7EE9D3C52}"/>
              </a:ext>
            </a:extLst>
          </p:cNvPr>
          <p:cNvSpPr>
            <a:spLocks xmlns:a="http://schemas.openxmlformats.org/drawingml/2006/main" noGrp="1"/>
          </p:cNvSpPr>
          <p:nvPr/>
        </p:nvSpPr>
        <p:spPr>
          <a:xfrm xmlns:a="http://schemas.openxmlformats.org/drawingml/2006/main">
            <a:off x="590550" y="3390900"/>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EVAPORATION</a:t>
            </a:r>
          </a:p>
        </p:txBody>
      </p:sp>
      <p:sp>
        <p:nvSpPr>
          <p:cNvPr id="9" name="body">
            <a:extLst xmlns:a="http://schemas.openxmlformats.org/drawingml/2006/main">
              <a:ext uri="{FF2B5EF4-FFF2-40B4-BE49-F238E27FC236}">
                <a16:creationId xmlns:a16="http://schemas.microsoft.com/office/drawing/2014/main" id="{8049E408-35A3-4771-847E-428525435FBF}"/>
              </a:ext>
            </a:extLst>
          </p:cNvPr>
          <p:cNvSpPr>
            <a:spLocks xmlns:a="http://schemas.openxmlformats.org/drawingml/2006/main" noGrp="1"/>
          </p:cNvSpPr>
          <p:nvPr/>
        </p:nvSpPr>
        <p:spPr>
          <a:xfrm xmlns:a="http://schemas.openxmlformats.org/drawingml/2006/main">
            <a:off x="590550" y="3829050"/>
            <a:ext cx="10715625"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The escape of molecules from a liquid surface into the gas phase.</a:t>
            </a:r>
          </a:p>
        </p:txBody>
      </p:sp>
      <p:sp>
        <p:nvSpPr>
          <p:cNvPr id="10" name="term">
            <a:extLst xmlns:a="http://schemas.openxmlformats.org/drawingml/2006/main">
              <a:ext uri="{FF2B5EF4-FFF2-40B4-BE49-F238E27FC236}">
                <a16:creationId xmlns:a16="http://schemas.microsoft.com/office/drawing/2014/main" id="{53EF896E-CCCA-4FA4-A67C-45AD3A6D37C1}"/>
              </a:ext>
            </a:extLst>
          </p:cNvPr>
          <p:cNvSpPr>
            <a:spLocks xmlns:a="http://schemas.openxmlformats.org/drawingml/2006/main" noGrp="1"/>
          </p:cNvSpPr>
          <p:nvPr/>
        </p:nvSpPr>
        <p:spPr>
          <a:xfrm xmlns:a="http://schemas.openxmlformats.org/drawingml/2006/main">
            <a:off x="590550" y="4791075"/>
            <a:ext cx="107156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EVAPORATIVE COOLING</a:t>
            </a:r>
          </a:p>
        </p:txBody>
      </p:sp>
      <p:sp>
        <p:nvSpPr>
          <p:cNvPr id="11" name="body">
            <a:extLst xmlns:a="http://schemas.openxmlformats.org/drawingml/2006/main">
              <a:ext uri="{FF2B5EF4-FFF2-40B4-BE49-F238E27FC236}">
                <a16:creationId xmlns:a16="http://schemas.microsoft.com/office/drawing/2014/main" id="{ADEDA215-72E6-4DC1-9113-30C29AF23507}"/>
              </a:ext>
            </a:extLst>
          </p:cNvPr>
          <p:cNvSpPr>
            <a:spLocks xmlns:a="http://schemas.openxmlformats.org/drawingml/2006/main" noGrp="1"/>
          </p:cNvSpPr>
          <p:nvPr/>
        </p:nvSpPr>
        <p:spPr>
          <a:xfrm xmlns:a="http://schemas.openxmlformats.org/drawingml/2006/main">
            <a:off x="590550" y="5229225"/>
            <a:ext cx="10715625" cy="7391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fall in temperature as evaporation carries energy away. Evaporating sweat helps</a:t>
            </a:r>
          </a:p>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cool the body.</a:t>
            </a:r>
          </a:p>
        </p:txBody>
      </p:sp>
    </p:spTree>
    <p:extLst>
      <p:ext uri="{BB962C8B-B14F-4D97-AF65-F5344CB8AC3E}">
        <p14:creationId xmlns:p14="http://schemas.microsoft.com/office/powerpoint/2010/main" val="1227384437"/>
      </p:ext>
    </p:extLst>
  </p:cSld>
</p:sld>
</file>

<file path=ppt/slides/slide18.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67BDE871-B37B-4C53-A7C8-FC00A9BBB34A}"/>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AED45BEA-261A-406C-8902-51F80C1F83B7}"/>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Why does evaporating sweat cool skin?</a:t>
            </a:r>
          </a:p>
        </p:txBody>
      </p:sp>
      <p:sp>
        <p:nvSpPr>
          <p:cNvPr id="3" name="stage-footer">
            <a:extLst xmlns:a="http://schemas.openxmlformats.org/drawingml/2006/main">
              <a:ext uri="{FF2B5EF4-FFF2-40B4-BE49-F238E27FC236}">
                <a16:creationId xmlns:a16="http://schemas.microsoft.com/office/drawing/2014/main" id="{F5E47C46-6BA8-489D-9967-EE687CA42069}"/>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PRACTICE</a:t>
            </a:r>
          </a:p>
        </p:txBody>
      </p:sp>
      <p:sp>
        <p:nvSpPr>
          <p:cNvPr id="4" name="brand">
            <a:extLst xmlns:a="http://schemas.openxmlformats.org/drawingml/2006/main">
              <a:ext uri="{FF2B5EF4-FFF2-40B4-BE49-F238E27FC236}">
                <a16:creationId xmlns:a16="http://schemas.microsoft.com/office/drawing/2014/main" id="{6A4A5398-ED65-4D5F-B6BF-2791F96F382D}"/>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81358DE8-A3E6-44EE-935F-98BA677FD4F3}"/>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18</a:t>
            </a:r>
          </a:p>
        </p:txBody>
      </p:sp>
      <p:sp>
        <p:nvSpPr>
          <p:cNvPr id="6" name="body">
            <a:extLst xmlns:a="http://schemas.openxmlformats.org/drawingml/2006/main">
              <a:ext uri="{FF2B5EF4-FFF2-40B4-BE49-F238E27FC236}">
                <a16:creationId xmlns:a16="http://schemas.microsoft.com/office/drawing/2014/main" id="{1BA4E71C-D2DD-4751-9B45-1A6AC924BE10}"/>
              </a:ext>
            </a:extLst>
          </p:cNvPr>
          <p:cNvSpPr>
            <a:spLocks xmlns:a="http://schemas.openxmlformats.org/drawingml/2006/main" noGrp="1"/>
          </p:cNvSpPr>
          <p:nvPr/>
        </p:nvSpPr>
        <p:spPr>
          <a:xfrm xmlns:a="http://schemas.openxmlformats.org/drawingml/2006/main">
            <a:off x="590550" y="2038350"/>
            <a:ext cx="10668000" cy="82753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172D34"/>
                </a:solidFill>
                <a:latin typeface="Arial"/>
                <a:ea typeface="Arial"/>
                <a:cs typeface="Arial"/>
              </a:defRPr>
            </a:defPPr>
            <a:lvl1pPr>
              <a:buNone/>
              <a:defRPr sz="2550" b="1">
                <a:solidFill>
                  <a:srgbClr val="172D34"/>
                </a:solidFill>
                <a:latin typeface="Arial"/>
                <a:ea typeface="Arial"/>
                <a:cs typeface="Arial"/>
              </a:defRPr>
            </a:lvl1pPr>
            <a:lvl2pPr>
              <a:buNone/>
              <a:defRPr sz="2550" b="1">
                <a:solidFill>
                  <a:srgbClr val="172D34"/>
                </a:solidFill>
                <a:latin typeface="Arial"/>
                <a:ea typeface="Arial"/>
                <a:cs typeface="Arial"/>
              </a:defRPr>
            </a:lvl2pPr>
            <a:lvl3pPr>
              <a:buNone/>
              <a:defRPr sz="2550" b="1">
                <a:solidFill>
                  <a:srgbClr val="172D34"/>
                </a:solidFill>
                <a:latin typeface="Arial"/>
                <a:ea typeface="Arial"/>
                <a:cs typeface="Arial"/>
              </a:defRPr>
            </a:lvl3pPr>
            <a:lvl4pPr>
              <a:buNone/>
              <a:defRPr sz="2550" b="1">
                <a:solidFill>
                  <a:srgbClr val="172D34"/>
                </a:solidFill>
                <a:latin typeface="Arial"/>
                <a:ea typeface="Arial"/>
                <a:cs typeface="Arial"/>
              </a:defRPr>
            </a:lvl4pPr>
            <a:lvl5pPr>
              <a:buNone/>
              <a:defRPr sz="2550" b="1">
                <a:solidFill>
                  <a:srgbClr val="172D34"/>
                </a:solidFill>
                <a:latin typeface="Arial"/>
                <a:ea typeface="Arial"/>
                <a:cs typeface="Arial"/>
              </a:defRPr>
            </a:lvl5pPr>
            <a:lvl6pPr>
              <a:buNone/>
              <a:defRPr sz="2550" b="1">
                <a:solidFill>
                  <a:srgbClr val="172D34"/>
                </a:solidFill>
                <a:latin typeface="Arial"/>
                <a:ea typeface="Arial"/>
                <a:cs typeface="Arial"/>
              </a:defRPr>
            </a:lvl6pPr>
            <a:lvl7pPr>
              <a:buNone/>
              <a:defRPr sz="2550" b="1">
                <a:solidFill>
                  <a:srgbClr val="172D34"/>
                </a:solidFill>
                <a:latin typeface="Arial"/>
                <a:ea typeface="Arial"/>
                <a:cs typeface="Arial"/>
              </a:defRPr>
            </a:lvl7pPr>
            <a:lvl8pPr>
              <a:buNone/>
              <a:defRPr sz="2550" b="1">
                <a:solidFill>
                  <a:srgbClr val="172D34"/>
                </a:solidFill>
                <a:latin typeface="Arial"/>
                <a:ea typeface="Arial"/>
                <a:cs typeface="Arial"/>
              </a:defRPr>
            </a:lvl8pPr>
            <a:lvl9pPr>
              <a:buNone/>
              <a:defRPr sz="2550" b="1">
                <a:solidFill>
                  <a:srgbClr val="172D34"/>
                </a:solidFill>
                <a:latin typeface="Arial"/>
                <a:ea typeface="Arial"/>
                <a:cs typeface="Arial"/>
              </a:defRPr>
            </a:lvl9pPr>
          </a:lstStyle>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Which explanation best accounts for cooling when sweat</a:t>
            </a:r>
          </a:p>
          <a:p xmlns:a="http://schemas.openxmlformats.org/drawingml/2006/main">
            <a:pPr>
              <a:lnSpc>
                <a:spcPct val="112000"/>
              </a:lnSpc>
              <a:buNone/>
              <a:defRPr sz="2550" b="1">
                <a:solidFill>
                  <a:srgbClr val="172D34"/>
                </a:solidFill>
                <a:latin typeface="Arial"/>
                <a:ea typeface="Arial"/>
                <a:cs typeface="Arial"/>
              </a:defRPr>
            </a:pPr>
            <a:r>
              <a:rPr sz="2550" b="1">
                <a:solidFill>
                  <a:srgbClr val="172D34"/>
                </a:solidFill>
                <a:latin typeface="Arial"/>
                <a:ea typeface="Arial"/>
                <a:cs typeface="Arial"/>
              </a:rPr>
              <a:t>evaporates?</a:t>
            </a:r>
          </a:p>
        </p:txBody>
      </p:sp>
      <p:sp>
        <p:nvSpPr>
          <p:cNvPr id="7" name="body">
            <a:extLst xmlns:a="http://schemas.openxmlformats.org/drawingml/2006/main">
              <a:ext uri="{FF2B5EF4-FFF2-40B4-BE49-F238E27FC236}">
                <a16:creationId xmlns:a16="http://schemas.microsoft.com/office/drawing/2014/main" id="{65AA79C8-D37E-45B4-B48A-ACB62A5EBA0A}"/>
              </a:ext>
            </a:extLst>
          </p:cNvPr>
          <p:cNvSpPr>
            <a:spLocks xmlns:a="http://schemas.openxmlformats.org/drawingml/2006/main" noGrp="1"/>
          </p:cNvSpPr>
          <p:nvPr/>
        </p:nvSpPr>
        <p:spPr>
          <a:xfrm xmlns:a="http://schemas.openxmlformats.org/drawingml/2006/main">
            <a:off x="809625" y="3248025"/>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A   O–H covalent bonds split inside H₂O.</a:t>
            </a:r>
          </a:p>
        </p:txBody>
      </p:sp>
      <p:sp>
        <p:nvSpPr>
          <p:cNvPr id="8" name="body">
            <a:extLst xmlns:a="http://schemas.openxmlformats.org/drawingml/2006/main">
              <a:ext uri="{FF2B5EF4-FFF2-40B4-BE49-F238E27FC236}">
                <a16:creationId xmlns:a16="http://schemas.microsoft.com/office/drawing/2014/main" id="{DA78308B-BF28-4F5A-9E40-38D922CC15B3}"/>
              </a:ext>
            </a:extLst>
          </p:cNvPr>
          <p:cNvSpPr>
            <a:spLocks xmlns:a="http://schemas.openxmlformats.org/drawingml/2006/main" noGrp="1"/>
          </p:cNvSpPr>
          <p:nvPr/>
        </p:nvSpPr>
        <p:spPr>
          <a:xfrm xmlns:a="http://schemas.openxmlformats.org/drawingml/2006/main">
            <a:off x="809625" y="3800475"/>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B   Water becomes nonpolar in the air.</a:t>
            </a:r>
          </a:p>
        </p:txBody>
      </p:sp>
      <p:sp>
        <p:nvSpPr>
          <p:cNvPr id="9" name="body">
            <a:extLst xmlns:a="http://schemas.openxmlformats.org/drawingml/2006/main">
              <a:ext uri="{FF2B5EF4-FFF2-40B4-BE49-F238E27FC236}">
                <a16:creationId xmlns:a16="http://schemas.microsoft.com/office/drawing/2014/main" id="{426B693D-C7DD-4408-ABD3-0E6CD6527FDB}"/>
              </a:ext>
            </a:extLst>
          </p:cNvPr>
          <p:cNvSpPr>
            <a:spLocks xmlns:a="http://schemas.openxmlformats.org/drawingml/2006/main" noGrp="1"/>
          </p:cNvSpPr>
          <p:nvPr/>
        </p:nvSpPr>
        <p:spPr>
          <a:xfrm xmlns:a="http://schemas.openxmlformats.org/drawingml/2006/main">
            <a:off x="809625" y="4352925"/>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C   Ice forms and lowers the skin temperature.</a:t>
            </a:r>
          </a:p>
        </p:txBody>
      </p:sp>
      <p:sp>
        <p:nvSpPr>
          <p:cNvPr id="10" name="body">
            <a:extLst xmlns:a="http://schemas.openxmlformats.org/drawingml/2006/main">
              <a:ext uri="{FF2B5EF4-FFF2-40B4-BE49-F238E27FC236}">
                <a16:creationId xmlns:a16="http://schemas.microsoft.com/office/drawing/2014/main" id="{C09D909F-979D-4F1C-B051-837B3684BB7D}"/>
              </a:ext>
            </a:extLst>
          </p:cNvPr>
          <p:cNvSpPr>
            <a:spLocks xmlns:a="http://schemas.openxmlformats.org/drawingml/2006/main" noGrp="1"/>
          </p:cNvSpPr>
          <p:nvPr/>
        </p:nvSpPr>
        <p:spPr>
          <a:xfrm xmlns:a="http://schemas.openxmlformats.org/drawingml/2006/main">
            <a:off x="809625" y="4905375"/>
            <a:ext cx="10382250" cy="40767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250" b="0">
                <a:solidFill>
                  <a:srgbClr val="172D34"/>
                </a:solidFill>
                <a:latin typeface="Arial"/>
                <a:ea typeface="Arial"/>
                <a:cs typeface="Arial"/>
              </a:defRPr>
            </a:defPPr>
            <a:lvl1pPr>
              <a:buNone/>
              <a:defRPr sz="2250" b="0">
                <a:solidFill>
                  <a:srgbClr val="172D34"/>
                </a:solidFill>
                <a:latin typeface="Arial"/>
                <a:ea typeface="Arial"/>
                <a:cs typeface="Arial"/>
              </a:defRPr>
            </a:lvl1pPr>
            <a:lvl2pPr>
              <a:buNone/>
              <a:defRPr sz="2250" b="0">
                <a:solidFill>
                  <a:srgbClr val="172D34"/>
                </a:solidFill>
                <a:latin typeface="Arial"/>
                <a:ea typeface="Arial"/>
                <a:cs typeface="Arial"/>
              </a:defRPr>
            </a:lvl2pPr>
            <a:lvl3pPr>
              <a:buNone/>
              <a:defRPr sz="2250" b="0">
                <a:solidFill>
                  <a:srgbClr val="172D34"/>
                </a:solidFill>
                <a:latin typeface="Arial"/>
                <a:ea typeface="Arial"/>
                <a:cs typeface="Arial"/>
              </a:defRPr>
            </a:lvl3pPr>
            <a:lvl4pPr>
              <a:buNone/>
              <a:defRPr sz="2250" b="0">
                <a:solidFill>
                  <a:srgbClr val="172D34"/>
                </a:solidFill>
                <a:latin typeface="Arial"/>
                <a:ea typeface="Arial"/>
                <a:cs typeface="Arial"/>
              </a:defRPr>
            </a:lvl4pPr>
            <a:lvl5pPr>
              <a:buNone/>
              <a:defRPr sz="2250" b="0">
                <a:solidFill>
                  <a:srgbClr val="172D34"/>
                </a:solidFill>
                <a:latin typeface="Arial"/>
                <a:ea typeface="Arial"/>
                <a:cs typeface="Arial"/>
              </a:defRPr>
            </a:lvl5pPr>
            <a:lvl6pPr>
              <a:buNone/>
              <a:defRPr sz="2250" b="0">
                <a:solidFill>
                  <a:srgbClr val="172D34"/>
                </a:solidFill>
                <a:latin typeface="Arial"/>
                <a:ea typeface="Arial"/>
                <a:cs typeface="Arial"/>
              </a:defRPr>
            </a:lvl6pPr>
            <a:lvl7pPr>
              <a:buNone/>
              <a:defRPr sz="2250" b="0">
                <a:solidFill>
                  <a:srgbClr val="172D34"/>
                </a:solidFill>
                <a:latin typeface="Arial"/>
                <a:ea typeface="Arial"/>
                <a:cs typeface="Arial"/>
              </a:defRPr>
            </a:lvl7pPr>
            <a:lvl8pPr>
              <a:buNone/>
              <a:defRPr sz="2250" b="0">
                <a:solidFill>
                  <a:srgbClr val="172D34"/>
                </a:solidFill>
                <a:latin typeface="Arial"/>
                <a:ea typeface="Arial"/>
                <a:cs typeface="Arial"/>
              </a:defRPr>
            </a:lvl8pPr>
            <a:lvl9pPr>
              <a:buNone/>
              <a:defRPr sz="2250" b="0">
                <a:solidFill>
                  <a:srgbClr val="172D34"/>
                </a:solidFill>
                <a:latin typeface="Arial"/>
                <a:ea typeface="Arial"/>
                <a:cs typeface="Arial"/>
              </a:defRPr>
            </a:lvl9pPr>
          </a:lstStyle>
          <a:p xmlns:a="http://schemas.openxmlformats.org/drawingml/2006/main">
            <a:pPr>
              <a:lnSpc>
                <a:spcPct val="112000"/>
              </a:lnSpc>
              <a:buNone/>
              <a:defRPr sz="2250" b="0">
                <a:solidFill>
                  <a:srgbClr val="172D34"/>
                </a:solidFill>
                <a:latin typeface="Arial"/>
                <a:ea typeface="Arial"/>
                <a:cs typeface="Arial"/>
              </a:defRPr>
            </a:pPr>
            <a:r>
              <a:rPr sz="2250" b="0">
                <a:solidFill>
                  <a:srgbClr val="172D34"/>
                </a:solidFill>
                <a:latin typeface="Arial"/>
                <a:ea typeface="Arial"/>
                <a:cs typeface="Arial"/>
              </a:rPr>
              <a:t>D   Evaporating water carries energy away.</a:t>
            </a:r>
          </a:p>
        </p:txBody>
      </p:sp>
      <p:sp>
        <p:nvSpPr>
          <p:cNvPr id="11" name="body">
            <a:extLst xmlns:a="http://schemas.openxmlformats.org/drawingml/2006/main">
              <a:ext uri="{FF2B5EF4-FFF2-40B4-BE49-F238E27FC236}">
                <a16:creationId xmlns:a16="http://schemas.microsoft.com/office/drawing/2014/main" id="{B7BFC354-8AF1-49E1-95A2-AB0C4C298C45}"/>
              </a:ext>
            </a:extLst>
          </p:cNvPr>
          <p:cNvSpPr>
            <a:spLocks xmlns:a="http://schemas.openxmlformats.org/drawingml/2006/main" noGrp="1"/>
          </p:cNvSpPr>
          <p:nvPr/>
        </p:nvSpPr>
        <p:spPr>
          <a:xfrm xmlns:a="http://schemas.openxmlformats.org/drawingml/2006/main">
            <a:off x="590550" y="5600700"/>
            <a:ext cx="10715625"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0">
                <a:solidFill>
                  <a:srgbClr val="416B91"/>
                </a:solidFill>
                <a:latin typeface="Arial"/>
                <a:ea typeface="Arial"/>
                <a:cs typeface="Arial"/>
              </a:defRPr>
            </a:defPPr>
            <a:lvl1pPr>
              <a:buNone/>
              <a:defRPr sz="2025" b="0">
                <a:solidFill>
                  <a:srgbClr val="416B91"/>
                </a:solidFill>
                <a:latin typeface="Arial"/>
                <a:ea typeface="Arial"/>
                <a:cs typeface="Arial"/>
              </a:defRPr>
            </a:lvl1pPr>
            <a:lvl2pPr>
              <a:buNone/>
              <a:defRPr sz="2025" b="0">
                <a:solidFill>
                  <a:srgbClr val="416B91"/>
                </a:solidFill>
                <a:latin typeface="Arial"/>
                <a:ea typeface="Arial"/>
                <a:cs typeface="Arial"/>
              </a:defRPr>
            </a:lvl2pPr>
            <a:lvl3pPr>
              <a:buNone/>
              <a:defRPr sz="2025" b="0">
                <a:solidFill>
                  <a:srgbClr val="416B91"/>
                </a:solidFill>
                <a:latin typeface="Arial"/>
                <a:ea typeface="Arial"/>
                <a:cs typeface="Arial"/>
              </a:defRPr>
            </a:lvl3pPr>
            <a:lvl4pPr>
              <a:buNone/>
              <a:defRPr sz="2025" b="0">
                <a:solidFill>
                  <a:srgbClr val="416B91"/>
                </a:solidFill>
                <a:latin typeface="Arial"/>
                <a:ea typeface="Arial"/>
                <a:cs typeface="Arial"/>
              </a:defRPr>
            </a:lvl4pPr>
            <a:lvl5pPr>
              <a:buNone/>
              <a:defRPr sz="2025" b="0">
                <a:solidFill>
                  <a:srgbClr val="416B91"/>
                </a:solidFill>
                <a:latin typeface="Arial"/>
                <a:ea typeface="Arial"/>
                <a:cs typeface="Arial"/>
              </a:defRPr>
            </a:lvl5pPr>
            <a:lvl6pPr>
              <a:buNone/>
              <a:defRPr sz="2025" b="0">
                <a:solidFill>
                  <a:srgbClr val="416B91"/>
                </a:solidFill>
                <a:latin typeface="Arial"/>
                <a:ea typeface="Arial"/>
                <a:cs typeface="Arial"/>
              </a:defRPr>
            </a:lvl6pPr>
            <a:lvl7pPr>
              <a:buNone/>
              <a:defRPr sz="2025" b="0">
                <a:solidFill>
                  <a:srgbClr val="416B91"/>
                </a:solidFill>
                <a:latin typeface="Arial"/>
                <a:ea typeface="Arial"/>
                <a:cs typeface="Arial"/>
              </a:defRPr>
            </a:lvl7pPr>
            <a:lvl8pPr>
              <a:buNone/>
              <a:defRPr sz="2025" b="0">
                <a:solidFill>
                  <a:srgbClr val="416B91"/>
                </a:solidFill>
                <a:latin typeface="Arial"/>
                <a:ea typeface="Arial"/>
                <a:cs typeface="Arial"/>
              </a:defRPr>
            </a:lvl8pPr>
            <a:lvl9pPr>
              <a:buNone/>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Follow-up: name the water property that makes this effective.</a:t>
            </a:r>
          </a:p>
        </p:txBody>
      </p:sp>
    </p:spTree>
    <p:extLst>
      <p:ext uri="{BB962C8B-B14F-4D97-AF65-F5344CB8AC3E}">
        <p14:creationId xmlns:p14="http://schemas.microsoft.com/office/powerpoint/2010/main" val="536968722"/>
      </p:ext>
    </p:extLst>
  </p:cSld>
</p:sld>
</file>

<file path=ppt/slides/slide19.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9" name="course-header">
            <a:extLst xmlns:a="http://schemas.openxmlformats.org/drawingml/2006/main">
              <a:ext uri="{FF2B5EF4-FFF2-40B4-BE49-F238E27FC236}">
                <a16:creationId xmlns:a16="http://schemas.microsoft.com/office/drawing/2014/main" id="{097AB233-9502-4D5B-B809-A4238250F260}"/>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D09A7A08-04C7-4F9B-BC3E-52F92A169838}"/>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Evaporative cooling: key and explanation</a:t>
            </a:r>
          </a:p>
        </p:txBody>
      </p:sp>
      <p:sp>
        <p:nvSpPr>
          <p:cNvPr id="3" name="stage-footer">
            <a:extLst xmlns:a="http://schemas.openxmlformats.org/drawingml/2006/main">
              <a:ext uri="{FF2B5EF4-FFF2-40B4-BE49-F238E27FC236}">
                <a16:creationId xmlns:a16="http://schemas.microsoft.com/office/drawing/2014/main" id="{6A1D741D-414D-4F73-9B92-C13B6593576C}"/>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6   /   KEY AND EXPLANATION</a:t>
            </a:r>
          </a:p>
        </p:txBody>
      </p:sp>
      <p:sp>
        <p:nvSpPr>
          <p:cNvPr id="4" name="brand">
            <a:extLst xmlns:a="http://schemas.openxmlformats.org/drawingml/2006/main">
              <a:ext uri="{FF2B5EF4-FFF2-40B4-BE49-F238E27FC236}">
                <a16:creationId xmlns:a16="http://schemas.microsoft.com/office/drawing/2014/main" id="{5346EC23-0D45-45B1-938A-F84B11B7AB76}"/>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52F31FF8-A1B7-467A-90C4-71F3CFECAC72}"/>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19</a:t>
            </a:r>
          </a:p>
        </p:txBody>
      </p:sp>
      <p:sp>
        <p:nvSpPr>
          <p:cNvPr id="6" name="text">
            <a:extLst xmlns:a="http://schemas.openxmlformats.org/drawingml/2006/main">
              <a:ext uri="{FF2B5EF4-FFF2-40B4-BE49-F238E27FC236}">
                <a16:creationId xmlns:a16="http://schemas.microsoft.com/office/drawing/2014/main" id="{4A5FE287-4FD2-45A5-9CB9-1B41684AB398}"/>
              </a:ext>
            </a:extLst>
          </p:cNvPr>
          <p:cNvSpPr>
            <a:spLocks xmlns:a="http://schemas.openxmlformats.org/drawingml/2006/main" noGrp="1"/>
          </p:cNvSpPr>
          <p:nvPr/>
        </p:nvSpPr>
        <p:spPr>
          <a:xfrm xmlns:a="http://schemas.openxmlformats.org/drawingml/2006/main">
            <a:off x="590550" y="2038350"/>
            <a:ext cx="10763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550" b="1">
                <a:solidFill>
                  <a:srgbClr val="087F83"/>
                </a:solidFill>
                <a:latin typeface="Arial"/>
                <a:ea typeface="Arial"/>
                <a:cs typeface="Arial"/>
              </a:defRPr>
            </a:defPPr>
            <a:lvl1pPr>
              <a:buNone/>
              <a:defRPr sz="2550" b="1">
                <a:solidFill>
                  <a:srgbClr val="087F83"/>
                </a:solidFill>
                <a:latin typeface="Arial"/>
                <a:ea typeface="Arial"/>
                <a:cs typeface="Arial"/>
              </a:defRPr>
            </a:lvl1pPr>
            <a:lvl2pPr>
              <a:buNone/>
              <a:defRPr sz="2550" b="1">
                <a:solidFill>
                  <a:srgbClr val="087F83"/>
                </a:solidFill>
                <a:latin typeface="Arial"/>
                <a:ea typeface="Arial"/>
                <a:cs typeface="Arial"/>
              </a:defRPr>
            </a:lvl2pPr>
            <a:lvl3pPr>
              <a:buNone/>
              <a:defRPr sz="2550" b="1">
                <a:solidFill>
                  <a:srgbClr val="087F83"/>
                </a:solidFill>
                <a:latin typeface="Arial"/>
                <a:ea typeface="Arial"/>
                <a:cs typeface="Arial"/>
              </a:defRPr>
            </a:lvl3pPr>
            <a:lvl4pPr>
              <a:buNone/>
              <a:defRPr sz="2550" b="1">
                <a:solidFill>
                  <a:srgbClr val="087F83"/>
                </a:solidFill>
                <a:latin typeface="Arial"/>
                <a:ea typeface="Arial"/>
                <a:cs typeface="Arial"/>
              </a:defRPr>
            </a:lvl4pPr>
            <a:lvl5pPr>
              <a:buNone/>
              <a:defRPr sz="2550" b="1">
                <a:solidFill>
                  <a:srgbClr val="087F83"/>
                </a:solidFill>
                <a:latin typeface="Arial"/>
                <a:ea typeface="Arial"/>
                <a:cs typeface="Arial"/>
              </a:defRPr>
            </a:lvl5pPr>
            <a:lvl6pPr>
              <a:buNone/>
              <a:defRPr sz="2550" b="1">
                <a:solidFill>
                  <a:srgbClr val="087F83"/>
                </a:solidFill>
                <a:latin typeface="Arial"/>
                <a:ea typeface="Arial"/>
                <a:cs typeface="Arial"/>
              </a:defRPr>
            </a:lvl6pPr>
            <a:lvl7pPr>
              <a:buNone/>
              <a:defRPr sz="2550" b="1">
                <a:solidFill>
                  <a:srgbClr val="087F83"/>
                </a:solidFill>
                <a:latin typeface="Arial"/>
                <a:ea typeface="Arial"/>
                <a:cs typeface="Arial"/>
              </a:defRPr>
            </a:lvl7pPr>
            <a:lvl8pPr>
              <a:buNone/>
              <a:defRPr sz="2550" b="1">
                <a:solidFill>
                  <a:srgbClr val="087F83"/>
                </a:solidFill>
                <a:latin typeface="Arial"/>
                <a:ea typeface="Arial"/>
                <a:cs typeface="Arial"/>
              </a:defRPr>
            </a:lvl8pPr>
            <a:lvl9pPr>
              <a:buNone/>
              <a:defRPr sz="2550" b="1">
                <a:solidFill>
                  <a:srgbClr val="087F83"/>
                </a:solidFill>
                <a:latin typeface="Arial"/>
                <a:ea typeface="Arial"/>
                <a:cs typeface="Arial"/>
              </a:defRPr>
            </a:lvl9pPr>
          </a:lstStyle>
          <a:p xmlns:a="http://schemas.openxmlformats.org/drawingml/2006/main">
            <a:pPr>
              <a:lnSpc>
                <a:spcPct val="112000"/>
              </a:lnSpc>
              <a:buNone/>
              <a:defRPr sz="2550" b="1">
                <a:solidFill>
                  <a:srgbClr val="087F83"/>
                </a:solidFill>
                <a:latin typeface="Arial"/>
                <a:ea typeface="Arial"/>
                <a:cs typeface="Arial"/>
              </a:defRPr>
            </a:pPr>
            <a:r>
              <a:rPr sz="2550" b="1">
                <a:solidFill>
                  <a:srgbClr val="087F83"/>
                </a:solidFill>
                <a:latin typeface="Arial"/>
                <a:ea typeface="Arial"/>
                <a:cs typeface="Arial"/>
              </a:rPr>
              <a:t>D   Evaporating water carries energy away.</a:t>
            </a:r>
          </a:p>
        </p:txBody>
      </p:sp>
      <p:sp>
        <p:nvSpPr>
          <p:cNvPr id="7" name="body">
            <a:extLst xmlns:a="http://schemas.openxmlformats.org/drawingml/2006/main">
              <a:ext uri="{FF2B5EF4-FFF2-40B4-BE49-F238E27FC236}">
                <a16:creationId xmlns:a16="http://schemas.microsoft.com/office/drawing/2014/main" id="{296B6CFB-AD9F-4B41-BDCC-DFAA344C6FB7}"/>
              </a:ext>
            </a:extLst>
          </p:cNvPr>
          <p:cNvSpPr>
            <a:spLocks xmlns:a="http://schemas.openxmlformats.org/drawingml/2006/main" noGrp="1"/>
          </p:cNvSpPr>
          <p:nvPr/>
        </p:nvSpPr>
        <p:spPr>
          <a:xfrm xmlns:a="http://schemas.openxmlformats.org/drawingml/2006/main">
            <a:off x="590550" y="2847975"/>
            <a:ext cx="107632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Water has a high heat of vaporization. Energy is needed to overcome hydrogen</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bonds as water molecules leave the liquid.</a:t>
            </a:r>
          </a:p>
        </p:txBody>
      </p:sp>
      <p:sp>
        <p:nvSpPr>
          <p:cNvPr id="8" name="body">
            <a:extLst xmlns:a="http://schemas.openxmlformats.org/drawingml/2006/main">
              <a:ext uri="{FF2B5EF4-FFF2-40B4-BE49-F238E27FC236}">
                <a16:creationId xmlns:a16="http://schemas.microsoft.com/office/drawing/2014/main" id="{EB1F5D50-BDB3-44D9-ADBF-48B0461C84B0}"/>
              </a:ext>
            </a:extLst>
          </p:cNvPr>
          <p:cNvSpPr>
            <a:spLocks xmlns:a="http://schemas.openxmlformats.org/drawingml/2006/main" noGrp="1"/>
          </p:cNvSpPr>
          <p:nvPr/>
        </p:nvSpPr>
        <p:spPr>
          <a:xfrm xmlns:a="http://schemas.openxmlformats.org/drawingml/2006/main">
            <a:off x="590550" y="4514850"/>
            <a:ext cx="10763250" cy="1004316"/>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536269"/>
                </a:solidFill>
                <a:latin typeface="Arial"/>
                <a:ea typeface="Arial"/>
                <a:cs typeface="Arial"/>
              </a:defRPr>
            </a:defPPr>
            <a:lvl1pPr>
              <a:buNone/>
              <a:defRPr sz="2100" b="0">
                <a:solidFill>
                  <a:srgbClr val="536269"/>
                </a:solidFill>
                <a:latin typeface="Arial"/>
                <a:ea typeface="Arial"/>
                <a:cs typeface="Arial"/>
              </a:defRPr>
            </a:lvl1pPr>
            <a:lvl2pPr>
              <a:buNone/>
              <a:defRPr sz="2100" b="0">
                <a:solidFill>
                  <a:srgbClr val="536269"/>
                </a:solidFill>
                <a:latin typeface="Arial"/>
                <a:ea typeface="Arial"/>
                <a:cs typeface="Arial"/>
              </a:defRPr>
            </a:lvl2pPr>
            <a:lvl3pPr>
              <a:buNone/>
              <a:defRPr sz="2100" b="0">
                <a:solidFill>
                  <a:srgbClr val="536269"/>
                </a:solidFill>
                <a:latin typeface="Arial"/>
                <a:ea typeface="Arial"/>
                <a:cs typeface="Arial"/>
              </a:defRPr>
            </a:lvl3pPr>
            <a:lvl4pPr>
              <a:buNone/>
              <a:defRPr sz="2100" b="0">
                <a:solidFill>
                  <a:srgbClr val="536269"/>
                </a:solidFill>
                <a:latin typeface="Arial"/>
                <a:ea typeface="Arial"/>
                <a:cs typeface="Arial"/>
              </a:defRPr>
            </a:lvl4pPr>
            <a:lvl5pPr>
              <a:buNone/>
              <a:defRPr sz="2100" b="0">
                <a:solidFill>
                  <a:srgbClr val="536269"/>
                </a:solidFill>
                <a:latin typeface="Arial"/>
                <a:ea typeface="Arial"/>
                <a:cs typeface="Arial"/>
              </a:defRPr>
            </a:lvl5pPr>
            <a:lvl6pPr>
              <a:buNone/>
              <a:defRPr sz="2100" b="0">
                <a:solidFill>
                  <a:srgbClr val="536269"/>
                </a:solidFill>
                <a:latin typeface="Arial"/>
                <a:ea typeface="Arial"/>
                <a:cs typeface="Arial"/>
              </a:defRPr>
            </a:lvl6pPr>
            <a:lvl7pPr>
              <a:buNone/>
              <a:defRPr sz="2100" b="0">
                <a:solidFill>
                  <a:srgbClr val="536269"/>
                </a:solidFill>
                <a:latin typeface="Arial"/>
                <a:ea typeface="Arial"/>
                <a:cs typeface="Arial"/>
              </a:defRPr>
            </a:lvl7pPr>
            <a:lvl8pPr>
              <a:buNone/>
              <a:defRPr sz="2100" b="0">
                <a:solidFill>
                  <a:srgbClr val="536269"/>
                </a:solidFill>
                <a:latin typeface="Arial"/>
                <a:ea typeface="Arial"/>
                <a:cs typeface="Arial"/>
              </a:defRPr>
            </a:lvl8pPr>
            <a:lvl9pPr>
              <a:buNone/>
              <a:defRPr sz="2100" b="0">
                <a:solidFill>
                  <a:srgbClr val="536269"/>
                </a:solidFill>
                <a:latin typeface="Arial"/>
                <a:ea typeface="Arial"/>
                <a:cs typeface="Arial"/>
              </a:defRPr>
            </a:lvl9pPr>
          </a:lstStyle>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A   The O–H covalent bonds remain intact.</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B   H₂O molecules remain polar in the gas phase.</a:t>
            </a:r>
          </a:p>
          <a:p xmlns:a="http://schemas.openxmlformats.org/drawingml/2006/main">
            <a:pPr>
              <a:lnSpc>
                <a:spcPct val="112000"/>
              </a:lnSpc>
              <a:buNone/>
              <a:defRPr sz="2100" b="0">
                <a:solidFill>
                  <a:srgbClr val="536269"/>
                </a:solidFill>
                <a:latin typeface="Arial"/>
                <a:ea typeface="Arial"/>
                <a:cs typeface="Arial"/>
              </a:defRPr>
            </a:pPr>
            <a:r>
              <a:rPr sz="2100" b="0">
                <a:solidFill>
                  <a:srgbClr val="536269"/>
                </a:solidFill>
                <a:latin typeface="Arial"/>
                <a:ea typeface="Arial"/>
                <a:cs typeface="Arial"/>
              </a:rPr>
              <a:t>C   Evaporation changes liquid to gas, not to ice.</a:t>
            </a:r>
          </a:p>
        </p:txBody>
      </p:sp>
    </p:spTree>
    <p:extLst>
      <p:ext uri="{BB962C8B-B14F-4D97-AF65-F5344CB8AC3E}">
        <p14:creationId xmlns:p14="http://schemas.microsoft.com/office/powerpoint/2010/main" val="621152190"/>
      </p:ext>
    </p:extLst>
  </p:cSld>
</p:sld>
</file>

<file path=ppt/slides/slide20.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4C16BC87-5847-4B11-868C-87D8D7F3CF06}"/>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E1D1FA37-1A1D-435A-A340-2707C8B720CC}"/>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Ice and solvent properties</a:t>
            </a:r>
          </a:p>
        </p:txBody>
      </p:sp>
      <p:sp>
        <p:nvSpPr>
          <p:cNvPr id="3" name="stage-footer">
            <a:extLst xmlns:a="http://schemas.openxmlformats.org/drawingml/2006/main">
              <a:ext uri="{FF2B5EF4-FFF2-40B4-BE49-F238E27FC236}">
                <a16:creationId xmlns:a16="http://schemas.microsoft.com/office/drawing/2014/main" id="{A898B6FD-00DE-420D-92AB-208A4925258B}"/>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7   /   OPTIONAL CONCEPT</a:t>
            </a:r>
          </a:p>
        </p:txBody>
      </p:sp>
      <p:sp>
        <p:nvSpPr>
          <p:cNvPr id="4" name="brand">
            <a:extLst xmlns:a="http://schemas.openxmlformats.org/drawingml/2006/main">
              <a:ext uri="{FF2B5EF4-FFF2-40B4-BE49-F238E27FC236}">
                <a16:creationId xmlns:a16="http://schemas.microsoft.com/office/drawing/2014/main" id="{57C1C4B1-FDC4-45F1-A434-5982CB60C219}"/>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6715DFC1-CC88-41A0-A77F-96C34CFB69C8}"/>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20</a:t>
            </a:r>
          </a:p>
        </p:txBody>
      </p:sp>
      <p:sp>
        <p:nvSpPr>
          <p:cNvPr id="12" name="term">
            <a:extLst xmlns:a="http://schemas.openxmlformats.org/drawingml/2006/main">
              <a:ext uri="{FF2B5EF4-FFF2-40B4-BE49-F238E27FC236}">
                <a16:creationId xmlns:a16="http://schemas.microsoft.com/office/drawing/2014/main" id="{6E71CAD3-208D-45D2-9777-C342215938A3}"/>
              </a:ext>
            </a:extLst>
          </p:cNvPr>
          <p:cNvSpPr>
            <a:spLocks xmlns:a="http://schemas.openxmlformats.org/drawingml/2006/main" noGrp="1"/>
          </p:cNvSpPr>
          <p:nvPr/>
        </p:nvSpPr>
        <p:spPr>
          <a:xfrm xmlns:a="http://schemas.openxmlformats.org/drawingml/2006/main">
            <a:off x="590550" y="2047875"/>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DENSITY</a:t>
            </a:r>
          </a:p>
        </p:txBody>
      </p:sp>
      <p:sp>
        <p:nvSpPr>
          <p:cNvPr id="13" name="body">
            <a:extLst xmlns:a="http://schemas.openxmlformats.org/drawingml/2006/main">
              <a:ext uri="{FF2B5EF4-FFF2-40B4-BE49-F238E27FC236}">
                <a16:creationId xmlns:a16="http://schemas.microsoft.com/office/drawing/2014/main" id="{2D755529-4AA4-467A-8DF4-8BC4B95379A6}"/>
              </a:ext>
            </a:extLst>
          </p:cNvPr>
          <p:cNvSpPr>
            <a:spLocks xmlns:a="http://schemas.openxmlformats.org/drawingml/2006/main" noGrp="1"/>
          </p:cNvSpPr>
          <p:nvPr/>
        </p:nvSpPr>
        <p:spPr>
          <a:xfrm xmlns:a="http://schemas.openxmlformats.org/drawingml/2006/main">
            <a:off x="590550" y="2486025"/>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Mass per unit volume. An open hydrogen-bonded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structure makes ice less dense than liquid water.</a:t>
            </a:r>
          </a:p>
        </p:txBody>
      </p:sp>
      <p:sp>
        <p:nvSpPr>
          <p:cNvPr id="14" name="term">
            <a:extLst xmlns:a="http://schemas.openxmlformats.org/drawingml/2006/main">
              <a:ext uri="{FF2B5EF4-FFF2-40B4-BE49-F238E27FC236}">
                <a16:creationId xmlns:a16="http://schemas.microsoft.com/office/drawing/2014/main" id="{17948799-C8CC-4837-B61C-43EDE106F410}"/>
              </a:ext>
            </a:extLst>
          </p:cNvPr>
          <p:cNvSpPr>
            <a:spLocks xmlns:a="http://schemas.openxmlformats.org/drawingml/2006/main" noGrp="1"/>
          </p:cNvSpPr>
          <p:nvPr/>
        </p:nvSpPr>
        <p:spPr>
          <a:xfrm xmlns:a="http://schemas.openxmlformats.org/drawingml/2006/main">
            <a:off x="590550" y="3714750"/>
            <a:ext cx="6191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1">
                <a:solidFill>
                  <a:srgbClr val="087F83"/>
                </a:solidFill>
                <a:latin typeface="Arial"/>
                <a:ea typeface="Arial"/>
                <a:cs typeface="Arial"/>
              </a:defRPr>
            </a:defPPr>
            <a:lvl1pPr>
              <a:defRPr sz="2025" b="1">
                <a:solidFill>
                  <a:srgbClr val="087F83"/>
                </a:solidFill>
                <a:latin typeface="Arial"/>
                <a:ea typeface="Arial"/>
                <a:cs typeface="Arial"/>
              </a:defRPr>
            </a:lvl1pPr>
            <a:lvl2pPr>
              <a:defRPr sz="2025" b="1">
                <a:solidFill>
                  <a:srgbClr val="087F83"/>
                </a:solidFill>
                <a:latin typeface="Arial"/>
                <a:ea typeface="Arial"/>
                <a:cs typeface="Arial"/>
              </a:defRPr>
            </a:lvl2pPr>
            <a:lvl3pPr>
              <a:defRPr sz="2025" b="1">
                <a:solidFill>
                  <a:srgbClr val="087F83"/>
                </a:solidFill>
                <a:latin typeface="Arial"/>
                <a:ea typeface="Arial"/>
                <a:cs typeface="Arial"/>
              </a:defRPr>
            </a:lvl3pPr>
            <a:lvl4pPr>
              <a:defRPr sz="2025" b="1">
                <a:solidFill>
                  <a:srgbClr val="087F83"/>
                </a:solidFill>
                <a:latin typeface="Arial"/>
                <a:ea typeface="Arial"/>
                <a:cs typeface="Arial"/>
              </a:defRPr>
            </a:lvl4pPr>
            <a:lvl5pPr>
              <a:defRPr sz="2025" b="1">
                <a:solidFill>
                  <a:srgbClr val="087F83"/>
                </a:solidFill>
                <a:latin typeface="Arial"/>
                <a:ea typeface="Arial"/>
                <a:cs typeface="Arial"/>
              </a:defRPr>
            </a:lvl5pPr>
            <a:lvl6pPr>
              <a:defRPr sz="2025" b="1">
                <a:solidFill>
                  <a:srgbClr val="087F83"/>
                </a:solidFill>
                <a:latin typeface="Arial"/>
                <a:ea typeface="Arial"/>
                <a:cs typeface="Arial"/>
              </a:defRPr>
            </a:lvl6pPr>
            <a:lvl7pPr>
              <a:defRPr sz="2025" b="1">
                <a:solidFill>
                  <a:srgbClr val="087F83"/>
                </a:solidFill>
                <a:latin typeface="Arial"/>
                <a:ea typeface="Arial"/>
                <a:cs typeface="Arial"/>
              </a:defRPr>
            </a:lvl7pPr>
            <a:lvl8pPr>
              <a:defRPr sz="2025" b="1">
                <a:solidFill>
                  <a:srgbClr val="087F83"/>
                </a:solidFill>
                <a:latin typeface="Arial"/>
                <a:ea typeface="Arial"/>
                <a:cs typeface="Arial"/>
              </a:defRPr>
            </a:lvl8pPr>
            <a:lvl9pPr>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SOLVENT</a:t>
            </a:r>
          </a:p>
        </p:txBody>
      </p:sp>
      <p:sp>
        <p:nvSpPr>
          <p:cNvPr id="15" name="body">
            <a:extLst xmlns:a="http://schemas.openxmlformats.org/drawingml/2006/main">
              <a:ext uri="{FF2B5EF4-FFF2-40B4-BE49-F238E27FC236}">
                <a16:creationId xmlns:a16="http://schemas.microsoft.com/office/drawing/2014/main" id="{4EE48B5E-F44D-45B8-BDD5-6120A3A99564}"/>
              </a:ext>
            </a:extLst>
          </p:cNvPr>
          <p:cNvSpPr>
            <a:spLocks xmlns:a="http://schemas.openxmlformats.org/drawingml/2006/main" noGrp="1"/>
          </p:cNvSpPr>
          <p:nvPr/>
        </p:nvSpPr>
        <p:spPr>
          <a:xfrm xmlns:a="http://schemas.openxmlformats.org/drawingml/2006/main">
            <a:off x="590550" y="4152900"/>
            <a:ext cx="619125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175" b="0">
                <a:solidFill>
                  <a:srgbClr val="172D34"/>
                </a:solidFill>
                <a:latin typeface="Arial"/>
                <a:ea typeface="Arial"/>
                <a:cs typeface="Arial"/>
              </a:defRPr>
            </a:defPPr>
            <a:lvl1pPr>
              <a:defRPr sz="2175" b="0">
                <a:solidFill>
                  <a:srgbClr val="172D34"/>
                </a:solidFill>
                <a:latin typeface="Arial"/>
                <a:ea typeface="Arial"/>
                <a:cs typeface="Arial"/>
              </a:defRPr>
            </a:lvl1pPr>
            <a:lvl2pPr>
              <a:defRPr sz="2175" b="0">
                <a:solidFill>
                  <a:srgbClr val="172D34"/>
                </a:solidFill>
                <a:latin typeface="Arial"/>
                <a:ea typeface="Arial"/>
                <a:cs typeface="Arial"/>
              </a:defRPr>
            </a:lvl2pPr>
            <a:lvl3pPr>
              <a:defRPr sz="2175" b="0">
                <a:solidFill>
                  <a:srgbClr val="172D34"/>
                </a:solidFill>
                <a:latin typeface="Arial"/>
                <a:ea typeface="Arial"/>
                <a:cs typeface="Arial"/>
              </a:defRPr>
            </a:lvl3pPr>
            <a:lvl4pPr>
              <a:defRPr sz="2175" b="0">
                <a:solidFill>
                  <a:srgbClr val="172D34"/>
                </a:solidFill>
                <a:latin typeface="Arial"/>
                <a:ea typeface="Arial"/>
                <a:cs typeface="Arial"/>
              </a:defRPr>
            </a:lvl4pPr>
            <a:lvl5pPr>
              <a:defRPr sz="2175" b="0">
                <a:solidFill>
                  <a:srgbClr val="172D34"/>
                </a:solidFill>
                <a:latin typeface="Arial"/>
                <a:ea typeface="Arial"/>
                <a:cs typeface="Arial"/>
              </a:defRPr>
            </a:lvl5pPr>
            <a:lvl6pPr>
              <a:defRPr sz="2175" b="0">
                <a:solidFill>
                  <a:srgbClr val="172D34"/>
                </a:solidFill>
                <a:latin typeface="Arial"/>
                <a:ea typeface="Arial"/>
                <a:cs typeface="Arial"/>
              </a:defRPr>
            </a:lvl6pPr>
            <a:lvl7pPr>
              <a:defRPr sz="2175" b="0">
                <a:solidFill>
                  <a:srgbClr val="172D34"/>
                </a:solidFill>
                <a:latin typeface="Arial"/>
                <a:ea typeface="Arial"/>
                <a:cs typeface="Arial"/>
              </a:defRPr>
            </a:lvl7pPr>
            <a:lvl8pPr>
              <a:defRPr sz="2175" b="0">
                <a:solidFill>
                  <a:srgbClr val="172D34"/>
                </a:solidFill>
                <a:latin typeface="Arial"/>
                <a:ea typeface="Arial"/>
                <a:cs typeface="Arial"/>
              </a:defRPr>
            </a:lvl8pPr>
            <a:lvl9pPr>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A substance that dissolves a solute. Polar water</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interacts with many ions and polar substances.</a:t>
            </a:r>
          </a:p>
        </p:txBody>
      </p:sp>
      <p:pic>
        <p:nvPicPr>
          <p:cNvPr id="16" name="">
            <a:extLst xmlns:a="http://schemas.openxmlformats.org/drawingml/2006/main">
              <a:ext uri="{FF2B5EF4-FFF2-40B4-BE49-F238E27FC236}">
                <a16:creationId xmlns:a16="http://schemas.microsoft.com/office/drawing/2014/main" id="{932D9AC0-1531-40CE-BC2B-C491BF9B68E7}"/>
              </a:ext>
            </a:extLst>
          </p:cNvPr>
          <p:cNvPicPr>
            <a:picLocks xmlns:a="http://schemas.openxmlformats.org/drawingml/2006/main" noChangeAspect="1"/>
          </p:cNvPicPr>
          <p:nvPr/>
        </p:nvPicPr>
        <p:blipFill>
          <a:blip xmlns:r="http://schemas.openxmlformats.org/officeDocument/2006/relationships" xmlns:a="http://schemas.openxmlformats.org/drawingml/2006/main" r:embed="Rc30d65c80f8d4e3a"/>
          <a:stretch xmlns:a="http://schemas.openxmlformats.org/drawingml/2006/main"/>
        </p:blipFill>
        <p:spPr>
          <a:xfrm xmlns:a="http://schemas.openxmlformats.org/drawingml/2006/main">
            <a:off x="7239000" y="2701581"/>
            <a:ext cx="4286250" cy="1835839"/>
          </a:xfrm>
          <a:prstGeom xmlns:a="http://schemas.openxmlformats.org/drawingml/2006/main" prst="rect">
            <a:avLst/>
          </a:prstGeom>
        </p:spPr>
      </p:pic>
      <p:sp>
        <p:nvSpPr>
          <p:cNvPr id="17" name="body">
            <a:extLst xmlns:a="http://schemas.openxmlformats.org/drawingml/2006/main">
              <a:ext uri="{FF2B5EF4-FFF2-40B4-BE49-F238E27FC236}">
                <a16:creationId xmlns:a16="http://schemas.microsoft.com/office/drawing/2014/main" id="{DC07EA97-3C15-48B8-8C7E-50BB2C3AE551}"/>
              </a:ext>
            </a:extLst>
          </p:cNvPr>
          <p:cNvSpPr>
            <a:spLocks xmlns:a="http://schemas.openxmlformats.org/drawingml/2006/main" noGrp="1"/>
          </p:cNvSpPr>
          <p:nvPr/>
        </p:nvSpPr>
        <p:spPr>
          <a:xfrm xmlns:a="http://schemas.openxmlformats.org/drawingml/2006/main">
            <a:off x="7239000" y="4953000"/>
            <a:ext cx="4286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1875" b="0">
                <a:solidFill>
                  <a:srgbClr val="416B91"/>
                </a:solidFill>
                <a:latin typeface="Arial"/>
                <a:ea typeface="Arial"/>
                <a:cs typeface="Arial"/>
              </a:defRPr>
            </a:defPPr>
            <a:lvl1pPr>
              <a:defRPr sz="1875" b="0">
                <a:solidFill>
                  <a:srgbClr val="416B91"/>
                </a:solidFill>
                <a:latin typeface="Arial"/>
                <a:ea typeface="Arial"/>
                <a:cs typeface="Arial"/>
              </a:defRPr>
            </a:lvl1pPr>
            <a:lvl2pPr>
              <a:defRPr sz="1875" b="0">
                <a:solidFill>
                  <a:srgbClr val="416B91"/>
                </a:solidFill>
                <a:latin typeface="Arial"/>
                <a:ea typeface="Arial"/>
                <a:cs typeface="Arial"/>
              </a:defRPr>
            </a:lvl2pPr>
            <a:lvl3pPr>
              <a:defRPr sz="1875" b="0">
                <a:solidFill>
                  <a:srgbClr val="416B91"/>
                </a:solidFill>
                <a:latin typeface="Arial"/>
                <a:ea typeface="Arial"/>
                <a:cs typeface="Arial"/>
              </a:defRPr>
            </a:lvl3pPr>
            <a:lvl4pPr>
              <a:defRPr sz="1875" b="0">
                <a:solidFill>
                  <a:srgbClr val="416B91"/>
                </a:solidFill>
                <a:latin typeface="Arial"/>
                <a:ea typeface="Arial"/>
                <a:cs typeface="Arial"/>
              </a:defRPr>
            </a:lvl4pPr>
            <a:lvl5pPr>
              <a:defRPr sz="1875" b="0">
                <a:solidFill>
                  <a:srgbClr val="416B91"/>
                </a:solidFill>
                <a:latin typeface="Arial"/>
                <a:ea typeface="Arial"/>
                <a:cs typeface="Arial"/>
              </a:defRPr>
            </a:lvl5pPr>
            <a:lvl6pPr>
              <a:defRPr sz="1875" b="0">
                <a:solidFill>
                  <a:srgbClr val="416B91"/>
                </a:solidFill>
                <a:latin typeface="Arial"/>
                <a:ea typeface="Arial"/>
                <a:cs typeface="Arial"/>
              </a:defRPr>
            </a:lvl6pPr>
            <a:lvl7pPr>
              <a:defRPr sz="1875" b="0">
                <a:solidFill>
                  <a:srgbClr val="416B91"/>
                </a:solidFill>
                <a:latin typeface="Arial"/>
                <a:ea typeface="Arial"/>
                <a:cs typeface="Arial"/>
              </a:defRPr>
            </a:lvl7pPr>
            <a:lvl8pPr>
              <a:defRPr sz="1875" b="0">
                <a:solidFill>
                  <a:srgbClr val="416B91"/>
                </a:solidFill>
                <a:latin typeface="Arial"/>
                <a:ea typeface="Arial"/>
                <a:cs typeface="Arial"/>
              </a:defRPr>
            </a:lvl8pPr>
            <a:lvl9pPr>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Hydration of Cl⁻ and Na⁺</a:t>
            </a:r>
          </a:p>
        </p:txBody>
      </p:sp>
      <p:sp>
        <p:nvSpPr>
          <p:cNvPr id="18" name="body">
            <a:extLst xmlns:a="http://schemas.openxmlformats.org/drawingml/2006/main">
              <a:ext uri="{FF2B5EF4-FFF2-40B4-BE49-F238E27FC236}">
                <a16:creationId xmlns:a16="http://schemas.microsoft.com/office/drawing/2014/main" id="{EC178110-150D-4C7C-B32C-4D4F2DC574E9}"/>
              </a:ext>
            </a:extLst>
          </p:cNvPr>
          <p:cNvSpPr>
            <a:spLocks xmlns:a="http://schemas.openxmlformats.org/drawingml/2006/main" noGrp="1"/>
          </p:cNvSpPr>
          <p:nvPr/>
        </p:nvSpPr>
        <p:spPr>
          <a:xfrm xmlns:a="http://schemas.openxmlformats.org/drawingml/2006/main">
            <a:off x="590550" y="5572125"/>
            <a:ext cx="10763250" cy="374523"/>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oAutofit/>
          </a:bodyPr>
          <a:lstStyle xmlns:a="http://schemas.openxmlformats.org/drawingml/2006/main">
            <a:defPPr>
              <a:defRPr sz="2025" b="0">
                <a:solidFill>
                  <a:srgbClr val="416B91"/>
                </a:solidFill>
                <a:latin typeface="Arial"/>
                <a:ea typeface="Arial"/>
                <a:cs typeface="Arial"/>
              </a:defRPr>
            </a:defPPr>
            <a:lvl1pPr>
              <a:defRPr sz="2025" b="0">
                <a:solidFill>
                  <a:srgbClr val="416B91"/>
                </a:solidFill>
                <a:latin typeface="Arial"/>
                <a:ea typeface="Arial"/>
                <a:cs typeface="Arial"/>
              </a:defRPr>
            </a:lvl1pPr>
            <a:lvl2pPr>
              <a:defRPr sz="2025" b="0">
                <a:solidFill>
                  <a:srgbClr val="416B91"/>
                </a:solidFill>
                <a:latin typeface="Arial"/>
                <a:ea typeface="Arial"/>
                <a:cs typeface="Arial"/>
              </a:defRPr>
            </a:lvl2pPr>
            <a:lvl3pPr>
              <a:defRPr sz="2025" b="0">
                <a:solidFill>
                  <a:srgbClr val="416B91"/>
                </a:solidFill>
                <a:latin typeface="Arial"/>
                <a:ea typeface="Arial"/>
                <a:cs typeface="Arial"/>
              </a:defRPr>
            </a:lvl3pPr>
            <a:lvl4pPr>
              <a:defRPr sz="2025" b="0">
                <a:solidFill>
                  <a:srgbClr val="416B91"/>
                </a:solidFill>
                <a:latin typeface="Arial"/>
                <a:ea typeface="Arial"/>
                <a:cs typeface="Arial"/>
              </a:defRPr>
            </a:lvl4pPr>
            <a:lvl5pPr>
              <a:defRPr sz="2025" b="0">
                <a:solidFill>
                  <a:srgbClr val="416B91"/>
                </a:solidFill>
                <a:latin typeface="Arial"/>
                <a:ea typeface="Arial"/>
                <a:cs typeface="Arial"/>
              </a:defRPr>
            </a:lvl5pPr>
            <a:lvl6pPr>
              <a:defRPr sz="2025" b="0">
                <a:solidFill>
                  <a:srgbClr val="416B91"/>
                </a:solidFill>
                <a:latin typeface="Arial"/>
                <a:ea typeface="Arial"/>
                <a:cs typeface="Arial"/>
              </a:defRPr>
            </a:lvl6pPr>
            <a:lvl7pPr>
              <a:defRPr sz="2025" b="0">
                <a:solidFill>
                  <a:srgbClr val="416B91"/>
                </a:solidFill>
                <a:latin typeface="Arial"/>
                <a:ea typeface="Arial"/>
                <a:cs typeface="Arial"/>
              </a:defRPr>
            </a:lvl7pPr>
            <a:lvl8pPr>
              <a:defRPr sz="2025" b="0">
                <a:solidFill>
                  <a:srgbClr val="416B91"/>
                </a:solidFill>
                <a:latin typeface="Arial"/>
                <a:ea typeface="Arial"/>
                <a:cs typeface="Arial"/>
              </a:defRPr>
            </a:lvl8pPr>
            <a:lvl9pPr>
              <a:defRPr sz="2025" b="0">
                <a:solidFill>
                  <a:srgbClr val="416B91"/>
                </a:solidFill>
                <a:latin typeface="Arial"/>
                <a:ea typeface="Arial"/>
                <a:cs typeface="Arial"/>
              </a:defRPr>
            </a:lvl9pPr>
          </a:lstStyle>
          <a:p xmlns:a="http://schemas.openxmlformats.org/drawingml/2006/main">
            <a:pPr>
              <a:lnSpc>
                <a:spcPct val="112000"/>
              </a:lnSpc>
              <a:buNone/>
              <a:defRPr sz="2025" b="0">
                <a:solidFill>
                  <a:srgbClr val="416B91"/>
                </a:solidFill>
                <a:latin typeface="Arial"/>
                <a:ea typeface="Arial"/>
                <a:cs typeface="Arial"/>
              </a:defRPr>
            </a:pPr>
            <a:r>
              <a:rPr sz="2025" b="0">
                <a:solidFill>
                  <a:srgbClr val="416B91"/>
                </a:solidFill>
                <a:latin typeface="Arial"/>
                <a:ea typeface="Arial"/>
                <a:cs typeface="Arial"/>
              </a:rPr>
              <a:t>Oxygen faces positive ions. Hydrogen faces negative ions.</a:t>
            </a:r>
          </a:p>
        </p:txBody>
      </p:sp>
    </p:spTree>
    <p:extLst>
      <p:ext uri="{BB962C8B-B14F-4D97-AF65-F5344CB8AC3E}">
        <p14:creationId xmlns:p14="http://schemas.microsoft.com/office/powerpoint/2010/main" val="1721934278"/>
      </p:ext>
    </p:extLst>
  </p:cSld>
</p:sld>
</file>

<file path=ppt/slides/slide21.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1C0E1C0D-555F-4B9C-9CE4-141D7862F42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A887499B-C398-4243-BF9A-D0374961CEBA}"/>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Floating ice and dissolved salt</a:t>
            </a:r>
          </a:p>
        </p:txBody>
      </p:sp>
      <p:sp>
        <p:nvSpPr>
          <p:cNvPr id="3" name="stage-footer">
            <a:extLst xmlns:a="http://schemas.openxmlformats.org/drawingml/2006/main">
              <a:ext uri="{FF2B5EF4-FFF2-40B4-BE49-F238E27FC236}">
                <a16:creationId xmlns:a16="http://schemas.microsoft.com/office/drawing/2014/main" id="{639F34C8-7842-4F0D-938B-4CAED77BE365}"/>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7   /   OPTIONAL PRACTICE</a:t>
            </a:r>
          </a:p>
        </p:txBody>
      </p:sp>
      <p:sp>
        <p:nvSpPr>
          <p:cNvPr id="4" name="brand">
            <a:extLst xmlns:a="http://schemas.openxmlformats.org/drawingml/2006/main">
              <a:ext uri="{FF2B5EF4-FFF2-40B4-BE49-F238E27FC236}">
                <a16:creationId xmlns:a16="http://schemas.microsoft.com/office/drawing/2014/main" id="{F9DC03E4-9A12-4763-9844-A520800BC882}"/>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5063F37C-075B-4957-A5C9-6630E837BD3C}"/>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21</a:t>
            </a:r>
          </a:p>
        </p:txBody>
      </p:sp>
      <p:sp>
        <p:nvSpPr>
          <p:cNvPr id="6" name="question-label">
            <a:extLst xmlns:a="http://schemas.openxmlformats.org/drawingml/2006/main">
              <a:ext uri="{FF2B5EF4-FFF2-40B4-BE49-F238E27FC236}">
                <a16:creationId xmlns:a16="http://schemas.microsoft.com/office/drawing/2014/main" id="{B235C0B9-97A4-478B-AB84-1341FDB4516A}"/>
              </a:ext>
            </a:extLst>
          </p:cNvPr>
          <p:cNvSpPr>
            <a:spLocks xmlns:a="http://schemas.openxmlformats.org/drawingml/2006/main" noGrp="1"/>
          </p:cNvSpPr>
          <p:nvPr/>
        </p:nvSpPr>
        <p:spPr>
          <a:xfrm xmlns:a="http://schemas.openxmlformats.org/drawingml/2006/main">
            <a:off x="590550" y="206692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D18EFC1E-98E8-49CF-9F85-C884EED5CBA3}"/>
              </a:ext>
            </a:extLst>
          </p:cNvPr>
          <p:cNvSpPr>
            <a:spLocks xmlns:a="http://schemas.openxmlformats.org/drawingml/2006/main" noGrp="1"/>
          </p:cNvSpPr>
          <p:nvPr/>
        </p:nvSpPr>
        <p:spPr>
          <a:xfrm xmlns:a="http://schemas.openxmlformats.org/drawingml/2006/main">
            <a:off x="1238250" y="2066925"/>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Explain why ice floats and how a floating layer can benefit aquatic</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organisms in winter.</a:t>
            </a:r>
          </a:p>
        </p:txBody>
      </p:sp>
      <p:sp>
        <p:nvSpPr>
          <p:cNvPr id="8" name="question-label">
            <a:extLst xmlns:a="http://schemas.openxmlformats.org/drawingml/2006/main">
              <a:ext uri="{FF2B5EF4-FFF2-40B4-BE49-F238E27FC236}">
                <a16:creationId xmlns:a16="http://schemas.microsoft.com/office/drawing/2014/main" id="{4106CEDB-D74E-4786-9C39-6B4613F53C8C}"/>
              </a:ext>
            </a:extLst>
          </p:cNvPr>
          <p:cNvSpPr>
            <a:spLocks xmlns:a="http://schemas.openxmlformats.org/drawingml/2006/main" noGrp="1"/>
          </p:cNvSpPr>
          <p:nvPr/>
        </p:nvSpPr>
        <p:spPr>
          <a:xfrm xmlns:a="http://schemas.openxmlformats.org/drawingml/2006/main">
            <a:off x="590550" y="3619500"/>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3C5F4969-4C7D-473C-8989-337315A86123}"/>
              </a:ext>
            </a:extLst>
          </p:cNvPr>
          <p:cNvSpPr>
            <a:spLocks xmlns:a="http://schemas.openxmlformats.org/drawingml/2006/main" noGrp="1"/>
          </p:cNvSpPr>
          <p:nvPr/>
        </p:nvSpPr>
        <p:spPr>
          <a:xfrm xmlns:a="http://schemas.openxmlformats.org/drawingml/2006/main">
            <a:off x="1238250" y="3619500"/>
            <a:ext cx="9925050" cy="761238"/>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When water surrounds Na⁺, which end of each water molecule faces the</a:t>
            </a:r>
          </a:p>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ion? Explain.</a:t>
            </a:r>
          </a:p>
        </p:txBody>
      </p:sp>
      <p:sp>
        <p:nvSpPr>
          <p:cNvPr id="10" name="question-label">
            <a:extLst xmlns:a="http://schemas.openxmlformats.org/drawingml/2006/main">
              <a:ext uri="{FF2B5EF4-FFF2-40B4-BE49-F238E27FC236}">
                <a16:creationId xmlns:a16="http://schemas.microsoft.com/office/drawing/2014/main" id="{3244DBF2-0B4A-4755-8969-E9BC0D9FB0B1}"/>
              </a:ext>
            </a:extLst>
          </p:cNvPr>
          <p:cNvSpPr>
            <a:spLocks xmlns:a="http://schemas.openxmlformats.org/drawingml/2006/main" noGrp="1"/>
          </p:cNvSpPr>
          <p:nvPr/>
        </p:nvSpPr>
        <p:spPr>
          <a:xfrm xmlns:a="http://schemas.openxmlformats.org/drawingml/2006/main">
            <a:off x="590550" y="5172075"/>
            <a:ext cx="571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988CEA91-0EF6-41D2-9919-955C67B3D9AE}"/>
              </a:ext>
            </a:extLst>
          </p:cNvPr>
          <p:cNvSpPr>
            <a:spLocks xmlns:a="http://schemas.openxmlformats.org/drawingml/2006/main" noGrp="1"/>
          </p:cNvSpPr>
          <p:nvPr/>
        </p:nvSpPr>
        <p:spPr>
          <a:xfrm xmlns:a="http://schemas.openxmlformats.org/drawingml/2006/main">
            <a:off x="1238250" y="5172075"/>
            <a:ext cx="9925050" cy="418719"/>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325" b="0">
                <a:solidFill>
                  <a:srgbClr val="172D34"/>
                </a:solidFill>
                <a:latin typeface="Arial"/>
                <a:ea typeface="Arial"/>
                <a:cs typeface="Arial"/>
              </a:defRPr>
            </a:defPPr>
            <a:lvl1pPr>
              <a:buNone/>
              <a:defRPr sz="2325" b="0">
                <a:solidFill>
                  <a:srgbClr val="172D34"/>
                </a:solidFill>
                <a:latin typeface="Arial"/>
                <a:ea typeface="Arial"/>
                <a:cs typeface="Arial"/>
              </a:defRPr>
            </a:lvl1pPr>
            <a:lvl2pPr>
              <a:buNone/>
              <a:defRPr sz="2325" b="0">
                <a:solidFill>
                  <a:srgbClr val="172D34"/>
                </a:solidFill>
                <a:latin typeface="Arial"/>
                <a:ea typeface="Arial"/>
                <a:cs typeface="Arial"/>
              </a:defRPr>
            </a:lvl2pPr>
            <a:lvl3pPr>
              <a:buNone/>
              <a:defRPr sz="2325" b="0">
                <a:solidFill>
                  <a:srgbClr val="172D34"/>
                </a:solidFill>
                <a:latin typeface="Arial"/>
                <a:ea typeface="Arial"/>
                <a:cs typeface="Arial"/>
              </a:defRPr>
            </a:lvl3pPr>
            <a:lvl4pPr>
              <a:buNone/>
              <a:defRPr sz="2325" b="0">
                <a:solidFill>
                  <a:srgbClr val="172D34"/>
                </a:solidFill>
                <a:latin typeface="Arial"/>
                <a:ea typeface="Arial"/>
                <a:cs typeface="Arial"/>
              </a:defRPr>
            </a:lvl4pPr>
            <a:lvl5pPr>
              <a:buNone/>
              <a:defRPr sz="2325" b="0">
                <a:solidFill>
                  <a:srgbClr val="172D34"/>
                </a:solidFill>
                <a:latin typeface="Arial"/>
                <a:ea typeface="Arial"/>
                <a:cs typeface="Arial"/>
              </a:defRPr>
            </a:lvl5pPr>
            <a:lvl6pPr>
              <a:buNone/>
              <a:defRPr sz="2325" b="0">
                <a:solidFill>
                  <a:srgbClr val="172D34"/>
                </a:solidFill>
                <a:latin typeface="Arial"/>
                <a:ea typeface="Arial"/>
                <a:cs typeface="Arial"/>
              </a:defRPr>
            </a:lvl6pPr>
            <a:lvl7pPr>
              <a:buNone/>
              <a:defRPr sz="2325" b="0">
                <a:solidFill>
                  <a:srgbClr val="172D34"/>
                </a:solidFill>
                <a:latin typeface="Arial"/>
                <a:ea typeface="Arial"/>
                <a:cs typeface="Arial"/>
              </a:defRPr>
            </a:lvl7pPr>
            <a:lvl8pPr>
              <a:buNone/>
              <a:defRPr sz="2325" b="0">
                <a:solidFill>
                  <a:srgbClr val="172D34"/>
                </a:solidFill>
                <a:latin typeface="Arial"/>
                <a:ea typeface="Arial"/>
                <a:cs typeface="Arial"/>
              </a:defRPr>
            </a:lvl8pPr>
            <a:lvl9pPr>
              <a:buNone/>
              <a:defRPr sz="2325" b="0">
                <a:solidFill>
                  <a:srgbClr val="172D34"/>
                </a:solidFill>
                <a:latin typeface="Arial"/>
                <a:ea typeface="Arial"/>
                <a:cs typeface="Arial"/>
              </a:defRPr>
            </a:lvl9pPr>
          </a:lstStyle>
          <a:p xmlns:a="http://schemas.openxmlformats.org/drawingml/2006/main">
            <a:pPr>
              <a:lnSpc>
                <a:spcPct val="112000"/>
              </a:lnSpc>
              <a:buNone/>
              <a:defRPr sz="2325" b="0">
                <a:solidFill>
                  <a:srgbClr val="172D34"/>
                </a:solidFill>
                <a:latin typeface="Arial"/>
                <a:ea typeface="Arial"/>
                <a:cs typeface="Arial"/>
              </a:defRPr>
            </a:pPr>
            <a:r>
              <a:rPr sz="2325" b="0">
                <a:solidFill>
                  <a:srgbClr val="172D34"/>
                </a:solidFill>
                <a:latin typeface="Arial"/>
                <a:ea typeface="Arial"/>
                <a:cs typeface="Arial"/>
              </a:rPr>
              <a:t>Which end faces Cl⁻?</a:t>
            </a:r>
          </a:p>
        </p:txBody>
      </p:sp>
    </p:spTree>
    <p:extLst>
      <p:ext uri="{BB962C8B-B14F-4D97-AF65-F5344CB8AC3E}">
        <p14:creationId xmlns:p14="http://schemas.microsoft.com/office/powerpoint/2010/main" val="86626189"/>
      </p:ext>
    </p:extLst>
  </p:cSld>
</p:sld>
</file>

<file path=ppt/slides/slide22.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2" name="course-header">
            <a:extLst xmlns:a="http://schemas.openxmlformats.org/drawingml/2006/main">
              <a:ext uri="{FF2B5EF4-FFF2-40B4-BE49-F238E27FC236}">
                <a16:creationId xmlns:a16="http://schemas.microsoft.com/office/drawing/2014/main" id="{8B7199BE-D307-46F8-BA79-DE72786D00A9}"/>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89C2E0AB-4C23-4CAF-93A5-9B69E2A8299B}"/>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Related properties: key and explanation</a:t>
            </a:r>
          </a:p>
        </p:txBody>
      </p:sp>
      <p:sp>
        <p:nvSpPr>
          <p:cNvPr id="3" name="stage-footer">
            <a:extLst xmlns:a="http://schemas.openxmlformats.org/drawingml/2006/main">
              <a:ext uri="{FF2B5EF4-FFF2-40B4-BE49-F238E27FC236}">
                <a16:creationId xmlns:a16="http://schemas.microsoft.com/office/drawing/2014/main" id="{DE1167AC-A333-48A8-B039-D06366B1598F}"/>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PART 7   /   OPTIONAL KEY AND EXPLANATION</a:t>
            </a:r>
          </a:p>
        </p:txBody>
      </p:sp>
      <p:sp>
        <p:nvSpPr>
          <p:cNvPr id="4" name="brand">
            <a:extLst xmlns:a="http://schemas.openxmlformats.org/drawingml/2006/main">
              <a:ext uri="{FF2B5EF4-FFF2-40B4-BE49-F238E27FC236}">
                <a16:creationId xmlns:a16="http://schemas.microsoft.com/office/drawing/2014/main" id="{778449CE-DD3E-4584-ADB2-46DE7F4EF520}"/>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C6B7BEEA-A56F-4C7D-A7A7-94FF473D47A6}"/>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22</a:t>
            </a:r>
          </a:p>
        </p:txBody>
      </p:sp>
      <p:sp>
        <p:nvSpPr>
          <p:cNvPr id="6" name="answer-label">
            <a:extLst xmlns:a="http://schemas.openxmlformats.org/drawingml/2006/main">
              <a:ext uri="{FF2B5EF4-FFF2-40B4-BE49-F238E27FC236}">
                <a16:creationId xmlns:a16="http://schemas.microsoft.com/office/drawing/2014/main" id="{7D6690A6-A8AB-4B22-9837-4C5391478605}"/>
              </a:ext>
            </a:extLst>
          </p:cNvPr>
          <p:cNvSpPr>
            <a:spLocks xmlns:a="http://schemas.openxmlformats.org/drawingml/2006/main" noGrp="1"/>
          </p:cNvSpPr>
          <p:nvPr/>
        </p:nvSpPr>
        <p:spPr>
          <a:xfrm xmlns:a="http://schemas.openxmlformats.org/drawingml/2006/main">
            <a:off x="590550" y="20383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(a)</a:t>
            </a:r>
          </a:p>
        </p:txBody>
      </p:sp>
      <p:sp>
        <p:nvSpPr>
          <p:cNvPr id="7" name="body">
            <a:extLst xmlns:a="http://schemas.openxmlformats.org/drawingml/2006/main">
              <a:ext uri="{FF2B5EF4-FFF2-40B4-BE49-F238E27FC236}">
                <a16:creationId xmlns:a16="http://schemas.microsoft.com/office/drawing/2014/main" id="{63C152ED-1151-4D31-A655-223700B44796}"/>
              </a:ext>
            </a:extLst>
          </p:cNvPr>
          <p:cNvSpPr>
            <a:spLocks xmlns:a="http://schemas.openxmlformats.org/drawingml/2006/main" noGrp="1"/>
          </p:cNvSpPr>
          <p:nvPr/>
        </p:nvSpPr>
        <p:spPr>
          <a:xfrm xmlns:a="http://schemas.openxmlformats.org/drawingml/2006/main">
            <a:off x="1238250" y="2038350"/>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Ice has an open hydrogen-bonded structure and a lower density than liquid</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water. Floating ice insulates the water beneath it.</a:t>
            </a:r>
          </a:p>
        </p:txBody>
      </p:sp>
      <p:sp>
        <p:nvSpPr>
          <p:cNvPr id="8" name="answer-label">
            <a:extLst xmlns:a="http://schemas.openxmlformats.org/drawingml/2006/main">
              <a:ext uri="{FF2B5EF4-FFF2-40B4-BE49-F238E27FC236}">
                <a16:creationId xmlns:a16="http://schemas.microsoft.com/office/drawing/2014/main" id="{4B44412B-F130-445F-8757-0ABD9DF4F5A9}"/>
              </a:ext>
            </a:extLst>
          </p:cNvPr>
          <p:cNvSpPr>
            <a:spLocks xmlns:a="http://schemas.openxmlformats.org/drawingml/2006/main" noGrp="1"/>
          </p:cNvSpPr>
          <p:nvPr/>
        </p:nvSpPr>
        <p:spPr>
          <a:xfrm xmlns:a="http://schemas.openxmlformats.org/drawingml/2006/main">
            <a:off x="590550" y="3600450"/>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(b)</a:t>
            </a:r>
          </a:p>
        </p:txBody>
      </p:sp>
      <p:sp>
        <p:nvSpPr>
          <p:cNvPr id="9" name="body">
            <a:extLst xmlns:a="http://schemas.openxmlformats.org/drawingml/2006/main">
              <a:ext uri="{FF2B5EF4-FFF2-40B4-BE49-F238E27FC236}">
                <a16:creationId xmlns:a16="http://schemas.microsoft.com/office/drawing/2014/main" id="{C3BCA193-5C35-4984-A77D-B9DBA5855CE2}"/>
              </a:ext>
            </a:extLst>
          </p:cNvPr>
          <p:cNvSpPr>
            <a:spLocks xmlns:a="http://schemas.openxmlformats.org/drawingml/2006/main" noGrp="1"/>
          </p:cNvSpPr>
          <p:nvPr/>
        </p:nvSpPr>
        <p:spPr>
          <a:xfrm xmlns:a="http://schemas.openxmlformats.org/drawingml/2006/main">
            <a:off x="1238250" y="3600450"/>
            <a:ext cx="9829800" cy="39662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oxygen end faces Na⁺. Its partial negative charge attracts the positive ion.</a:t>
            </a:r>
          </a:p>
        </p:txBody>
      </p:sp>
      <p:sp>
        <p:nvSpPr>
          <p:cNvPr id="10" name="answer-label">
            <a:extLst xmlns:a="http://schemas.openxmlformats.org/drawingml/2006/main">
              <a:ext uri="{FF2B5EF4-FFF2-40B4-BE49-F238E27FC236}">
                <a16:creationId xmlns:a16="http://schemas.microsoft.com/office/drawing/2014/main" id="{B66EB568-97D2-4F6B-ACC3-2522C462F328}"/>
              </a:ext>
            </a:extLst>
          </p:cNvPr>
          <p:cNvSpPr>
            <a:spLocks xmlns:a="http://schemas.openxmlformats.org/drawingml/2006/main" noGrp="1"/>
          </p:cNvSpPr>
          <p:nvPr/>
        </p:nvSpPr>
        <p:spPr>
          <a:xfrm xmlns:a="http://schemas.openxmlformats.org/drawingml/2006/main">
            <a:off x="590550" y="4905375"/>
            <a:ext cx="571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1">
                <a:solidFill>
                  <a:srgbClr val="087F83"/>
                </a:solidFill>
                <a:latin typeface="Arial"/>
                <a:ea typeface="Arial"/>
                <a:cs typeface="Arial"/>
              </a:defRPr>
            </a:defPPr>
            <a:lvl1pPr>
              <a:buNone/>
              <a:defRPr sz="1950" b="1">
                <a:solidFill>
                  <a:srgbClr val="087F83"/>
                </a:solidFill>
                <a:latin typeface="Arial"/>
                <a:ea typeface="Arial"/>
                <a:cs typeface="Arial"/>
              </a:defRPr>
            </a:lvl1pPr>
            <a:lvl2pPr>
              <a:buNone/>
              <a:defRPr sz="1950" b="1">
                <a:solidFill>
                  <a:srgbClr val="087F83"/>
                </a:solidFill>
                <a:latin typeface="Arial"/>
                <a:ea typeface="Arial"/>
                <a:cs typeface="Arial"/>
              </a:defRPr>
            </a:lvl2pPr>
            <a:lvl3pPr>
              <a:buNone/>
              <a:defRPr sz="1950" b="1">
                <a:solidFill>
                  <a:srgbClr val="087F83"/>
                </a:solidFill>
                <a:latin typeface="Arial"/>
                <a:ea typeface="Arial"/>
                <a:cs typeface="Arial"/>
              </a:defRPr>
            </a:lvl3pPr>
            <a:lvl4pPr>
              <a:buNone/>
              <a:defRPr sz="1950" b="1">
                <a:solidFill>
                  <a:srgbClr val="087F83"/>
                </a:solidFill>
                <a:latin typeface="Arial"/>
                <a:ea typeface="Arial"/>
                <a:cs typeface="Arial"/>
              </a:defRPr>
            </a:lvl4pPr>
            <a:lvl5pPr>
              <a:buNone/>
              <a:defRPr sz="1950" b="1">
                <a:solidFill>
                  <a:srgbClr val="087F83"/>
                </a:solidFill>
                <a:latin typeface="Arial"/>
                <a:ea typeface="Arial"/>
                <a:cs typeface="Arial"/>
              </a:defRPr>
            </a:lvl5pPr>
            <a:lvl6pPr>
              <a:buNone/>
              <a:defRPr sz="1950" b="1">
                <a:solidFill>
                  <a:srgbClr val="087F83"/>
                </a:solidFill>
                <a:latin typeface="Arial"/>
                <a:ea typeface="Arial"/>
                <a:cs typeface="Arial"/>
              </a:defRPr>
            </a:lvl6pPr>
            <a:lvl7pPr>
              <a:buNone/>
              <a:defRPr sz="1950" b="1">
                <a:solidFill>
                  <a:srgbClr val="087F83"/>
                </a:solidFill>
                <a:latin typeface="Arial"/>
                <a:ea typeface="Arial"/>
                <a:cs typeface="Arial"/>
              </a:defRPr>
            </a:lvl7pPr>
            <a:lvl8pPr>
              <a:buNone/>
              <a:defRPr sz="1950" b="1">
                <a:solidFill>
                  <a:srgbClr val="087F83"/>
                </a:solidFill>
                <a:latin typeface="Arial"/>
                <a:ea typeface="Arial"/>
                <a:cs typeface="Arial"/>
              </a:defRPr>
            </a:lvl8pPr>
            <a:lvl9pPr>
              <a:buNone/>
              <a:defRPr sz="1950" b="1">
                <a:solidFill>
                  <a:srgbClr val="087F83"/>
                </a:solidFill>
                <a:latin typeface="Arial"/>
                <a:ea typeface="Arial"/>
                <a:cs typeface="Arial"/>
              </a:defRPr>
            </a:lvl9pPr>
          </a:lstStyle>
          <a:p xmlns:a="http://schemas.openxmlformats.org/drawingml/2006/main">
            <a:pPr>
              <a:lnSpc>
                <a:spcPct val="112000"/>
              </a:lnSpc>
              <a:buNone/>
              <a:defRPr sz="1950" b="1">
                <a:solidFill>
                  <a:srgbClr val="087F83"/>
                </a:solidFill>
                <a:latin typeface="Arial"/>
                <a:ea typeface="Arial"/>
                <a:cs typeface="Arial"/>
              </a:defRPr>
            </a:pPr>
            <a:r>
              <a:rPr sz="1950" b="1">
                <a:solidFill>
                  <a:srgbClr val="087F83"/>
                </a:solidFill>
                <a:latin typeface="Arial"/>
                <a:ea typeface="Arial"/>
                <a:cs typeface="Arial"/>
              </a:rPr>
              <a:t>(c)</a:t>
            </a:r>
          </a:p>
        </p:txBody>
      </p:sp>
      <p:sp>
        <p:nvSpPr>
          <p:cNvPr id="11" name="body">
            <a:extLst xmlns:a="http://schemas.openxmlformats.org/drawingml/2006/main">
              <a:ext uri="{FF2B5EF4-FFF2-40B4-BE49-F238E27FC236}">
                <a16:creationId xmlns:a16="http://schemas.microsoft.com/office/drawing/2014/main" id="{38600961-ADE7-4112-9AA2-B5121E8E28BA}"/>
              </a:ext>
            </a:extLst>
          </p:cNvPr>
          <p:cNvSpPr>
            <a:spLocks xmlns:a="http://schemas.openxmlformats.org/drawingml/2006/main" noGrp="1"/>
          </p:cNvSpPr>
          <p:nvPr/>
        </p:nvSpPr>
        <p:spPr>
          <a:xfrm xmlns:a="http://schemas.openxmlformats.org/drawingml/2006/main">
            <a:off x="1238250" y="4905375"/>
            <a:ext cx="9829800" cy="71704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75" b="0">
                <a:solidFill>
                  <a:srgbClr val="172D34"/>
                </a:solidFill>
                <a:latin typeface="Arial"/>
                <a:ea typeface="Arial"/>
                <a:cs typeface="Arial"/>
              </a:defRPr>
            </a:defPPr>
            <a:lvl1pPr>
              <a:buNone/>
              <a:defRPr sz="2175" b="0">
                <a:solidFill>
                  <a:srgbClr val="172D34"/>
                </a:solidFill>
                <a:latin typeface="Arial"/>
                <a:ea typeface="Arial"/>
                <a:cs typeface="Arial"/>
              </a:defRPr>
            </a:lvl1pPr>
            <a:lvl2pPr>
              <a:buNone/>
              <a:defRPr sz="2175" b="0">
                <a:solidFill>
                  <a:srgbClr val="172D34"/>
                </a:solidFill>
                <a:latin typeface="Arial"/>
                <a:ea typeface="Arial"/>
                <a:cs typeface="Arial"/>
              </a:defRPr>
            </a:lvl2pPr>
            <a:lvl3pPr>
              <a:buNone/>
              <a:defRPr sz="2175" b="0">
                <a:solidFill>
                  <a:srgbClr val="172D34"/>
                </a:solidFill>
                <a:latin typeface="Arial"/>
                <a:ea typeface="Arial"/>
                <a:cs typeface="Arial"/>
              </a:defRPr>
            </a:lvl3pPr>
            <a:lvl4pPr>
              <a:buNone/>
              <a:defRPr sz="2175" b="0">
                <a:solidFill>
                  <a:srgbClr val="172D34"/>
                </a:solidFill>
                <a:latin typeface="Arial"/>
                <a:ea typeface="Arial"/>
                <a:cs typeface="Arial"/>
              </a:defRPr>
            </a:lvl4pPr>
            <a:lvl5pPr>
              <a:buNone/>
              <a:defRPr sz="2175" b="0">
                <a:solidFill>
                  <a:srgbClr val="172D34"/>
                </a:solidFill>
                <a:latin typeface="Arial"/>
                <a:ea typeface="Arial"/>
                <a:cs typeface="Arial"/>
              </a:defRPr>
            </a:lvl5pPr>
            <a:lvl6pPr>
              <a:buNone/>
              <a:defRPr sz="2175" b="0">
                <a:solidFill>
                  <a:srgbClr val="172D34"/>
                </a:solidFill>
                <a:latin typeface="Arial"/>
                <a:ea typeface="Arial"/>
                <a:cs typeface="Arial"/>
              </a:defRPr>
            </a:lvl6pPr>
            <a:lvl7pPr>
              <a:buNone/>
              <a:defRPr sz="2175" b="0">
                <a:solidFill>
                  <a:srgbClr val="172D34"/>
                </a:solidFill>
                <a:latin typeface="Arial"/>
                <a:ea typeface="Arial"/>
                <a:cs typeface="Arial"/>
              </a:defRPr>
            </a:lvl7pPr>
            <a:lvl8pPr>
              <a:buNone/>
              <a:defRPr sz="2175" b="0">
                <a:solidFill>
                  <a:srgbClr val="172D34"/>
                </a:solidFill>
                <a:latin typeface="Arial"/>
                <a:ea typeface="Arial"/>
                <a:cs typeface="Arial"/>
              </a:defRPr>
            </a:lvl8pPr>
            <a:lvl9pPr>
              <a:buNone/>
              <a:defRPr sz="2175" b="0">
                <a:solidFill>
                  <a:srgbClr val="172D34"/>
                </a:solidFill>
                <a:latin typeface="Arial"/>
                <a:ea typeface="Arial"/>
                <a:cs typeface="Arial"/>
              </a:defRPr>
            </a:lvl9pPr>
          </a:lstStyle>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The hydrogen ends face Cl⁻. Their partial positive charges attract the negative</a:t>
            </a:r>
          </a:p>
          <a:p xmlns:a="http://schemas.openxmlformats.org/drawingml/2006/main">
            <a:pPr>
              <a:lnSpc>
                <a:spcPct val="112000"/>
              </a:lnSpc>
              <a:buNone/>
              <a:defRPr sz="2175" b="0">
                <a:solidFill>
                  <a:srgbClr val="172D34"/>
                </a:solidFill>
                <a:latin typeface="Arial"/>
                <a:ea typeface="Arial"/>
                <a:cs typeface="Arial"/>
              </a:defRPr>
            </a:pPr>
            <a:r>
              <a:rPr sz="2175" b="0">
                <a:solidFill>
                  <a:srgbClr val="172D34"/>
                </a:solidFill>
                <a:latin typeface="Arial"/>
                <a:ea typeface="Arial"/>
                <a:cs typeface="Arial"/>
              </a:rPr>
              <a:t>ion.</a:t>
            </a:r>
          </a:p>
        </p:txBody>
      </p:sp>
    </p:spTree>
    <p:extLst>
      <p:ext uri="{BB962C8B-B14F-4D97-AF65-F5344CB8AC3E}">
        <p14:creationId xmlns:p14="http://schemas.microsoft.com/office/powerpoint/2010/main" val="1695733516"/>
      </p:ext>
    </p:extLst>
  </p:cSld>
</p:sld>
</file>

<file path=ppt/slides/slide23.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7" name="course-header">
            <a:extLst xmlns:a="http://schemas.openxmlformats.org/drawingml/2006/main">
              <a:ext uri="{FF2B5EF4-FFF2-40B4-BE49-F238E27FC236}">
                <a16:creationId xmlns:a16="http://schemas.microsoft.com/office/drawing/2014/main" id="{EABBD977-FB1B-4622-BF71-45086CF59167}"/>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89F5A52A-60FB-4BF2-86B6-5483D6D759E0}"/>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Water’s properties and biological functions</a:t>
            </a:r>
          </a:p>
        </p:txBody>
      </p:sp>
      <p:sp>
        <p:nvSpPr>
          <p:cNvPr id="3" name="stage-footer">
            <a:extLst xmlns:a="http://schemas.openxmlformats.org/drawingml/2006/main">
              <a:ext uri="{FF2B5EF4-FFF2-40B4-BE49-F238E27FC236}">
                <a16:creationId xmlns:a16="http://schemas.microsoft.com/office/drawing/2014/main" id="{AA3014E8-3443-46BB-8DEA-9DBF3EB25C9F}"/>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REVIEW</a:t>
            </a:r>
          </a:p>
        </p:txBody>
      </p:sp>
      <p:sp>
        <p:nvSpPr>
          <p:cNvPr id="4" name="brand">
            <a:extLst xmlns:a="http://schemas.openxmlformats.org/drawingml/2006/main">
              <a:ext uri="{FF2B5EF4-FFF2-40B4-BE49-F238E27FC236}">
                <a16:creationId xmlns:a16="http://schemas.microsoft.com/office/drawing/2014/main" id="{5277746E-CBA8-434A-BACC-092E4C51258C}"/>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FA607F20-06BE-4264-A29A-E4AA17ADD4F0}"/>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23</a:t>
            </a:r>
          </a:p>
        </p:txBody>
      </p:sp>
      <p:sp>
        <p:nvSpPr>
          <p:cNvPr id="6" name="text">
            <a:extLst xmlns:a="http://schemas.openxmlformats.org/drawingml/2006/main">
              <a:ext uri="{FF2B5EF4-FFF2-40B4-BE49-F238E27FC236}">
                <a16:creationId xmlns:a16="http://schemas.microsoft.com/office/drawing/2014/main" id="{C02026D0-794D-485C-A0FE-77DF98314AA1}"/>
              </a:ext>
            </a:extLst>
          </p:cNvPr>
          <p:cNvSpPr>
            <a:spLocks xmlns:a="http://schemas.openxmlformats.org/drawingml/2006/main" noGrp="1"/>
          </p:cNvSpPr>
          <p:nvPr/>
        </p:nvSpPr>
        <p:spPr>
          <a:xfrm xmlns:a="http://schemas.openxmlformats.org/drawingml/2006/main">
            <a:off x="590550" y="2057400"/>
            <a:ext cx="4191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Cohesion</a:t>
            </a:r>
          </a:p>
        </p:txBody>
      </p:sp>
      <p:sp>
        <p:nvSpPr>
          <p:cNvPr id="7" name="body">
            <a:extLst xmlns:a="http://schemas.openxmlformats.org/drawingml/2006/main">
              <a:ext uri="{FF2B5EF4-FFF2-40B4-BE49-F238E27FC236}">
                <a16:creationId xmlns:a16="http://schemas.microsoft.com/office/drawing/2014/main" id="{4AAF16E3-061E-4BC7-A660-D70C0EE5E7B7}"/>
              </a:ext>
            </a:extLst>
          </p:cNvPr>
          <p:cNvSpPr>
            <a:spLocks xmlns:a="http://schemas.openxmlformats.org/drawingml/2006/main" noGrp="1"/>
          </p:cNvSpPr>
          <p:nvPr/>
        </p:nvSpPr>
        <p:spPr>
          <a:xfrm xmlns:a="http://schemas.openxmlformats.org/drawingml/2006/main">
            <a:off x="5286375" y="2057400"/>
            <a:ext cx="623887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Keeps water molecules connected</a:t>
            </a:r>
          </a:p>
        </p:txBody>
      </p:sp>
      <p:sp>
        <p:nvSpPr>
          <p:cNvPr id="8" name="text">
            <a:extLst xmlns:a="http://schemas.openxmlformats.org/drawingml/2006/main">
              <a:ext uri="{FF2B5EF4-FFF2-40B4-BE49-F238E27FC236}">
                <a16:creationId xmlns:a16="http://schemas.microsoft.com/office/drawing/2014/main" id="{4E04C4D0-1420-4BE0-BE84-451FBC8A771F}"/>
              </a:ext>
            </a:extLst>
          </p:cNvPr>
          <p:cNvSpPr>
            <a:spLocks xmlns:a="http://schemas.openxmlformats.org/drawingml/2006/main" noGrp="1"/>
          </p:cNvSpPr>
          <p:nvPr/>
        </p:nvSpPr>
        <p:spPr>
          <a:xfrm xmlns:a="http://schemas.openxmlformats.org/drawingml/2006/main">
            <a:off x="590550" y="2743200"/>
            <a:ext cx="4191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Adhesion</a:t>
            </a:r>
          </a:p>
        </p:txBody>
      </p:sp>
      <p:sp>
        <p:nvSpPr>
          <p:cNvPr id="9" name="body">
            <a:extLst xmlns:a="http://schemas.openxmlformats.org/drawingml/2006/main">
              <a:ext uri="{FF2B5EF4-FFF2-40B4-BE49-F238E27FC236}">
                <a16:creationId xmlns:a16="http://schemas.microsoft.com/office/drawing/2014/main" id="{E56ABE1C-78E5-420F-B58A-2BFDC33C046F}"/>
              </a:ext>
            </a:extLst>
          </p:cNvPr>
          <p:cNvSpPr>
            <a:spLocks xmlns:a="http://schemas.openxmlformats.org/drawingml/2006/main" noGrp="1"/>
          </p:cNvSpPr>
          <p:nvPr/>
        </p:nvSpPr>
        <p:spPr>
          <a:xfrm xmlns:a="http://schemas.openxmlformats.org/drawingml/2006/main">
            <a:off x="5286375" y="2743200"/>
            <a:ext cx="623887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Helps water cling to suitable surfaces</a:t>
            </a:r>
          </a:p>
        </p:txBody>
      </p:sp>
      <p:sp>
        <p:nvSpPr>
          <p:cNvPr id="10" name="text">
            <a:extLst xmlns:a="http://schemas.openxmlformats.org/drawingml/2006/main">
              <a:ext uri="{FF2B5EF4-FFF2-40B4-BE49-F238E27FC236}">
                <a16:creationId xmlns:a16="http://schemas.microsoft.com/office/drawing/2014/main" id="{492BBDFB-2309-4212-9A86-F67D1D8934BA}"/>
              </a:ext>
            </a:extLst>
          </p:cNvPr>
          <p:cNvSpPr>
            <a:spLocks xmlns:a="http://schemas.openxmlformats.org/drawingml/2006/main" noGrp="1"/>
          </p:cNvSpPr>
          <p:nvPr/>
        </p:nvSpPr>
        <p:spPr>
          <a:xfrm xmlns:a="http://schemas.openxmlformats.org/drawingml/2006/main">
            <a:off x="590550" y="3429000"/>
            <a:ext cx="4191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Surface tension</a:t>
            </a:r>
          </a:p>
        </p:txBody>
      </p:sp>
      <p:sp>
        <p:nvSpPr>
          <p:cNvPr id="11" name="body">
            <a:extLst xmlns:a="http://schemas.openxmlformats.org/drawingml/2006/main">
              <a:ext uri="{FF2B5EF4-FFF2-40B4-BE49-F238E27FC236}">
                <a16:creationId xmlns:a16="http://schemas.microsoft.com/office/drawing/2014/main" id="{B2F403F7-2B4F-496F-AA40-8E84AC8D1DF8}"/>
              </a:ext>
            </a:extLst>
          </p:cNvPr>
          <p:cNvSpPr>
            <a:spLocks xmlns:a="http://schemas.openxmlformats.org/drawingml/2006/main" noGrp="1"/>
          </p:cNvSpPr>
          <p:nvPr/>
        </p:nvSpPr>
        <p:spPr>
          <a:xfrm xmlns:a="http://schemas.openxmlformats.org/drawingml/2006/main">
            <a:off x="5286375" y="3429000"/>
            <a:ext cx="623887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Helps support small objects at the surface</a:t>
            </a:r>
          </a:p>
        </p:txBody>
      </p:sp>
      <p:sp>
        <p:nvSpPr>
          <p:cNvPr id="12" name="text">
            <a:extLst xmlns:a="http://schemas.openxmlformats.org/drawingml/2006/main">
              <a:ext uri="{FF2B5EF4-FFF2-40B4-BE49-F238E27FC236}">
                <a16:creationId xmlns:a16="http://schemas.microsoft.com/office/drawing/2014/main" id="{C7015FB0-1E7D-4AE3-9E8C-9CE94C309ABC}"/>
              </a:ext>
            </a:extLst>
          </p:cNvPr>
          <p:cNvSpPr>
            <a:spLocks xmlns:a="http://schemas.openxmlformats.org/drawingml/2006/main" noGrp="1"/>
          </p:cNvSpPr>
          <p:nvPr/>
        </p:nvSpPr>
        <p:spPr>
          <a:xfrm xmlns:a="http://schemas.openxmlformats.org/drawingml/2006/main">
            <a:off x="590550" y="4114800"/>
            <a:ext cx="4191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High specific heat</a:t>
            </a:r>
          </a:p>
        </p:txBody>
      </p:sp>
      <p:sp>
        <p:nvSpPr>
          <p:cNvPr id="13" name="body">
            <a:extLst xmlns:a="http://schemas.openxmlformats.org/drawingml/2006/main">
              <a:ext uri="{FF2B5EF4-FFF2-40B4-BE49-F238E27FC236}">
                <a16:creationId xmlns:a16="http://schemas.microsoft.com/office/drawing/2014/main" id="{E1E573B3-4E86-4CB9-8780-C10EED0E722A}"/>
              </a:ext>
            </a:extLst>
          </p:cNvPr>
          <p:cNvSpPr>
            <a:spLocks xmlns:a="http://schemas.openxmlformats.org/drawingml/2006/main" noGrp="1"/>
          </p:cNvSpPr>
          <p:nvPr/>
        </p:nvSpPr>
        <p:spPr>
          <a:xfrm xmlns:a="http://schemas.openxmlformats.org/drawingml/2006/main">
            <a:off x="5286375" y="4114800"/>
            <a:ext cx="623887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Helps buffer body temperature changes</a:t>
            </a:r>
          </a:p>
        </p:txBody>
      </p:sp>
      <p:sp>
        <p:nvSpPr>
          <p:cNvPr id="14" name="text">
            <a:extLst xmlns:a="http://schemas.openxmlformats.org/drawingml/2006/main">
              <a:ext uri="{FF2B5EF4-FFF2-40B4-BE49-F238E27FC236}">
                <a16:creationId xmlns:a16="http://schemas.microsoft.com/office/drawing/2014/main" id="{10EA8FBF-37EA-4008-81AA-CA29E17F3E5C}"/>
              </a:ext>
            </a:extLst>
          </p:cNvPr>
          <p:cNvSpPr>
            <a:spLocks xmlns:a="http://schemas.openxmlformats.org/drawingml/2006/main" noGrp="1"/>
          </p:cNvSpPr>
          <p:nvPr/>
        </p:nvSpPr>
        <p:spPr>
          <a:xfrm xmlns:a="http://schemas.openxmlformats.org/drawingml/2006/main">
            <a:off x="590550" y="4800600"/>
            <a:ext cx="41910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1">
                <a:solidFill>
                  <a:srgbClr val="087F83"/>
                </a:solidFill>
                <a:latin typeface="Arial"/>
                <a:ea typeface="Arial"/>
                <a:cs typeface="Arial"/>
              </a:defRPr>
            </a:defPPr>
            <a:lvl1pPr>
              <a:buNone/>
              <a:defRPr sz="2100" b="1">
                <a:solidFill>
                  <a:srgbClr val="087F83"/>
                </a:solidFill>
                <a:latin typeface="Arial"/>
                <a:ea typeface="Arial"/>
                <a:cs typeface="Arial"/>
              </a:defRPr>
            </a:lvl1pPr>
            <a:lvl2pPr>
              <a:buNone/>
              <a:defRPr sz="2100" b="1">
                <a:solidFill>
                  <a:srgbClr val="087F83"/>
                </a:solidFill>
                <a:latin typeface="Arial"/>
                <a:ea typeface="Arial"/>
                <a:cs typeface="Arial"/>
              </a:defRPr>
            </a:lvl2pPr>
            <a:lvl3pPr>
              <a:buNone/>
              <a:defRPr sz="2100" b="1">
                <a:solidFill>
                  <a:srgbClr val="087F83"/>
                </a:solidFill>
                <a:latin typeface="Arial"/>
                <a:ea typeface="Arial"/>
                <a:cs typeface="Arial"/>
              </a:defRPr>
            </a:lvl3pPr>
            <a:lvl4pPr>
              <a:buNone/>
              <a:defRPr sz="2100" b="1">
                <a:solidFill>
                  <a:srgbClr val="087F83"/>
                </a:solidFill>
                <a:latin typeface="Arial"/>
                <a:ea typeface="Arial"/>
                <a:cs typeface="Arial"/>
              </a:defRPr>
            </a:lvl4pPr>
            <a:lvl5pPr>
              <a:buNone/>
              <a:defRPr sz="2100" b="1">
                <a:solidFill>
                  <a:srgbClr val="087F83"/>
                </a:solidFill>
                <a:latin typeface="Arial"/>
                <a:ea typeface="Arial"/>
                <a:cs typeface="Arial"/>
              </a:defRPr>
            </a:lvl5pPr>
            <a:lvl6pPr>
              <a:buNone/>
              <a:defRPr sz="2100" b="1">
                <a:solidFill>
                  <a:srgbClr val="087F83"/>
                </a:solidFill>
                <a:latin typeface="Arial"/>
                <a:ea typeface="Arial"/>
                <a:cs typeface="Arial"/>
              </a:defRPr>
            </a:lvl6pPr>
            <a:lvl7pPr>
              <a:buNone/>
              <a:defRPr sz="2100" b="1">
                <a:solidFill>
                  <a:srgbClr val="087F83"/>
                </a:solidFill>
                <a:latin typeface="Arial"/>
                <a:ea typeface="Arial"/>
                <a:cs typeface="Arial"/>
              </a:defRPr>
            </a:lvl7pPr>
            <a:lvl8pPr>
              <a:buNone/>
              <a:defRPr sz="2100" b="1">
                <a:solidFill>
                  <a:srgbClr val="087F83"/>
                </a:solidFill>
                <a:latin typeface="Arial"/>
                <a:ea typeface="Arial"/>
                <a:cs typeface="Arial"/>
              </a:defRPr>
            </a:lvl8pPr>
            <a:lvl9pPr>
              <a:buNone/>
              <a:defRPr sz="2100" b="1">
                <a:solidFill>
                  <a:srgbClr val="087F83"/>
                </a:solidFill>
                <a:latin typeface="Arial"/>
                <a:ea typeface="Arial"/>
                <a:cs typeface="Arial"/>
              </a:defRPr>
            </a:lvl9pPr>
          </a:lstStyle>
          <a:p xmlns:a="http://schemas.openxmlformats.org/drawingml/2006/main">
            <a:pPr>
              <a:lnSpc>
                <a:spcPct val="112000"/>
              </a:lnSpc>
              <a:buNone/>
              <a:defRPr sz="2100" b="1">
                <a:solidFill>
                  <a:srgbClr val="087F83"/>
                </a:solidFill>
                <a:latin typeface="Arial"/>
                <a:ea typeface="Arial"/>
                <a:cs typeface="Arial"/>
              </a:defRPr>
            </a:pPr>
            <a:r>
              <a:rPr sz="2100" b="1">
                <a:solidFill>
                  <a:srgbClr val="087F83"/>
                </a:solidFill>
                <a:latin typeface="Arial"/>
                <a:ea typeface="Arial"/>
                <a:cs typeface="Arial"/>
              </a:rPr>
              <a:t>High heat of vaporization</a:t>
            </a:r>
          </a:p>
        </p:txBody>
      </p:sp>
      <p:sp>
        <p:nvSpPr>
          <p:cNvPr id="15" name="body">
            <a:extLst xmlns:a="http://schemas.openxmlformats.org/drawingml/2006/main">
              <a:ext uri="{FF2B5EF4-FFF2-40B4-BE49-F238E27FC236}">
                <a16:creationId xmlns:a16="http://schemas.microsoft.com/office/drawing/2014/main" id="{E441EF3D-CFD2-4849-9F41-EB12BFA41D4A}"/>
              </a:ext>
            </a:extLst>
          </p:cNvPr>
          <p:cNvSpPr>
            <a:spLocks xmlns:a="http://schemas.openxmlformats.org/drawingml/2006/main" noGrp="1"/>
          </p:cNvSpPr>
          <p:nvPr/>
        </p:nvSpPr>
        <p:spPr>
          <a:xfrm xmlns:a="http://schemas.openxmlformats.org/drawingml/2006/main">
            <a:off x="5286375" y="4800600"/>
            <a:ext cx="6238875"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Enables evaporative cooling</a:t>
            </a:r>
          </a:p>
        </p:txBody>
      </p:sp>
      <p:sp>
        <p:nvSpPr>
          <p:cNvPr id="16" name="body">
            <a:extLst xmlns:a="http://schemas.openxmlformats.org/drawingml/2006/main">
              <a:ext uri="{FF2B5EF4-FFF2-40B4-BE49-F238E27FC236}">
                <a16:creationId xmlns:a16="http://schemas.microsoft.com/office/drawing/2014/main" id="{D011B5D1-FA5E-4F6B-8E31-21A8EAD65EAF}"/>
              </a:ext>
            </a:extLst>
          </p:cNvPr>
          <p:cNvSpPr>
            <a:spLocks xmlns:a="http://schemas.openxmlformats.org/drawingml/2006/main" noGrp="1"/>
          </p:cNvSpPr>
          <p:nvPr/>
        </p:nvSpPr>
        <p:spPr>
          <a:xfrm xmlns:a="http://schemas.openxmlformats.org/drawingml/2006/main">
            <a:off x="590550" y="5629275"/>
            <a:ext cx="10763250" cy="36347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950" b="0">
                <a:solidFill>
                  <a:srgbClr val="416B91"/>
                </a:solidFill>
                <a:latin typeface="Arial"/>
                <a:ea typeface="Arial"/>
                <a:cs typeface="Arial"/>
              </a:defRPr>
            </a:defPPr>
            <a:lvl1pPr>
              <a:buNone/>
              <a:defRPr sz="1950" b="0">
                <a:solidFill>
                  <a:srgbClr val="416B91"/>
                </a:solidFill>
                <a:latin typeface="Arial"/>
                <a:ea typeface="Arial"/>
                <a:cs typeface="Arial"/>
              </a:defRPr>
            </a:lvl1pPr>
            <a:lvl2pPr>
              <a:buNone/>
              <a:defRPr sz="1950" b="0">
                <a:solidFill>
                  <a:srgbClr val="416B91"/>
                </a:solidFill>
                <a:latin typeface="Arial"/>
                <a:ea typeface="Arial"/>
                <a:cs typeface="Arial"/>
              </a:defRPr>
            </a:lvl2pPr>
            <a:lvl3pPr>
              <a:buNone/>
              <a:defRPr sz="1950" b="0">
                <a:solidFill>
                  <a:srgbClr val="416B91"/>
                </a:solidFill>
                <a:latin typeface="Arial"/>
                <a:ea typeface="Arial"/>
                <a:cs typeface="Arial"/>
              </a:defRPr>
            </a:lvl3pPr>
            <a:lvl4pPr>
              <a:buNone/>
              <a:defRPr sz="1950" b="0">
                <a:solidFill>
                  <a:srgbClr val="416B91"/>
                </a:solidFill>
                <a:latin typeface="Arial"/>
                <a:ea typeface="Arial"/>
                <a:cs typeface="Arial"/>
              </a:defRPr>
            </a:lvl4pPr>
            <a:lvl5pPr>
              <a:buNone/>
              <a:defRPr sz="1950" b="0">
                <a:solidFill>
                  <a:srgbClr val="416B91"/>
                </a:solidFill>
                <a:latin typeface="Arial"/>
                <a:ea typeface="Arial"/>
                <a:cs typeface="Arial"/>
              </a:defRPr>
            </a:lvl5pPr>
            <a:lvl6pPr>
              <a:buNone/>
              <a:defRPr sz="1950" b="0">
                <a:solidFill>
                  <a:srgbClr val="416B91"/>
                </a:solidFill>
                <a:latin typeface="Arial"/>
                <a:ea typeface="Arial"/>
                <a:cs typeface="Arial"/>
              </a:defRPr>
            </a:lvl6pPr>
            <a:lvl7pPr>
              <a:buNone/>
              <a:defRPr sz="1950" b="0">
                <a:solidFill>
                  <a:srgbClr val="416B91"/>
                </a:solidFill>
                <a:latin typeface="Arial"/>
                <a:ea typeface="Arial"/>
                <a:cs typeface="Arial"/>
              </a:defRPr>
            </a:lvl7pPr>
            <a:lvl8pPr>
              <a:buNone/>
              <a:defRPr sz="1950" b="0">
                <a:solidFill>
                  <a:srgbClr val="416B91"/>
                </a:solidFill>
                <a:latin typeface="Arial"/>
                <a:ea typeface="Arial"/>
                <a:cs typeface="Arial"/>
              </a:defRPr>
            </a:lvl8pPr>
            <a:lvl9pPr>
              <a:buNone/>
              <a:defRPr sz="1950" b="0">
                <a:solidFill>
                  <a:srgbClr val="416B91"/>
                </a:solidFill>
                <a:latin typeface="Arial"/>
                <a:ea typeface="Arial"/>
                <a:cs typeface="Arial"/>
              </a:defRPr>
            </a:lvl9pPr>
          </a:lstStyle>
          <a:p xmlns:a="http://schemas.openxmlformats.org/drawingml/2006/main">
            <a:pPr>
              <a:lnSpc>
                <a:spcPct val="112000"/>
              </a:lnSpc>
              <a:buNone/>
              <a:defRPr sz="1950" b="0">
                <a:solidFill>
                  <a:srgbClr val="416B91"/>
                </a:solidFill>
                <a:latin typeface="Arial"/>
                <a:ea typeface="Arial"/>
                <a:cs typeface="Arial"/>
              </a:defRPr>
            </a:pPr>
            <a:r>
              <a:rPr sz="1950" b="0">
                <a:solidFill>
                  <a:srgbClr val="416B91"/>
                </a:solidFill>
                <a:latin typeface="Arial"/>
                <a:ea typeface="Arial"/>
                <a:cs typeface="Arial"/>
              </a:rPr>
              <a:t>For each function, connect polarity and hydrogen bonding to the property.</a:t>
            </a:r>
          </a:p>
        </p:txBody>
      </p:sp>
    </p:spTree>
    <p:extLst>
      <p:ext uri="{BB962C8B-B14F-4D97-AF65-F5344CB8AC3E}">
        <p14:creationId xmlns:p14="http://schemas.microsoft.com/office/powerpoint/2010/main" val="321901542"/>
      </p:ext>
    </p:extLst>
  </p:cSld>
</p:sld>
</file>

<file path=ppt/slides/slide24.xml><?xml version="1.0" encoding="utf-8"?>
<p:sld xmlns:p="http://schemas.openxmlformats.org/presentationml/2006/main">
  <p:cSld>
    <p:bg>
      <p:bgPr>
        <a:solidFill xmlns:a="http://schemas.openxmlformats.org/drawingml/2006/main">
          <a:srgbClr val="FAF6E8"/>
        </a:solidFill>
      </p:bgPr>
    </p:bg>
    <p:spTree>
      <p:nvGrpSpPr>
        <p:cNvPr id="1" name=""/>
        <p:cNvGrpSpPr/>
        <p:nvPr/>
      </p:nvGrpSpPr>
      <p:grpSpPr>
        <a:xfrm xmlns:a="http://schemas.openxmlformats.org/drawingml/2006/main"/>
      </p:grpSpPr>
      <p:sp>
        <p:nvSpPr>
          <p:cNvPr id="11" name="course-header">
            <a:extLst xmlns:a="http://schemas.openxmlformats.org/drawingml/2006/main">
              <a:ext uri="{FF2B5EF4-FFF2-40B4-BE49-F238E27FC236}">
                <a16:creationId xmlns:a16="http://schemas.microsoft.com/office/drawing/2014/main" id="{9644D77E-86A6-43ED-AC60-60E48B029188}"/>
              </a:ext>
            </a:extLst>
          </p:cNvPr>
          <p:cNvSpPr>
            <a:spLocks xmlns:a="http://schemas.openxmlformats.org/drawingml/2006/main" noGrp="1"/>
          </p:cNvSpPr>
          <p:nvPr/>
        </p:nvSpPr>
        <p:spPr>
          <a:xfrm xmlns:a="http://schemas.openxmlformats.org/drawingml/2006/main">
            <a:off x="590550" y="285750"/>
            <a:ext cx="857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1">
                <a:solidFill>
                  <a:srgbClr val="087F83"/>
                </a:solidFill>
                <a:latin typeface="Arial"/>
                <a:ea typeface="Arial"/>
                <a:cs typeface="Arial"/>
              </a:defRPr>
            </a:defPPr>
            <a:lvl1pPr>
              <a:buNone/>
              <a:defRPr sz="1275" b="1">
                <a:solidFill>
                  <a:srgbClr val="087F83"/>
                </a:solidFill>
                <a:latin typeface="Arial"/>
                <a:ea typeface="Arial"/>
                <a:cs typeface="Arial"/>
              </a:defRPr>
            </a:lvl1pPr>
            <a:lvl2pPr>
              <a:buNone/>
              <a:defRPr sz="1275" b="1">
                <a:solidFill>
                  <a:srgbClr val="087F83"/>
                </a:solidFill>
                <a:latin typeface="Arial"/>
                <a:ea typeface="Arial"/>
                <a:cs typeface="Arial"/>
              </a:defRPr>
            </a:lvl2pPr>
            <a:lvl3pPr>
              <a:buNone/>
              <a:defRPr sz="1275" b="1">
                <a:solidFill>
                  <a:srgbClr val="087F83"/>
                </a:solidFill>
                <a:latin typeface="Arial"/>
                <a:ea typeface="Arial"/>
                <a:cs typeface="Arial"/>
              </a:defRPr>
            </a:lvl3pPr>
            <a:lvl4pPr>
              <a:buNone/>
              <a:defRPr sz="1275" b="1">
                <a:solidFill>
                  <a:srgbClr val="087F83"/>
                </a:solidFill>
                <a:latin typeface="Arial"/>
                <a:ea typeface="Arial"/>
                <a:cs typeface="Arial"/>
              </a:defRPr>
            </a:lvl4pPr>
            <a:lvl5pPr>
              <a:buNone/>
              <a:defRPr sz="1275" b="1">
                <a:solidFill>
                  <a:srgbClr val="087F83"/>
                </a:solidFill>
                <a:latin typeface="Arial"/>
                <a:ea typeface="Arial"/>
                <a:cs typeface="Arial"/>
              </a:defRPr>
            </a:lvl5pPr>
            <a:lvl6pPr>
              <a:buNone/>
              <a:defRPr sz="1275" b="1">
                <a:solidFill>
                  <a:srgbClr val="087F83"/>
                </a:solidFill>
                <a:latin typeface="Arial"/>
                <a:ea typeface="Arial"/>
                <a:cs typeface="Arial"/>
              </a:defRPr>
            </a:lvl6pPr>
            <a:lvl7pPr>
              <a:buNone/>
              <a:defRPr sz="1275" b="1">
                <a:solidFill>
                  <a:srgbClr val="087F83"/>
                </a:solidFill>
                <a:latin typeface="Arial"/>
                <a:ea typeface="Arial"/>
                <a:cs typeface="Arial"/>
              </a:defRPr>
            </a:lvl7pPr>
            <a:lvl8pPr>
              <a:buNone/>
              <a:defRPr sz="1275" b="1">
                <a:solidFill>
                  <a:srgbClr val="087F83"/>
                </a:solidFill>
                <a:latin typeface="Arial"/>
                <a:ea typeface="Arial"/>
                <a:cs typeface="Arial"/>
              </a:defRPr>
            </a:lvl8pPr>
            <a:lvl9pPr>
              <a:buNone/>
              <a:defRPr sz="1275" b="1">
                <a:solidFill>
                  <a:srgbClr val="087F83"/>
                </a:solidFill>
                <a:latin typeface="Arial"/>
                <a:ea typeface="Arial"/>
                <a:cs typeface="Arial"/>
              </a:defRPr>
            </a:lvl9pPr>
          </a:lstStyle>
          <a:p xmlns:a="http://schemas.openxmlformats.org/drawingml/2006/main">
            <a:pPr>
              <a:lnSpc>
                <a:spcPct val="112000"/>
              </a:lnSpc>
              <a:buNone/>
              <a:defRPr sz="1275" b="1">
                <a:solidFill>
                  <a:srgbClr val="087F83"/>
                </a:solidFill>
                <a:latin typeface="Arial"/>
                <a:ea typeface="Arial"/>
                <a:cs typeface="Arial"/>
              </a:defRPr>
            </a:pPr>
            <a:r>
              <a:rPr sz="1275" b="1">
                <a:solidFill>
                  <a:srgbClr val="087F83"/>
                </a:solidFill>
                <a:latin typeface="Arial"/>
                <a:ea typeface="Arial"/>
                <a:cs typeface="Arial"/>
              </a:rPr>
              <a:t>AP BIOLOGY   /   TOPIC 1.1</a:t>
            </a:r>
          </a:p>
        </p:txBody>
      </p:sp>
      <p:sp>
        <p:nvSpPr>
          <p:cNvPr id="2" name="slide-title">
            <a:extLst xmlns:a="http://schemas.openxmlformats.org/drawingml/2006/main">
              <a:ext uri="{FF2B5EF4-FFF2-40B4-BE49-F238E27FC236}">
                <a16:creationId xmlns:a16="http://schemas.microsoft.com/office/drawing/2014/main" id="{14A3930D-DFA0-4D6C-81D3-08E0A9DB48B7}"/>
              </a:ext>
            </a:extLst>
          </p:cNvPr>
          <p:cNvSpPr>
            <a:spLocks xmlns:a="http://schemas.openxmlformats.org/drawingml/2006/main" noGrp="1"/>
          </p:cNvSpPr>
          <p:nvPr/>
        </p:nvSpPr>
        <p:spPr>
          <a:xfrm xmlns:a="http://schemas.openxmlformats.org/drawingml/2006/main">
            <a:off x="590550" y="838200"/>
            <a:ext cx="11010900"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3300" b="1">
                <a:solidFill>
                  <a:srgbClr val="172D34"/>
                </a:solidFill>
                <a:latin typeface="Arial"/>
                <a:ea typeface="Arial"/>
                <a:cs typeface="Arial"/>
              </a:defRPr>
            </a:defPPr>
            <a:lvl1pPr>
              <a:buNone/>
              <a:defRPr sz="3300" b="1">
                <a:solidFill>
                  <a:srgbClr val="172D34"/>
                </a:solidFill>
                <a:latin typeface="Arial"/>
                <a:ea typeface="Arial"/>
                <a:cs typeface="Arial"/>
              </a:defRPr>
            </a:lvl1pPr>
            <a:lvl2pPr>
              <a:buNone/>
              <a:defRPr sz="3300" b="1">
                <a:solidFill>
                  <a:srgbClr val="172D34"/>
                </a:solidFill>
                <a:latin typeface="Arial"/>
                <a:ea typeface="Arial"/>
                <a:cs typeface="Arial"/>
              </a:defRPr>
            </a:lvl2pPr>
            <a:lvl3pPr>
              <a:buNone/>
              <a:defRPr sz="3300" b="1">
                <a:solidFill>
                  <a:srgbClr val="172D34"/>
                </a:solidFill>
                <a:latin typeface="Arial"/>
                <a:ea typeface="Arial"/>
                <a:cs typeface="Arial"/>
              </a:defRPr>
            </a:lvl3pPr>
            <a:lvl4pPr>
              <a:buNone/>
              <a:defRPr sz="3300" b="1">
                <a:solidFill>
                  <a:srgbClr val="172D34"/>
                </a:solidFill>
                <a:latin typeface="Arial"/>
                <a:ea typeface="Arial"/>
                <a:cs typeface="Arial"/>
              </a:defRPr>
            </a:lvl4pPr>
            <a:lvl5pPr>
              <a:buNone/>
              <a:defRPr sz="3300" b="1">
                <a:solidFill>
                  <a:srgbClr val="172D34"/>
                </a:solidFill>
                <a:latin typeface="Arial"/>
                <a:ea typeface="Arial"/>
                <a:cs typeface="Arial"/>
              </a:defRPr>
            </a:lvl5pPr>
            <a:lvl6pPr>
              <a:buNone/>
              <a:defRPr sz="3300" b="1">
                <a:solidFill>
                  <a:srgbClr val="172D34"/>
                </a:solidFill>
                <a:latin typeface="Arial"/>
                <a:ea typeface="Arial"/>
                <a:cs typeface="Arial"/>
              </a:defRPr>
            </a:lvl6pPr>
            <a:lvl7pPr>
              <a:buNone/>
              <a:defRPr sz="3300" b="1">
                <a:solidFill>
                  <a:srgbClr val="172D34"/>
                </a:solidFill>
                <a:latin typeface="Arial"/>
                <a:ea typeface="Arial"/>
                <a:cs typeface="Arial"/>
              </a:defRPr>
            </a:lvl7pPr>
            <a:lvl8pPr>
              <a:buNone/>
              <a:defRPr sz="3300" b="1">
                <a:solidFill>
                  <a:srgbClr val="172D34"/>
                </a:solidFill>
                <a:latin typeface="Arial"/>
                <a:ea typeface="Arial"/>
                <a:cs typeface="Arial"/>
              </a:defRPr>
            </a:lvl8pPr>
            <a:lvl9pPr>
              <a:buNone/>
              <a:defRPr sz="3300" b="1">
                <a:solidFill>
                  <a:srgbClr val="172D34"/>
                </a:solidFill>
                <a:latin typeface="Arial"/>
                <a:ea typeface="Arial"/>
                <a:cs typeface="Arial"/>
              </a:defRPr>
            </a:lvl9pPr>
          </a:lstStyle>
          <a:p xmlns:a="http://schemas.openxmlformats.org/drawingml/2006/main">
            <a:pPr>
              <a:lnSpc>
                <a:spcPct val="112000"/>
              </a:lnSpc>
              <a:buNone/>
              <a:defRPr sz="3300" b="1">
                <a:solidFill>
                  <a:srgbClr val="172D34"/>
                </a:solidFill>
                <a:latin typeface="Arial"/>
                <a:ea typeface="Arial"/>
                <a:cs typeface="Arial"/>
              </a:defRPr>
            </a:pPr>
            <a:r>
              <a:rPr sz="3300" b="1">
                <a:solidFill>
                  <a:srgbClr val="172D34"/>
                </a:solidFill>
                <a:latin typeface="Arial"/>
                <a:ea typeface="Arial"/>
                <a:cs typeface="Arial"/>
              </a:rPr>
              <a:t>Sources and lesson scope</a:t>
            </a:r>
          </a:p>
        </p:txBody>
      </p:sp>
      <p:sp>
        <p:nvSpPr>
          <p:cNvPr id="3" name="stage-footer">
            <a:extLst xmlns:a="http://schemas.openxmlformats.org/drawingml/2006/main">
              <a:ext uri="{FF2B5EF4-FFF2-40B4-BE49-F238E27FC236}">
                <a16:creationId xmlns:a16="http://schemas.microsoft.com/office/drawing/2014/main" id="{634593A7-89B1-4853-9B6A-169E3F74251A}"/>
              </a:ext>
            </a:extLst>
          </p:cNvPr>
          <p:cNvSpPr>
            <a:spLocks xmlns:a="http://schemas.openxmlformats.org/drawingml/2006/main" noGrp="1"/>
          </p:cNvSpPr>
          <p:nvPr/>
        </p:nvSpPr>
        <p:spPr>
          <a:xfrm xmlns:a="http://schemas.openxmlformats.org/drawingml/2006/main">
            <a:off x="590550" y="6238875"/>
            <a:ext cx="90487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SOURCES</a:t>
            </a:r>
          </a:p>
        </p:txBody>
      </p:sp>
      <p:sp>
        <p:nvSpPr>
          <p:cNvPr id="4" name="brand">
            <a:extLst xmlns:a="http://schemas.openxmlformats.org/drawingml/2006/main">
              <a:ext uri="{FF2B5EF4-FFF2-40B4-BE49-F238E27FC236}">
                <a16:creationId xmlns:a16="http://schemas.microsoft.com/office/drawing/2014/main" id="{CE02CB24-5C46-46DA-83C1-847B2276B754}"/>
              </a:ext>
            </a:extLst>
          </p:cNvPr>
          <p:cNvSpPr>
            <a:spLocks xmlns:a="http://schemas.openxmlformats.org/drawingml/2006/main" noGrp="1"/>
          </p:cNvSpPr>
          <p:nvPr/>
        </p:nvSpPr>
        <p:spPr>
          <a:xfrm xmlns:a="http://schemas.openxmlformats.org/drawingml/2006/main">
            <a:off x="590550" y="6543675"/>
            <a:ext cx="2857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125" b="1">
                <a:solidFill>
                  <a:srgbClr val="087F83"/>
                </a:solidFill>
                <a:latin typeface="Arial"/>
                <a:ea typeface="Arial"/>
                <a:cs typeface="Arial"/>
              </a:defRPr>
            </a:defPPr>
            <a:lvl1pPr>
              <a:buNone/>
              <a:defRPr sz="1125" b="1">
                <a:solidFill>
                  <a:srgbClr val="087F83"/>
                </a:solidFill>
                <a:latin typeface="Arial"/>
                <a:ea typeface="Arial"/>
                <a:cs typeface="Arial"/>
              </a:defRPr>
            </a:lvl1pPr>
            <a:lvl2pPr>
              <a:buNone/>
              <a:defRPr sz="1125" b="1">
                <a:solidFill>
                  <a:srgbClr val="087F83"/>
                </a:solidFill>
                <a:latin typeface="Arial"/>
                <a:ea typeface="Arial"/>
                <a:cs typeface="Arial"/>
              </a:defRPr>
            </a:lvl2pPr>
            <a:lvl3pPr>
              <a:buNone/>
              <a:defRPr sz="1125" b="1">
                <a:solidFill>
                  <a:srgbClr val="087F83"/>
                </a:solidFill>
                <a:latin typeface="Arial"/>
                <a:ea typeface="Arial"/>
                <a:cs typeface="Arial"/>
              </a:defRPr>
            </a:lvl3pPr>
            <a:lvl4pPr>
              <a:buNone/>
              <a:defRPr sz="1125" b="1">
                <a:solidFill>
                  <a:srgbClr val="087F83"/>
                </a:solidFill>
                <a:latin typeface="Arial"/>
                <a:ea typeface="Arial"/>
                <a:cs typeface="Arial"/>
              </a:defRPr>
            </a:lvl4pPr>
            <a:lvl5pPr>
              <a:buNone/>
              <a:defRPr sz="1125" b="1">
                <a:solidFill>
                  <a:srgbClr val="087F83"/>
                </a:solidFill>
                <a:latin typeface="Arial"/>
                <a:ea typeface="Arial"/>
                <a:cs typeface="Arial"/>
              </a:defRPr>
            </a:lvl5pPr>
            <a:lvl6pPr>
              <a:buNone/>
              <a:defRPr sz="1125" b="1">
                <a:solidFill>
                  <a:srgbClr val="087F83"/>
                </a:solidFill>
                <a:latin typeface="Arial"/>
                <a:ea typeface="Arial"/>
                <a:cs typeface="Arial"/>
              </a:defRPr>
            </a:lvl6pPr>
            <a:lvl7pPr>
              <a:buNone/>
              <a:defRPr sz="1125" b="1">
                <a:solidFill>
                  <a:srgbClr val="087F83"/>
                </a:solidFill>
                <a:latin typeface="Arial"/>
                <a:ea typeface="Arial"/>
                <a:cs typeface="Arial"/>
              </a:defRPr>
            </a:lvl7pPr>
            <a:lvl8pPr>
              <a:buNone/>
              <a:defRPr sz="1125" b="1">
                <a:solidFill>
                  <a:srgbClr val="087F83"/>
                </a:solidFill>
                <a:latin typeface="Arial"/>
                <a:ea typeface="Arial"/>
                <a:cs typeface="Arial"/>
              </a:defRPr>
            </a:lvl8pPr>
            <a:lvl9pPr>
              <a:buNone/>
              <a:defRPr sz="1125" b="1">
                <a:solidFill>
                  <a:srgbClr val="087F83"/>
                </a:solidFill>
                <a:latin typeface="Arial"/>
                <a:ea typeface="Arial"/>
                <a:cs typeface="Arial"/>
              </a:defRPr>
            </a:lvl9pPr>
          </a:lstStyle>
          <a:p xmlns:a="http://schemas.openxmlformats.org/drawingml/2006/main">
            <a:pPr>
              <a:lnSpc>
                <a:spcPct val="112000"/>
              </a:lnSpc>
              <a:buNone/>
              <a:defRPr sz="1125" b="1">
                <a:solidFill>
                  <a:srgbClr val="087F83"/>
                </a:solidFill>
                <a:latin typeface="Arial"/>
                <a:ea typeface="Arial"/>
                <a:cs typeface="Arial"/>
              </a:defRPr>
            </a:pPr>
            <a:r>
              <a:rPr sz="1125" b="1">
                <a:solidFill>
                  <a:srgbClr val="087F83"/>
                </a:solidFill>
                <a:latin typeface="Arial"/>
                <a:ea typeface="Arial"/>
                <a:cs typeface="Arial"/>
              </a:rPr>
              <a:t>jimlaoshi.com</a:t>
            </a:r>
          </a:p>
        </p:txBody>
      </p:sp>
      <p:sp>
        <p:nvSpPr>
          <p:cNvPr id="5" name="slide-number">
            <a:extLst xmlns:a="http://schemas.openxmlformats.org/drawingml/2006/main">
              <a:ext uri="{FF2B5EF4-FFF2-40B4-BE49-F238E27FC236}">
                <a16:creationId xmlns:a16="http://schemas.microsoft.com/office/drawing/2014/main" id="{6482897E-8990-4AA5-AA23-0306B7EB9A97}"/>
              </a:ext>
            </a:extLst>
          </p:cNvPr>
          <p:cNvSpPr>
            <a:spLocks xmlns:a="http://schemas.openxmlformats.org/drawingml/2006/main" noGrp="1"/>
          </p:cNvSpPr>
          <p:nvPr/>
        </p:nvSpPr>
        <p:spPr>
          <a:xfrm xmlns:a="http://schemas.openxmlformats.org/drawingml/2006/main">
            <a:off x="11144250" y="6467475"/>
            <a:ext cx="476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275" b="0">
                <a:solidFill>
                  <a:srgbClr val="536269"/>
                </a:solidFill>
                <a:latin typeface="Arial"/>
                <a:ea typeface="Arial"/>
                <a:cs typeface="Arial"/>
              </a:defRPr>
            </a:defPPr>
            <a:lvl1pPr>
              <a:buNone/>
              <a:defRPr sz="1275" b="0">
                <a:solidFill>
                  <a:srgbClr val="536269"/>
                </a:solidFill>
                <a:latin typeface="Arial"/>
                <a:ea typeface="Arial"/>
                <a:cs typeface="Arial"/>
              </a:defRPr>
            </a:lvl1pPr>
            <a:lvl2pPr>
              <a:buNone/>
              <a:defRPr sz="1275" b="0">
                <a:solidFill>
                  <a:srgbClr val="536269"/>
                </a:solidFill>
                <a:latin typeface="Arial"/>
                <a:ea typeface="Arial"/>
                <a:cs typeface="Arial"/>
              </a:defRPr>
            </a:lvl2pPr>
            <a:lvl3pPr>
              <a:buNone/>
              <a:defRPr sz="1275" b="0">
                <a:solidFill>
                  <a:srgbClr val="536269"/>
                </a:solidFill>
                <a:latin typeface="Arial"/>
                <a:ea typeface="Arial"/>
                <a:cs typeface="Arial"/>
              </a:defRPr>
            </a:lvl3pPr>
            <a:lvl4pPr>
              <a:buNone/>
              <a:defRPr sz="1275" b="0">
                <a:solidFill>
                  <a:srgbClr val="536269"/>
                </a:solidFill>
                <a:latin typeface="Arial"/>
                <a:ea typeface="Arial"/>
                <a:cs typeface="Arial"/>
              </a:defRPr>
            </a:lvl4pPr>
            <a:lvl5pPr>
              <a:buNone/>
              <a:defRPr sz="1275" b="0">
                <a:solidFill>
                  <a:srgbClr val="536269"/>
                </a:solidFill>
                <a:latin typeface="Arial"/>
                <a:ea typeface="Arial"/>
                <a:cs typeface="Arial"/>
              </a:defRPr>
            </a:lvl5pPr>
            <a:lvl6pPr>
              <a:buNone/>
              <a:defRPr sz="1275" b="0">
                <a:solidFill>
                  <a:srgbClr val="536269"/>
                </a:solidFill>
                <a:latin typeface="Arial"/>
                <a:ea typeface="Arial"/>
                <a:cs typeface="Arial"/>
              </a:defRPr>
            </a:lvl6pPr>
            <a:lvl7pPr>
              <a:buNone/>
              <a:defRPr sz="1275" b="0">
                <a:solidFill>
                  <a:srgbClr val="536269"/>
                </a:solidFill>
                <a:latin typeface="Arial"/>
                <a:ea typeface="Arial"/>
                <a:cs typeface="Arial"/>
              </a:defRPr>
            </a:lvl7pPr>
            <a:lvl8pPr>
              <a:buNone/>
              <a:defRPr sz="1275" b="0">
                <a:solidFill>
                  <a:srgbClr val="536269"/>
                </a:solidFill>
                <a:latin typeface="Arial"/>
                <a:ea typeface="Arial"/>
                <a:cs typeface="Arial"/>
              </a:defRPr>
            </a:lvl8pPr>
            <a:lvl9pPr>
              <a:buNone/>
              <a:defRPr sz="1275" b="0">
                <a:solidFill>
                  <a:srgbClr val="536269"/>
                </a:solidFill>
                <a:latin typeface="Arial"/>
                <a:ea typeface="Arial"/>
                <a:cs typeface="Arial"/>
              </a:defRPr>
            </a:lvl9pPr>
          </a:lstStyle>
          <a:p xmlns:a="http://schemas.openxmlformats.org/drawingml/2006/main">
            <a:pPr>
              <a:lnSpc>
                <a:spcPct val="112000"/>
              </a:lnSpc>
              <a:buNone/>
              <a:defRPr sz="1275" b="0">
                <a:solidFill>
                  <a:srgbClr val="536269"/>
                </a:solidFill>
                <a:latin typeface="Arial"/>
                <a:ea typeface="Arial"/>
                <a:cs typeface="Arial"/>
              </a:defRPr>
            </a:pPr>
            <a:r>
              <a:rPr sz="1275" b="0">
                <a:solidFill>
                  <a:srgbClr val="536269"/>
                </a:solidFill>
                <a:latin typeface="Arial"/>
                <a:ea typeface="Arial"/>
                <a:cs typeface="Arial"/>
              </a:rPr>
              <a:t>24</a:t>
            </a:r>
          </a:p>
        </p:txBody>
      </p:sp>
      <p:sp>
        <p:nvSpPr>
          <p:cNvPr id="6" name="term">
            <a:extLst xmlns:a="http://schemas.openxmlformats.org/drawingml/2006/main">
              <a:ext uri="{FF2B5EF4-FFF2-40B4-BE49-F238E27FC236}">
                <a16:creationId xmlns:a16="http://schemas.microsoft.com/office/drawing/2014/main" id="{0122DA27-6AF1-4BEC-8FAA-5E5F9AE75C65}"/>
              </a:ext>
            </a:extLst>
          </p:cNvPr>
          <p:cNvSpPr>
            <a:spLocks xmlns:a="http://schemas.openxmlformats.org/drawingml/2006/main" noGrp="1"/>
          </p:cNvSpPr>
          <p:nvPr/>
        </p:nvSpPr>
        <p:spPr>
          <a:xfrm xmlns:a="http://schemas.openxmlformats.org/drawingml/2006/main">
            <a:off x="590550" y="2019300"/>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COLLEGE BOARD</a:t>
            </a:r>
          </a:p>
        </p:txBody>
      </p:sp>
      <p:sp>
        <p:nvSpPr>
          <p:cNvPr id="7" name="body">
            <a:extLst xmlns:a="http://schemas.openxmlformats.org/drawingml/2006/main">
              <a:ext uri="{FF2B5EF4-FFF2-40B4-BE49-F238E27FC236}">
                <a16:creationId xmlns:a16="http://schemas.microsoft.com/office/drawing/2014/main" id="{22EEADA8-A4B2-40E0-AA7C-0B6E3C34C446}"/>
              </a:ext>
            </a:extLst>
          </p:cNvPr>
          <p:cNvSpPr>
            <a:spLocks xmlns:a="http://schemas.openxmlformats.org/drawingml/2006/main" noGrp="1"/>
          </p:cNvSpPr>
          <p:nvPr/>
        </p:nvSpPr>
        <p:spPr>
          <a:xfrm xmlns:a="http://schemas.openxmlformats.org/drawingml/2006/main">
            <a:off x="590550" y="2457450"/>
            <a:ext cx="10763250" cy="694944"/>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AP Biology Course and Exam Description, effective Fall 2025. Topic 1.1, printed p.32. LO</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1.1.A and EK 1.1.A.1–1.1.A.2.</a:t>
            </a:r>
          </a:p>
        </p:txBody>
      </p:sp>
      <p:sp>
        <p:nvSpPr>
          <p:cNvPr id="8" name="term">
            <a:extLst xmlns:a="http://schemas.openxmlformats.org/drawingml/2006/main">
              <a:ext uri="{FF2B5EF4-FFF2-40B4-BE49-F238E27FC236}">
                <a16:creationId xmlns:a16="http://schemas.microsoft.com/office/drawing/2014/main" id="{7CD5E278-9DBA-45D9-918A-DBD2A50ABA0C}"/>
              </a:ext>
            </a:extLst>
          </p:cNvPr>
          <p:cNvSpPr>
            <a:spLocks xmlns:a="http://schemas.openxmlformats.org/drawingml/2006/main" noGrp="1"/>
          </p:cNvSpPr>
          <p:nvPr/>
        </p:nvSpPr>
        <p:spPr>
          <a:xfrm xmlns:a="http://schemas.openxmlformats.org/drawingml/2006/main">
            <a:off x="590550" y="3648075"/>
            <a:ext cx="10763250"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025" b="1">
                <a:solidFill>
                  <a:srgbClr val="087F83"/>
                </a:solidFill>
                <a:latin typeface="Arial"/>
                <a:ea typeface="Arial"/>
                <a:cs typeface="Arial"/>
              </a:defRPr>
            </a:defPPr>
            <a:lvl1pPr>
              <a:buNone/>
              <a:defRPr sz="2025" b="1">
                <a:solidFill>
                  <a:srgbClr val="087F83"/>
                </a:solidFill>
                <a:latin typeface="Arial"/>
                <a:ea typeface="Arial"/>
                <a:cs typeface="Arial"/>
              </a:defRPr>
            </a:lvl1pPr>
            <a:lvl2pPr>
              <a:buNone/>
              <a:defRPr sz="2025" b="1">
                <a:solidFill>
                  <a:srgbClr val="087F83"/>
                </a:solidFill>
                <a:latin typeface="Arial"/>
                <a:ea typeface="Arial"/>
                <a:cs typeface="Arial"/>
              </a:defRPr>
            </a:lvl2pPr>
            <a:lvl3pPr>
              <a:buNone/>
              <a:defRPr sz="2025" b="1">
                <a:solidFill>
                  <a:srgbClr val="087F83"/>
                </a:solidFill>
                <a:latin typeface="Arial"/>
                <a:ea typeface="Arial"/>
                <a:cs typeface="Arial"/>
              </a:defRPr>
            </a:lvl3pPr>
            <a:lvl4pPr>
              <a:buNone/>
              <a:defRPr sz="2025" b="1">
                <a:solidFill>
                  <a:srgbClr val="087F83"/>
                </a:solidFill>
                <a:latin typeface="Arial"/>
                <a:ea typeface="Arial"/>
                <a:cs typeface="Arial"/>
              </a:defRPr>
            </a:lvl4pPr>
            <a:lvl5pPr>
              <a:buNone/>
              <a:defRPr sz="2025" b="1">
                <a:solidFill>
                  <a:srgbClr val="087F83"/>
                </a:solidFill>
                <a:latin typeface="Arial"/>
                <a:ea typeface="Arial"/>
                <a:cs typeface="Arial"/>
              </a:defRPr>
            </a:lvl5pPr>
            <a:lvl6pPr>
              <a:buNone/>
              <a:defRPr sz="2025" b="1">
                <a:solidFill>
                  <a:srgbClr val="087F83"/>
                </a:solidFill>
                <a:latin typeface="Arial"/>
                <a:ea typeface="Arial"/>
                <a:cs typeface="Arial"/>
              </a:defRPr>
            </a:lvl6pPr>
            <a:lvl7pPr>
              <a:buNone/>
              <a:defRPr sz="2025" b="1">
                <a:solidFill>
                  <a:srgbClr val="087F83"/>
                </a:solidFill>
                <a:latin typeface="Arial"/>
                <a:ea typeface="Arial"/>
                <a:cs typeface="Arial"/>
              </a:defRPr>
            </a:lvl7pPr>
            <a:lvl8pPr>
              <a:buNone/>
              <a:defRPr sz="2025" b="1">
                <a:solidFill>
                  <a:srgbClr val="087F83"/>
                </a:solidFill>
                <a:latin typeface="Arial"/>
                <a:ea typeface="Arial"/>
                <a:cs typeface="Arial"/>
              </a:defRPr>
            </a:lvl8pPr>
            <a:lvl9pPr>
              <a:buNone/>
              <a:defRPr sz="2025" b="1">
                <a:solidFill>
                  <a:srgbClr val="087F83"/>
                </a:solidFill>
                <a:latin typeface="Arial"/>
                <a:ea typeface="Arial"/>
                <a:cs typeface="Arial"/>
              </a:defRPr>
            </a:lvl9pPr>
          </a:lstStyle>
          <a:p xmlns:a="http://schemas.openxmlformats.org/drawingml/2006/main">
            <a:pPr>
              <a:lnSpc>
                <a:spcPct val="112000"/>
              </a:lnSpc>
              <a:buNone/>
              <a:defRPr sz="2025" b="1">
                <a:solidFill>
                  <a:srgbClr val="087F83"/>
                </a:solidFill>
                <a:latin typeface="Arial"/>
                <a:ea typeface="Arial"/>
                <a:cs typeface="Arial"/>
              </a:defRPr>
            </a:pPr>
            <a:r>
              <a:rPr sz="2025" b="1">
                <a:solidFill>
                  <a:srgbClr val="087F83"/>
                </a:solidFill>
                <a:latin typeface="Arial"/>
                <a:ea typeface="Arial"/>
                <a:cs typeface="Arial"/>
              </a:rPr>
              <a:t>OPENSTAX</a:t>
            </a:r>
          </a:p>
        </p:txBody>
      </p:sp>
      <p:sp>
        <p:nvSpPr>
          <p:cNvPr id="9" name="body">
            <a:extLst xmlns:a="http://schemas.openxmlformats.org/drawingml/2006/main">
              <a:ext uri="{FF2B5EF4-FFF2-40B4-BE49-F238E27FC236}">
                <a16:creationId xmlns:a16="http://schemas.microsoft.com/office/drawing/2014/main" id="{6E5C42D5-7874-4CCE-AF07-606B7FFA22B3}"/>
              </a:ext>
            </a:extLst>
          </p:cNvPr>
          <p:cNvSpPr>
            <a:spLocks xmlns:a="http://schemas.openxmlformats.org/drawingml/2006/main" noGrp="1"/>
          </p:cNvSpPr>
          <p:nvPr/>
        </p:nvSpPr>
        <p:spPr>
          <a:xfrm xmlns:a="http://schemas.openxmlformats.org/drawingml/2006/main">
            <a:off x="590550" y="4086225"/>
            <a:ext cx="10763250" cy="385572"/>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2100" b="0">
                <a:solidFill>
                  <a:srgbClr val="172D34"/>
                </a:solidFill>
                <a:latin typeface="Arial"/>
                <a:ea typeface="Arial"/>
                <a:cs typeface="Arial"/>
              </a:defRPr>
            </a:defPPr>
            <a:lvl1pPr>
              <a:buNone/>
              <a:defRPr sz="2100" b="0">
                <a:solidFill>
                  <a:srgbClr val="172D34"/>
                </a:solidFill>
                <a:latin typeface="Arial"/>
                <a:ea typeface="Arial"/>
                <a:cs typeface="Arial"/>
              </a:defRPr>
            </a:lvl1pPr>
            <a:lvl2pPr>
              <a:buNone/>
              <a:defRPr sz="2100" b="0">
                <a:solidFill>
                  <a:srgbClr val="172D34"/>
                </a:solidFill>
                <a:latin typeface="Arial"/>
                <a:ea typeface="Arial"/>
                <a:cs typeface="Arial"/>
              </a:defRPr>
            </a:lvl2pPr>
            <a:lvl3pPr>
              <a:buNone/>
              <a:defRPr sz="2100" b="0">
                <a:solidFill>
                  <a:srgbClr val="172D34"/>
                </a:solidFill>
                <a:latin typeface="Arial"/>
                <a:ea typeface="Arial"/>
                <a:cs typeface="Arial"/>
              </a:defRPr>
            </a:lvl3pPr>
            <a:lvl4pPr>
              <a:buNone/>
              <a:defRPr sz="2100" b="0">
                <a:solidFill>
                  <a:srgbClr val="172D34"/>
                </a:solidFill>
                <a:latin typeface="Arial"/>
                <a:ea typeface="Arial"/>
                <a:cs typeface="Arial"/>
              </a:defRPr>
            </a:lvl4pPr>
            <a:lvl5pPr>
              <a:buNone/>
              <a:defRPr sz="2100" b="0">
                <a:solidFill>
                  <a:srgbClr val="172D34"/>
                </a:solidFill>
                <a:latin typeface="Arial"/>
                <a:ea typeface="Arial"/>
                <a:cs typeface="Arial"/>
              </a:defRPr>
            </a:lvl5pPr>
            <a:lvl6pPr>
              <a:buNone/>
              <a:defRPr sz="2100" b="0">
                <a:solidFill>
                  <a:srgbClr val="172D34"/>
                </a:solidFill>
                <a:latin typeface="Arial"/>
                <a:ea typeface="Arial"/>
                <a:cs typeface="Arial"/>
              </a:defRPr>
            </a:lvl6pPr>
            <a:lvl7pPr>
              <a:buNone/>
              <a:defRPr sz="2100" b="0">
                <a:solidFill>
                  <a:srgbClr val="172D34"/>
                </a:solidFill>
                <a:latin typeface="Arial"/>
                <a:ea typeface="Arial"/>
                <a:cs typeface="Arial"/>
              </a:defRPr>
            </a:lvl7pPr>
            <a:lvl8pPr>
              <a:buNone/>
              <a:defRPr sz="2100" b="0">
                <a:solidFill>
                  <a:srgbClr val="172D34"/>
                </a:solidFill>
                <a:latin typeface="Arial"/>
                <a:ea typeface="Arial"/>
                <a:cs typeface="Arial"/>
              </a:defRPr>
            </a:lvl8pPr>
            <a:lvl9pPr>
              <a:buNone/>
              <a:defRPr sz="2100" b="0">
                <a:solidFill>
                  <a:srgbClr val="172D34"/>
                </a:solidFill>
                <a:latin typeface="Arial"/>
                <a:ea typeface="Arial"/>
                <a:cs typeface="Arial"/>
              </a:defRPr>
            </a:lvl9pPr>
          </a:lstStyle>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Biology 2e, section 2.2 Water. Concepts of Biology, section 2.1.</a:t>
            </a:r>
          </a:p>
          <a:p xmlns:a="http://schemas.openxmlformats.org/drawingml/2006/main">
            <a:pPr>
              <a:lnSpc>
                <a:spcPct val="112000"/>
              </a:lnSpc>
              <a:buNone/>
              <a:defRPr sz="2100" b="0">
                <a:solidFill>
                  <a:srgbClr val="172D34"/>
                </a:solidFill>
                <a:latin typeface="Arial"/>
                <a:ea typeface="Arial"/>
                <a:cs typeface="Arial"/>
              </a:defRPr>
            </a:pPr>
            <a:r>
              <a:rPr sz="2100" b="0">
                <a:solidFill>
                  <a:srgbClr val="172D34"/>
                </a:solidFill>
                <a:latin typeface="Arial"/>
                <a:ea typeface="Arial"/>
                <a:cs typeface="Arial"/>
              </a:rPr>
              <a:t>Figure credits and links are in the slide notes.</a:t>
            </a:r>
          </a:p>
        </p:txBody>
      </p:sp>
      <p:sp>
        <p:nvSpPr>
          <p:cNvPr id="10" name="body">
            <a:extLst xmlns:a="http://schemas.openxmlformats.org/drawingml/2006/main">
              <a:ext uri="{FF2B5EF4-FFF2-40B4-BE49-F238E27FC236}">
                <a16:creationId xmlns:a16="http://schemas.microsoft.com/office/drawing/2014/main" id="{48DFEEC0-DBF9-4D8D-8F7F-0B8910E15055}"/>
              </a:ext>
            </a:extLst>
          </p:cNvPr>
          <p:cNvSpPr>
            <a:spLocks xmlns:a="http://schemas.openxmlformats.org/drawingml/2006/main" noGrp="1"/>
          </p:cNvSpPr>
          <p:nvPr/>
        </p:nvSpPr>
        <p:spPr>
          <a:xfrm xmlns:a="http://schemas.openxmlformats.org/drawingml/2006/main">
            <a:off x="590550" y="5286375"/>
            <a:ext cx="1076325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defPPr>
              <a:defRPr sz="1875" b="0">
                <a:solidFill>
                  <a:srgbClr val="416B91"/>
                </a:solidFill>
                <a:latin typeface="Arial"/>
                <a:ea typeface="Arial"/>
                <a:cs typeface="Arial"/>
              </a:defRPr>
            </a:defPPr>
            <a:lvl1pPr>
              <a:buNone/>
              <a:defRPr sz="1875" b="0">
                <a:solidFill>
                  <a:srgbClr val="416B91"/>
                </a:solidFill>
                <a:latin typeface="Arial"/>
                <a:ea typeface="Arial"/>
                <a:cs typeface="Arial"/>
              </a:defRPr>
            </a:lvl1pPr>
            <a:lvl2pPr>
              <a:buNone/>
              <a:defRPr sz="1875" b="0">
                <a:solidFill>
                  <a:srgbClr val="416B91"/>
                </a:solidFill>
                <a:latin typeface="Arial"/>
                <a:ea typeface="Arial"/>
                <a:cs typeface="Arial"/>
              </a:defRPr>
            </a:lvl2pPr>
            <a:lvl3pPr>
              <a:buNone/>
              <a:defRPr sz="1875" b="0">
                <a:solidFill>
                  <a:srgbClr val="416B91"/>
                </a:solidFill>
                <a:latin typeface="Arial"/>
                <a:ea typeface="Arial"/>
                <a:cs typeface="Arial"/>
              </a:defRPr>
            </a:lvl3pPr>
            <a:lvl4pPr>
              <a:buNone/>
              <a:defRPr sz="1875" b="0">
                <a:solidFill>
                  <a:srgbClr val="416B91"/>
                </a:solidFill>
                <a:latin typeface="Arial"/>
                <a:ea typeface="Arial"/>
                <a:cs typeface="Arial"/>
              </a:defRPr>
            </a:lvl4pPr>
            <a:lvl5pPr>
              <a:buNone/>
              <a:defRPr sz="1875" b="0">
                <a:solidFill>
                  <a:srgbClr val="416B91"/>
                </a:solidFill>
                <a:latin typeface="Arial"/>
                <a:ea typeface="Arial"/>
                <a:cs typeface="Arial"/>
              </a:defRPr>
            </a:lvl5pPr>
            <a:lvl6pPr>
              <a:buNone/>
              <a:defRPr sz="1875" b="0">
                <a:solidFill>
                  <a:srgbClr val="416B91"/>
                </a:solidFill>
                <a:latin typeface="Arial"/>
                <a:ea typeface="Arial"/>
                <a:cs typeface="Arial"/>
              </a:defRPr>
            </a:lvl6pPr>
            <a:lvl7pPr>
              <a:buNone/>
              <a:defRPr sz="1875" b="0">
                <a:solidFill>
                  <a:srgbClr val="416B91"/>
                </a:solidFill>
                <a:latin typeface="Arial"/>
                <a:ea typeface="Arial"/>
                <a:cs typeface="Arial"/>
              </a:defRPr>
            </a:lvl7pPr>
            <a:lvl8pPr>
              <a:buNone/>
              <a:defRPr sz="1875" b="0">
                <a:solidFill>
                  <a:srgbClr val="416B91"/>
                </a:solidFill>
                <a:latin typeface="Arial"/>
                <a:ea typeface="Arial"/>
                <a:cs typeface="Arial"/>
              </a:defRPr>
            </a:lvl8pPr>
            <a:lvl9pPr>
              <a:buNone/>
              <a:defRPr sz="1875" b="0">
                <a:solidFill>
                  <a:srgbClr val="416B91"/>
                </a:solidFill>
                <a:latin typeface="Arial"/>
                <a:ea typeface="Arial"/>
                <a:cs typeface="Arial"/>
              </a:defRPr>
            </a:lvl9pPr>
          </a:lstStyle>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Part 7 is optional related context.</a:t>
            </a:r>
          </a:p>
          <a:p xmlns:a="http://schemas.openxmlformats.org/drawingml/2006/main">
            <a:pPr>
              <a:lnSpc>
                <a:spcPct val="112000"/>
              </a:lnSpc>
              <a:buNone/>
              <a:defRPr sz="1875" b="0">
                <a:solidFill>
                  <a:srgbClr val="416B91"/>
                </a:solidFill>
                <a:latin typeface="Arial"/>
                <a:ea typeface="Arial"/>
                <a:cs typeface="Arial"/>
              </a:defRPr>
            </a:pPr>
            <a:r>
              <a:rPr sz="1875" b="0">
                <a:solidFill>
                  <a:srgbClr val="416B91"/>
                </a:solidFill>
                <a:latin typeface="Arial"/>
                <a:ea typeface="Arial"/>
                <a:cs typeface="Arial"/>
              </a:rPr>
              <a:t>Practice questions and model data are original Jimlaoshi materials.</a:t>
            </a:r>
          </a:p>
        </p:txBody>
      </p:sp>
    </p:spTree>
    <p:extLst>
      <p:ext uri="{BB962C8B-B14F-4D97-AF65-F5344CB8AC3E}">
        <p14:creationId xmlns:p14="http://schemas.microsoft.com/office/powerpoint/2010/main" val="177092460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2026-10-20T02:46:14.2050000Z</dcterms:created>
  <dcterms:modified xsi:type="dcterms:W3CDTF">2026-10-20T02:46:14.2050000Z</dcterms:modified>
</coreProperties>
</file>